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2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4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7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1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2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1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5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8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8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6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2A2D-EC30-4C65-A807-9EE70E531A8F}" type="datetimeFigureOut">
              <a:rPr lang="en-US" smtClean="0"/>
              <a:t>25-May-16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B1D0-1094-47E5-B0C1-A901CD6817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input for future ROOT functionality/features.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van Gemmeren, Marcin Nowak for the ATLAS I/O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61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Packing Dynamic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Combining dynamic attributes into a single structure would significantly reduce the number of branches</a:t>
            </a:r>
          </a:p>
          <a:p>
            <a:pPr lvl="1"/>
            <a:r>
              <a:rPr lang="en-US" dirty="0" smtClean="0"/>
              <a:t>The exact shape of the structure is known only at runtime, when writing data</a:t>
            </a:r>
          </a:p>
          <a:p>
            <a:pPr lvl="2"/>
            <a:r>
              <a:rPr lang="en-US" dirty="0" smtClean="0"/>
              <a:t>Cannot prepare a dictionary beforehand</a:t>
            </a:r>
          </a:p>
          <a:p>
            <a:pPr lvl="1"/>
            <a:r>
              <a:rPr lang="en-US" dirty="0" smtClean="0"/>
              <a:t>ROOT offers 2 ways to define a new class „on the fly”:</a:t>
            </a:r>
          </a:p>
          <a:p>
            <a:pPr lvl="2"/>
            <a:r>
              <a:rPr lang="en-US" dirty="0" smtClean="0"/>
              <a:t>gSystem-&gt;CompileMacro(„filename”)</a:t>
            </a:r>
          </a:p>
          <a:p>
            <a:pPr lvl="3"/>
            <a:r>
              <a:rPr lang="en-US" dirty="0" smtClean="0"/>
              <a:t>Builds and loads a shared library with the class definition</a:t>
            </a:r>
          </a:p>
          <a:p>
            <a:pPr lvl="3"/>
            <a:r>
              <a:rPr lang="en-US" dirty="0" smtClean="0"/>
              <a:t>Needs to explicitly include all necessary header files</a:t>
            </a:r>
            <a:endParaRPr lang="pl-PL" dirty="0" smtClean="0"/>
          </a:p>
          <a:p>
            <a:pPr lvl="4"/>
            <a:r>
              <a:rPr lang="pl-PL" dirty="0" smtClean="0"/>
              <a:t>Attributes can be of any type!</a:t>
            </a:r>
            <a:endParaRPr lang="en-US" dirty="0" smtClean="0"/>
          </a:p>
          <a:p>
            <a:pPr lvl="3"/>
            <a:r>
              <a:rPr lang="pl-PL" dirty="0" smtClean="0"/>
              <a:t>(somewhat slow and less elegant solution)</a:t>
            </a:r>
            <a:endParaRPr lang="en-US" dirty="0" smtClean="0"/>
          </a:p>
          <a:p>
            <a:pPr lvl="2"/>
            <a:r>
              <a:rPr lang="en-US" dirty="0" smtClean="0"/>
              <a:t>gInterpreter-&gt;Declare(„</a:t>
            </a:r>
            <a:r>
              <a:rPr lang="pl-PL" dirty="0" smtClean="0"/>
              <a:t>C++ </a:t>
            </a:r>
            <a:r>
              <a:rPr lang="en-US" dirty="0" smtClean="0"/>
              <a:t>class definition”)</a:t>
            </a:r>
            <a:endParaRPr lang="pl-PL" dirty="0" smtClean="0"/>
          </a:p>
          <a:p>
            <a:pPr lvl="3"/>
            <a:r>
              <a:rPr lang="pl-PL" dirty="0" smtClean="0"/>
              <a:t>Fast, knows all types internally</a:t>
            </a:r>
          </a:p>
          <a:p>
            <a:pPr lvl="3"/>
            <a:r>
              <a:rPr lang="pl-PL" dirty="0" smtClean="0"/>
              <a:t>But does not produce a TClass with complete reflection information – necessary to use StreamerInfo to query about data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0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Using Dynamic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Declaration</a:t>
            </a:r>
          </a:p>
          <a:p>
            <a:pPr lvl="1"/>
            <a:r>
              <a:rPr lang="pl-PL" dirty="0" smtClean="0"/>
              <a:t>Inspecting xAOD dynamic attributes and preparing a string declaration</a:t>
            </a:r>
          </a:p>
          <a:p>
            <a:pPr lvl="1"/>
            <a:endParaRPr lang="pl-PL" dirty="0"/>
          </a:p>
          <a:p>
            <a:pPr lvl="1"/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TClass</a:t>
            </a:r>
            <a:r>
              <a:rPr lang="en-US" dirty="0" smtClean="0"/>
              <a:t>::New()</a:t>
            </a:r>
          </a:p>
          <a:p>
            <a:r>
              <a:rPr lang="en-US" dirty="0" smtClean="0"/>
              <a:t>Filling</a:t>
            </a:r>
          </a:p>
          <a:p>
            <a:pPr lvl="1"/>
            <a:r>
              <a:rPr lang="en-US" dirty="0" smtClean="0"/>
              <a:t>A little of void* pointer acrobatics to set all structure members to point to the original </a:t>
            </a:r>
            <a:r>
              <a:rPr lang="en-US" dirty="0" err="1" smtClean="0"/>
              <a:t>xAOD</a:t>
            </a:r>
            <a:r>
              <a:rPr lang="en-US" dirty="0" smtClean="0"/>
              <a:t> storage vectors</a:t>
            </a:r>
          </a:p>
          <a:p>
            <a:pPr lvl="1"/>
            <a:r>
              <a:rPr lang="en-US" dirty="0" smtClean="0"/>
              <a:t>Data members’ offsets seem to follow standard C structure rules (offset 0, 8, 16, ..)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67056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pl-PL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truct xAODtypename_dynamic {</a:t>
            </a:r>
          </a:p>
          <a:p>
            <a:r>
              <a:rPr lang="pl-PL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pl-PL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xAOD (Aux) storage vector type    attribute name</a:t>
            </a:r>
          </a:p>
          <a:p>
            <a:r>
              <a:rPr lang="pl-PL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pl-PL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std::vector&lt;int&gt;	   *int_attr_name = 0;</a:t>
            </a:r>
          </a:p>
          <a:p>
            <a:r>
              <a:rPr lang="pl-PL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pl-PL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std::vector&lt;AnyType&gt;  *anytype_attr_name = 0;  };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6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Dynamic Structures –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Regular TBranch::SetAddress() and Fill()</a:t>
            </a:r>
          </a:p>
          <a:p>
            <a:pPr lvl="1"/>
            <a:r>
              <a:rPr lang="en-US" dirty="0" smtClean="0"/>
              <a:t>Works as long as all members of the structure have dictionaries</a:t>
            </a:r>
          </a:p>
          <a:p>
            <a:pPr lvl="2"/>
            <a:r>
              <a:rPr lang="en-US" dirty="0" smtClean="0"/>
              <a:t>Explicit ROOT error if not (good!)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ROOT creates the object ( GetEntry() )</a:t>
            </a:r>
          </a:p>
          <a:p>
            <a:pPr lvl="1"/>
            <a:r>
              <a:rPr lang="en-US" dirty="0" smtClean="0"/>
              <a:t>Attributes can be inspected using </a:t>
            </a:r>
            <a:r>
              <a:rPr lang="en-US" dirty="0" err="1" smtClean="0"/>
              <a:t>StreamerInfo</a:t>
            </a:r>
            <a:endParaRPr lang="en-US" dirty="0" smtClean="0"/>
          </a:p>
          <a:p>
            <a:pPr lvl="2"/>
            <a:r>
              <a:rPr lang="en-US" dirty="0" smtClean="0"/>
              <a:t>Data members’ offsets are completely different than when writing!</a:t>
            </a:r>
          </a:p>
          <a:p>
            <a:pPr lvl="1"/>
            <a:r>
              <a:rPr lang="en-US" dirty="0" smtClean="0"/>
              <a:t>No idea how to ask ROOT to read directly into </a:t>
            </a:r>
            <a:r>
              <a:rPr lang="en-US" dirty="0" err="1" smtClean="0"/>
              <a:t>xAOD</a:t>
            </a:r>
            <a:r>
              <a:rPr lang="en-US" dirty="0" smtClean="0"/>
              <a:t> storage (which we do when working with single branches)</a:t>
            </a:r>
          </a:p>
          <a:p>
            <a:pPr lvl="2"/>
            <a:r>
              <a:rPr lang="en-US" dirty="0" smtClean="0"/>
              <a:t>Currently using a hack to swap </a:t>
            </a:r>
            <a:r>
              <a:rPr lang="en-US" dirty="0" err="1" smtClean="0"/>
              <a:t>std</a:t>
            </a:r>
            <a:r>
              <a:rPr lang="en-US" dirty="0" smtClean="0"/>
              <a:t>::vector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Topics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We are aware we are doing I/O for interpreted types</a:t>
            </a:r>
          </a:p>
          <a:p>
            <a:r>
              <a:rPr lang="pl-PL" dirty="0" smtClean="0"/>
              <a:t>Simple tests are working – more testing needed</a:t>
            </a:r>
          </a:p>
          <a:p>
            <a:pPr lvl="1"/>
            <a:r>
              <a:rPr lang="pl-PL" dirty="0" smtClean="0"/>
              <a:t>Reading/merging files with different „versions” of the dynamic structures </a:t>
            </a:r>
          </a:p>
          <a:p>
            <a:pPr lvl="1"/>
            <a:r>
              <a:rPr lang="pl-PL" dirty="0" smtClean="0"/>
              <a:t>How to best copy/move the vector payload when reading</a:t>
            </a:r>
          </a:p>
          <a:p>
            <a:pPr lvl="1"/>
            <a:r>
              <a:rPr lang="pl-PL" dirty="0" smtClean="0"/>
              <a:t>How to handle new dynamic attributes added after the structure was defined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0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separation of ROOT I/O</a:t>
            </a:r>
          </a:p>
          <a:p>
            <a:r>
              <a:rPr lang="en-US" dirty="0" smtClean="0"/>
              <a:t>Dynamic structure creation to minimize ROOT branch 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7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 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ATLAS is developing Shared Reader/Writer framework for AthenaMP (and others):</a:t>
            </a:r>
          </a:p>
          <a:p>
            <a:pPr lvl="1"/>
            <a:r>
              <a:rPr lang="en-US" dirty="0" smtClean="0"/>
              <a:t>Worker nodes will not access ROOT file directly.</a:t>
            </a:r>
          </a:p>
          <a:p>
            <a:pPr lvl="2"/>
            <a:r>
              <a:rPr lang="en-US" dirty="0" smtClean="0"/>
              <a:t>Avoid having multiple worker read (and decompress) same data (because their events are in the same ROOT cluster).</a:t>
            </a:r>
          </a:p>
          <a:p>
            <a:pPr lvl="2"/>
            <a:r>
              <a:rPr lang="en-US" dirty="0" smtClean="0"/>
              <a:t>Save memory (e.g. TTreeCache).</a:t>
            </a:r>
          </a:p>
          <a:p>
            <a:pPr lvl="1"/>
            <a:r>
              <a:rPr lang="en-US" dirty="0" smtClean="0"/>
              <a:t>Has to work with fine granularity dispatching (EventServer).</a:t>
            </a:r>
          </a:p>
          <a:p>
            <a:pPr lvl="2"/>
            <a:r>
              <a:rPr lang="en-US" dirty="0" smtClean="0"/>
              <a:t>Single events for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(Gaudi-style/ROOT independent) ConversionSvc is configured so that when object is requested from worker’s store, it sends a message to a Shared </a:t>
            </a:r>
            <a:r>
              <a:rPr lang="en-US" dirty="0"/>
              <a:t>R</a:t>
            </a:r>
            <a:r>
              <a:rPr lang="en-US" dirty="0" smtClean="0"/>
              <a:t>eader.</a:t>
            </a:r>
          </a:p>
          <a:p>
            <a:r>
              <a:rPr lang="en-US" dirty="0" smtClean="0"/>
              <a:t>The Shared Reader uses its ConversionSvc  to read the object (via POOL/APR and ROOT) and sends it back via shared memory to the worker.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6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306320" y="4648200"/>
            <a:ext cx="4704080" cy="594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Serialization Service: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(e.g.) ROOT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3360" y="1600200"/>
            <a:ext cx="273304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Shared 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15200" y="1600200"/>
            <a:ext cx="91440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ROOT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91920" y="1600200"/>
            <a:ext cx="9144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2514600"/>
            <a:ext cx="1828800" cy="4572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t" anchorCtr="0">
            <a:no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Object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2286000"/>
            <a:ext cx="1828800" cy="2286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t" anchorCtr="0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Request object via Token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7200" y="1600200"/>
            <a:ext cx="914400" cy="228600"/>
            <a:chOff x="1828800" y="2438400"/>
            <a:chExt cx="3657600" cy="228600"/>
          </a:xfrm>
          <a:noFill/>
        </p:grpSpPr>
        <p:cxnSp>
          <p:nvCxnSpPr>
            <p:cNvPr id="23" name="Straight Arrow Connector 22"/>
            <p:cNvCxnSpPr/>
            <p:nvPr/>
          </p:nvCxnSpPr>
          <p:spPr>
            <a:xfrm>
              <a:off x="1828800" y="2667000"/>
              <a:ext cx="3657600" cy="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28800" y="2438400"/>
              <a:ext cx="3657600" cy="215444"/>
            </a:xfrm>
            <a:prstGeom prst="rect">
              <a:avLst/>
            </a:prstGeom>
            <a:grpFill/>
          </p:spPr>
          <p:txBody>
            <a:bodyPr wrap="square" lIns="91440" rIns="91440" rtlCol="0">
              <a:noAutofit/>
            </a:bodyPr>
            <a:lstStyle/>
            <a:p>
              <a:r>
                <a:rPr lang="en-US" sz="1200" b="1" dirty="0" smtClean="0"/>
                <a:t>Read</a:t>
              </a:r>
              <a:endParaRPr lang="en-US" sz="1200" b="1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943600" y="1600200"/>
            <a:ext cx="9144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endCxn id="18" idx="1"/>
          </p:cNvCxnSpPr>
          <p:nvPr/>
        </p:nvCxnSpPr>
        <p:spPr>
          <a:xfrm>
            <a:off x="2285999" y="2400300"/>
            <a:ext cx="914401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</p:cNvCxnSpPr>
          <p:nvPr/>
        </p:nvCxnSpPr>
        <p:spPr>
          <a:xfrm>
            <a:off x="5029200" y="2400300"/>
            <a:ext cx="91440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agnetic Disk 29"/>
          <p:cNvSpPr/>
          <p:nvPr/>
        </p:nvSpPr>
        <p:spPr>
          <a:xfrm>
            <a:off x="7772400" y="2514600"/>
            <a:ext cx="914400" cy="91440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43" idx="1"/>
          </p:cNvCxnSpPr>
          <p:nvPr/>
        </p:nvCxnSpPr>
        <p:spPr>
          <a:xfrm>
            <a:off x="6858000" y="2400300"/>
            <a:ext cx="1143000" cy="68580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3"/>
          </p:cNvCxnSpPr>
          <p:nvPr/>
        </p:nvCxnSpPr>
        <p:spPr>
          <a:xfrm flipH="1">
            <a:off x="5029200" y="2743200"/>
            <a:ext cx="91440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2306320" y="2743200"/>
            <a:ext cx="89408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3" idx="1"/>
          </p:cNvCxnSpPr>
          <p:nvPr/>
        </p:nvCxnSpPr>
        <p:spPr>
          <a:xfrm flipH="1" flipV="1">
            <a:off x="6858000" y="2743200"/>
            <a:ext cx="1143000" cy="34290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001000" y="2971800"/>
            <a:ext cx="457200" cy="2286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TBranch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7" name="Line Callout 2 (Border and Accent Bar) 46"/>
          <p:cNvSpPr/>
          <p:nvPr/>
        </p:nvSpPr>
        <p:spPr>
          <a:xfrm>
            <a:off x="7315200" y="4328160"/>
            <a:ext cx="914400" cy="9194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ROOT Reading: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Disk I/O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De-compress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De-serialize</a:t>
            </a:r>
          </a:p>
        </p:txBody>
      </p:sp>
      <p:sp>
        <p:nvSpPr>
          <p:cNvPr id="49" name="Line Callout 2 (Border and Accent Bar) 48"/>
          <p:cNvSpPr/>
          <p:nvPr/>
        </p:nvSpPr>
        <p:spPr>
          <a:xfrm>
            <a:off x="5867400" y="4333240"/>
            <a:ext cx="914400" cy="914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Copy Object to Shared Memory: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erialize</a:t>
            </a:r>
          </a:p>
        </p:txBody>
      </p:sp>
      <p:sp>
        <p:nvSpPr>
          <p:cNvPr id="50" name="Line Callout 2 (Border and Accent Bar) 49"/>
          <p:cNvSpPr/>
          <p:nvPr/>
        </p:nvSpPr>
        <p:spPr>
          <a:xfrm>
            <a:off x="2667000" y="4328160"/>
            <a:ext cx="914400" cy="914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Copy Object out Shared Memory: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De-serialize</a:t>
            </a:r>
          </a:p>
        </p:txBody>
      </p:sp>
      <p:grpSp>
        <p:nvGrpSpPr>
          <p:cNvPr id="53" name="Group 52"/>
          <p:cNvGrpSpPr/>
          <p:nvPr/>
        </p:nvGrpSpPr>
        <p:grpSpPr>
          <a:xfrm flipH="1">
            <a:off x="457199" y="3045460"/>
            <a:ext cx="914400" cy="309880"/>
            <a:chOff x="1828800" y="2438400"/>
            <a:chExt cx="3657600" cy="228600"/>
          </a:xfrm>
          <a:noFill/>
        </p:grpSpPr>
        <p:cxnSp>
          <p:nvCxnSpPr>
            <p:cNvPr id="54" name="Straight Arrow Connector 53"/>
            <p:cNvCxnSpPr/>
            <p:nvPr/>
          </p:nvCxnSpPr>
          <p:spPr>
            <a:xfrm>
              <a:off x="1828800" y="2667000"/>
              <a:ext cx="3657600" cy="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828800" y="2438400"/>
              <a:ext cx="3657600" cy="215444"/>
            </a:xfrm>
            <a:prstGeom prst="rect">
              <a:avLst/>
            </a:prstGeom>
            <a:grpFill/>
          </p:spPr>
          <p:txBody>
            <a:bodyPr wrap="square" lIns="91440" rIns="91440" rtlCol="0">
              <a:noAutofit/>
            </a:bodyPr>
            <a:lstStyle/>
            <a:p>
              <a:r>
                <a:rPr lang="en-US" sz="1200" b="1" dirty="0" smtClean="0"/>
                <a:t>Object</a:t>
              </a:r>
              <a:endParaRPr lang="en-US" sz="1200" b="1" dirty="0"/>
            </a:p>
          </p:txBody>
        </p:sp>
      </p:grpSp>
      <p:sp>
        <p:nvSpPr>
          <p:cNvPr id="56" name="Line Callout 2 (Border and Accent Bar) 55"/>
          <p:cNvSpPr/>
          <p:nvPr/>
        </p:nvSpPr>
        <p:spPr>
          <a:xfrm>
            <a:off x="7315200" y="5394960"/>
            <a:ext cx="1371600" cy="45974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ranch-&gt;SetAddress()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ranch-&gt;GetEntry()</a:t>
            </a:r>
          </a:p>
        </p:txBody>
      </p:sp>
    </p:spTree>
    <p:extLst>
      <p:ext uri="{BB962C8B-B14F-4D97-AF65-F5344CB8AC3E}">
        <p14:creationId xmlns:p14="http://schemas.microsoft.com/office/powerpoint/2010/main" val="28665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306320" y="4648200"/>
            <a:ext cx="4704080" cy="594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Serialization Service: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(e.g.) ROOT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3360" y="1600200"/>
            <a:ext cx="273304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Shared 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15200" y="1600200"/>
            <a:ext cx="914400" cy="182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ROOT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91920" y="1600200"/>
            <a:ext cx="9144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2514600"/>
            <a:ext cx="1828800" cy="4572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t" anchorCtr="0">
            <a:no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Object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2286000"/>
            <a:ext cx="1828800" cy="2286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t" anchorCtr="0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Request object via Token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7200" y="1600200"/>
            <a:ext cx="914400" cy="228600"/>
            <a:chOff x="1828800" y="2438400"/>
            <a:chExt cx="3657600" cy="228600"/>
          </a:xfrm>
          <a:noFill/>
        </p:grpSpPr>
        <p:cxnSp>
          <p:nvCxnSpPr>
            <p:cNvPr id="23" name="Straight Arrow Connector 22"/>
            <p:cNvCxnSpPr/>
            <p:nvPr/>
          </p:nvCxnSpPr>
          <p:spPr>
            <a:xfrm>
              <a:off x="1828800" y="2667000"/>
              <a:ext cx="3657600" cy="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28800" y="2438400"/>
              <a:ext cx="3657600" cy="215444"/>
            </a:xfrm>
            <a:prstGeom prst="rect">
              <a:avLst/>
            </a:prstGeom>
            <a:grpFill/>
          </p:spPr>
          <p:txBody>
            <a:bodyPr wrap="square" lIns="91440" rIns="91440" rtlCol="0">
              <a:noAutofit/>
            </a:bodyPr>
            <a:lstStyle/>
            <a:p>
              <a:r>
                <a:rPr lang="en-US" sz="1200" b="1" dirty="0" smtClean="0"/>
                <a:t>Read</a:t>
              </a:r>
              <a:endParaRPr lang="en-US" sz="1200" b="1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943600" y="1600200"/>
            <a:ext cx="91440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endCxn id="18" idx="1"/>
          </p:cNvCxnSpPr>
          <p:nvPr/>
        </p:nvCxnSpPr>
        <p:spPr>
          <a:xfrm>
            <a:off x="2285999" y="2400300"/>
            <a:ext cx="914401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</p:cNvCxnSpPr>
          <p:nvPr/>
        </p:nvCxnSpPr>
        <p:spPr>
          <a:xfrm>
            <a:off x="5029200" y="2400300"/>
            <a:ext cx="91440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agnetic Disk 29"/>
          <p:cNvSpPr/>
          <p:nvPr/>
        </p:nvSpPr>
        <p:spPr>
          <a:xfrm>
            <a:off x="7772400" y="2514600"/>
            <a:ext cx="914400" cy="91440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43" idx="1"/>
          </p:cNvCxnSpPr>
          <p:nvPr/>
        </p:nvCxnSpPr>
        <p:spPr>
          <a:xfrm>
            <a:off x="6858000" y="2400300"/>
            <a:ext cx="1143000" cy="68580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3"/>
          </p:cNvCxnSpPr>
          <p:nvPr/>
        </p:nvCxnSpPr>
        <p:spPr>
          <a:xfrm flipH="1">
            <a:off x="5029200" y="2743200"/>
            <a:ext cx="91440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2306320" y="2743200"/>
            <a:ext cx="89408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3" idx="1"/>
          </p:cNvCxnSpPr>
          <p:nvPr/>
        </p:nvCxnSpPr>
        <p:spPr>
          <a:xfrm flipH="1" flipV="1">
            <a:off x="6858000" y="2743200"/>
            <a:ext cx="1143000" cy="342900"/>
          </a:xfrm>
          <a:prstGeom prst="straightConnector1">
            <a:avLst/>
          </a:prstGeom>
          <a:noFill/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001000" y="2971800"/>
            <a:ext cx="457200" cy="22860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t" anchorCtr="0">
            <a:noAutofit/>
          </a:bodyPr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TBranch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7" name="Line Callout 2 (Border and Accent Bar) 46"/>
          <p:cNvSpPr/>
          <p:nvPr/>
        </p:nvSpPr>
        <p:spPr>
          <a:xfrm>
            <a:off x="7315200" y="4328160"/>
            <a:ext cx="914400" cy="9194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ROOT Reading: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Disk I/O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De-compress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De-serialize</a:t>
            </a:r>
          </a:p>
        </p:txBody>
      </p:sp>
      <p:sp>
        <p:nvSpPr>
          <p:cNvPr id="49" name="Line Callout 2 (Border and Accent Bar) 48"/>
          <p:cNvSpPr/>
          <p:nvPr/>
        </p:nvSpPr>
        <p:spPr>
          <a:xfrm>
            <a:off x="5867400" y="4333240"/>
            <a:ext cx="914400" cy="914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Copy Object to Shared Memory: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erialize</a:t>
            </a:r>
          </a:p>
        </p:txBody>
      </p:sp>
      <p:sp>
        <p:nvSpPr>
          <p:cNvPr id="50" name="Line Callout 2 (Border and Accent Bar) 49"/>
          <p:cNvSpPr/>
          <p:nvPr/>
        </p:nvSpPr>
        <p:spPr>
          <a:xfrm>
            <a:off x="2667000" y="4328160"/>
            <a:ext cx="914400" cy="914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Copy Object out Shared Memory: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De-serialize</a:t>
            </a:r>
          </a:p>
        </p:txBody>
      </p:sp>
      <p:grpSp>
        <p:nvGrpSpPr>
          <p:cNvPr id="53" name="Group 52"/>
          <p:cNvGrpSpPr/>
          <p:nvPr/>
        </p:nvGrpSpPr>
        <p:grpSpPr>
          <a:xfrm flipH="1">
            <a:off x="457199" y="3045460"/>
            <a:ext cx="914400" cy="309880"/>
            <a:chOff x="1828800" y="2438400"/>
            <a:chExt cx="3657600" cy="228600"/>
          </a:xfrm>
          <a:noFill/>
        </p:grpSpPr>
        <p:cxnSp>
          <p:nvCxnSpPr>
            <p:cNvPr id="54" name="Straight Arrow Connector 53"/>
            <p:cNvCxnSpPr/>
            <p:nvPr/>
          </p:nvCxnSpPr>
          <p:spPr>
            <a:xfrm>
              <a:off x="1828800" y="2667000"/>
              <a:ext cx="3657600" cy="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828800" y="2438400"/>
              <a:ext cx="3657600" cy="215444"/>
            </a:xfrm>
            <a:prstGeom prst="rect">
              <a:avLst/>
            </a:prstGeom>
            <a:grpFill/>
          </p:spPr>
          <p:txBody>
            <a:bodyPr wrap="square" lIns="91440" rIns="91440" rtlCol="0">
              <a:noAutofit/>
            </a:bodyPr>
            <a:lstStyle/>
            <a:p>
              <a:r>
                <a:rPr lang="en-US" sz="1200" b="1" dirty="0" smtClean="0"/>
                <a:t>Object</a:t>
              </a:r>
              <a:endParaRPr lang="en-US" sz="1200" b="1" dirty="0"/>
            </a:p>
          </p:txBody>
        </p:sp>
      </p:grpSp>
      <p:sp>
        <p:nvSpPr>
          <p:cNvPr id="56" name="Line Callout 2 (Border and Accent Bar) 55"/>
          <p:cNvSpPr/>
          <p:nvPr/>
        </p:nvSpPr>
        <p:spPr>
          <a:xfrm>
            <a:off x="7315200" y="5394960"/>
            <a:ext cx="1371600" cy="45974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ranch-&gt;SetAddress()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ranch-&gt;GetEntry()</a:t>
            </a:r>
          </a:p>
        </p:txBody>
      </p:sp>
      <p:sp>
        <p:nvSpPr>
          <p:cNvPr id="3" name="&quot;No&quot; Symbol 2"/>
          <p:cNvSpPr/>
          <p:nvPr/>
        </p:nvSpPr>
        <p:spPr>
          <a:xfrm>
            <a:off x="7315200" y="5105400"/>
            <a:ext cx="914400" cy="914400"/>
          </a:xfrm>
          <a:prstGeom prst="noSmoking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" name="&quot;No&quot; Symbol 31"/>
          <p:cNvSpPr/>
          <p:nvPr/>
        </p:nvSpPr>
        <p:spPr>
          <a:xfrm>
            <a:off x="5867400" y="4328160"/>
            <a:ext cx="914400" cy="914400"/>
          </a:xfrm>
          <a:prstGeom prst="noSmoking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4" name="Line Callout 2 (Border and Accent Bar) 33"/>
          <p:cNvSpPr/>
          <p:nvPr/>
        </p:nvSpPr>
        <p:spPr>
          <a:xfrm>
            <a:off x="7315200" y="5943600"/>
            <a:ext cx="1371600" cy="533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4167"/>
              <a:gd name="adj6" fmla="val -1555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ranch-&gt;SetBufferAddress ()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ranch-&gt;GetEntry()</a:t>
            </a:r>
          </a:p>
        </p:txBody>
      </p:sp>
    </p:spTree>
    <p:extLst>
      <p:ext uri="{BB962C8B-B14F-4D97-AF65-F5344CB8AC3E}">
        <p14:creationId xmlns:p14="http://schemas.microsoft.com/office/powerpoint/2010/main" val="261238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the ROOT team to consider:</a:t>
            </a:r>
          </a:p>
          <a:p>
            <a:pPr lvl="1"/>
            <a:r>
              <a:rPr lang="en-US" dirty="0" smtClean="0"/>
              <a:t>Provide an interface (similar to SetBufferAddress()) set allows client to read Branch entry w/o de-serialization.</a:t>
            </a:r>
          </a:p>
          <a:p>
            <a:pPr lvl="2"/>
            <a:r>
              <a:rPr lang="en-US" dirty="0" smtClean="0"/>
              <a:t>This should work for all ROOT data</a:t>
            </a:r>
          </a:p>
          <a:p>
            <a:pPr lvl="1"/>
            <a:r>
              <a:rPr lang="en-US" dirty="0" smtClean="0"/>
              <a:t>Similarly on write, SetBufferAddress() should allow giving serialized data object to ROOT to collect, compress and write.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8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22808"/>
            <a:ext cx="4667134" cy="314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Run 2 ATLAS EDM - xAOD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ln>
            <a:solidFill>
              <a:schemeClr val="accent1">
                <a:shade val="50000"/>
              </a:schemeClr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pl-PL" sz="2400" dirty="0" smtClean="0"/>
              <a:t>For Run2 ATLAS is using a new EDM based on the concept of dynamic data structure – xAOD</a:t>
            </a:r>
          </a:p>
          <a:p>
            <a:pPr lvl="1"/>
            <a:r>
              <a:rPr lang="pl-PL" sz="2000" dirty="0" smtClean="0"/>
              <a:t>An xAOD type can have a fixed set of static attributes and a random set of dynamic attributes</a:t>
            </a:r>
          </a:p>
          <a:p>
            <a:pPr lvl="2"/>
            <a:r>
              <a:rPr lang="pl-PL" sz="1800" dirty="0" smtClean="0"/>
              <a:t>Dynamic attributes can be added at any stage of program execution and removed when writing data to file</a:t>
            </a:r>
          </a:p>
          <a:p>
            <a:pPr lvl="2"/>
            <a:r>
              <a:rPr lang="pl-PL" sz="1800" dirty="0" smtClean="0"/>
              <a:t>Data payload changes between event processing stages while the class type remains the same</a:t>
            </a:r>
          </a:p>
          <a:p>
            <a:pPr lvl="2"/>
            <a:endParaRPr lang="en-US" sz="1800" dirty="0"/>
          </a:p>
        </p:txBody>
      </p:sp>
      <p:sp>
        <p:nvSpPr>
          <p:cNvPr id="5" name="Flowchart: Document 4"/>
          <p:cNvSpPr/>
          <p:nvPr/>
        </p:nvSpPr>
        <p:spPr>
          <a:xfrm>
            <a:off x="6096000" y="4343400"/>
            <a:ext cx="2057400" cy="25146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45720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48768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1669" y="51816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1669" y="54746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1669" y="57794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1701" y="45720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1669" y="6089709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51701" y="57794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51701" y="6089709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81733" y="45720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81733" y="48768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78802" y="51816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78802" y="54746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78802" y="57794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78802" y="6089709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8717" y="51816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08717" y="54746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08717" y="57794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08717" y="6089709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51701" y="48768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51701" y="51816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08717" y="4583724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51701" y="547467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08717" y="4877462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rIns="91440"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3657600" y="4724400"/>
            <a:ext cx="2819400" cy="9026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869685" y="4742839"/>
            <a:ext cx="3034416" cy="8932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142921" y="4742839"/>
            <a:ext cx="3188281" cy="8833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393542" y="4742839"/>
            <a:ext cx="3367575" cy="8932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69772" y="4053593"/>
            <a:ext cx="80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TFile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 rot="5400000">
            <a:off x="7752389" y="4875312"/>
            <a:ext cx="1065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TBranches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3373586" y="4055165"/>
            <a:ext cx="80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Memory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501069" y="4275947"/>
            <a:ext cx="80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C++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028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xAOD: TBranches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Only dynamic attributes can be dropped between processing stages</a:t>
            </a:r>
          </a:p>
          <a:p>
            <a:pPr lvl="1"/>
            <a:r>
              <a:rPr lang="pl-PL" dirty="0" smtClean="0"/>
              <a:t>All attributes that we suspect could be dropped need to be dynamic</a:t>
            </a:r>
          </a:p>
          <a:p>
            <a:pPr lvl="1"/>
            <a:r>
              <a:rPr lang="pl-PL" dirty="0" smtClean="0"/>
              <a:t>Every dynamic attribute adds one TBranch</a:t>
            </a:r>
          </a:p>
          <a:p>
            <a:pPr lvl="1"/>
            <a:r>
              <a:rPr lang="pl-PL" dirty="0" smtClean="0"/>
              <a:t>ATLAS ESD files can have ~10K branches</a:t>
            </a:r>
          </a:p>
          <a:p>
            <a:pPr lvl="1"/>
            <a:r>
              <a:rPr lang="pl-PL" dirty="0" smtClean="0"/>
              <a:t>An open TFile allocates a buffer for each branch</a:t>
            </a:r>
          </a:p>
          <a:p>
            <a:pPr lvl="2"/>
            <a:r>
              <a:rPr lang="pl-PL" dirty="0" smtClean="0"/>
              <a:t>Buffer size in memory is multiplied by the compression ration</a:t>
            </a:r>
          </a:p>
          <a:p>
            <a:r>
              <a:rPr lang="pl-PL" dirty="0" smtClean="0"/>
              <a:t>We use a lot of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</a:spPr>
      <a:bodyPr wrap="square" lIns="91440" rIns="91440" rtlCol="0" anchor="ctr"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794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Consolas</vt:lpstr>
      <vt:lpstr>Office Theme</vt:lpstr>
      <vt:lpstr>Discussion input for future ROOT functionality/features.</vt:lpstr>
      <vt:lpstr>PowerPoint Presentation</vt:lpstr>
      <vt:lpstr>Event Data Streaming</vt:lpstr>
      <vt:lpstr>Prototype Implementation</vt:lpstr>
      <vt:lpstr>Okay</vt:lpstr>
      <vt:lpstr>Better</vt:lpstr>
      <vt:lpstr>Please Consider</vt:lpstr>
      <vt:lpstr>Run 2 ATLAS EDM - xAOD</vt:lpstr>
      <vt:lpstr>xAOD: TBranches and Memory</vt:lpstr>
      <vt:lpstr>Packing Dynamic Attributes</vt:lpstr>
      <vt:lpstr>Using Dynamic Structures</vt:lpstr>
      <vt:lpstr>Dynamic Structures – I/O</vt:lpstr>
      <vt:lpstr>Topics for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input for future ROOT functionality/features.</dc:title>
  <dc:creator>Peter van Gemmeren</dc:creator>
  <cp:lastModifiedBy>Marcin Nowak</cp:lastModifiedBy>
  <cp:revision>22</cp:revision>
  <dcterms:created xsi:type="dcterms:W3CDTF">2016-05-24T16:55:26Z</dcterms:created>
  <dcterms:modified xsi:type="dcterms:W3CDTF">2016-05-25T13:03:05Z</dcterms:modified>
</cp:coreProperties>
</file>