
<file path=[Content_Types].xml><?xml version="1.0" encoding="utf-8"?>
<Types xmlns="http://schemas.openxmlformats.org/package/2006/content-types">
  <Default Extension="xml" ContentType="application/xml"/>
  <Default Extension="tif" ContentType="image/tif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4"/>
  </p:notesMasterIdLst>
  <p:handoutMasterIdLst>
    <p:handoutMasterId r:id="rId15"/>
  </p:handoutMasterIdLst>
  <p:sldIdLst>
    <p:sldId id="260" r:id="rId3"/>
    <p:sldId id="460" r:id="rId4"/>
    <p:sldId id="461" r:id="rId5"/>
    <p:sldId id="464" r:id="rId6"/>
    <p:sldId id="465" r:id="rId7"/>
    <p:sldId id="462" r:id="rId8"/>
    <p:sldId id="463" r:id="rId9"/>
    <p:sldId id="467" r:id="rId10"/>
    <p:sldId id="453" r:id="rId11"/>
    <p:sldId id="466" r:id="rId12"/>
    <p:sldId id="366" r:id="rId13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108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218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326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436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5544" algn="l" defTabSz="457108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2653" algn="l" defTabSz="457108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199762" algn="l" defTabSz="457108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6871" algn="l" defTabSz="457108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3BC"/>
    <a:srgbClr val="FFDC48"/>
    <a:srgbClr val="EEBD13"/>
    <a:srgbClr val="FFCC00"/>
    <a:srgbClr val="FFD949"/>
    <a:srgbClr val="800000"/>
    <a:srgbClr val="FC001B"/>
    <a:srgbClr val="FF3E30"/>
    <a:srgbClr val="CC3333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86152" autoAdjust="0"/>
  </p:normalViewPr>
  <p:slideViewPr>
    <p:cSldViewPr>
      <p:cViewPr>
        <p:scale>
          <a:sx n="75" d="100"/>
          <a:sy n="75" d="100"/>
        </p:scale>
        <p:origin x="1104" y="280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14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6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A9EF0-C959-CE41-8225-D10769EE2781}" type="datetime1">
              <a:rPr lang="en-US" smtClean="0"/>
              <a:t>5/25/16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B587A-B094-C346-A67E-9F35BBC4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25AEE-6910-C74E-B895-A967AC3D3BBC}" type="datetime1">
              <a:rPr lang="en-US" smtClean="0"/>
              <a:t>5/25/16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81B60-EC50-7A41-83EE-5B2F670C5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215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Implemented tests</a:t>
            </a:r>
          </a:p>
          <a:p>
            <a:r>
              <a:rPr lang="en-US" b="1" dirty="0" smtClean="0"/>
              <a:t>Construction/Destruction</a:t>
            </a:r>
          </a:p>
          <a:p>
            <a:r>
              <a:rPr lang="en-US" dirty="0" smtClean="0"/>
              <a:t>Tries to construct and destruct an object (if there is a default public constructor / destructor). </a:t>
            </a:r>
          </a:p>
          <a:p>
            <a:r>
              <a:rPr lang="en-US" dirty="0" smtClean="0"/>
              <a:t>Catches any segmentation-faults and issues an error-message + </a:t>
            </a:r>
            <a:r>
              <a:rPr lang="en-US" dirty="0" err="1" smtClean="0"/>
              <a:t>stacktrace</a:t>
            </a:r>
            <a:r>
              <a:rPr lang="en-US" dirty="0" smtClean="0"/>
              <a:t> on failure. </a:t>
            </a:r>
          </a:p>
          <a:p>
            <a:r>
              <a:rPr lang="en-US" b="1" dirty="0" smtClean="0"/>
              <a:t>Working </a:t>
            </a:r>
            <a:r>
              <a:rPr lang="en-US" b="1" dirty="0" err="1" smtClean="0"/>
              <a:t>IsA</a:t>
            </a:r>
            <a:endParaRPr lang="en-US" b="1" dirty="0" smtClean="0"/>
          </a:p>
          <a:p>
            <a:r>
              <a:rPr lang="en-US" dirty="0" smtClean="0"/>
              <a:t>Classes which survived the Construction/Destruction test and inherit from </a:t>
            </a:r>
            <a:r>
              <a:rPr lang="en-US" dirty="0" err="1" smtClean="0"/>
              <a:t>TObject</a:t>
            </a:r>
            <a:r>
              <a:rPr lang="en-US" dirty="0" smtClean="0"/>
              <a:t> are constructed and their "</a:t>
            </a:r>
            <a:r>
              <a:rPr lang="en-US" dirty="0" err="1" smtClean="0"/>
              <a:t>IsA</a:t>
            </a:r>
            <a:r>
              <a:rPr lang="en-US" dirty="0" smtClean="0"/>
              <a:t>()" is tested. </a:t>
            </a:r>
          </a:p>
          <a:p>
            <a:r>
              <a:rPr lang="en-US" b="1" dirty="0" err="1" smtClean="0"/>
              <a:t>Unstreamed</a:t>
            </a:r>
            <a:r>
              <a:rPr lang="en-US" b="1" dirty="0" smtClean="0"/>
              <a:t> </a:t>
            </a:r>
            <a:r>
              <a:rPr lang="en-US" b="1" dirty="0" err="1" smtClean="0"/>
              <a:t>datamembers</a:t>
            </a:r>
            <a:r>
              <a:rPr lang="en-US" b="1" dirty="0" smtClean="0"/>
              <a:t> from base-classes</a:t>
            </a:r>
          </a:p>
          <a:p>
            <a:r>
              <a:rPr lang="en-US" dirty="0" smtClean="0"/>
              <a:t>Classes with class-version &gt; 0 are checked for indirect </a:t>
            </a:r>
            <a:r>
              <a:rPr lang="en-US" dirty="0" err="1" smtClean="0"/>
              <a:t>datamembers</a:t>
            </a:r>
            <a:r>
              <a:rPr lang="en-US" dirty="0" smtClean="0"/>
              <a:t> (from bases) which are part of a class with class-version 0. </a:t>
            </a:r>
          </a:p>
          <a:p>
            <a:r>
              <a:rPr lang="en-US" dirty="0" smtClean="0"/>
              <a:t>This can happen if a </a:t>
            </a:r>
            <a:r>
              <a:rPr lang="en-US" dirty="0" err="1" smtClean="0"/>
              <a:t>dataobjects</a:t>
            </a:r>
            <a:r>
              <a:rPr lang="en-US" dirty="0" smtClean="0"/>
              <a:t> (meant for streaming) inherits from a class which is not meant to be streamed (but has non-transient members). </a:t>
            </a:r>
          </a:p>
          <a:p>
            <a:r>
              <a:rPr lang="en-US" dirty="0" smtClean="0"/>
              <a:t>In this often not-so-obvious case, the content of the members from the base-class are lost on streaming the derived class. </a:t>
            </a:r>
          </a:p>
          <a:p>
            <a:r>
              <a:rPr lang="en-US" b="1" dirty="0" smtClean="0"/>
              <a:t>Simple streaming after default construction</a:t>
            </a:r>
          </a:p>
          <a:p>
            <a:r>
              <a:rPr lang="en-US" dirty="0" smtClean="0"/>
              <a:t>This streams all objects which are </a:t>
            </a:r>
            <a:r>
              <a:rPr lang="en-US" dirty="0" err="1" smtClean="0"/>
              <a:t>dataobjects</a:t>
            </a:r>
            <a:r>
              <a:rPr lang="en-US" dirty="0" smtClean="0"/>
              <a:t> (and for which Construction/Destruction did not fail) to a memory buffer. </a:t>
            </a:r>
          </a:p>
          <a:p>
            <a:r>
              <a:rPr lang="en-US" dirty="0" smtClean="0"/>
              <a:t>Potential segmentation faults are captured and a </a:t>
            </a:r>
            <a:r>
              <a:rPr lang="en-US" dirty="0" err="1" smtClean="0"/>
              <a:t>stacktrace</a:t>
            </a:r>
            <a:r>
              <a:rPr lang="en-US" dirty="0" smtClean="0"/>
              <a:t> plus an error message are shown. </a:t>
            </a:r>
          </a:p>
          <a:p>
            <a:r>
              <a:rPr lang="en-US" b="1" dirty="0" smtClean="0"/>
              <a:t>Test for streaming of uninitialized data after default construction</a:t>
            </a:r>
          </a:p>
          <a:p>
            <a:r>
              <a:rPr lang="en-US" dirty="0" smtClean="0"/>
              <a:t>Objects which survived the simple streaming test are constructed / destructed in a prefilled arena. </a:t>
            </a:r>
          </a:p>
          <a:p>
            <a:r>
              <a:rPr lang="en-US" dirty="0" smtClean="0"/>
              <a:t>They are streamed in a buffer, which is </a:t>
            </a:r>
            <a:r>
              <a:rPr lang="en-US" dirty="0" err="1" smtClean="0"/>
              <a:t>checksummed</a:t>
            </a:r>
            <a:r>
              <a:rPr lang="en-US" dirty="0" smtClean="0"/>
              <a:t> afterwards. Checksums for simple members (using known </a:t>
            </a:r>
            <a:r>
              <a:rPr lang="en-US" dirty="0" err="1" smtClean="0"/>
              <a:t>memberoffsets</a:t>
            </a:r>
            <a:r>
              <a:rPr lang="en-US" dirty="0" smtClean="0"/>
              <a:t>) are also made. </a:t>
            </a:r>
          </a:p>
          <a:p>
            <a:r>
              <a:rPr lang="en-US" dirty="0" smtClean="0"/>
              <a:t>The objects are then constructed to a differently prefilled arena. </a:t>
            </a:r>
          </a:p>
          <a:p>
            <a:r>
              <a:rPr lang="en-US" dirty="0" smtClean="0"/>
              <a:t>If the streamed information changes, the objects have streamed uninitialized content, and we might even be able to blame the member.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1B60-EC50-7A41-83EE-5B2F670C59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1B60-EC50-7A41-83EE-5B2F670C59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3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1B60-EC50-7A41-83EE-5B2F670C59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3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1B60-EC50-7A41-83EE-5B2F670C59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5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81B60-EC50-7A41-83EE-5B2F670C59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7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9" y="3030542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7"/>
            <a:ext cx="9102726" cy="2492374"/>
          </a:xfrm>
        </p:spPr>
        <p:txBody>
          <a:bodyPr/>
          <a:lstStyle>
            <a:lvl1pPr marL="0" indent="0" algn="ctr">
              <a:buNone/>
              <a:defRPr/>
            </a:lvl1pPr>
            <a:lvl2pPr marL="457108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4" indent="0" algn="ctr">
              <a:buNone/>
              <a:defRPr/>
            </a:lvl6pPr>
            <a:lvl7pPr marL="2742653" indent="0" algn="ctr">
              <a:buNone/>
              <a:defRPr/>
            </a:lvl7pPr>
            <a:lvl8pPr marL="3199762" indent="0" algn="ctr">
              <a:buNone/>
              <a:defRPr/>
            </a:lvl8pPr>
            <a:lvl9pPr marL="365687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134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426BDB-E251-154E-9E0C-05C6C3EE14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15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99653" y="2"/>
            <a:ext cx="2686050" cy="95376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1501" y="2"/>
            <a:ext cx="7905749" cy="95376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568E64-F043-1C47-A327-6F36310990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725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9" y="3030542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7"/>
            <a:ext cx="9102726" cy="2492374"/>
          </a:xfrm>
        </p:spPr>
        <p:txBody>
          <a:bodyPr/>
          <a:lstStyle>
            <a:lvl1pPr marL="0" indent="0" algn="ctr">
              <a:buNone/>
              <a:defRPr/>
            </a:lvl1pPr>
            <a:lvl2pPr marL="457108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4" indent="0" algn="ctr">
              <a:buNone/>
              <a:defRPr/>
            </a:lvl6pPr>
            <a:lvl7pPr marL="2742653" indent="0" algn="ctr">
              <a:buNone/>
              <a:defRPr/>
            </a:lvl7pPr>
            <a:lvl8pPr marL="3199762" indent="0" algn="ctr">
              <a:buNone/>
              <a:defRPr/>
            </a:lvl8pPr>
            <a:lvl9pPr marL="365687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6125F9-F857-184E-A128-FD6DC45ADBC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6294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FFD58F-D112-A641-99A8-53AB25EF2E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6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4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1"/>
            <a:ext cx="11053761" cy="2133601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108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4" indent="0">
              <a:buNone/>
              <a:defRPr sz="1400"/>
            </a:lvl6pPr>
            <a:lvl7pPr marL="2742653" indent="0">
              <a:buNone/>
              <a:defRPr sz="1400"/>
            </a:lvl7pPr>
            <a:lvl8pPr marL="3199762" indent="0">
              <a:buNone/>
              <a:defRPr sz="1400"/>
            </a:lvl8pPr>
            <a:lvl9pPr marL="365687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5C84C5-794E-6F40-865A-AFEADB702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724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704" y="1562103"/>
            <a:ext cx="5905500" cy="7785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4" y="1562103"/>
            <a:ext cx="5905500" cy="7785100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683905-3625-CA4F-AEE0-98C5753304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31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1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2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3" y="2182814"/>
            <a:ext cx="5748336" cy="9096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1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3" y="3092452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23D64E-FBEB-494A-A531-BEDB94E57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450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9C8F2E-FFAD-F341-AEED-116DF2BAE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3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A2EA1D-BE97-514F-8389-AFE24CB7AB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269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2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9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300"/>
            </a:lvl2pPr>
            <a:lvl3pPr marL="914218" indent="0">
              <a:buNone/>
              <a:defRPr sz="1000"/>
            </a:lvl3pPr>
            <a:lvl4pPr marL="1371326" indent="0">
              <a:buNone/>
              <a:defRPr sz="1000"/>
            </a:lvl4pPr>
            <a:lvl5pPr marL="1828436" indent="0">
              <a:buNone/>
              <a:defRPr sz="1000"/>
            </a:lvl5pPr>
            <a:lvl6pPr marL="2285544" indent="0">
              <a:buNone/>
              <a:defRPr sz="1000"/>
            </a:lvl6pPr>
            <a:lvl7pPr marL="2742653" indent="0">
              <a:buNone/>
              <a:defRPr sz="1000"/>
            </a:lvl7pPr>
            <a:lvl8pPr marL="3199762" indent="0">
              <a:buNone/>
              <a:defRPr sz="1000"/>
            </a:lvl8pPr>
            <a:lvl9pPr marL="36568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D89CA1-34FB-9441-947A-CA0F6AF288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5936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9D5F64-FADE-A342-9B92-5FBBAAAFF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210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41"/>
            <a:ext cx="7802563" cy="80644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40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900"/>
            </a:lvl2pPr>
            <a:lvl3pPr marL="914218" indent="0">
              <a:buNone/>
              <a:defRPr sz="2400"/>
            </a:lvl3pPr>
            <a:lvl4pPr marL="1371326" indent="0">
              <a:buNone/>
              <a:defRPr sz="2100"/>
            </a:lvl4pPr>
            <a:lvl5pPr marL="1828436" indent="0">
              <a:buNone/>
              <a:defRPr sz="2100"/>
            </a:lvl5pPr>
            <a:lvl6pPr marL="2285544" indent="0">
              <a:buNone/>
              <a:defRPr sz="2100"/>
            </a:lvl6pPr>
            <a:lvl7pPr marL="2742653" indent="0">
              <a:buNone/>
              <a:defRPr sz="2100"/>
            </a:lvl7pPr>
            <a:lvl8pPr marL="3199762" indent="0">
              <a:buNone/>
              <a:defRPr sz="2100"/>
            </a:lvl8pPr>
            <a:lvl9pPr marL="3656871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300"/>
            </a:lvl2pPr>
            <a:lvl3pPr marL="914218" indent="0">
              <a:buNone/>
              <a:defRPr sz="1000"/>
            </a:lvl3pPr>
            <a:lvl4pPr marL="1371326" indent="0">
              <a:buNone/>
              <a:defRPr sz="1000"/>
            </a:lvl4pPr>
            <a:lvl5pPr marL="1828436" indent="0">
              <a:buNone/>
              <a:defRPr sz="1000"/>
            </a:lvl5pPr>
            <a:lvl6pPr marL="2285544" indent="0">
              <a:buNone/>
              <a:defRPr sz="1000"/>
            </a:lvl6pPr>
            <a:lvl7pPr marL="2742653" indent="0">
              <a:buNone/>
              <a:defRPr sz="1000"/>
            </a:lvl7pPr>
            <a:lvl8pPr marL="3199762" indent="0">
              <a:buNone/>
              <a:defRPr sz="1000"/>
            </a:lvl8pPr>
            <a:lvl9pPr marL="36568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C7F88A-1C3B-AC41-8049-E90A6529B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8812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069208-A0E6-7A41-8F4D-6885890E20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2503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3255" y="88903"/>
            <a:ext cx="2990849" cy="9258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700" y="88903"/>
            <a:ext cx="8820150" cy="92583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F17392-482C-FD42-9A0D-F6832FFD24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87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4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1"/>
            <a:ext cx="11053761" cy="2133601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108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4" indent="0">
              <a:buNone/>
              <a:defRPr sz="1400"/>
            </a:lvl6pPr>
            <a:lvl7pPr marL="2742653" indent="0">
              <a:buNone/>
              <a:defRPr sz="1400"/>
            </a:lvl7pPr>
            <a:lvl8pPr marL="3199762" indent="0">
              <a:buNone/>
              <a:defRPr sz="1400"/>
            </a:lvl8pPr>
            <a:lvl9pPr marL="365687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301FE8-E056-404C-AA70-CB091E53F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27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54203" y="1295403"/>
            <a:ext cx="5289550" cy="824229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6153" y="1295403"/>
            <a:ext cx="5289550" cy="824229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B731C6-3C72-7047-A97F-75A3F3AEB3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576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1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2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3" y="2182814"/>
            <a:ext cx="5748336" cy="9096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8" indent="0">
              <a:buNone/>
              <a:defRPr sz="21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4" indent="0">
              <a:buNone/>
              <a:defRPr sz="1600" b="1"/>
            </a:lvl6pPr>
            <a:lvl7pPr marL="2742653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3" y="3092452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33221D-D48F-2A4A-84C1-AF6A3B11F5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193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7012EC-2800-684A-BE83-1E326995AA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847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522CFE-554C-AC4F-9022-96E7B43C6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508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3" cy="8323262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9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300"/>
            </a:lvl2pPr>
            <a:lvl3pPr marL="914218" indent="0">
              <a:buNone/>
              <a:defRPr sz="1000"/>
            </a:lvl3pPr>
            <a:lvl4pPr marL="1371326" indent="0">
              <a:buNone/>
              <a:defRPr sz="1000"/>
            </a:lvl4pPr>
            <a:lvl5pPr marL="1828436" indent="0">
              <a:buNone/>
              <a:defRPr sz="1000"/>
            </a:lvl5pPr>
            <a:lvl6pPr marL="2285544" indent="0">
              <a:buNone/>
              <a:defRPr sz="1000"/>
            </a:lvl6pPr>
            <a:lvl7pPr marL="2742653" indent="0">
              <a:buNone/>
              <a:defRPr sz="1000"/>
            </a:lvl7pPr>
            <a:lvl8pPr marL="3199762" indent="0">
              <a:buNone/>
              <a:defRPr sz="1000"/>
            </a:lvl8pPr>
            <a:lvl9pPr marL="36568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07FD38-B116-954C-A64F-7ABA25E1C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170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41"/>
            <a:ext cx="7802563" cy="80644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40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108" indent="0">
              <a:buNone/>
              <a:defRPr sz="2900"/>
            </a:lvl2pPr>
            <a:lvl3pPr marL="914218" indent="0">
              <a:buNone/>
              <a:defRPr sz="2400"/>
            </a:lvl3pPr>
            <a:lvl4pPr marL="1371326" indent="0">
              <a:buNone/>
              <a:defRPr sz="2100"/>
            </a:lvl4pPr>
            <a:lvl5pPr marL="1828436" indent="0">
              <a:buNone/>
              <a:defRPr sz="2100"/>
            </a:lvl5pPr>
            <a:lvl6pPr marL="2285544" indent="0">
              <a:buNone/>
              <a:defRPr sz="2100"/>
            </a:lvl6pPr>
            <a:lvl7pPr marL="2742653" indent="0">
              <a:buNone/>
              <a:defRPr sz="2100"/>
            </a:lvl7pPr>
            <a:lvl8pPr marL="3199762" indent="0">
              <a:buNone/>
              <a:defRPr sz="2100"/>
            </a:lvl8pPr>
            <a:lvl9pPr marL="3656871" indent="0">
              <a:buNone/>
              <a:defRPr sz="21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89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108" indent="0">
              <a:buNone/>
              <a:defRPr sz="1300"/>
            </a:lvl2pPr>
            <a:lvl3pPr marL="914218" indent="0">
              <a:buNone/>
              <a:defRPr sz="1000"/>
            </a:lvl3pPr>
            <a:lvl4pPr marL="1371326" indent="0">
              <a:buNone/>
              <a:defRPr sz="1000"/>
            </a:lvl4pPr>
            <a:lvl5pPr marL="1828436" indent="0">
              <a:buNone/>
              <a:defRPr sz="1000"/>
            </a:lvl5pPr>
            <a:lvl6pPr marL="2285544" indent="0">
              <a:buNone/>
              <a:defRPr sz="1000"/>
            </a:lvl6pPr>
            <a:lvl7pPr marL="2742653" indent="0">
              <a:buNone/>
              <a:defRPr sz="1000"/>
            </a:lvl7pPr>
            <a:lvl8pPr marL="3199762" indent="0">
              <a:buNone/>
              <a:defRPr sz="1000"/>
            </a:lvl8pPr>
            <a:lvl9pPr marL="365687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0DDE29-E8A7-A945-A192-0A822CABA4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71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tif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5.tif"/><Relationship Id="rId1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617915"/>
            <a:ext cx="1783150" cy="223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01612"/>
            <a:ext cx="178315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/>
          </p:cNvSpPr>
          <p:nvPr/>
        </p:nvSpPr>
        <p:spPr bwMode="auto">
          <a:xfrm>
            <a:off x="1244603" y="3"/>
            <a:ext cx="11760201" cy="1231900"/>
          </a:xfrm>
          <a:prstGeom prst="rect">
            <a:avLst/>
          </a:prstGeom>
          <a:solidFill>
            <a:srgbClr val="254B9A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7353303"/>
            <a:ext cx="174307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41504" y="3"/>
            <a:ext cx="7912100" cy="1193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0" tIns="50790" rIns="108578" bIns="50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  <a:endParaRPr lang="en-US">
              <a:sym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54200" y="1295403"/>
            <a:ext cx="10731500" cy="824229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0" tIns="50790" rIns="108578" bIns="50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  <a:endParaRPr lang="en-US" dirty="0">
              <a:sym typeface="Arial" charset="0"/>
            </a:endParaRPr>
          </a:p>
        </p:txBody>
      </p:sp>
      <p:sp>
        <p:nvSpPr>
          <p:cNvPr id="1030" name="Text Box 6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15804" y="9169403"/>
            <a:ext cx="368300" cy="35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3861AA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defRPr>
            </a:lvl1pPr>
            <a:lvl2pPr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DCBD81CC-1F9E-1F48-863A-F070FD3414E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/>
          </p:cNvSpPr>
          <p:nvPr/>
        </p:nvSpPr>
        <p:spPr bwMode="auto">
          <a:xfrm>
            <a:off x="0" y="8691564"/>
            <a:ext cx="1854199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87" bIns="0"/>
          <a:lstStyle/>
          <a:p>
            <a:pPr marL="57139" algn="r"/>
            <a:endParaRPr lang="en-US" sz="13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pPr marL="57139" algn="r"/>
            <a:endParaRPr lang="en-US" sz="13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pPr marL="57139" algn="r"/>
            <a:endParaRPr lang="en-US" sz="13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pPr marL="57139" algn="r"/>
            <a:r>
              <a:rPr lang="en-US" sz="1300" dirty="0" smtClean="0">
                <a:solidFill>
                  <a:schemeClr val="tx1"/>
                </a:solidFill>
                <a:latin typeface="Tahoma" charset="0"/>
                <a:ea typeface="ＭＳ Ｐゴシック" charset="0"/>
                <a:cs typeface="Tahoma" charset="0"/>
                <a:sym typeface="Tahoma" charset="0"/>
              </a:rPr>
              <a:t>Philippe  CANAL</a:t>
            </a:r>
            <a:endParaRPr lang="en-US" sz="1300" dirty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pPr marL="57139" algn="r"/>
            <a:r>
              <a:rPr lang="en-US" sz="1100" u="sng" dirty="0" err="1" smtClean="0">
                <a:solidFill>
                  <a:schemeClr val="tx1"/>
                </a:solidFill>
                <a:latin typeface="Tahoma Bold" charset="0"/>
                <a:ea typeface="ＭＳ Ｐゴシック" charset="0"/>
                <a:cs typeface="Tahoma Bold" charset="0"/>
                <a:sym typeface="Tahoma Bold" charset="0"/>
              </a:rPr>
              <a:t>root.cern.ch</a:t>
            </a:r>
            <a:endParaRPr lang="en-US" sz="1100" u="sng" dirty="0">
              <a:solidFill>
                <a:schemeClr val="tx1"/>
              </a:solidFill>
              <a:latin typeface="Tahoma Bold" charset="0"/>
              <a:ea typeface="ＭＳ Ｐゴシック" charset="0"/>
              <a:cs typeface="Tahoma Bold" charset="0"/>
              <a:sym typeface="Tahoma Bold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854702"/>
            <a:ext cx="178315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 descr="mark_blue-inv.t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2"/>
            <a:ext cx="1784984" cy="1767553"/>
          </a:xfrm>
          <a:prstGeom prst="rect">
            <a:avLst/>
          </a:prstGeom>
        </p:spPr>
      </p:pic>
      <p:sp>
        <p:nvSpPr>
          <p:cNvPr id="14" name="Rectangle 6"/>
          <p:cNvSpPr>
            <a:spLocks/>
          </p:cNvSpPr>
          <p:nvPr userDrawn="1"/>
        </p:nvSpPr>
        <p:spPr bwMode="auto">
          <a:xfrm>
            <a:off x="3492500" y="9347204"/>
            <a:ext cx="6261104" cy="35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87" bIns="0"/>
          <a:lstStyle/>
          <a:p>
            <a:pPr marL="57139"/>
            <a:r>
              <a:rPr lang="en-US" sz="1800" baseline="0" dirty="0" smtClean="0">
                <a:solidFill>
                  <a:srgbClr val="00529E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	</a:t>
            </a:r>
            <a:r>
              <a:rPr lang="en-US" sz="1800" dirty="0" smtClean="0">
                <a:solidFill>
                  <a:srgbClr val="00529E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        		</a:t>
            </a:r>
            <a:endParaRPr lang="en-US" sz="1800" dirty="0">
              <a:solidFill>
                <a:srgbClr val="00529E"/>
              </a:solidFill>
              <a:latin typeface="Arial Bold Italic" charset="0"/>
              <a:ea typeface="ＭＳ Ｐゴシック" charset="0"/>
              <a:cs typeface="Arial Bold Italic" charset="0"/>
              <a:sym typeface="Arial Bold Italic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853819" y="98171"/>
            <a:ext cx="1055216" cy="1055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 ftr="0"/>
  <p:txStyles>
    <p:titleStyle>
      <a:lvl1pPr marL="6349" algn="l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marL="6349" algn="l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6349" algn="l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6349" algn="l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6349" algn="l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63457" algn="l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20567" algn="l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7675" algn="l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34785" algn="l" rtl="0" eaLnBrk="1" fontAlgn="base" hangingPunct="1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11" indent="-342831" algn="l" rtl="0" eaLnBrk="1" fontAlgn="base" hangingPunct="1">
        <a:spcBef>
          <a:spcPts val="900"/>
        </a:spcBef>
        <a:spcAft>
          <a:spcPct val="0"/>
        </a:spcAft>
        <a:buClr>
          <a:srgbClr val="3861AA"/>
        </a:buClr>
        <a:buSzPct val="100000"/>
        <a:buFont typeface="Arial" charset="0"/>
        <a:buChar char="•"/>
        <a:defRPr sz="3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693" indent="-285693" algn="l" rtl="0" eaLnBrk="1" fontAlgn="base" hangingPunct="1">
        <a:spcBef>
          <a:spcPts val="800"/>
        </a:spcBef>
        <a:spcAft>
          <a:spcPct val="0"/>
        </a:spcAft>
        <a:buClr>
          <a:srgbClr val="004F9E"/>
        </a:buClr>
        <a:buSzPct val="100000"/>
        <a:buFont typeface="Arial" charset="0"/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662" indent="-228554" algn="l" rtl="0" eaLnBrk="1" fontAlgn="base" hangingPunct="1">
        <a:spcBef>
          <a:spcPts val="699"/>
        </a:spcBef>
        <a:spcAft>
          <a:spcPct val="0"/>
        </a:spcAft>
        <a:buClr>
          <a:srgbClr val="3E282B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8772" indent="-228554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5880" indent="-228554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2988" indent="-228554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098" indent="-228554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206" indent="-228554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4316" indent="-228554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3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1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1244603" y="0"/>
            <a:ext cx="11760201" cy="1384300"/>
          </a:xfrm>
          <a:prstGeom prst="rect">
            <a:avLst/>
          </a:prstGeom>
          <a:solidFill>
            <a:srgbClr val="254B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-1231900" y="9047166"/>
            <a:ext cx="246379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87" bIns="0"/>
          <a:lstStyle/>
          <a:p>
            <a:pPr marL="57139" algn="r"/>
            <a:endParaRPr lang="en-US" sz="1300" dirty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  <a:sym typeface="Tahoma" charset="0"/>
            </a:endParaRPr>
          </a:p>
          <a:p>
            <a:pPr marL="57139" algn="r"/>
            <a:endParaRPr lang="en-US" sz="1100" u="sng" dirty="0" smtClean="0">
              <a:solidFill>
                <a:schemeClr val="tx1"/>
              </a:solidFill>
              <a:latin typeface="Tahoma Bold" charset="0"/>
              <a:ea typeface="ＭＳ Ｐゴシック" charset="0"/>
              <a:cs typeface="Tahoma Bold" charset="0"/>
              <a:sym typeface="Tahoma Bold" charset="0"/>
            </a:endParaRPr>
          </a:p>
          <a:p>
            <a:pPr marL="57139" algn="r"/>
            <a:r>
              <a:rPr lang="en-US" sz="1100" u="sng" dirty="0" err="1" smtClean="0">
                <a:solidFill>
                  <a:schemeClr val="tx1"/>
                </a:solidFill>
                <a:latin typeface="Tahoma Bold" charset="0"/>
                <a:ea typeface="ＭＳ Ｐゴシック" charset="0"/>
                <a:cs typeface="Tahoma Bold" charset="0"/>
                <a:sym typeface="Tahoma Bold" charset="0"/>
              </a:rPr>
              <a:t>root.cern.ch</a:t>
            </a:r>
            <a:endParaRPr lang="en-US" sz="1100" u="sng" dirty="0">
              <a:solidFill>
                <a:schemeClr val="tx1"/>
              </a:solidFill>
              <a:latin typeface="Tahoma Bold" charset="0"/>
              <a:ea typeface="ＭＳ Ｐゴシック" charset="0"/>
              <a:cs typeface="Tahoma Bold" charset="0"/>
              <a:sym typeface="Tahoma Bold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16103" y="88903"/>
            <a:ext cx="9728201" cy="1193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0" tIns="50790" rIns="108578" bIns="50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700" y="1562103"/>
            <a:ext cx="11963401" cy="77851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50790" tIns="50790" rIns="108578" bIns="50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  <p:sp>
        <p:nvSpPr>
          <p:cNvPr id="2053" name="Text Box 5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15804" y="9296404"/>
            <a:ext cx="368300" cy="35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3861AA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defRPr>
            </a:lvl1pPr>
            <a:lvl2pPr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F22EC235-636C-DA40-A02F-4FFF8EBCB9D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4" name="Rectangle 6"/>
          <p:cNvSpPr>
            <a:spLocks/>
          </p:cNvSpPr>
          <p:nvPr/>
        </p:nvSpPr>
        <p:spPr bwMode="auto">
          <a:xfrm>
            <a:off x="3492500" y="9347204"/>
            <a:ext cx="6007100" cy="35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7787" bIns="0"/>
          <a:lstStyle/>
          <a:p>
            <a:pPr marL="57139"/>
            <a:endParaRPr lang="en-US" sz="1800" dirty="0">
              <a:solidFill>
                <a:srgbClr val="00529E"/>
              </a:solidFill>
              <a:latin typeface="Arial Bold Italic" charset="0"/>
              <a:ea typeface="ＭＳ Ｐゴシック" charset="0"/>
              <a:cs typeface="Arial Bold Italic" charset="0"/>
              <a:sym typeface="Arial Bold Italic" charset="0"/>
            </a:endParaRPr>
          </a:p>
        </p:txBody>
      </p:sp>
      <p:pic>
        <p:nvPicPr>
          <p:cNvPr id="11" name="Picture 10" descr="mark_blue-inv.t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3" y="5"/>
            <a:ext cx="1398808" cy="1385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836400" y="152400"/>
            <a:ext cx="1055216" cy="10552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/>
  <p:txStyles>
    <p:titleStyle>
      <a:lvl1pPr marL="6349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marL="6349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6349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6349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6349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63457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20567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377675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34785" algn="l" rtl="0" fontAlgn="base">
        <a:spcBef>
          <a:spcPct val="0"/>
        </a:spcBef>
        <a:spcAft>
          <a:spcPct val="0"/>
        </a:spcAft>
        <a:defRPr sz="45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11" indent="-342831" algn="l" rtl="0" fontAlgn="base">
        <a:spcBef>
          <a:spcPts val="900"/>
        </a:spcBef>
        <a:spcAft>
          <a:spcPct val="0"/>
        </a:spcAft>
        <a:buClr>
          <a:srgbClr val="3861AA"/>
        </a:buClr>
        <a:buSzPct val="100000"/>
        <a:buFont typeface="Arial" charset="0"/>
        <a:buChar char="•"/>
        <a:defRPr sz="3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96766" indent="-350768" algn="l" rtl="0" fontAlgn="base">
        <a:spcBef>
          <a:spcPts val="800"/>
        </a:spcBef>
        <a:spcAft>
          <a:spcPct val="0"/>
        </a:spcAft>
        <a:buClr>
          <a:srgbClr val="004F9E"/>
        </a:buClr>
        <a:buSzPct val="100000"/>
        <a:buFont typeface="Arial" charset="0"/>
        <a:buChar char="–"/>
        <a:defRPr sz="3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662" indent="-228554" algn="l" rtl="0" fontAlgn="base">
        <a:spcBef>
          <a:spcPts val="699"/>
        </a:spcBef>
        <a:spcAft>
          <a:spcPct val="0"/>
        </a:spcAft>
        <a:buClr>
          <a:srgbClr val="3E282B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8772" indent="-228554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–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5880" indent="-228554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2988" indent="-228554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098" indent="-228554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206" indent="-228554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4316" indent="-228554" algn="l" rtl="0" fontAlgn="base">
        <a:spcBef>
          <a:spcPts val="600"/>
        </a:spcBef>
        <a:spcAft>
          <a:spcPct val="0"/>
        </a:spcAft>
        <a:buSzPct val="100000"/>
        <a:buFont typeface="Arial" charset="0"/>
        <a:buChar char="»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4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3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1" algn="l" defTabSz="4571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oot.cern.ch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44603" y="3048003"/>
            <a:ext cx="11055350" cy="209073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ROOT I/O Workshop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May </a:t>
            </a:r>
            <a:r>
              <a:rPr lang="en-US" dirty="0" smtClean="0">
                <a:solidFill>
                  <a:schemeClr val="tx1"/>
                </a:solidFill>
              </a:rPr>
              <a:t>25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463801" y="5527677"/>
            <a:ext cx="8589963" cy="2492374"/>
          </a:xfrm>
        </p:spPr>
        <p:txBody>
          <a:bodyPr/>
          <a:lstStyle/>
          <a:p>
            <a:r>
              <a:rPr lang="en-US" dirty="0" smtClean="0"/>
              <a:t>Philippe Canal</a:t>
            </a:r>
          </a:p>
          <a:p>
            <a:r>
              <a:rPr lang="en-US" dirty="0" smtClean="0"/>
              <a:t>Fermilab</a:t>
            </a:r>
          </a:p>
          <a:p>
            <a:r>
              <a:rPr lang="en-US" dirty="0" smtClean="0"/>
              <a:t>On behalf of ROOT Team.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FF6600"/>
                </a:solidFill>
              </a:rPr>
              <a:t>TTree</a:t>
            </a:r>
            <a:r>
              <a:rPr lang="en-US" dirty="0"/>
              <a:t> Draw/Scan</a:t>
            </a:r>
          </a:p>
          <a:p>
            <a:pPr lvl="1"/>
            <a:r>
              <a:rPr lang="en-US" dirty="0"/>
              <a:t>Leverage </a:t>
            </a:r>
            <a:r>
              <a:rPr lang="en-US" dirty="0" smtClean="0"/>
              <a:t>cling</a:t>
            </a:r>
          </a:p>
          <a:p>
            <a:r>
              <a:rPr lang="en-US" b="1" i="1" dirty="0" err="1">
                <a:solidFill>
                  <a:srgbClr val="FF6600"/>
                </a:solidFill>
              </a:rPr>
              <a:t>TTree</a:t>
            </a:r>
            <a:endParaRPr lang="en-US" b="1" i="1" dirty="0">
              <a:solidFill>
                <a:srgbClr val="FF6600"/>
              </a:solidFill>
            </a:endParaRPr>
          </a:p>
          <a:p>
            <a:pPr lvl="1"/>
            <a:r>
              <a:rPr lang="en-US" dirty="0" smtClean="0"/>
              <a:t>Interface </a:t>
            </a:r>
            <a:r>
              <a:rPr lang="en-US" dirty="0"/>
              <a:t>simplification</a:t>
            </a:r>
          </a:p>
          <a:p>
            <a:pPr lvl="2"/>
            <a:r>
              <a:rPr lang="en-US" dirty="0" smtClean="0"/>
              <a:t>Make </a:t>
            </a:r>
            <a:r>
              <a:rPr lang="en-US" b="1" i="1" dirty="0" err="1">
                <a:solidFill>
                  <a:srgbClr val="FF6600"/>
                </a:solidFill>
              </a:rPr>
              <a:t>SetAddress</a:t>
            </a:r>
            <a:r>
              <a:rPr lang="en-US" dirty="0"/>
              <a:t> and </a:t>
            </a:r>
            <a:r>
              <a:rPr lang="en-US" b="1" i="1" dirty="0" err="1">
                <a:solidFill>
                  <a:srgbClr val="FF6600"/>
                </a:solidFill>
              </a:rPr>
              <a:t>SetBranchAddress</a:t>
            </a:r>
            <a:r>
              <a:rPr lang="en-US" dirty="0"/>
              <a:t> ‘smarter’</a:t>
            </a:r>
          </a:p>
          <a:p>
            <a:pPr lvl="1"/>
            <a:r>
              <a:rPr lang="en-US" dirty="0" smtClean="0"/>
              <a:t>Optimizations</a:t>
            </a:r>
          </a:p>
          <a:p>
            <a:r>
              <a:rPr lang="en-US" dirty="0"/>
              <a:t>In </a:t>
            </a:r>
            <a:r>
              <a:rPr lang="en-US" b="1" i="1" dirty="0" err="1">
                <a:solidFill>
                  <a:srgbClr val="FF6600"/>
                </a:solidFill>
              </a:rPr>
              <a:t>TTree</a:t>
            </a:r>
            <a:endParaRPr lang="en-US" b="1" i="1" dirty="0">
              <a:solidFill>
                <a:srgbClr val="FF6600"/>
              </a:solidFill>
            </a:endParaRPr>
          </a:p>
          <a:p>
            <a:pPr lvl="1"/>
            <a:r>
              <a:rPr lang="en-US" dirty="0" err="1"/>
              <a:t>Eg</a:t>
            </a:r>
            <a:r>
              <a:rPr lang="en-US" dirty="0"/>
              <a:t>.  </a:t>
            </a:r>
            <a:r>
              <a:rPr lang="en-US" b="1" i="1" dirty="0" err="1">
                <a:solidFill>
                  <a:srgbClr val="FF6600"/>
                </a:solidFill>
              </a:rPr>
              <a:t>TTree</a:t>
            </a:r>
            <a:r>
              <a:rPr lang="en-US" b="1" i="1" dirty="0">
                <a:solidFill>
                  <a:srgbClr val="FF6600"/>
                </a:solidFill>
              </a:rPr>
              <a:t>::Draw </a:t>
            </a:r>
            <a:r>
              <a:rPr lang="en-US" dirty="0"/>
              <a:t>execute formula on more than one element at a time</a:t>
            </a:r>
          </a:p>
          <a:p>
            <a:pPr lvl="1"/>
            <a:r>
              <a:rPr lang="en-US" dirty="0"/>
              <a:t>New interface allowing retrieval of multiple entries at once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D5F64-FADE-A342-9B92-5FBBAAAFF39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260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Here comes cling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/>
              <a:t>Cling</a:t>
            </a:r>
            <a:r>
              <a:rPr lang="en-US" sz="3200" dirty="0"/>
              <a:t> introduces binary compatible </a:t>
            </a:r>
            <a:br>
              <a:rPr lang="en-US" sz="3200" dirty="0"/>
            </a:br>
            <a:r>
              <a:rPr lang="en-US" sz="3200" dirty="0"/>
              <a:t>Just In Time compilation of script </a:t>
            </a:r>
            <a:br>
              <a:rPr lang="en-US" sz="3200" dirty="0"/>
            </a:br>
            <a:r>
              <a:rPr lang="en-US" sz="3200" dirty="0"/>
              <a:t>and code snippets.  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Will allow:</a:t>
            </a:r>
          </a:p>
          <a:p>
            <a:pPr lvl="1"/>
            <a:r>
              <a:rPr lang="en-US" sz="2900" b="1" i="1" dirty="0"/>
              <a:t>I/O </a:t>
            </a:r>
            <a:r>
              <a:rPr lang="en-US" sz="2900" dirty="0"/>
              <a:t>for ‘interpreted’ classes</a:t>
            </a:r>
          </a:p>
          <a:p>
            <a:pPr lvl="1"/>
            <a:r>
              <a:rPr lang="en-US" sz="2900" dirty="0"/>
              <a:t>Runtime generation of </a:t>
            </a:r>
            <a:br>
              <a:rPr lang="en-US" sz="2900" dirty="0"/>
            </a:br>
            <a:r>
              <a:rPr lang="en-US" sz="2900" b="1" i="1" dirty="0" err="1">
                <a:solidFill>
                  <a:srgbClr val="FF6600"/>
                </a:solidFill>
                <a:latin typeface="Georgia" charset="0"/>
                <a:ea typeface="ＭＳ Ｐゴシック" charset="0"/>
              </a:rPr>
              <a:t>CollectionProxy</a:t>
            </a:r>
            <a:endParaRPr lang="en-US" sz="2900" b="1" i="1" dirty="0">
              <a:solidFill>
                <a:srgbClr val="FF6600"/>
              </a:solidFill>
              <a:latin typeface="Georgia" charset="0"/>
              <a:ea typeface="ＭＳ Ｐゴシック" charset="0"/>
            </a:endParaRPr>
          </a:p>
          <a:p>
            <a:pPr lvl="1"/>
            <a:r>
              <a:rPr lang="en-US" sz="2900" dirty="0"/>
              <a:t>Run-time compilation of </a:t>
            </a:r>
            <a:r>
              <a:rPr lang="en-US" sz="2900" b="1" i="1" dirty="0"/>
              <a:t>I/O</a:t>
            </a:r>
            <a:r>
              <a:rPr lang="en-US" sz="2900" dirty="0"/>
              <a:t> Customization rules</a:t>
            </a:r>
          </a:p>
          <a:p>
            <a:pPr lvl="2"/>
            <a:r>
              <a:rPr lang="en-US" sz="2100" dirty="0"/>
              <a:t>including those carried in </a:t>
            </a:r>
            <a:r>
              <a:rPr lang="en-US" sz="2100" b="1" i="1" dirty="0"/>
              <a:t>ROOT</a:t>
            </a:r>
            <a:r>
              <a:rPr lang="en-US" sz="2100" dirty="0"/>
              <a:t> file.</a:t>
            </a:r>
          </a:p>
          <a:p>
            <a:pPr lvl="1"/>
            <a:r>
              <a:rPr lang="en-US" sz="2900" dirty="0"/>
              <a:t>Faster, smarter </a:t>
            </a:r>
            <a:r>
              <a:rPr lang="en-US" sz="2900" b="1" i="1" dirty="0">
                <a:solidFill>
                  <a:srgbClr val="FF6600"/>
                </a:solidFill>
                <a:latin typeface="Georgia" charset="0"/>
                <a:ea typeface="ＭＳ Ｐゴシック" charset="0"/>
              </a:rPr>
              <a:t>TTreeFormula</a:t>
            </a:r>
          </a:p>
          <a:p>
            <a:pPr lvl="1"/>
            <a:r>
              <a:rPr lang="en-US" sz="2900" dirty="0"/>
              <a:t>Potential performance enhancement of </a:t>
            </a:r>
            <a:r>
              <a:rPr lang="en-US" sz="2900" b="1" i="1" dirty="0"/>
              <a:t>I/O</a:t>
            </a:r>
          </a:p>
          <a:p>
            <a:pPr lvl="2"/>
            <a:r>
              <a:rPr lang="en-US" sz="2100" dirty="0"/>
              <a:t>Optimize hotspot by generating/compiling new code on demand</a:t>
            </a:r>
          </a:p>
          <a:p>
            <a:pPr lvl="1"/>
            <a:r>
              <a:rPr lang="en-US" sz="2900" dirty="0"/>
              <a:t>Interface simplification thanks to full </a:t>
            </a:r>
            <a:r>
              <a:rPr lang="en-US" sz="2900" b="1" i="1" dirty="0"/>
              <a:t>C++</a:t>
            </a:r>
            <a:r>
              <a:rPr lang="en-US" sz="2900" dirty="0"/>
              <a:t> support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C8F2E-FFAD-F341-AEED-116DF2BAE84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 descr="high-speed-rail-updat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21604" y="1526368"/>
            <a:ext cx="5098099" cy="340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14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Slices of Danilo</a:t>
            </a:r>
          </a:p>
          <a:p>
            <a:r>
              <a:rPr lang="en-US" dirty="0" smtClean="0"/>
              <a:t>Slivers of Philippe</a:t>
            </a:r>
          </a:p>
          <a:p>
            <a:r>
              <a:rPr lang="en-US" dirty="0" err="1" smtClean="0"/>
              <a:t>Zhe</a:t>
            </a:r>
            <a:r>
              <a:rPr lang="en-US" dirty="0" smtClean="0"/>
              <a:t> Zhang between</a:t>
            </a:r>
            <a:r>
              <a:rPr lang="en-US" dirty="0"/>
              <a:t> </a:t>
            </a:r>
            <a:r>
              <a:rPr lang="en-US" dirty="0" smtClean="0"/>
              <a:t>classes</a:t>
            </a:r>
          </a:p>
          <a:p>
            <a:r>
              <a:rPr lang="en-US" dirty="0"/>
              <a:t>Brian squeezing through grids</a:t>
            </a:r>
          </a:p>
          <a:p>
            <a:r>
              <a:rPr lang="en-US" dirty="0" smtClean="0"/>
              <a:t>David S. until back drafted</a:t>
            </a:r>
          </a:p>
          <a:p>
            <a:r>
              <a:rPr lang="en-US" dirty="0" smtClean="0"/>
              <a:t>Axel around a coffee</a:t>
            </a:r>
          </a:p>
          <a:p>
            <a:r>
              <a:rPr lang="en-US" dirty="0" err="1"/>
              <a:t>Enric</a:t>
            </a:r>
            <a:r>
              <a:rPr lang="en-US" dirty="0"/>
              <a:t> lock </a:t>
            </a:r>
            <a:r>
              <a:rPr lang="en-US" dirty="0" smtClean="0"/>
              <a:t>picking</a:t>
            </a:r>
          </a:p>
          <a:p>
            <a:r>
              <a:rPr lang="en-US" dirty="0" err="1"/>
              <a:t>Akos</a:t>
            </a:r>
            <a:r>
              <a:rPr lang="en-US" dirty="0"/>
              <a:t> </a:t>
            </a:r>
            <a:r>
              <a:rPr lang="en-US" dirty="0" err="1" smtClean="0"/>
              <a:t>Hajdu</a:t>
            </a:r>
            <a:r>
              <a:rPr lang="en-US" dirty="0" smtClean="0"/>
              <a:t> reading tree leaves</a:t>
            </a:r>
          </a:p>
          <a:p>
            <a:r>
              <a:rPr lang="en-US" dirty="0" smtClean="0"/>
              <a:t>Oliver </a:t>
            </a:r>
            <a:r>
              <a:rPr lang="en-US" dirty="0" err="1" smtClean="0"/>
              <a:t>Freyermuth</a:t>
            </a:r>
            <a:r>
              <a:rPr lang="en-US" dirty="0" smtClean="0"/>
              <a:t> </a:t>
            </a:r>
            <a:r>
              <a:rPr lang="en-US" dirty="0" err="1" smtClean="0"/>
              <a:t>githubing</a:t>
            </a:r>
            <a:endParaRPr lang="en-US" dirty="0" smtClean="0"/>
          </a:p>
          <a:p>
            <a:r>
              <a:rPr lang="en-US" dirty="0" err="1" smtClean="0"/>
              <a:t>Mattias</a:t>
            </a:r>
            <a:r>
              <a:rPr lang="en-US" dirty="0" smtClean="0"/>
              <a:t> </a:t>
            </a:r>
            <a:r>
              <a:rPr lang="en-US" dirty="0" err="1" smtClean="0"/>
              <a:t>Ellert</a:t>
            </a:r>
            <a:r>
              <a:rPr lang="en-US" dirty="0" smtClean="0"/>
              <a:t> sweeping plugins</a:t>
            </a:r>
          </a:p>
          <a:p>
            <a:r>
              <a:rPr lang="en-US" dirty="0"/>
              <a:t>Christian </a:t>
            </a:r>
            <a:r>
              <a:rPr lang="en-US" dirty="0" smtClean="0"/>
              <a:t>Pulvermacher pushing </a:t>
            </a:r>
            <a:r>
              <a:rPr lang="en-US" dirty="0" err="1" smtClean="0"/>
              <a:t>TClonesArray</a:t>
            </a:r>
            <a:endParaRPr lang="en-US" dirty="0" smtClean="0"/>
          </a:p>
          <a:p>
            <a:r>
              <a:rPr lang="en-US" dirty="0" smtClean="0"/>
              <a:t>Oliver documenting.</a:t>
            </a:r>
          </a:p>
          <a:p>
            <a:r>
              <a:rPr lang="en-US" dirty="0" smtClean="0"/>
              <a:t>And the ever elusive </a:t>
            </a:r>
            <a:r>
              <a:rPr lang="en-US" dirty="0"/>
              <a:t>Nebraskan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D5F64-FADE-A342-9B92-5FBBAAAFF39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445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</a:t>
            </a:r>
            <a:r>
              <a:rPr lang="en-US" dirty="0" err="1" smtClean="0"/>
              <a:t>td</a:t>
            </a:r>
            <a:r>
              <a:rPr lang="en-US" dirty="0" smtClean="0"/>
              <a:t>::</a:t>
            </a:r>
            <a:r>
              <a:rPr lang="en-US" dirty="0" err="1" smtClean="0"/>
              <a:t>unique_ptr</a:t>
            </a:r>
            <a:endParaRPr lang="en-US" dirty="0" smtClean="0"/>
          </a:p>
          <a:p>
            <a:r>
              <a:rPr lang="en-US" dirty="0" smtClean="0"/>
              <a:t>Memory leaks and </a:t>
            </a:r>
            <a:r>
              <a:rPr lang="en-US" dirty="0" err="1" smtClean="0"/>
              <a:t>valgrind</a:t>
            </a:r>
            <a:r>
              <a:rPr lang="en-US" dirty="0" smtClean="0"/>
              <a:t> cleanup</a:t>
            </a:r>
          </a:p>
          <a:p>
            <a:r>
              <a:rPr lang="en-US" dirty="0" err="1" smtClean="0"/>
              <a:t>TTreeReader</a:t>
            </a:r>
            <a:r>
              <a:rPr lang="en-US" dirty="0" smtClean="0"/>
              <a:t> default for </a:t>
            </a:r>
            <a:r>
              <a:rPr lang="en-US" dirty="0" err="1" smtClean="0"/>
              <a:t>MakeSelector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TTree</a:t>
            </a:r>
            <a:r>
              <a:rPr lang="en-US" dirty="0" smtClean="0"/>
              <a:t> Caching in fast merging (</a:t>
            </a:r>
            <a:r>
              <a:rPr lang="en-US" dirty="0" err="1" smtClean="0"/>
              <a:t>hadd</a:t>
            </a:r>
            <a:r>
              <a:rPr lang="en-US" dirty="0" smtClean="0"/>
              <a:t>)</a:t>
            </a:r>
          </a:p>
          <a:p>
            <a:pPr lvl="1"/>
            <a:r>
              <a:rPr lang="en-US" sz="2800" dirty="0" err="1" smtClean="0"/>
              <a:t>ToHumanReadableSize</a:t>
            </a:r>
            <a:r>
              <a:rPr lang="en-US" sz="2800" dirty="0" smtClean="0"/>
              <a:t> and </a:t>
            </a:r>
            <a:r>
              <a:rPr lang="en-US" sz="2800" dirty="0" err="1" smtClean="0"/>
              <a:t>FromHumanReadableSize</a:t>
            </a:r>
            <a:r>
              <a:rPr lang="en-US" sz="2800" dirty="0" smtClean="0"/>
              <a:t> for </a:t>
            </a:r>
            <a:r>
              <a:rPr lang="en-US" sz="2800" dirty="0" err="1" smtClean="0"/>
              <a:t>hadd</a:t>
            </a:r>
            <a:endParaRPr lang="en-US" sz="2800" dirty="0" smtClean="0"/>
          </a:p>
          <a:p>
            <a:r>
              <a:rPr lang="en-US" dirty="0" smtClean="0"/>
              <a:t>Thread safety enhancements in Core, I/O, </a:t>
            </a:r>
            <a:r>
              <a:rPr lang="en-US" dirty="0" err="1" smtClean="0"/>
              <a:t>TTree</a:t>
            </a:r>
            <a:endParaRPr lang="en-US" dirty="0" smtClean="0"/>
          </a:p>
          <a:p>
            <a:r>
              <a:rPr lang="en-US" dirty="0" smtClean="0"/>
              <a:t>Cling v6 migration</a:t>
            </a:r>
          </a:p>
          <a:p>
            <a:r>
              <a:rPr lang="en-US" dirty="0" err="1" smtClean="0"/>
              <a:t>gcc</a:t>
            </a:r>
            <a:r>
              <a:rPr lang="en-US" dirty="0" smtClean="0"/>
              <a:t> 5/6 and </a:t>
            </a:r>
            <a:r>
              <a:rPr lang="en-US" b="1" dirty="0" err="1"/>
              <a:t>rootStaticAnalyzer</a:t>
            </a:r>
            <a:r>
              <a:rPr lang="en-US" dirty="0" smtClean="0"/>
              <a:t> induced code cleanups</a:t>
            </a:r>
          </a:p>
          <a:p>
            <a:r>
              <a:rPr lang="en-US" dirty="0" smtClean="0"/>
              <a:t>Prototypes of parallel reading/writing of </a:t>
            </a:r>
            <a:r>
              <a:rPr lang="en-US" dirty="0" err="1" smtClean="0"/>
              <a:t>Ttree</a:t>
            </a:r>
            <a:r>
              <a:rPr lang="en-US" dirty="0" smtClean="0"/>
              <a:t> and/or executing selectors.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D5F64-FADE-A342-9B92-5FBBAAAFF3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26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rootStaticAnalyzer</a:t>
            </a:r>
            <a:endParaRPr lang="en-US" b="1" dirty="0"/>
          </a:p>
          <a:p>
            <a:pPr lvl="1"/>
            <a:r>
              <a:rPr lang="en-US" dirty="0"/>
              <a:t>A not-so-static post-compile-time analyzer for </a:t>
            </a:r>
            <a:r>
              <a:rPr lang="en-US" dirty="0">
                <a:hlinkClick r:id="rId3"/>
              </a:rPr>
              <a:t>ROOT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ROOT</a:t>
            </a:r>
            <a:r>
              <a:rPr lang="en-US" dirty="0"/>
              <a:t>-based projects. </a:t>
            </a:r>
          </a:p>
          <a:p>
            <a:endParaRPr lang="en-US" dirty="0" smtClean="0"/>
          </a:p>
          <a:p>
            <a:r>
              <a:rPr lang="en-US" dirty="0" smtClean="0"/>
              <a:t>Implemented tests:</a:t>
            </a:r>
          </a:p>
          <a:p>
            <a:pPr lvl="1"/>
            <a:r>
              <a:rPr lang="en-US" dirty="0" smtClean="0"/>
              <a:t>Construction/Destruction</a:t>
            </a:r>
            <a:endParaRPr lang="en-US" dirty="0"/>
          </a:p>
          <a:p>
            <a:pPr lvl="1"/>
            <a:r>
              <a:rPr lang="en-US" dirty="0" smtClean="0"/>
              <a:t>Working </a:t>
            </a:r>
            <a:r>
              <a:rPr lang="en-US" dirty="0" err="1"/>
              <a:t>IsA</a:t>
            </a:r>
            <a:endParaRPr lang="en-US" dirty="0"/>
          </a:p>
          <a:p>
            <a:pPr lvl="1"/>
            <a:r>
              <a:rPr lang="en-US" dirty="0" err="1" smtClean="0"/>
              <a:t>Unstreamed</a:t>
            </a:r>
            <a:r>
              <a:rPr lang="en-US" dirty="0" smtClean="0"/>
              <a:t> </a:t>
            </a:r>
            <a:r>
              <a:rPr lang="en-US" dirty="0" err="1"/>
              <a:t>datamembers</a:t>
            </a:r>
            <a:r>
              <a:rPr lang="en-US" dirty="0"/>
              <a:t> from base-classes</a:t>
            </a:r>
          </a:p>
          <a:p>
            <a:pPr lvl="1"/>
            <a:r>
              <a:rPr lang="en-US" dirty="0" smtClean="0"/>
              <a:t>Simple </a:t>
            </a:r>
            <a:r>
              <a:rPr lang="en-US" dirty="0"/>
              <a:t>streaming after default construction</a:t>
            </a:r>
          </a:p>
          <a:p>
            <a:pPr lvl="1"/>
            <a:r>
              <a:rPr lang="en-US" dirty="0" smtClean="0"/>
              <a:t>Test </a:t>
            </a:r>
            <a:r>
              <a:rPr lang="en-US" dirty="0"/>
              <a:t>for streaming of uninitialized data after default construction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D5F64-FADE-A342-9B92-5FBBAAAFF39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88275" y="8290827"/>
            <a:ext cx="8263349" cy="1200308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n-US" dirty="0" smtClean="0">
                <a:solidFill>
                  <a:srgbClr val="1D8A50"/>
                </a:solidFill>
              </a:rPr>
              <a:t>Developed and maintained by </a:t>
            </a:r>
            <a:r>
              <a:rPr lang="en-US" dirty="0" smtClean="0">
                <a:solidFill>
                  <a:srgbClr val="1D8A50"/>
                </a:solidFill>
              </a:rPr>
              <a:t>Oliver </a:t>
            </a:r>
            <a:r>
              <a:rPr lang="en-US" dirty="0" err="1" smtClean="0">
                <a:solidFill>
                  <a:srgbClr val="1D8A50"/>
                </a:solidFill>
              </a:rPr>
              <a:t>Freyermuth</a:t>
            </a:r>
            <a:endParaRPr lang="en-US" dirty="0" smtClean="0">
              <a:solidFill>
                <a:srgbClr val="1D8A50"/>
              </a:solidFill>
            </a:endParaRPr>
          </a:p>
          <a:p>
            <a:endParaRPr lang="en-US" dirty="0" smtClean="0">
              <a:solidFill>
                <a:srgbClr val="1D8A50"/>
              </a:solidFill>
            </a:endParaRPr>
          </a:p>
          <a:p>
            <a:r>
              <a:rPr lang="en-US" dirty="0" smtClean="0">
                <a:solidFill>
                  <a:srgbClr val="1D8A50"/>
                </a:solidFill>
              </a:rPr>
              <a:t>See https</a:t>
            </a:r>
            <a:r>
              <a:rPr lang="en-US" dirty="0">
                <a:solidFill>
                  <a:srgbClr val="1D8A50"/>
                </a:solidFill>
              </a:rPr>
              <a:t>://</a:t>
            </a:r>
            <a:r>
              <a:rPr lang="en-US" dirty="0" err="1">
                <a:solidFill>
                  <a:srgbClr val="1D8A50"/>
                </a:solidFill>
              </a:rPr>
              <a:t>github.com</a:t>
            </a:r>
            <a:r>
              <a:rPr lang="en-US" dirty="0">
                <a:solidFill>
                  <a:srgbClr val="1D8A50"/>
                </a:solidFill>
              </a:rPr>
              <a:t>/</a:t>
            </a:r>
            <a:r>
              <a:rPr lang="en-US" dirty="0" err="1">
                <a:solidFill>
                  <a:srgbClr val="1D8A50"/>
                </a:solidFill>
              </a:rPr>
              <a:t>olifre</a:t>
            </a:r>
            <a:r>
              <a:rPr lang="en-US" dirty="0">
                <a:solidFill>
                  <a:srgbClr val="1D8A50"/>
                </a:solidFill>
              </a:rPr>
              <a:t>/</a:t>
            </a:r>
            <a:r>
              <a:rPr lang="en-US" dirty="0" err="1">
                <a:solidFill>
                  <a:srgbClr val="1D8A50"/>
                </a:solidFill>
              </a:rPr>
              <a:t>rootStaticAnalyzer</a:t>
            </a:r>
            <a:endParaRPr lang="en-US" dirty="0">
              <a:solidFill>
                <a:srgbClr val="1D8A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8116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</a:t>
            </a:r>
            <a:r>
              <a:rPr lang="en-US" dirty="0" smtClean="0"/>
              <a:t>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Zero </a:t>
            </a:r>
            <a:r>
              <a:rPr lang="en-US" dirty="0"/>
              <a:t>copy I/O</a:t>
            </a:r>
          </a:p>
          <a:p>
            <a:pPr lvl="1"/>
            <a:r>
              <a:rPr lang="en-US" dirty="0" smtClean="0"/>
              <a:t>Essentially for significant performance boost</a:t>
            </a:r>
          </a:p>
          <a:p>
            <a:pPr lvl="1"/>
            <a:r>
              <a:rPr lang="en-US" dirty="0" smtClean="0"/>
              <a:t>Prototype </a:t>
            </a:r>
            <a:r>
              <a:rPr lang="en-US" dirty="0"/>
              <a:t>of </a:t>
            </a:r>
            <a:r>
              <a:rPr lang="en-US" dirty="0" err="1"/>
              <a:t>TBuffer</a:t>
            </a:r>
            <a:r>
              <a:rPr lang="en-US" dirty="0"/>
              <a:t> using little endian	</a:t>
            </a:r>
          </a:p>
          <a:p>
            <a:pPr lvl="1"/>
            <a:r>
              <a:rPr lang="en-US" dirty="0"/>
              <a:t>First step in many</a:t>
            </a:r>
          </a:p>
          <a:p>
            <a:pPr lvl="2"/>
            <a:r>
              <a:rPr lang="en-US" dirty="0"/>
              <a:t>Extend to file.  Handle/detect when I/O actions can be merged (deal with alignment etc.).   Implement I/O action for the writing side.</a:t>
            </a:r>
          </a:p>
          <a:p>
            <a:endParaRPr lang="en-US" dirty="0" smtClean="0"/>
          </a:p>
          <a:p>
            <a:r>
              <a:rPr lang="en-US" dirty="0" smtClean="0"/>
              <a:t>Compress </a:t>
            </a:r>
            <a:r>
              <a:rPr lang="en-US" dirty="0"/>
              <a:t>each entry individually to improve random access</a:t>
            </a:r>
          </a:p>
          <a:p>
            <a:endParaRPr lang="en-US" dirty="0" smtClean="0"/>
          </a:p>
          <a:p>
            <a:r>
              <a:rPr lang="en-US" dirty="0" smtClean="0"/>
              <a:t>Thread safe </a:t>
            </a:r>
            <a:r>
              <a:rPr lang="en-US" dirty="0" err="1" smtClean="0"/>
              <a:t>segfault</a:t>
            </a:r>
            <a:r>
              <a:rPr lang="en-US" dirty="0" smtClean="0"/>
              <a:t> handler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D5F64-FADE-A342-9B92-5FBBAAAFF39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951337">
            <a:off x="10343298" y="2042535"/>
            <a:ext cx="2454821" cy="830977"/>
          </a:xfrm>
          <a:prstGeom prst="rect">
            <a:avLst/>
          </a:prstGeom>
          <a:noFill/>
        </p:spPr>
        <p:txBody>
          <a:bodyPr wrap="square" lIns="91422" tIns="45710" rIns="91422" bIns="45710" rtlCol="0">
            <a:spAutoFit/>
          </a:bodyPr>
          <a:lstStyle/>
          <a:p>
            <a:r>
              <a:rPr lang="en-US" dirty="0" smtClean="0">
                <a:solidFill>
                  <a:srgbClr val="1D8A50"/>
                </a:solidFill>
              </a:rPr>
              <a:t>Thanks to </a:t>
            </a:r>
            <a:br>
              <a:rPr lang="en-US" dirty="0" smtClean="0">
                <a:solidFill>
                  <a:srgbClr val="1D8A50"/>
                </a:solidFill>
              </a:rPr>
            </a:br>
            <a:r>
              <a:rPr lang="en-US" dirty="0" err="1" smtClean="0">
                <a:solidFill>
                  <a:srgbClr val="1D8A50"/>
                </a:solidFill>
              </a:rPr>
              <a:t>Zhe</a:t>
            </a:r>
            <a:r>
              <a:rPr lang="en-US" dirty="0" smtClean="0">
                <a:solidFill>
                  <a:srgbClr val="1D8A50"/>
                </a:solidFill>
              </a:rPr>
              <a:t> Zhang</a:t>
            </a:r>
            <a:endParaRPr lang="en-US" dirty="0">
              <a:solidFill>
                <a:srgbClr val="1D8A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6725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Yet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std:array</a:t>
            </a:r>
            <a:r>
              <a:rPr lang="en-US" dirty="0" smtClean="0"/>
              <a:t>, </a:t>
            </a:r>
            <a:r>
              <a:rPr lang="en-US" dirty="0" err="1" smtClean="0"/>
              <a:t>std</a:t>
            </a:r>
            <a:r>
              <a:rPr lang="en-US" dirty="0" smtClean="0"/>
              <a:t>::</a:t>
            </a:r>
            <a:r>
              <a:rPr lang="en-US" dirty="0" err="1" smtClean="0"/>
              <a:t>shared_ptr</a:t>
            </a:r>
            <a:endParaRPr lang="en-US" dirty="0" smtClean="0"/>
          </a:p>
          <a:p>
            <a:r>
              <a:rPr lang="en-US" b="1" i="1" dirty="0" err="1">
                <a:solidFill>
                  <a:srgbClr val="FF6600"/>
                </a:solidFill>
              </a:rPr>
              <a:t>OptimizeBasket</a:t>
            </a:r>
            <a:endParaRPr lang="en-US" sz="3200" b="1" i="1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There are a couple of new algorithm proposals</a:t>
            </a:r>
          </a:p>
          <a:p>
            <a:pPr lvl="1"/>
            <a:r>
              <a:rPr lang="en-US" dirty="0"/>
              <a:t>Need to be tested on wide range of cases</a:t>
            </a:r>
          </a:p>
          <a:p>
            <a:pPr marL="382511" lvl="1" indent="-342831">
              <a:spcBef>
                <a:spcPts val="900"/>
              </a:spcBef>
              <a:buClr>
                <a:srgbClr val="3861AA"/>
              </a:buClr>
              <a:buFont typeface="Arial" charset="0"/>
              <a:buChar char="•"/>
            </a:pPr>
            <a:r>
              <a:rPr lang="en-US" b="1" i="1" dirty="0" err="1" smtClean="0">
                <a:solidFill>
                  <a:srgbClr val="FF6600"/>
                </a:solidFill>
              </a:rPr>
              <a:t>TTreeCache</a:t>
            </a:r>
            <a:r>
              <a:rPr lang="en-US" b="1" i="1" dirty="0" smtClean="0">
                <a:solidFill>
                  <a:srgbClr val="FF6600"/>
                </a:solidFill>
              </a:rPr>
              <a:t>: </a:t>
            </a:r>
            <a:r>
              <a:rPr lang="en-US" dirty="0"/>
              <a:t>Allow alternative </a:t>
            </a:r>
            <a:r>
              <a:rPr lang="en-US" dirty="0" smtClean="0"/>
              <a:t>algorithm</a:t>
            </a:r>
          </a:p>
          <a:p>
            <a:r>
              <a:rPr lang="en-US" dirty="0"/>
              <a:t>Read/</a:t>
            </a:r>
            <a:r>
              <a:rPr lang="en-US" dirty="0" err="1"/>
              <a:t>WriteBuffer</a:t>
            </a:r>
            <a:endParaRPr lang="en-US" dirty="0"/>
          </a:p>
          <a:p>
            <a:pPr lvl="1"/>
            <a:r>
              <a:rPr lang="en-US" dirty="0"/>
              <a:t>25% of the read code moved to optimized framework (function based) ; representing most of the use cases.</a:t>
            </a:r>
          </a:p>
          <a:p>
            <a:pPr lvl="1"/>
            <a:r>
              <a:rPr lang="en-US" dirty="0"/>
              <a:t>Write code still need to be similarly </a:t>
            </a:r>
            <a:br>
              <a:rPr lang="en-US" dirty="0"/>
            </a:br>
            <a:r>
              <a:rPr lang="en-US" dirty="0" smtClean="0"/>
              <a:t>optimized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D5F64-FADE-A342-9B92-5FBBAAAFF3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703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meta-data</a:t>
            </a:r>
          </a:p>
          <a:p>
            <a:pPr lvl="1"/>
            <a:r>
              <a:rPr lang="en-US" dirty="0" smtClean="0"/>
              <a:t>Reduce cost of repeated [deep] hierarchies</a:t>
            </a:r>
          </a:p>
          <a:p>
            <a:pPr lvl="1"/>
            <a:r>
              <a:rPr lang="en-US" dirty="0" smtClean="0"/>
              <a:t>Improve compression of branch of </a:t>
            </a:r>
            <a:r>
              <a:rPr lang="en-US" dirty="0" err="1" smtClean="0"/>
              <a:t>unsplit</a:t>
            </a:r>
            <a:r>
              <a:rPr lang="en-US" dirty="0" smtClean="0"/>
              <a:t> collections</a:t>
            </a:r>
          </a:p>
          <a:p>
            <a:pPr lvl="1"/>
            <a:r>
              <a:rPr lang="en-US" dirty="0" smtClean="0"/>
              <a:t>Reduce overhead for deep hierarchy</a:t>
            </a:r>
          </a:p>
          <a:p>
            <a:endParaRPr lang="en-US" dirty="0" smtClean="0"/>
          </a:p>
          <a:p>
            <a:r>
              <a:rPr lang="en-US" dirty="0" smtClean="0"/>
              <a:t>Write one direction files (for </a:t>
            </a:r>
            <a:r>
              <a:rPr lang="en-US" sz="3600" b="1" i="1" dirty="0"/>
              <a:t>Hadoop</a:t>
            </a:r>
            <a:r>
              <a:rPr lang="en-US" sz="3600" dirty="0"/>
              <a:t> 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Enable Just-In-Time compilation of rules</a:t>
            </a:r>
          </a:p>
          <a:p>
            <a:r>
              <a:rPr lang="en-US" dirty="0" smtClean="0"/>
              <a:t>Extend automatic conversions</a:t>
            </a:r>
          </a:p>
          <a:p>
            <a:pPr lvl="1"/>
            <a:r>
              <a:rPr lang="en-US" b="1" i="1" dirty="0" smtClean="0">
                <a:solidFill>
                  <a:srgbClr val="FF6600"/>
                </a:solidFill>
              </a:rPr>
              <a:t>Derived</a:t>
            </a:r>
            <a:r>
              <a:rPr lang="en-US" dirty="0" smtClean="0"/>
              <a:t>* &lt;-&gt; </a:t>
            </a:r>
            <a:r>
              <a:rPr lang="en-US" b="1" i="1" dirty="0" smtClean="0">
                <a:solidFill>
                  <a:srgbClr val="FF6600"/>
                </a:solidFill>
              </a:rPr>
              <a:t>Base</a:t>
            </a:r>
            <a:r>
              <a:rPr lang="en-US" dirty="0" smtClean="0"/>
              <a:t>*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object to </a:t>
            </a:r>
            <a:r>
              <a:rPr lang="en-US" dirty="0" smtClean="0"/>
              <a:t>pointer</a:t>
            </a:r>
          </a:p>
          <a:p>
            <a:pPr lvl="1"/>
            <a:r>
              <a:rPr lang="en-US" dirty="0" smtClean="0"/>
              <a:t>From ROOT Collection to STL collection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D5F64-FADE-A342-9B92-5FBBAAAFF39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406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Future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Design proper solution for experiment requiring sliding time frames instead of events</a:t>
            </a:r>
          </a:p>
          <a:p>
            <a:endParaRPr lang="en-US" dirty="0" smtClean="0"/>
          </a:p>
          <a:p>
            <a:r>
              <a:rPr lang="is-IS" smtClean="0"/>
              <a:t>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D5F64-FADE-A342-9B92-5FBBAAAFF3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295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Backup Slides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115804" y="9296404"/>
            <a:ext cx="368300" cy="355599"/>
          </a:xfrm>
          <a:prstGeom prst="rect">
            <a:avLst/>
          </a:prstGeom>
        </p:spPr>
        <p:txBody>
          <a:bodyPr/>
          <a:lstStyle/>
          <a:p>
            <a:fld id="{1D9D5F64-FADE-A342-9B92-5FBBAAAFF39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2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-template2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s master">
  <a:themeElements>
    <a:clrScheme name="Slides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Slides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io-template2.potx</Template>
  <TotalTime>57658</TotalTime>
  <Pages>0</Pages>
  <Words>641</Words>
  <Characters>0</Characters>
  <Application>Microsoft Macintosh PowerPoint</Application>
  <PresentationFormat>Custom</PresentationFormat>
  <Lines>0</Lines>
  <Paragraphs>138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Bold Italic</vt:lpstr>
      <vt:lpstr>Calibri</vt:lpstr>
      <vt:lpstr>Georgia</vt:lpstr>
      <vt:lpstr>ＭＳ Ｐゴシック</vt:lpstr>
      <vt:lpstr>Tahoma</vt:lpstr>
      <vt:lpstr>Tahoma Bold</vt:lpstr>
      <vt:lpstr>ヒラギノ角ゴ ProN W3</vt:lpstr>
      <vt:lpstr>Arial</vt:lpstr>
      <vt:lpstr>io-template2</vt:lpstr>
      <vt:lpstr>Slides master</vt:lpstr>
      <vt:lpstr>ROOT I/O Workshop May 25th 2016</vt:lpstr>
      <vt:lpstr>Efforts</vt:lpstr>
      <vt:lpstr>Recent additions</vt:lpstr>
      <vt:lpstr>PowerPoint Presentation</vt:lpstr>
      <vt:lpstr>Progress on</vt:lpstr>
      <vt:lpstr>Not Yet</vt:lpstr>
      <vt:lpstr>Further Plans</vt:lpstr>
      <vt:lpstr>Back To The Future II</vt:lpstr>
      <vt:lpstr>Backup Slides</vt:lpstr>
      <vt:lpstr>PowerPoint Presentation</vt:lpstr>
      <vt:lpstr>Here comes cling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Philippe G Canal</cp:lastModifiedBy>
  <cp:revision>525</cp:revision>
  <cp:lastPrinted>2016-05-25T13:58:23Z</cp:lastPrinted>
  <dcterms:modified xsi:type="dcterms:W3CDTF">2016-05-25T13:58:28Z</dcterms:modified>
</cp:coreProperties>
</file>