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7" r:id="rId2"/>
    <p:sldId id="26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5" r:id="rId17"/>
    <p:sldId id="268" r:id="rId18"/>
    <p:sldId id="293" r:id="rId19"/>
    <p:sldId id="294" r:id="rId20"/>
    <p:sldId id="296" r:id="rId2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70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3C8D502E-6A6D-417B-AB33-BBB43D2FC627}" type="datetimeFigureOut">
              <a:rPr lang="en-US" altLang="en-US"/>
              <a:pPr/>
              <a:t>3/7/2016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C1E47EB1-15BE-4DB5-ADD8-2CB3DC8C78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10443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EFC628DC-0EA9-4EDC-928B-5055AD0511F1}" type="datetimeFigureOut">
              <a:rPr lang="en-US" altLang="en-US"/>
              <a:pPr/>
              <a:t>3/7/2016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itchFamily="124" charset="0"/>
              </a:defRPr>
            </a:lvl1pPr>
          </a:lstStyle>
          <a:p>
            <a:fld id="{01E19B93-9E1F-4A22-A880-D39DEB2326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77272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itchFamily="34" charset="-128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0" t="26713" r="8237" b="62464"/>
          <a:stretch/>
        </p:blipFill>
        <p:spPr bwMode="auto">
          <a:xfrm>
            <a:off x="106988" y="1830509"/>
            <a:ext cx="7648414" cy="742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19" y="873415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8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24514" y="200764"/>
            <a:ext cx="997049" cy="1118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457868" y="184715"/>
            <a:ext cx="1181626" cy="922025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931195" y="1276948"/>
            <a:ext cx="5212805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Indian Institutions and Fermilab Collaboration</a:t>
            </a:r>
          </a:p>
          <a:p>
            <a:pPr algn="ctr"/>
            <a:r>
              <a:rPr lang="en-US" sz="1400" dirty="0" smtClean="0"/>
              <a:t>DAE-DOE Discovery Science Collaboration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87134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>
                <a:solidFill>
                  <a:srgbClr val="404040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200" b="1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2000" b="1">
                <a:solidFill>
                  <a:srgbClr val="C00000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 b="1">
                <a:solidFill>
                  <a:schemeClr val="accent2">
                    <a:lumMod val="7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600" b="1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70183" y="6616700"/>
            <a:ext cx="672023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dirty="0" smtClean="0"/>
              <a:t>12/08/2014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80627" y="6525109"/>
            <a:ext cx="5749332" cy="241300"/>
          </a:xfrm>
        </p:spPr>
        <p:txBody>
          <a:bodyPr/>
          <a:lstStyle>
            <a:lvl1pPr>
              <a:defRPr sz="90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Shekhar Mishra | DAE-DOE Discovery Science Collaboration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67725" y="6616700"/>
            <a:ext cx="447675" cy="241300"/>
          </a:xfrm>
        </p:spPr>
        <p:txBody>
          <a:bodyPr/>
          <a:lstStyle>
            <a:lvl1pPr algn="r">
              <a:defRPr/>
            </a:lvl1pPr>
          </a:lstStyle>
          <a:p>
            <a:fld id="{CA5941BE-F261-446F-A9EB-53908F52258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3352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4" y="920773"/>
            <a:ext cx="4308231" cy="7212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701931" y="920774"/>
            <a:ext cx="4260850" cy="7212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>
          <a:xfrm>
            <a:off x="7431437" y="6616700"/>
            <a:ext cx="763104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12/08/2014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>
          <a:xfrm>
            <a:off x="1573617" y="6515100"/>
            <a:ext cx="5373688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Shekhar Mishra | DAE-DOE Discovery Science Collaboration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>
          <a:xfrm>
            <a:off x="8515106" y="6604391"/>
            <a:ext cx="447675" cy="241300"/>
          </a:xfrm>
        </p:spPr>
        <p:txBody>
          <a:bodyPr/>
          <a:lstStyle>
            <a:lvl1pPr algn="r">
              <a:defRPr/>
            </a:lvl1pPr>
          </a:lstStyle>
          <a:p>
            <a:fld id="{629EDFE3-73EB-4ED6-87B6-5DE8ED48F01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29365" y="1746431"/>
            <a:ext cx="4308231" cy="4253439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>
                <a:solidFill>
                  <a:srgbClr val="404040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200" b="1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2000" b="1">
                <a:solidFill>
                  <a:srgbClr val="C00000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 b="1">
                <a:solidFill>
                  <a:schemeClr val="accent2">
                    <a:lumMod val="7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600" b="1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22"/>
          </p:nvPr>
        </p:nvSpPr>
        <p:spPr>
          <a:xfrm>
            <a:off x="4701931" y="1746431"/>
            <a:ext cx="4308231" cy="4253439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>
                <a:solidFill>
                  <a:srgbClr val="404040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200" b="1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2000" b="1">
                <a:solidFill>
                  <a:srgbClr val="C00000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 b="1">
                <a:solidFill>
                  <a:schemeClr val="accent2">
                    <a:lumMod val="7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600" b="1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169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>
          <a:xfrm>
            <a:off x="7535863" y="6610203"/>
            <a:ext cx="848344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12/08/2014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>
          <a:xfrm>
            <a:off x="1542620" y="6515100"/>
            <a:ext cx="5373688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Shekhar Mishra | DAE-DOE Discovery Science Collaboration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>
          <a:xfrm>
            <a:off x="8515106" y="6604391"/>
            <a:ext cx="447675" cy="241300"/>
          </a:xfrm>
        </p:spPr>
        <p:txBody>
          <a:bodyPr/>
          <a:lstStyle>
            <a:lvl1pPr algn="r">
              <a:defRPr/>
            </a:lvl1pPr>
          </a:lstStyle>
          <a:p>
            <a:fld id="{629EDFE3-73EB-4ED6-87B6-5DE8ED48F01F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28600" y="1043047"/>
            <a:ext cx="4308231" cy="364149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>
                <a:solidFill>
                  <a:srgbClr val="404040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200" b="1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2000" b="1">
                <a:solidFill>
                  <a:srgbClr val="C00000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 b="1">
                <a:solidFill>
                  <a:schemeClr val="accent2">
                    <a:lumMod val="7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600" b="1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22"/>
          </p:nvPr>
        </p:nvSpPr>
        <p:spPr>
          <a:xfrm>
            <a:off x="4654550" y="1037744"/>
            <a:ext cx="4308231" cy="364149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>
                <a:solidFill>
                  <a:srgbClr val="404040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200" b="1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2000" b="1">
                <a:solidFill>
                  <a:srgbClr val="C00000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 b="1">
                <a:solidFill>
                  <a:schemeClr val="accent2">
                    <a:lumMod val="7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600" b="1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043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257700" y="6611425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12/08/2014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42619" y="6515100"/>
            <a:ext cx="5373688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Shekhar Mishra | DAE-DOE Discovery Science Collaboration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8515107" y="6611425"/>
            <a:ext cx="447675" cy="241300"/>
          </a:xfrm>
        </p:spPr>
        <p:txBody>
          <a:bodyPr/>
          <a:lstStyle>
            <a:lvl1pPr algn="r">
              <a:defRPr/>
            </a:lvl1pPr>
          </a:lstStyle>
          <a:p>
            <a:fld id="{90FB1247-EF23-4B88-8BDA-71F359827C17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0" name="Content Placeholder 2"/>
          <p:cNvSpPr>
            <a:spLocks noGrp="1"/>
          </p:cNvSpPr>
          <p:nvPr>
            <p:ph idx="22"/>
          </p:nvPr>
        </p:nvSpPr>
        <p:spPr>
          <a:xfrm>
            <a:off x="3355146" y="1037743"/>
            <a:ext cx="5607636" cy="500022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>
                <a:solidFill>
                  <a:srgbClr val="404040"/>
                </a:solidFill>
              </a:defRPr>
            </a:lvl1pPr>
            <a:lvl2pPr marL="742950" indent="-285750">
              <a:buFont typeface="Wingdings" panose="05000000000000000000" pitchFamily="2" charset="2"/>
              <a:buChar char="§"/>
              <a:defRPr sz="2200" b="1">
                <a:solidFill>
                  <a:schemeClr val="accent5">
                    <a:lumMod val="75000"/>
                  </a:schemeClr>
                </a:solidFill>
              </a:defRPr>
            </a:lvl2pPr>
            <a:lvl3pPr>
              <a:defRPr sz="2000" b="1">
                <a:solidFill>
                  <a:srgbClr val="C00000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800" b="1">
                <a:solidFill>
                  <a:schemeClr val="accent2">
                    <a:lumMod val="75000"/>
                  </a:schemeClr>
                </a:solidFill>
              </a:defRPr>
            </a:lvl4pPr>
            <a:lvl5pPr marL="2057400" indent="-228600">
              <a:buFont typeface="Arial"/>
              <a:buChar char="•"/>
              <a:defRPr sz="1600" b="1">
                <a:solidFill>
                  <a:schemeClr val="accent5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309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 b="1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249952" y="6616700"/>
            <a:ext cx="1076325" cy="2413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12/08/2014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50368" y="6509611"/>
            <a:ext cx="5373688" cy="2413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Shekhar Mishra | DAE-DOE Discovery Science Collaboration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77249" y="6616700"/>
            <a:ext cx="447675" cy="241300"/>
          </a:xfrm>
        </p:spPr>
        <p:txBody>
          <a:bodyPr/>
          <a:lstStyle>
            <a:lvl1pPr algn="r">
              <a:defRPr/>
            </a:lvl1pPr>
          </a:lstStyle>
          <a:p>
            <a:fld id="{1F548BE3-8EE2-4A88-8B14-3AE9C95001C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5012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r>
              <a:rPr lang="en-US" altLang="en-US" smtClean="0"/>
              <a:t>12/08/2014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Shekhar Mishra | DAE-DOE Discovery Science Collaboration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itchFamily="124" charset="0"/>
              </a:defRPr>
            </a:lvl1pPr>
          </a:lstStyle>
          <a:p>
            <a:fld id="{90BBBAE5-33F5-4494-8F5C-B9D85820F1A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6220691"/>
            <a:ext cx="568267" cy="63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75601" y="6292027"/>
            <a:ext cx="688250" cy="53704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86" r:id="rId1"/>
    <p:sldLayoutId id="2147484087" r:id="rId2"/>
    <p:sldLayoutId id="2147484079" r:id="rId3"/>
    <p:sldLayoutId id="2147484089" r:id="rId4"/>
    <p:sldLayoutId id="2147484080" r:id="rId5"/>
    <p:sldLayoutId id="2147484081" r:id="rId6"/>
  </p:sldLayoutIdLst>
  <p:timing>
    <p:tnLst>
      <p:par>
        <p:cTn id="1" dur="indefinite" restart="never" nodeType="tmRoot"/>
      </p:par>
    </p:tnLst>
  </p:timing>
  <p:hf sldNum="0"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MS PGothic" pitchFamily="34" charset="-128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MS PGothic" pitchFamily="34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6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200" kern="1200">
          <a:solidFill>
            <a:srgbClr val="595959"/>
          </a:solidFill>
          <a:latin typeface="Helvetica"/>
          <a:ea typeface="MS PGothic" pitchFamily="34" charset="-128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806450" y="2827055"/>
            <a:ext cx="7526338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z="2800" dirty="0" smtClean="0">
                <a:latin typeface="Times New Roman" pitchFamily="18" charset="0"/>
                <a:ea typeface="Geneva" pitchFamily="121" charset="-128"/>
                <a:cs typeface="Times New Roman" pitchFamily="18" charset="0"/>
              </a:rPr>
              <a:t>Design Process of the 650 MHz  </a:t>
            </a:r>
            <a:r>
              <a:rPr lang="el-GR" altLang="en-US" sz="2800" dirty="0" smtClean="0">
                <a:latin typeface="Times New Roman" pitchFamily="18" charset="0"/>
                <a:ea typeface="Geneva" pitchFamily="121" charset="-128"/>
                <a:cs typeface="Times New Roman" pitchFamily="18" charset="0"/>
              </a:rPr>
              <a:t>β</a:t>
            </a:r>
            <a:r>
              <a:rPr lang="en-US" altLang="en-US" sz="2800" dirty="0" smtClean="0">
                <a:latin typeface="Times New Roman" pitchFamily="18" charset="0"/>
                <a:ea typeface="Geneva" pitchFamily="121" charset="-128"/>
                <a:cs typeface="Times New Roman" pitchFamily="18" charset="0"/>
              </a:rPr>
              <a:t>=0.92 Cavity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5824152"/>
            <a:ext cx="7526338" cy="7763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Chuck Grimm</a:t>
            </a:r>
          </a:p>
          <a:p>
            <a:pPr algn="ctr"/>
            <a:r>
              <a:rPr lang="en-US" altLang="en-US" sz="1800" dirty="0" smtClean="0">
                <a:latin typeface="Helvetica" panose="020B0604020202020204" pitchFamily="34" charset="0"/>
                <a:ea typeface="Geneva" pitchFamily="121" charset="-128"/>
              </a:rPr>
              <a:t>March 2, 2016</a:t>
            </a:r>
            <a:endParaRPr lang="en-US" altLang="en-US" sz="1800" dirty="0">
              <a:latin typeface="Helvetica" panose="020B0604020202020204" pitchFamily="34" charset="0"/>
              <a:ea typeface="Geneva" pitchFamily="121" charset="-128"/>
            </a:endParaRPr>
          </a:p>
          <a:p>
            <a:pPr eaLnBrk="1" hangingPunct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eaLnBrk="1" hangingPunct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091" y="3561218"/>
            <a:ext cx="5469925" cy="193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5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326570" y="241981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</a:b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</a:b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</a:br>
            <a:r>
              <a:rPr lang="en-US" altLang="en-US" dirty="0">
                <a:latin typeface="Times New Roman" pitchFamily="18" charset="0"/>
                <a:ea typeface="Geneva" pitchFamily="121" charset="-128"/>
                <a:cs typeface="Times New Roman" pitchFamily="18" charset="0"/>
              </a:rPr>
              <a:t>Design Process of the 650 MHz  </a:t>
            </a:r>
            <a:r>
              <a:rPr lang="el-GR" altLang="en-US" dirty="0">
                <a:latin typeface="Times New Roman" pitchFamily="18" charset="0"/>
                <a:ea typeface="Geneva" pitchFamily="121" charset="-128"/>
                <a:cs typeface="Times New Roman" pitchFamily="18" charset="0"/>
              </a:rPr>
              <a:t>β</a:t>
            </a:r>
            <a:r>
              <a:rPr lang="en-US" altLang="en-US" dirty="0">
                <a:latin typeface="Times New Roman" pitchFamily="18" charset="0"/>
                <a:ea typeface="Geneva" pitchFamily="121" charset="-128"/>
                <a:cs typeface="Times New Roman" pitchFamily="18" charset="0"/>
              </a:rPr>
              <a:t>=0.92 Cavity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</a:b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C. Grimm March 2, 2016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10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127" y="1054977"/>
            <a:ext cx="3522387" cy="4974313"/>
          </a:xfrm>
          <a:prstGeom prst="rect">
            <a:avLst/>
          </a:prstGeom>
        </p:spPr>
      </p:pic>
      <p:sp>
        <p:nvSpPr>
          <p:cNvPr id="8" name="Content Placeholder 29"/>
          <p:cNvSpPr>
            <a:spLocks noGrp="1"/>
          </p:cNvSpPr>
          <p:nvPr>
            <p:ph idx="1"/>
          </p:nvPr>
        </p:nvSpPr>
        <p:spPr bwMode="auto">
          <a:xfrm>
            <a:off x="170936" y="1156768"/>
            <a:ext cx="4977713" cy="48650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None/>
            </a:pPr>
            <a:r>
              <a:rPr lang="en-US" altLang="en-US" sz="1800" dirty="0" smtClean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 </a:t>
            </a:r>
            <a:endParaRPr lang="en-US" altLang="en-US" sz="1800" b="1" dirty="0" smtClean="0">
              <a:solidFill>
                <a:schemeClr val="accent2"/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pPr marL="287338" indent="0" eaLnBrk="1" hangingPunct="1">
              <a:buNone/>
            </a:pPr>
            <a:r>
              <a:rPr lang="en-US" altLang="en-US" sz="1800" dirty="0" smtClean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MC Endgroup Considerations:</a:t>
            </a:r>
          </a:p>
          <a:p>
            <a:pPr marL="287338" indent="0" eaLnBrk="1" hangingPunct="1">
              <a:buNone/>
            </a:pPr>
            <a:endParaRPr lang="en-US" altLang="en-US" sz="1800" dirty="0">
              <a:solidFill>
                <a:schemeClr val="tx1"/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pPr marL="630238">
              <a:buFont typeface="+mj-lt"/>
              <a:buAutoNum type="arabicPeriod"/>
            </a:pPr>
            <a:r>
              <a:rPr lang="en-US" altLang="en-US" sz="1800" dirty="0" smtClean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Weld Sequence</a:t>
            </a:r>
          </a:p>
          <a:p>
            <a:pPr marL="630238">
              <a:buFont typeface="+mj-lt"/>
              <a:buAutoNum type="arabicPeriod"/>
            </a:pPr>
            <a:r>
              <a:rPr lang="en-US" altLang="en-US" sz="1800" dirty="0" smtClean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Weld Thickness</a:t>
            </a:r>
            <a:endParaRPr lang="en-US" altLang="en-US" sz="1600" dirty="0" smtClean="0">
              <a:solidFill>
                <a:schemeClr val="tx2"/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pPr marL="630238">
              <a:buFont typeface="+mj-lt"/>
              <a:buAutoNum type="arabicPeriod"/>
            </a:pPr>
            <a:r>
              <a:rPr lang="en-US" altLang="en-US" sz="1800" dirty="0" smtClean="0">
                <a:solidFill>
                  <a:schemeClr val="tx2"/>
                </a:solidFill>
                <a:latin typeface="Helvetica" panose="020B0604020202020204" pitchFamily="34" charset="0"/>
                <a:ea typeface="Geneva" pitchFamily="121" charset="-128"/>
              </a:rPr>
              <a:t>Material Conservation</a:t>
            </a:r>
          </a:p>
        </p:txBody>
      </p:sp>
    </p:spTree>
    <p:extLst>
      <p:ext uri="{BB962C8B-B14F-4D97-AF65-F5344CB8AC3E}">
        <p14:creationId xmlns:p14="http://schemas.microsoft.com/office/powerpoint/2010/main" val="300237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326570" y="241981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</a:b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</a:b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</a:br>
            <a:r>
              <a:rPr lang="en-US" altLang="en-US" dirty="0">
                <a:latin typeface="Times New Roman" pitchFamily="18" charset="0"/>
                <a:ea typeface="Geneva" pitchFamily="121" charset="-128"/>
                <a:cs typeface="Times New Roman" pitchFamily="18" charset="0"/>
              </a:rPr>
              <a:t>Design Process of the 650 MHz  </a:t>
            </a:r>
            <a:r>
              <a:rPr lang="el-GR" altLang="en-US" dirty="0">
                <a:latin typeface="Times New Roman" pitchFamily="18" charset="0"/>
                <a:ea typeface="Geneva" pitchFamily="121" charset="-128"/>
                <a:cs typeface="Times New Roman" pitchFamily="18" charset="0"/>
              </a:rPr>
              <a:t>β</a:t>
            </a:r>
            <a:r>
              <a:rPr lang="en-US" altLang="en-US" dirty="0">
                <a:latin typeface="Times New Roman" pitchFamily="18" charset="0"/>
                <a:ea typeface="Geneva" pitchFamily="121" charset="-128"/>
                <a:cs typeface="Times New Roman" pitchFamily="18" charset="0"/>
              </a:rPr>
              <a:t>=0.92 Cavity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</a:b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C. Grimm March 2, 2016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11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8" name="Content Placeholder 29"/>
          <p:cNvSpPr>
            <a:spLocks noGrp="1"/>
          </p:cNvSpPr>
          <p:nvPr>
            <p:ph idx="1"/>
          </p:nvPr>
        </p:nvSpPr>
        <p:spPr bwMode="auto">
          <a:xfrm>
            <a:off x="170936" y="1156768"/>
            <a:ext cx="4977713" cy="48650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None/>
            </a:pPr>
            <a:r>
              <a:rPr lang="en-US" altLang="en-US" sz="1800" dirty="0" smtClean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 </a:t>
            </a:r>
            <a:endParaRPr lang="en-US" altLang="en-US" sz="1800" b="1" dirty="0" smtClean="0">
              <a:solidFill>
                <a:schemeClr val="accent2"/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pPr marL="287338" indent="0" eaLnBrk="1" hangingPunct="1">
              <a:buNone/>
            </a:pPr>
            <a:r>
              <a:rPr lang="en-US" altLang="en-US" sz="1800" dirty="0" smtClean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MC Endgroup Considerations:</a:t>
            </a:r>
          </a:p>
          <a:p>
            <a:pPr marL="287338" indent="0" eaLnBrk="1" hangingPunct="1">
              <a:buNone/>
            </a:pPr>
            <a:endParaRPr lang="en-US" altLang="en-US" sz="1800" dirty="0">
              <a:solidFill>
                <a:schemeClr val="tx1"/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pPr marL="630238">
              <a:buFont typeface="+mj-lt"/>
              <a:buAutoNum type="arabicPeriod"/>
            </a:pPr>
            <a:r>
              <a:rPr lang="en-US" altLang="en-US" sz="1800" dirty="0" smtClean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Weld Sequence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0" y="2579791"/>
            <a:ext cx="4339418" cy="34420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790" y="1189612"/>
            <a:ext cx="4125610" cy="479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170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326570" y="241981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</a:b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</a:b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</a:br>
            <a:r>
              <a:rPr lang="en-US" altLang="en-US" dirty="0">
                <a:latin typeface="Times New Roman" pitchFamily="18" charset="0"/>
                <a:ea typeface="Geneva" pitchFamily="121" charset="-128"/>
                <a:cs typeface="Times New Roman" pitchFamily="18" charset="0"/>
              </a:rPr>
              <a:t>Design Process of the 650 MHz  </a:t>
            </a:r>
            <a:r>
              <a:rPr lang="el-GR" altLang="en-US" dirty="0">
                <a:latin typeface="Times New Roman" pitchFamily="18" charset="0"/>
                <a:ea typeface="Geneva" pitchFamily="121" charset="-128"/>
                <a:cs typeface="Times New Roman" pitchFamily="18" charset="0"/>
              </a:rPr>
              <a:t>β</a:t>
            </a:r>
            <a:r>
              <a:rPr lang="en-US" altLang="en-US" dirty="0">
                <a:latin typeface="Times New Roman" pitchFamily="18" charset="0"/>
                <a:ea typeface="Geneva" pitchFamily="121" charset="-128"/>
                <a:cs typeface="Times New Roman" pitchFamily="18" charset="0"/>
              </a:rPr>
              <a:t>=0.92 Cavity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</a:b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C. Grimm March 2, 2016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12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8" name="Content Placeholder 29"/>
          <p:cNvSpPr>
            <a:spLocks noGrp="1"/>
          </p:cNvSpPr>
          <p:nvPr>
            <p:ph idx="1"/>
          </p:nvPr>
        </p:nvSpPr>
        <p:spPr bwMode="auto">
          <a:xfrm>
            <a:off x="170936" y="1156768"/>
            <a:ext cx="4977713" cy="48650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None/>
            </a:pPr>
            <a:r>
              <a:rPr lang="en-US" altLang="en-US" sz="1800" dirty="0" smtClean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 </a:t>
            </a:r>
            <a:endParaRPr lang="en-US" altLang="en-US" sz="1800" b="1" dirty="0" smtClean="0">
              <a:solidFill>
                <a:schemeClr val="accent2"/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pPr marL="287338" indent="0" eaLnBrk="1" hangingPunct="1">
              <a:buNone/>
            </a:pPr>
            <a:r>
              <a:rPr lang="en-US" altLang="en-US" sz="1800" dirty="0" smtClean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FP Endgroup Considerations:</a:t>
            </a:r>
          </a:p>
          <a:p>
            <a:pPr marL="287338" indent="0" eaLnBrk="1" hangingPunct="1">
              <a:buNone/>
            </a:pPr>
            <a:endParaRPr lang="en-US" altLang="en-US" sz="1800" dirty="0">
              <a:solidFill>
                <a:schemeClr val="tx1"/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pPr marL="630238">
              <a:buFont typeface="+mj-lt"/>
              <a:buAutoNum type="arabicPeriod"/>
            </a:pPr>
            <a:r>
              <a:rPr lang="en-US" altLang="en-US" sz="1800" dirty="0" smtClean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Weld Sequence</a:t>
            </a:r>
          </a:p>
          <a:p>
            <a:pPr marL="630238">
              <a:buFont typeface="+mj-lt"/>
              <a:buAutoNum type="arabicPeriod"/>
            </a:pPr>
            <a:r>
              <a:rPr lang="en-US" altLang="en-US" sz="1800" dirty="0" smtClean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Weld Thickness</a:t>
            </a:r>
            <a:endParaRPr lang="en-US" altLang="en-US" sz="1600" dirty="0" smtClean="0">
              <a:solidFill>
                <a:schemeClr val="tx2"/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pPr marL="630238">
              <a:buFont typeface="+mj-lt"/>
              <a:buAutoNum type="arabicPeriod"/>
            </a:pPr>
            <a:r>
              <a:rPr lang="en-US" altLang="en-US" sz="1800" dirty="0" smtClean="0">
                <a:solidFill>
                  <a:schemeClr val="tx2"/>
                </a:solidFill>
                <a:latin typeface="Helvetica" panose="020B0604020202020204" pitchFamily="34" charset="0"/>
                <a:ea typeface="Geneva" pitchFamily="121" charset="-128"/>
              </a:rPr>
              <a:t>Material Conservation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892" y="1031208"/>
            <a:ext cx="3655518" cy="511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0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326570" y="241981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</a:b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</a:b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</a:br>
            <a:r>
              <a:rPr lang="en-US" altLang="en-US" dirty="0">
                <a:latin typeface="Times New Roman" pitchFamily="18" charset="0"/>
                <a:ea typeface="Geneva" pitchFamily="121" charset="-128"/>
                <a:cs typeface="Times New Roman" pitchFamily="18" charset="0"/>
              </a:rPr>
              <a:t>Design Process of the 650 MHz  </a:t>
            </a:r>
            <a:r>
              <a:rPr lang="el-GR" altLang="en-US" dirty="0">
                <a:latin typeface="Times New Roman" pitchFamily="18" charset="0"/>
                <a:ea typeface="Geneva" pitchFamily="121" charset="-128"/>
                <a:cs typeface="Times New Roman" pitchFamily="18" charset="0"/>
              </a:rPr>
              <a:t>β</a:t>
            </a:r>
            <a:r>
              <a:rPr lang="en-US" altLang="en-US" dirty="0">
                <a:latin typeface="Times New Roman" pitchFamily="18" charset="0"/>
                <a:ea typeface="Geneva" pitchFamily="121" charset="-128"/>
                <a:cs typeface="Times New Roman" pitchFamily="18" charset="0"/>
              </a:rPr>
              <a:t>=0.92 Cavity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</a:b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C. Grimm March 2, 2016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13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8" name="Content Placeholder 29"/>
          <p:cNvSpPr>
            <a:spLocks noGrp="1"/>
          </p:cNvSpPr>
          <p:nvPr>
            <p:ph idx="1"/>
          </p:nvPr>
        </p:nvSpPr>
        <p:spPr bwMode="auto">
          <a:xfrm>
            <a:off x="170936" y="1156768"/>
            <a:ext cx="4977713" cy="48650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None/>
            </a:pPr>
            <a:r>
              <a:rPr lang="en-US" altLang="en-US" sz="1800" dirty="0" smtClean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 </a:t>
            </a:r>
            <a:endParaRPr lang="en-US" altLang="en-US" sz="1800" b="1" dirty="0" smtClean="0">
              <a:solidFill>
                <a:schemeClr val="accent2"/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pPr marL="287338" indent="0" eaLnBrk="1" hangingPunct="1">
              <a:buNone/>
            </a:pPr>
            <a:r>
              <a:rPr lang="en-US" altLang="en-US" sz="1800" dirty="0" smtClean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FP Endgroup Considerations:</a:t>
            </a:r>
          </a:p>
          <a:p>
            <a:pPr marL="287338" indent="0" eaLnBrk="1" hangingPunct="1">
              <a:buNone/>
            </a:pPr>
            <a:endParaRPr lang="en-US" altLang="en-US" sz="1800" dirty="0">
              <a:solidFill>
                <a:schemeClr val="tx1"/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pPr marL="630238">
              <a:buFont typeface="+mj-lt"/>
              <a:buAutoNum type="arabicPeriod"/>
            </a:pPr>
            <a:r>
              <a:rPr lang="en-US" altLang="en-US" sz="1800" dirty="0" smtClean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Weld Sequence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755" y="1028258"/>
            <a:ext cx="4239970" cy="51221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36" y="2833815"/>
            <a:ext cx="3953684" cy="295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48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326570" y="241981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</a:b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</a:b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</a:br>
            <a:r>
              <a:rPr lang="en-US" altLang="en-US" dirty="0">
                <a:latin typeface="Times New Roman" pitchFamily="18" charset="0"/>
                <a:ea typeface="Geneva" pitchFamily="121" charset="-128"/>
                <a:cs typeface="Times New Roman" pitchFamily="18" charset="0"/>
              </a:rPr>
              <a:t>Design Process of the 650 MHz  </a:t>
            </a:r>
            <a:r>
              <a:rPr lang="el-GR" altLang="en-US" dirty="0">
                <a:latin typeface="Times New Roman" pitchFamily="18" charset="0"/>
                <a:ea typeface="Geneva" pitchFamily="121" charset="-128"/>
                <a:cs typeface="Times New Roman" pitchFamily="18" charset="0"/>
              </a:rPr>
              <a:t>β</a:t>
            </a:r>
            <a:r>
              <a:rPr lang="en-US" altLang="en-US" dirty="0">
                <a:latin typeface="Times New Roman" pitchFamily="18" charset="0"/>
                <a:ea typeface="Geneva" pitchFamily="121" charset="-128"/>
                <a:cs typeface="Times New Roman" pitchFamily="18" charset="0"/>
              </a:rPr>
              <a:t>=0.92 Cavity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</a:b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170935" y="922626"/>
            <a:ext cx="8672513" cy="48650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None/>
            </a:pPr>
            <a:r>
              <a:rPr lang="en-US" altLang="en-US" sz="1800" dirty="0" smtClean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 </a:t>
            </a:r>
            <a:endParaRPr lang="en-US" altLang="en-US" sz="1800" b="1" dirty="0" smtClean="0">
              <a:solidFill>
                <a:schemeClr val="accent2"/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pPr marL="287338" indent="0" eaLnBrk="1" hangingPunct="1">
              <a:buNone/>
            </a:pPr>
            <a:r>
              <a:rPr lang="en-US" altLang="en-US" sz="1800" dirty="0" smtClean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Final Cavity Assembly:</a:t>
            </a:r>
          </a:p>
          <a:p>
            <a:pPr marL="287338" indent="0" eaLnBrk="1" hangingPunct="1">
              <a:buNone/>
            </a:pPr>
            <a:endParaRPr lang="en-US" altLang="en-US" sz="1800" dirty="0">
              <a:solidFill>
                <a:schemeClr val="tx1"/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pPr marL="630238">
              <a:buFont typeface="+mj-lt"/>
              <a:buAutoNum type="arabicPeriod"/>
            </a:pPr>
            <a:r>
              <a:rPr lang="en-US" altLang="en-US" sz="1800" dirty="0" smtClean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Endgroups Welded to Barbell Assembly</a:t>
            </a:r>
          </a:p>
          <a:p>
            <a:pPr marL="1030288" lvl="1"/>
            <a:r>
              <a:rPr lang="en-US" altLang="en-US" sz="1600" dirty="0" smtClean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Joined at the Equators</a:t>
            </a:r>
            <a:endParaRPr lang="en-US" altLang="en-US" sz="1600" dirty="0" smtClean="0">
              <a:solidFill>
                <a:schemeClr val="tx2"/>
              </a:solidFill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C. Grimm March 2, 2016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14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23" y="2790384"/>
            <a:ext cx="7562335" cy="296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018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461" y="1978761"/>
            <a:ext cx="3995351" cy="2825031"/>
          </a:xfrm>
          <a:prstGeom prst="rect">
            <a:avLst/>
          </a:prstGeom>
        </p:spPr>
      </p:pic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326570" y="241981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</a:b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</a:b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</a:br>
            <a:r>
              <a:rPr lang="en-US" altLang="en-US" dirty="0">
                <a:latin typeface="Times New Roman" pitchFamily="18" charset="0"/>
                <a:ea typeface="Geneva" pitchFamily="121" charset="-128"/>
                <a:cs typeface="Times New Roman" pitchFamily="18" charset="0"/>
              </a:rPr>
              <a:t>Design Process of the 650 MHz  </a:t>
            </a:r>
            <a:r>
              <a:rPr lang="el-GR" altLang="en-US" dirty="0">
                <a:latin typeface="Times New Roman" pitchFamily="18" charset="0"/>
                <a:ea typeface="Geneva" pitchFamily="121" charset="-128"/>
                <a:cs typeface="Times New Roman" pitchFamily="18" charset="0"/>
              </a:rPr>
              <a:t>β</a:t>
            </a:r>
            <a:r>
              <a:rPr lang="en-US" altLang="en-US" dirty="0">
                <a:latin typeface="Times New Roman" pitchFamily="18" charset="0"/>
                <a:ea typeface="Geneva" pitchFamily="121" charset="-128"/>
                <a:cs typeface="Times New Roman" pitchFamily="18" charset="0"/>
              </a:rPr>
              <a:t>=0.92 Cavity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</a:b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170935" y="950822"/>
            <a:ext cx="8672513" cy="48650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None/>
            </a:pPr>
            <a:r>
              <a:rPr lang="en-US" altLang="en-US" sz="1800" dirty="0" smtClean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 Dressed Cavity Configuration:</a:t>
            </a:r>
          </a:p>
          <a:p>
            <a:pPr marL="287338" indent="0" eaLnBrk="1" hangingPunct="1">
              <a:buNone/>
            </a:pPr>
            <a:endParaRPr lang="en-US" altLang="en-US" sz="1800" dirty="0">
              <a:solidFill>
                <a:schemeClr val="tx1"/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pPr marL="630238">
              <a:buFont typeface="+mj-lt"/>
              <a:buAutoNum type="arabicPeriod"/>
            </a:pPr>
            <a:r>
              <a:rPr lang="en-US" altLang="en-US" sz="1800" dirty="0" smtClean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Needed </a:t>
            </a:r>
            <a:r>
              <a:rPr lang="en-US" altLang="en-US" sz="180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for RF and Mechanical Analysis</a:t>
            </a:r>
            <a:endParaRPr lang="en-US" altLang="en-US" sz="1800" dirty="0">
              <a:solidFill>
                <a:schemeClr val="tx2"/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pPr marL="630238">
              <a:buFont typeface="+mj-lt"/>
              <a:buAutoNum type="arabicPeriod"/>
            </a:pPr>
            <a:endParaRPr lang="en-US" altLang="en-US" sz="1800" dirty="0" smtClean="0">
              <a:solidFill>
                <a:schemeClr val="tx1"/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pPr marL="630238">
              <a:buFont typeface="+mj-lt"/>
              <a:buAutoNum type="arabicPeriod"/>
            </a:pPr>
            <a:endParaRPr lang="en-US" altLang="en-US" sz="1800" dirty="0" smtClean="0">
              <a:solidFill>
                <a:schemeClr val="tx1"/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pPr marL="287338" indent="0">
              <a:buNone/>
            </a:pPr>
            <a:endParaRPr lang="en-US" altLang="en-US" sz="1800" dirty="0">
              <a:solidFill>
                <a:schemeClr val="tx1"/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pPr marL="287338" indent="0">
              <a:buNone/>
            </a:pPr>
            <a:endParaRPr lang="en-US" altLang="en-US" sz="1800" dirty="0" smtClean="0">
              <a:solidFill>
                <a:schemeClr val="tx1"/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pPr marL="287338" indent="0">
              <a:buNone/>
            </a:pPr>
            <a:endParaRPr lang="en-US" altLang="en-US" sz="1800" dirty="0">
              <a:solidFill>
                <a:schemeClr val="tx1"/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pPr marL="287338" indent="0">
              <a:buNone/>
            </a:pPr>
            <a:endParaRPr lang="en-US" altLang="en-US" sz="1800" dirty="0" smtClean="0">
              <a:solidFill>
                <a:schemeClr val="tx1"/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pPr marL="287338" indent="0">
              <a:buNone/>
            </a:pPr>
            <a:endParaRPr lang="en-US" altLang="en-US" sz="1800" dirty="0">
              <a:solidFill>
                <a:schemeClr val="tx1"/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pPr marL="287338" indent="0">
              <a:buNone/>
            </a:pPr>
            <a:endParaRPr lang="en-US" altLang="en-US" sz="1800" dirty="0" smtClean="0">
              <a:solidFill>
                <a:schemeClr val="tx1"/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pPr marL="287338" indent="0">
              <a:buNone/>
            </a:pPr>
            <a:endParaRPr lang="en-US" altLang="en-US" sz="1800" dirty="0">
              <a:solidFill>
                <a:schemeClr val="tx1"/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pPr marL="287338" indent="0">
              <a:buNone/>
            </a:pPr>
            <a:r>
              <a:rPr lang="en-US" altLang="en-US" sz="1800" dirty="0" smtClean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Once </a:t>
            </a:r>
            <a:r>
              <a:rPr lang="en-US" altLang="en-US" sz="180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the preliminary 3-D model is complete it is stored in Team Center and used for the various analysis performed. The 3-D model is updated accordingly to align with the Functional Requirement Specification (FRS</a:t>
            </a:r>
            <a:r>
              <a:rPr lang="en-US" altLang="en-US" sz="1800" dirty="0" smtClean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) and Pressure Vessel Safety. </a:t>
            </a:r>
            <a:r>
              <a:rPr lang="en-US" altLang="en-US" sz="180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The FRS is </a:t>
            </a:r>
            <a:r>
              <a:rPr lang="en-US" altLang="en-US" sz="1800" dirty="0" smtClean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also </a:t>
            </a:r>
            <a:r>
              <a:rPr lang="en-US" altLang="en-US" sz="180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stored in Team Center</a:t>
            </a:r>
            <a:r>
              <a:rPr lang="en-US" altLang="en-US" sz="1800" dirty="0" smtClean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.</a:t>
            </a:r>
            <a:endParaRPr lang="en-US" altLang="en-US" sz="1800" dirty="0">
              <a:solidFill>
                <a:schemeClr val="tx2"/>
              </a:solidFill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C. Grimm March 2, 2016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15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083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326570" y="241981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</a:b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</a:b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</a:br>
            <a:r>
              <a:rPr lang="en-US" altLang="en-US" dirty="0">
                <a:latin typeface="Times New Roman" pitchFamily="18" charset="0"/>
                <a:ea typeface="Geneva" pitchFamily="121" charset="-128"/>
                <a:cs typeface="Times New Roman" pitchFamily="18" charset="0"/>
              </a:rPr>
              <a:t>Design Process of the 650 MHz  </a:t>
            </a:r>
            <a:r>
              <a:rPr lang="el-GR" altLang="en-US" dirty="0">
                <a:latin typeface="Times New Roman" pitchFamily="18" charset="0"/>
                <a:ea typeface="Geneva" pitchFamily="121" charset="-128"/>
                <a:cs typeface="Times New Roman" pitchFamily="18" charset="0"/>
              </a:rPr>
              <a:t>β</a:t>
            </a:r>
            <a:r>
              <a:rPr lang="en-US" altLang="en-US" dirty="0">
                <a:latin typeface="Times New Roman" pitchFamily="18" charset="0"/>
                <a:ea typeface="Geneva" pitchFamily="121" charset="-128"/>
                <a:cs typeface="Times New Roman" pitchFamily="18" charset="0"/>
              </a:rPr>
              <a:t>=0.92 Cavity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</a:b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884918"/>
            <a:ext cx="8672513" cy="51459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None/>
            </a:pPr>
            <a:endParaRPr lang="en-US" altLang="en-US" sz="1800" b="1" dirty="0" smtClean="0">
              <a:solidFill>
                <a:schemeClr val="accent2"/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pPr marL="0" indent="0" eaLnBrk="1" hangingPunct="1">
              <a:buNone/>
            </a:pPr>
            <a:endParaRPr lang="en-US" altLang="en-US" sz="1800" b="1" dirty="0" smtClean="0">
              <a:solidFill>
                <a:schemeClr val="accent2"/>
              </a:solidFill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C. Grimm March 2, 2016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16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1164"/>
            <a:ext cx="9144000" cy="504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23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326570" y="241981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</a:b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</a:b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</a:br>
            <a:r>
              <a:rPr lang="en-US" altLang="en-US" dirty="0">
                <a:latin typeface="Times New Roman" pitchFamily="18" charset="0"/>
                <a:ea typeface="Geneva" pitchFamily="121" charset="-128"/>
                <a:cs typeface="Times New Roman" pitchFamily="18" charset="0"/>
              </a:rPr>
              <a:t>Design Process of the 650 MHz  </a:t>
            </a:r>
            <a:r>
              <a:rPr lang="el-GR" altLang="en-US" dirty="0">
                <a:latin typeface="Times New Roman" pitchFamily="18" charset="0"/>
                <a:ea typeface="Geneva" pitchFamily="121" charset="-128"/>
                <a:cs typeface="Times New Roman" pitchFamily="18" charset="0"/>
              </a:rPr>
              <a:t>β</a:t>
            </a:r>
            <a:r>
              <a:rPr lang="en-US" altLang="en-US" dirty="0">
                <a:latin typeface="Times New Roman" pitchFamily="18" charset="0"/>
                <a:ea typeface="Geneva" pitchFamily="121" charset="-128"/>
                <a:cs typeface="Times New Roman" pitchFamily="18" charset="0"/>
              </a:rPr>
              <a:t>=0.92 Cavity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</a:b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28600" y="884918"/>
            <a:ext cx="8672513" cy="514599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None/>
            </a:pPr>
            <a:endParaRPr lang="en-US" altLang="en-US" sz="1800" b="1" dirty="0" smtClean="0">
              <a:solidFill>
                <a:schemeClr val="accent2"/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pPr marL="0" indent="0" eaLnBrk="1" hangingPunct="1">
              <a:buNone/>
            </a:pPr>
            <a:endParaRPr lang="en-US" altLang="en-US" sz="1800" b="1" dirty="0" smtClean="0">
              <a:solidFill>
                <a:schemeClr val="accent2"/>
              </a:solidFill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C. Grimm March 2, 2016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17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0" y="1527855"/>
            <a:ext cx="3583740" cy="38843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970" y="3118200"/>
            <a:ext cx="3539568" cy="29127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769" y="1288737"/>
            <a:ext cx="3843970" cy="164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47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326570" y="241981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</a:b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</a:b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</a:br>
            <a:r>
              <a:rPr lang="en-US" altLang="en-US" dirty="0">
                <a:latin typeface="Times New Roman" pitchFamily="18" charset="0"/>
                <a:ea typeface="Geneva" pitchFamily="121" charset="-128"/>
                <a:cs typeface="Times New Roman" pitchFamily="18" charset="0"/>
              </a:rPr>
              <a:t>Design Process of the 650 MHz  </a:t>
            </a:r>
            <a:r>
              <a:rPr lang="el-GR" altLang="en-US" dirty="0">
                <a:latin typeface="Times New Roman" pitchFamily="18" charset="0"/>
                <a:ea typeface="Geneva" pitchFamily="121" charset="-128"/>
                <a:cs typeface="Times New Roman" pitchFamily="18" charset="0"/>
              </a:rPr>
              <a:t>β</a:t>
            </a:r>
            <a:r>
              <a:rPr lang="en-US" altLang="en-US" dirty="0">
                <a:latin typeface="Times New Roman" pitchFamily="18" charset="0"/>
                <a:ea typeface="Geneva" pitchFamily="121" charset="-128"/>
                <a:cs typeface="Times New Roman" pitchFamily="18" charset="0"/>
              </a:rPr>
              <a:t>=0.92 Cavity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</a:b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170935" y="1156768"/>
            <a:ext cx="8672513" cy="48650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None/>
            </a:pPr>
            <a:r>
              <a:rPr lang="en-US" altLang="en-US" sz="1800" dirty="0" smtClean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 </a:t>
            </a:r>
            <a:endParaRPr lang="en-US" altLang="en-US" sz="1800" b="1" dirty="0" smtClean="0">
              <a:solidFill>
                <a:schemeClr val="accent2"/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pPr marL="287338" lvl="1" indent="0">
              <a:buNone/>
            </a:pPr>
            <a:r>
              <a:rPr lang="en-US" altLang="en-US" sz="1800" dirty="0" smtClean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RF and Mechanical Analysis: (</a:t>
            </a:r>
            <a:r>
              <a:rPr lang="en-US" altLang="en-US" sz="160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The Helium Vessel Plays an Important </a:t>
            </a:r>
            <a:r>
              <a:rPr lang="en-US" altLang="en-US" sz="1600" dirty="0" smtClean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Role)</a:t>
            </a:r>
            <a:endParaRPr lang="en-US" altLang="en-US" sz="1600" dirty="0">
              <a:solidFill>
                <a:schemeClr val="tx1"/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pPr marL="287338" indent="0" eaLnBrk="1" hangingPunct="1">
              <a:buNone/>
            </a:pPr>
            <a:endParaRPr lang="en-US" altLang="en-US" sz="1800" dirty="0">
              <a:solidFill>
                <a:schemeClr val="tx1"/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pPr marL="630238">
              <a:buFont typeface="+mj-lt"/>
              <a:buAutoNum type="arabicPeriod"/>
            </a:pPr>
            <a:r>
              <a:rPr lang="en-US" altLang="en-US" sz="1800" dirty="0" smtClean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Determine Optimal Stiffening Ring Radial Locations</a:t>
            </a:r>
          </a:p>
          <a:p>
            <a:pPr marL="630238">
              <a:buFont typeface="+mj-lt"/>
              <a:buAutoNum type="arabicPeriod"/>
            </a:pPr>
            <a:r>
              <a:rPr lang="en-US" altLang="en-US" sz="1800" dirty="0" smtClean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Helium Vessel Bellow Radius</a:t>
            </a:r>
          </a:p>
          <a:p>
            <a:pPr marL="630238">
              <a:buFont typeface="+mj-lt"/>
              <a:buAutoNum type="arabicPeriod"/>
            </a:pPr>
            <a:r>
              <a:rPr lang="en-US" altLang="en-US" sz="1800" dirty="0" smtClean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Niobium/Titanium Spool Transition Thickness</a:t>
            </a:r>
          </a:p>
          <a:p>
            <a:pPr marL="630238">
              <a:buFont typeface="+mj-lt"/>
              <a:buAutoNum type="arabicPeriod"/>
            </a:pPr>
            <a:r>
              <a:rPr lang="en-US" altLang="en-US" sz="1800" dirty="0" smtClean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Helium Vessel Titanium Transition Ring Thickness</a:t>
            </a:r>
          </a:p>
          <a:p>
            <a:pPr marL="630238">
              <a:buFont typeface="+mj-lt"/>
              <a:buAutoNum type="arabicPeriod"/>
            </a:pPr>
            <a:r>
              <a:rPr lang="en-US" altLang="en-US" sz="1800" dirty="0" smtClean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Pressure Loads</a:t>
            </a:r>
          </a:p>
          <a:p>
            <a:pPr marL="630238">
              <a:buFont typeface="+mj-lt"/>
              <a:buAutoNum type="arabicPeriod"/>
            </a:pPr>
            <a:r>
              <a:rPr lang="en-US" altLang="en-US" sz="1800" dirty="0" smtClean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Gravity </a:t>
            </a:r>
            <a:r>
              <a:rPr lang="en-US" altLang="en-US" sz="180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Load</a:t>
            </a:r>
          </a:p>
          <a:p>
            <a:pPr marL="630238">
              <a:buFont typeface="+mj-lt"/>
              <a:buAutoNum type="arabicPeriod"/>
            </a:pPr>
            <a:r>
              <a:rPr lang="en-US" altLang="en-US" sz="1800" dirty="0" smtClean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Cool-Down </a:t>
            </a:r>
            <a:r>
              <a:rPr lang="en-US" altLang="en-US" sz="180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to 2K</a:t>
            </a:r>
          </a:p>
          <a:p>
            <a:pPr marL="630238">
              <a:buFont typeface="+mj-lt"/>
              <a:buAutoNum type="arabicPeriod"/>
            </a:pPr>
            <a:r>
              <a:rPr lang="en-US" altLang="en-US" sz="180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Tuner </a:t>
            </a:r>
            <a:r>
              <a:rPr lang="en-US" altLang="en-US" sz="1800" dirty="0" smtClean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Extension </a:t>
            </a:r>
            <a:r>
              <a:rPr lang="en-US" altLang="en-US" sz="180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of 2 mm</a:t>
            </a:r>
          </a:p>
          <a:p>
            <a:pPr marL="630238">
              <a:buFont typeface="+mj-lt"/>
              <a:buAutoNum type="arabicPeriod"/>
            </a:pPr>
            <a:r>
              <a:rPr lang="en-US" altLang="en-US" sz="180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Hydrostatic </a:t>
            </a:r>
            <a:r>
              <a:rPr lang="en-US" altLang="en-US" sz="1800" dirty="0" smtClean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Pressure Due </a:t>
            </a:r>
            <a:r>
              <a:rPr lang="en-US" altLang="en-US" sz="1800" dirty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to </a:t>
            </a:r>
            <a:r>
              <a:rPr lang="en-US" altLang="en-US" sz="1800" dirty="0" smtClean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Helium Weigh</a:t>
            </a:r>
            <a:endParaRPr lang="en-US" altLang="en-US" sz="1800" dirty="0">
              <a:solidFill>
                <a:schemeClr val="tx1"/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pPr marL="630238">
              <a:buFont typeface="+mj-lt"/>
              <a:buAutoNum type="arabicPeriod"/>
            </a:pPr>
            <a:r>
              <a:rPr lang="en-US" altLang="en-US" sz="1800" dirty="0">
                <a:solidFill>
                  <a:schemeClr val="tx2"/>
                </a:solidFill>
                <a:latin typeface="Helvetica" panose="020B0604020202020204" pitchFamily="34" charset="0"/>
                <a:ea typeface="Geneva" pitchFamily="121" charset="-128"/>
              </a:rPr>
              <a:t>Elastic Stress Analysis</a:t>
            </a:r>
          </a:p>
          <a:p>
            <a:pPr marL="630238">
              <a:buFont typeface="+mj-lt"/>
              <a:buAutoNum type="arabicPeriod"/>
            </a:pPr>
            <a:r>
              <a:rPr lang="en-US" altLang="en-US" sz="1800" dirty="0">
                <a:solidFill>
                  <a:schemeClr val="tx2"/>
                </a:solidFill>
                <a:latin typeface="Helvetica" panose="020B0604020202020204" pitchFamily="34" charset="0"/>
                <a:ea typeface="Geneva" pitchFamily="121" charset="-128"/>
              </a:rPr>
              <a:t>Buckling </a:t>
            </a:r>
            <a:r>
              <a:rPr lang="en-US" altLang="en-US" sz="1800" dirty="0" smtClean="0">
                <a:solidFill>
                  <a:schemeClr val="tx2"/>
                </a:solidFill>
                <a:latin typeface="Helvetica" panose="020B0604020202020204" pitchFamily="34" charset="0"/>
                <a:ea typeface="Geneva" pitchFamily="121" charset="-128"/>
              </a:rPr>
              <a:t>Analysis</a:t>
            </a:r>
            <a:endParaRPr lang="en-US" altLang="en-US" sz="1600" dirty="0" smtClean="0">
              <a:solidFill>
                <a:schemeClr val="tx1"/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pPr marL="630238">
              <a:buFont typeface="+mj-lt"/>
              <a:buAutoNum type="arabicPeriod"/>
            </a:pPr>
            <a:endParaRPr lang="en-US" altLang="en-US" sz="1800" dirty="0">
              <a:solidFill>
                <a:schemeClr val="tx1"/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pPr marL="630238">
              <a:buFont typeface="+mj-lt"/>
              <a:buAutoNum type="arabicPeriod"/>
            </a:pPr>
            <a:endParaRPr lang="en-US" altLang="en-US" sz="1800" dirty="0" smtClean="0">
              <a:solidFill>
                <a:schemeClr val="tx1"/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pPr marL="630238">
              <a:buFont typeface="+mj-lt"/>
              <a:buAutoNum type="arabicPeriod"/>
            </a:pPr>
            <a:endParaRPr lang="en-US" altLang="en-US" sz="1800" dirty="0">
              <a:solidFill>
                <a:schemeClr val="tx1"/>
              </a:solidFill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C. Grimm March 2, 2016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18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31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326570" y="241981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</a:b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</a:b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</a:br>
            <a:r>
              <a:rPr lang="en-US" altLang="en-US" dirty="0">
                <a:latin typeface="Times New Roman" pitchFamily="18" charset="0"/>
                <a:ea typeface="Geneva" pitchFamily="121" charset="-128"/>
                <a:cs typeface="Times New Roman" pitchFamily="18" charset="0"/>
              </a:rPr>
              <a:t>Design Process of the 650 MHz  </a:t>
            </a:r>
            <a:r>
              <a:rPr lang="el-GR" altLang="en-US" dirty="0">
                <a:latin typeface="Times New Roman" pitchFamily="18" charset="0"/>
                <a:ea typeface="Geneva" pitchFamily="121" charset="-128"/>
                <a:cs typeface="Times New Roman" pitchFamily="18" charset="0"/>
              </a:rPr>
              <a:t>β</a:t>
            </a:r>
            <a:r>
              <a:rPr lang="en-US" altLang="en-US" dirty="0">
                <a:latin typeface="Times New Roman" pitchFamily="18" charset="0"/>
                <a:ea typeface="Geneva" pitchFamily="121" charset="-128"/>
                <a:cs typeface="Times New Roman" pitchFamily="18" charset="0"/>
              </a:rPr>
              <a:t>=0.92 Cavity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</a:b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170935" y="775767"/>
            <a:ext cx="8672513" cy="546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None/>
            </a:pPr>
            <a:r>
              <a:rPr lang="en-US" altLang="en-US" sz="1800" dirty="0" smtClean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 </a:t>
            </a:r>
            <a:endParaRPr lang="en-US" altLang="en-US" sz="1800" b="1" dirty="0" smtClean="0">
              <a:solidFill>
                <a:schemeClr val="accent2"/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pPr marL="287338" indent="0" eaLnBrk="1" hangingPunct="1">
              <a:buNone/>
            </a:pPr>
            <a:r>
              <a:rPr lang="en-US" altLang="en-US" sz="1800" dirty="0" smtClean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Final Stages:</a:t>
            </a:r>
          </a:p>
          <a:p>
            <a:pPr marL="287338" indent="0" eaLnBrk="1" hangingPunct="1">
              <a:buNone/>
            </a:pPr>
            <a:endParaRPr lang="en-US" altLang="en-US" sz="1800" dirty="0">
              <a:solidFill>
                <a:schemeClr val="tx1"/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pPr marL="630238">
              <a:buFont typeface="+mj-lt"/>
              <a:buAutoNum type="arabicPeriod"/>
            </a:pPr>
            <a:r>
              <a:rPr lang="en-US" altLang="en-US" sz="1800" dirty="0" smtClean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Develop Drawing Package Based on Final Model</a:t>
            </a:r>
          </a:p>
          <a:p>
            <a:pPr marL="1030288" lvl="1"/>
            <a:r>
              <a:rPr lang="en-US" altLang="en-US" sz="1600" dirty="0" smtClean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Complete – Released in Team Center</a:t>
            </a:r>
          </a:p>
          <a:p>
            <a:pPr marL="630238">
              <a:buFont typeface="+mj-lt"/>
              <a:buAutoNum type="arabicPeriod"/>
            </a:pPr>
            <a:r>
              <a:rPr lang="en-US" altLang="en-US" sz="1800" dirty="0" smtClean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Final Design Review for Bare Cavity</a:t>
            </a:r>
          </a:p>
          <a:p>
            <a:pPr marL="1030288" lvl="1"/>
            <a:r>
              <a:rPr lang="en-US" altLang="en-US" sz="1600" dirty="0" smtClean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Complete</a:t>
            </a:r>
          </a:p>
          <a:p>
            <a:pPr marL="630238">
              <a:buFont typeface="+mj-lt"/>
              <a:buAutoNum type="arabicPeriod"/>
            </a:pPr>
            <a:r>
              <a:rPr lang="en-US" altLang="en-US" sz="1800" dirty="0" smtClean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Final Design Review for Dressed Cavity</a:t>
            </a:r>
          </a:p>
          <a:p>
            <a:pPr marL="1030288" lvl="1"/>
            <a:r>
              <a:rPr lang="en-US" altLang="en-US" sz="1600" dirty="0" smtClean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Preliminary Stage – Maybe Rolled in with CM Review?</a:t>
            </a:r>
            <a:endParaRPr lang="en-US" altLang="en-US" sz="1600" dirty="0">
              <a:solidFill>
                <a:schemeClr val="tx1"/>
              </a:solidFill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C. Grimm March 2, 2016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19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627" y="3640754"/>
            <a:ext cx="5868175" cy="264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4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326570" y="241981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</a:b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</a:b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</a:br>
            <a:r>
              <a:rPr lang="en-US" altLang="en-US" dirty="0">
                <a:latin typeface="Times New Roman" pitchFamily="18" charset="0"/>
                <a:ea typeface="Geneva" pitchFamily="121" charset="-128"/>
                <a:cs typeface="Times New Roman" pitchFamily="18" charset="0"/>
              </a:rPr>
              <a:t>Design Process of the 650 MHz  </a:t>
            </a:r>
            <a:r>
              <a:rPr lang="el-GR" altLang="en-US" dirty="0">
                <a:latin typeface="Times New Roman" pitchFamily="18" charset="0"/>
                <a:ea typeface="Geneva" pitchFamily="121" charset="-128"/>
                <a:cs typeface="Times New Roman" pitchFamily="18" charset="0"/>
              </a:rPr>
              <a:t>β</a:t>
            </a:r>
            <a:r>
              <a:rPr lang="en-US" altLang="en-US" dirty="0">
                <a:latin typeface="Times New Roman" pitchFamily="18" charset="0"/>
                <a:ea typeface="Geneva" pitchFamily="121" charset="-128"/>
                <a:cs typeface="Times New Roman" pitchFamily="18" charset="0"/>
              </a:rPr>
              <a:t>=0.92 Cavity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</a:b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170935" y="1156768"/>
            <a:ext cx="8672513" cy="48650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None/>
            </a:pPr>
            <a:r>
              <a:rPr lang="en-US" altLang="en-US" sz="1800" dirty="0" smtClean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 </a:t>
            </a:r>
            <a:endParaRPr lang="en-US" altLang="en-US" sz="1800" b="1" dirty="0" smtClean="0">
              <a:solidFill>
                <a:schemeClr val="accent2"/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pPr marL="287338" indent="0" eaLnBrk="1" hangingPunct="1">
              <a:buNone/>
            </a:pPr>
            <a:r>
              <a:rPr lang="en-US" altLang="en-US" sz="1800" dirty="0" smtClean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Starting Point:</a:t>
            </a:r>
          </a:p>
          <a:p>
            <a:pPr marL="287338" indent="0" eaLnBrk="1" hangingPunct="1">
              <a:buNone/>
            </a:pPr>
            <a:endParaRPr lang="en-US" altLang="en-US" sz="1800" dirty="0">
              <a:solidFill>
                <a:schemeClr val="tx1"/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pPr marL="630238">
              <a:buFont typeface="+mj-lt"/>
              <a:buAutoNum type="arabicPeriod"/>
            </a:pPr>
            <a:r>
              <a:rPr lang="en-US" altLang="en-US" sz="1800" dirty="0" smtClean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End and Mid Half-Cell RF Volume Shapes are Developed</a:t>
            </a:r>
            <a:endParaRPr lang="en-US" altLang="en-US" sz="1600" dirty="0">
              <a:solidFill>
                <a:schemeClr val="tx2"/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pPr marL="1030288" lvl="1"/>
            <a:r>
              <a:rPr lang="en-US" altLang="en-US" sz="1600" dirty="0" smtClean="0">
                <a:solidFill>
                  <a:schemeClr val="tx2"/>
                </a:solidFill>
                <a:latin typeface="Helvetica" panose="020B0604020202020204" pitchFamily="34" charset="0"/>
                <a:ea typeface="Geneva" pitchFamily="121" charset="-128"/>
              </a:rPr>
              <a:t>Work Performed by the RF Engineering Group</a:t>
            </a:r>
          </a:p>
          <a:p>
            <a:pPr marL="1030288" lvl="1"/>
            <a:r>
              <a:rPr lang="en-US" altLang="en-US" sz="1600" dirty="0" smtClean="0">
                <a:solidFill>
                  <a:schemeClr val="tx2"/>
                </a:solidFill>
                <a:latin typeface="Helvetica" panose="020B0604020202020204" pitchFamily="34" charset="0"/>
                <a:ea typeface="Geneva" pitchFamily="121" charset="-128"/>
              </a:rPr>
              <a:t>Developed for </a:t>
            </a:r>
            <a:r>
              <a:rPr lang="en-US" altLang="en-US" sz="1600" dirty="0">
                <a:solidFill>
                  <a:schemeClr val="tx2"/>
                </a:solidFill>
                <a:latin typeface="Helvetica" panose="020B0604020202020204" pitchFamily="34" charset="0"/>
                <a:ea typeface="Geneva" pitchFamily="121" charset="-128"/>
              </a:rPr>
              <a:t>C</a:t>
            </a:r>
            <a:r>
              <a:rPr lang="en-US" altLang="en-US" sz="1600" dirty="0" smtClean="0">
                <a:solidFill>
                  <a:schemeClr val="tx2"/>
                </a:solidFill>
                <a:latin typeface="Helvetica" panose="020B0604020202020204" pitchFamily="34" charset="0"/>
                <a:ea typeface="Geneva" pitchFamily="121" charset="-128"/>
              </a:rPr>
              <a:t>old Operation (2K)</a:t>
            </a:r>
          </a:p>
          <a:p>
            <a:pPr marL="1030288" lvl="1"/>
            <a:r>
              <a:rPr lang="en-US" altLang="en-US" sz="1600" dirty="0" smtClean="0">
                <a:solidFill>
                  <a:schemeClr val="tx2"/>
                </a:solidFill>
                <a:latin typeface="Helvetica" panose="020B0604020202020204" pitchFamily="34" charset="0"/>
                <a:ea typeface="Geneva" pitchFamily="121" charset="-128"/>
              </a:rPr>
              <a:t>Numbers Converted to Room Temperature (300K)</a:t>
            </a:r>
          </a:p>
          <a:p>
            <a:pPr marL="630238">
              <a:buFont typeface="+mj-lt"/>
              <a:buAutoNum type="arabicPeriod"/>
            </a:pPr>
            <a:endParaRPr lang="en-US" altLang="en-US" sz="1800" dirty="0" smtClean="0">
              <a:solidFill>
                <a:schemeClr val="tx2"/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pPr marL="630238">
              <a:buFont typeface="+mj-lt"/>
              <a:buAutoNum type="arabicPeriod"/>
            </a:pPr>
            <a:r>
              <a:rPr lang="en-US" altLang="en-US" sz="1800" dirty="0" smtClean="0">
                <a:solidFill>
                  <a:schemeClr val="tx2"/>
                </a:solidFill>
                <a:latin typeface="Helvetica" panose="020B0604020202020204" pitchFamily="34" charset="0"/>
                <a:ea typeface="Geneva" pitchFamily="121" charset="-128"/>
              </a:rPr>
              <a:t>RF Volume Geometry Goes to Engineering for Cell Development</a:t>
            </a:r>
          </a:p>
          <a:p>
            <a:pPr marL="1030288" lvl="1"/>
            <a:r>
              <a:rPr lang="en-US" altLang="en-US" sz="1600" dirty="0" smtClean="0">
                <a:solidFill>
                  <a:schemeClr val="tx2"/>
                </a:solidFill>
                <a:latin typeface="Helvetica" panose="020B0604020202020204" pitchFamily="34" charset="0"/>
                <a:ea typeface="Geneva" pitchFamily="121" charset="-128"/>
              </a:rPr>
              <a:t>Numbers are Used to Develop 2-Dimensional RF Curves in the CAD System</a:t>
            </a:r>
          </a:p>
          <a:p>
            <a:pPr marL="1030288" lvl="1"/>
            <a:r>
              <a:rPr lang="en-US" altLang="en-US" sz="1600" dirty="0" smtClean="0">
                <a:solidFill>
                  <a:schemeClr val="tx2"/>
                </a:solidFill>
                <a:latin typeface="Helvetica" panose="020B0604020202020204" pitchFamily="34" charset="0"/>
                <a:ea typeface="Geneva" pitchFamily="121" charset="-128"/>
              </a:rPr>
              <a:t>Curves are Revolved with a 4mm Thickness to Produce Half-Cells</a:t>
            </a:r>
          </a:p>
          <a:p>
            <a:pPr marL="1030288" lvl="1"/>
            <a:r>
              <a:rPr lang="en-US" altLang="en-US" sz="1600" dirty="0" smtClean="0">
                <a:solidFill>
                  <a:schemeClr val="tx2"/>
                </a:solidFill>
                <a:latin typeface="Helvetica" panose="020B0604020202020204" pitchFamily="34" charset="0"/>
                <a:ea typeface="Geneva" pitchFamily="121" charset="-128"/>
              </a:rPr>
              <a:t>Once the 3-Dimensional Cell is Developed Weld Preps are Added</a:t>
            </a:r>
            <a:endParaRPr lang="en-US" altLang="en-US" sz="1600" dirty="0">
              <a:solidFill>
                <a:schemeClr val="tx2"/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pPr marL="287338" indent="0">
              <a:buNone/>
            </a:pPr>
            <a:endParaRPr lang="en-US" altLang="en-US" sz="1800" dirty="0" smtClean="0">
              <a:solidFill>
                <a:schemeClr val="tx2"/>
              </a:solidFill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C. Grimm March 2, 2016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39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326570" y="241981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</a:b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</a:b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</a:br>
            <a:r>
              <a:rPr lang="en-US" altLang="en-US" dirty="0">
                <a:latin typeface="Times New Roman" pitchFamily="18" charset="0"/>
                <a:ea typeface="Geneva" pitchFamily="121" charset="-128"/>
                <a:cs typeface="Times New Roman" pitchFamily="18" charset="0"/>
              </a:rPr>
              <a:t>Design Process of the 650 MHz  </a:t>
            </a:r>
            <a:r>
              <a:rPr lang="el-GR" altLang="en-US" dirty="0">
                <a:latin typeface="Times New Roman" pitchFamily="18" charset="0"/>
                <a:ea typeface="Geneva" pitchFamily="121" charset="-128"/>
                <a:cs typeface="Times New Roman" pitchFamily="18" charset="0"/>
              </a:rPr>
              <a:t>β</a:t>
            </a:r>
            <a:r>
              <a:rPr lang="en-US" altLang="en-US" dirty="0">
                <a:latin typeface="Times New Roman" pitchFamily="18" charset="0"/>
                <a:ea typeface="Geneva" pitchFamily="121" charset="-128"/>
                <a:cs typeface="Times New Roman" pitchFamily="18" charset="0"/>
              </a:rPr>
              <a:t>=0.92 Cavity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</a:b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2757617" y="2299768"/>
            <a:ext cx="3330145" cy="181915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None/>
            </a:pPr>
            <a:r>
              <a:rPr lang="en-US" altLang="en-US" sz="4000" dirty="0" smtClean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 </a:t>
            </a:r>
            <a:endParaRPr lang="en-US" altLang="en-US" sz="4000" b="1" dirty="0" smtClean="0">
              <a:solidFill>
                <a:schemeClr val="accent2"/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pPr marL="287338" indent="0" eaLnBrk="1" hangingPunct="1">
              <a:buNone/>
            </a:pPr>
            <a:r>
              <a:rPr lang="en-US" altLang="en-US" sz="4000" dirty="0" smtClean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Thank You!</a:t>
            </a:r>
          </a:p>
          <a:p>
            <a:pPr marL="287338" indent="0" eaLnBrk="1" hangingPunct="1">
              <a:buNone/>
            </a:pPr>
            <a:endParaRPr lang="en-US" altLang="en-US" sz="4000" dirty="0">
              <a:solidFill>
                <a:schemeClr val="tx1"/>
              </a:solidFill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C. Grimm March 2, 2016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20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41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326570" y="241981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</a:b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</a:b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</a:br>
            <a:r>
              <a:rPr lang="en-US" altLang="en-US" dirty="0">
                <a:latin typeface="Times New Roman" pitchFamily="18" charset="0"/>
                <a:ea typeface="Geneva" pitchFamily="121" charset="-128"/>
                <a:cs typeface="Times New Roman" pitchFamily="18" charset="0"/>
              </a:rPr>
              <a:t>Design Process of the 650 MHz  </a:t>
            </a:r>
            <a:r>
              <a:rPr lang="el-GR" altLang="en-US" dirty="0">
                <a:latin typeface="Times New Roman" pitchFamily="18" charset="0"/>
                <a:ea typeface="Geneva" pitchFamily="121" charset="-128"/>
                <a:cs typeface="Times New Roman" pitchFamily="18" charset="0"/>
              </a:rPr>
              <a:t>β</a:t>
            </a:r>
            <a:r>
              <a:rPr lang="en-US" altLang="en-US" dirty="0">
                <a:latin typeface="Times New Roman" pitchFamily="18" charset="0"/>
                <a:ea typeface="Geneva" pitchFamily="121" charset="-128"/>
                <a:cs typeface="Times New Roman" pitchFamily="18" charset="0"/>
              </a:rPr>
              <a:t>=0.92 Cavity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</a:b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170935" y="1156768"/>
            <a:ext cx="8672513" cy="48650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None/>
            </a:pPr>
            <a:r>
              <a:rPr lang="en-US" altLang="en-US" sz="1800" dirty="0" smtClean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 </a:t>
            </a:r>
            <a:endParaRPr lang="en-US" altLang="en-US" sz="1800" b="1" dirty="0" smtClean="0">
              <a:solidFill>
                <a:schemeClr val="accent2"/>
              </a:solidFill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C. Grimm March 2, 2016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3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529" y="1035739"/>
            <a:ext cx="6175516" cy="511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45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326570" y="241981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</a:b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</a:b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</a:br>
            <a:r>
              <a:rPr lang="en-US" altLang="en-US" dirty="0">
                <a:latin typeface="Times New Roman" pitchFamily="18" charset="0"/>
                <a:ea typeface="Geneva" pitchFamily="121" charset="-128"/>
                <a:cs typeface="Times New Roman" pitchFamily="18" charset="0"/>
              </a:rPr>
              <a:t>Design Process of the 650 MHz  </a:t>
            </a:r>
            <a:r>
              <a:rPr lang="el-GR" altLang="en-US" dirty="0">
                <a:latin typeface="Times New Roman" pitchFamily="18" charset="0"/>
                <a:ea typeface="Geneva" pitchFamily="121" charset="-128"/>
                <a:cs typeface="Times New Roman" pitchFamily="18" charset="0"/>
              </a:rPr>
              <a:t>β</a:t>
            </a:r>
            <a:r>
              <a:rPr lang="en-US" altLang="en-US" dirty="0">
                <a:latin typeface="Times New Roman" pitchFamily="18" charset="0"/>
                <a:ea typeface="Geneva" pitchFamily="121" charset="-128"/>
                <a:cs typeface="Times New Roman" pitchFamily="18" charset="0"/>
              </a:rPr>
              <a:t>=0.92 Cavity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</a:b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170935" y="1156768"/>
            <a:ext cx="8672513" cy="48650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None/>
            </a:pPr>
            <a:r>
              <a:rPr lang="en-US" altLang="en-US" sz="1800" dirty="0" smtClean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 </a:t>
            </a:r>
            <a:endParaRPr lang="en-US" altLang="en-US" sz="1800" b="1" dirty="0" smtClean="0">
              <a:solidFill>
                <a:schemeClr val="accent2"/>
              </a:solidFill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C. Grimm March 2, 2016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4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72" y="995844"/>
            <a:ext cx="2251891" cy="51869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4432" y="884918"/>
            <a:ext cx="4278379" cy="517159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833816" y="3797643"/>
            <a:ext cx="3739979" cy="1087395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833816" y="1911178"/>
            <a:ext cx="4473146" cy="3229233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833816" y="2042984"/>
            <a:ext cx="2042984" cy="336103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833816" y="2248930"/>
            <a:ext cx="1598141" cy="339473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6923" y="3970637"/>
            <a:ext cx="1375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58.884*2= 117.77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3354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778" y="1031474"/>
            <a:ext cx="4285223" cy="51758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99" y="963107"/>
            <a:ext cx="2319466" cy="5252414"/>
          </a:xfrm>
          <a:prstGeom prst="rect">
            <a:avLst/>
          </a:prstGeom>
        </p:spPr>
      </p:pic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326570" y="241981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</a:b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</a:b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</a:br>
            <a:r>
              <a:rPr lang="en-US" altLang="en-US" dirty="0">
                <a:latin typeface="Times New Roman" pitchFamily="18" charset="0"/>
                <a:ea typeface="Geneva" pitchFamily="121" charset="-128"/>
                <a:cs typeface="Times New Roman" pitchFamily="18" charset="0"/>
              </a:rPr>
              <a:t>Design Process of the 650 MHz  </a:t>
            </a:r>
            <a:r>
              <a:rPr lang="el-GR" altLang="en-US" dirty="0">
                <a:latin typeface="Times New Roman" pitchFamily="18" charset="0"/>
                <a:ea typeface="Geneva" pitchFamily="121" charset="-128"/>
                <a:cs typeface="Times New Roman" pitchFamily="18" charset="0"/>
              </a:rPr>
              <a:t>β</a:t>
            </a:r>
            <a:r>
              <a:rPr lang="en-US" altLang="en-US" dirty="0">
                <a:latin typeface="Times New Roman" pitchFamily="18" charset="0"/>
                <a:ea typeface="Geneva" pitchFamily="121" charset="-128"/>
                <a:cs typeface="Times New Roman" pitchFamily="18" charset="0"/>
              </a:rPr>
              <a:t>=0.92 Cavity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</a:b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170935" y="1156768"/>
            <a:ext cx="8672513" cy="48650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None/>
            </a:pPr>
            <a:r>
              <a:rPr lang="en-US" altLang="en-US" sz="1800" dirty="0" smtClean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 </a:t>
            </a:r>
            <a:endParaRPr lang="en-US" altLang="en-US" sz="1800" b="1" dirty="0" smtClean="0">
              <a:solidFill>
                <a:schemeClr val="accent2"/>
              </a:solidFill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C. Grimm March 2, 2016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5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833816" y="3501081"/>
            <a:ext cx="3987114" cy="1347259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833816" y="2063507"/>
            <a:ext cx="4687330" cy="3076905"/>
          </a:xfrm>
          <a:prstGeom prst="straightConnector1">
            <a:avLst/>
          </a:prstGeom>
          <a:ln>
            <a:solidFill>
              <a:schemeClr val="tx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2833816" y="2070290"/>
            <a:ext cx="1836154" cy="333373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2833816" y="2372497"/>
            <a:ext cx="1911179" cy="327116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6923" y="3937685"/>
            <a:ext cx="13757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58.884*2= 117.77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76484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326570" y="241981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</a:b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</a:b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</a:br>
            <a:r>
              <a:rPr lang="en-US" altLang="en-US" dirty="0">
                <a:latin typeface="Times New Roman" pitchFamily="18" charset="0"/>
                <a:ea typeface="Geneva" pitchFamily="121" charset="-128"/>
                <a:cs typeface="Times New Roman" pitchFamily="18" charset="0"/>
              </a:rPr>
              <a:t>Design Process of the 650 MHz  </a:t>
            </a:r>
            <a:r>
              <a:rPr lang="el-GR" altLang="en-US" dirty="0">
                <a:latin typeface="Times New Roman" pitchFamily="18" charset="0"/>
                <a:ea typeface="Geneva" pitchFamily="121" charset="-128"/>
                <a:cs typeface="Times New Roman" pitchFamily="18" charset="0"/>
              </a:rPr>
              <a:t>β</a:t>
            </a:r>
            <a:r>
              <a:rPr lang="en-US" altLang="en-US" dirty="0">
                <a:latin typeface="Times New Roman" pitchFamily="18" charset="0"/>
                <a:ea typeface="Geneva" pitchFamily="121" charset="-128"/>
                <a:cs typeface="Times New Roman" pitchFamily="18" charset="0"/>
              </a:rPr>
              <a:t>=0.92 Cavity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</a:b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170935" y="1156768"/>
            <a:ext cx="8672513" cy="48650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None/>
            </a:pPr>
            <a:r>
              <a:rPr lang="en-US" altLang="en-US" sz="1800" dirty="0" smtClean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 </a:t>
            </a:r>
            <a:endParaRPr lang="en-US" altLang="en-US" sz="1800" b="1" dirty="0" smtClean="0">
              <a:solidFill>
                <a:schemeClr val="accent2"/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pPr marL="287338" indent="0" eaLnBrk="1" hangingPunct="1">
              <a:buNone/>
            </a:pPr>
            <a:r>
              <a:rPr lang="en-US" altLang="en-US" sz="1800" dirty="0" smtClean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Dumbbell and Barbell Assembly:</a:t>
            </a:r>
          </a:p>
          <a:p>
            <a:pPr marL="287338" indent="0" eaLnBrk="1" hangingPunct="1">
              <a:buNone/>
            </a:pPr>
            <a:endParaRPr lang="en-US" altLang="en-US" sz="1800" dirty="0">
              <a:solidFill>
                <a:schemeClr val="tx1"/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pPr marL="630238">
              <a:buFont typeface="+mj-lt"/>
              <a:buAutoNum type="arabicPeriod"/>
            </a:pPr>
            <a:r>
              <a:rPr lang="en-US" altLang="en-US" sz="1800" dirty="0" smtClean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Dumbbells are Developed</a:t>
            </a:r>
            <a:endParaRPr lang="en-US" altLang="en-US" sz="1800" dirty="0">
              <a:solidFill>
                <a:schemeClr val="tx2"/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pPr marL="1030288" lvl="1"/>
            <a:r>
              <a:rPr lang="en-US" altLang="en-US" sz="1600" dirty="0" smtClean="0">
                <a:solidFill>
                  <a:schemeClr val="tx2"/>
                </a:solidFill>
                <a:latin typeface="Helvetica" panose="020B0604020202020204" pitchFamily="34" charset="0"/>
                <a:ea typeface="Geneva" pitchFamily="121" charset="-128"/>
              </a:rPr>
              <a:t>Created by Joining Mid-Cells at the Iris Region</a:t>
            </a:r>
          </a:p>
          <a:p>
            <a:pPr marL="1030288" lvl="1"/>
            <a:r>
              <a:rPr lang="en-US" altLang="en-US" sz="1600" dirty="0" smtClean="0">
                <a:solidFill>
                  <a:schemeClr val="tx2"/>
                </a:solidFill>
                <a:latin typeface="Helvetica" panose="020B0604020202020204" pitchFamily="34" charset="0"/>
                <a:ea typeface="Geneva" pitchFamily="121" charset="-128"/>
              </a:rPr>
              <a:t>Position a Stiffening Ring at an Approximate Location</a:t>
            </a:r>
          </a:p>
          <a:p>
            <a:pPr marL="744538" lvl="1" indent="0">
              <a:buNone/>
            </a:pPr>
            <a:endParaRPr lang="en-US" altLang="en-US" sz="1600" dirty="0" smtClean="0">
              <a:solidFill>
                <a:schemeClr val="tx2"/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pPr marL="630238">
              <a:buFont typeface="+mj-lt"/>
              <a:buAutoNum type="arabicPeriod"/>
            </a:pPr>
            <a:r>
              <a:rPr lang="en-US" altLang="en-US" sz="1800" dirty="0" smtClean="0">
                <a:solidFill>
                  <a:schemeClr val="tx2"/>
                </a:solidFill>
                <a:latin typeface="Helvetica" panose="020B0604020202020204" pitchFamily="34" charset="0"/>
                <a:ea typeface="Geneva" pitchFamily="121" charset="-128"/>
              </a:rPr>
              <a:t>Barbell is Developed</a:t>
            </a:r>
          </a:p>
          <a:p>
            <a:pPr marL="1030288" lvl="1"/>
            <a:r>
              <a:rPr lang="en-US" altLang="en-US" sz="1600" dirty="0" smtClean="0">
                <a:solidFill>
                  <a:schemeClr val="tx2"/>
                </a:solidFill>
                <a:latin typeface="Helvetica" panose="020B0604020202020204" pitchFamily="34" charset="0"/>
                <a:ea typeface="Geneva" pitchFamily="121" charset="-128"/>
              </a:rPr>
              <a:t>Created by Joining Dumbbells at the Equator Region</a:t>
            </a:r>
          </a:p>
          <a:p>
            <a:pPr marL="1030288" lvl="1"/>
            <a:r>
              <a:rPr lang="en-US" altLang="en-US" sz="1600" dirty="0" smtClean="0">
                <a:solidFill>
                  <a:schemeClr val="tx2"/>
                </a:solidFill>
                <a:latin typeface="Helvetica" panose="020B0604020202020204" pitchFamily="34" charset="0"/>
                <a:ea typeface="Geneva" pitchFamily="121" charset="-128"/>
              </a:rPr>
              <a:t>This is Done Three Times to Create the Finished Assembly</a:t>
            </a:r>
          </a:p>
          <a:p>
            <a:pPr marL="1030288" lvl="1"/>
            <a:r>
              <a:rPr lang="en-US" altLang="en-US" sz="1600" dirty="0" smtClean="0">
                <a:solidFill>
                  <a:schemeClr val="tx2"/>
                </a:solidFill>
                <a:latin typeface="Helvetica" panose="020B0604020202020204" pitchFamily="34" charset="0"/>
                <a:ea typeface="Geneva" pitchFamily="121" charset="-128"/>
              </a:rPr>
              <a:t>Cavity Barbell Assembly is Complete</a:t>
            </a: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C. Grimm March 2, 2016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6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82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326570" y="241981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</a:b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</a:b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</a:br>
            <a:r>
              <a:rPr lang="en-US" altLang="en-US" dirty="0">
                <a:latin typeface="Times New Roman" pitchFamily="18" charset="0"/>
                <a:ea typeface="Geneva" pitchFamily="121" charset="-128"/>
                <a:cs typeface="Times New Roman" pitchFamily="18" charset="0"/>
              </a:rPr>
              <a:t>Design Process of the 650 MHz  </a:t>
            </a:r>
            <a:r>
              <a:rPr lang="el-GR" altLang="en-US" dirty="0">
                <a:latin typeface="Times New Roman" pitchFamily="18" charset="0"/>
                <a:ea typeface="Geneva" pitchFamily="121" charset="-128"/>
                <a:cs typeface="Times New Roman" pitchFamily="18" charset="0"/>
              </a:rPr>
              <a:t>β</a:t>
            </a:r>
            <a:r>
              <a:rPr lang="en-US" altLang="en-US" dirty="0">
                <a:latin typeface="Times New Roman" pitchFamily="18" charset="0"/>
                <a:ea typeface="Geneva" pitchFamily="121" charset="-128"/>
                <a:cs typeface="Times New Roman" pitchFamily="18" charset="0"/>
              </a:rPr>
              <a:t>=0.92 Cavity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</a:b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170935" y="1156768"/>
            <a:ext cx="8672513" cy="48650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None/>
            </a:pPr>
            <a:r>
              <a:rPr lang="en-US" altLang="en-US" sz="1800" dirty="0" smtClean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 </a:t>
            </a:r>
            <a:endParaRPr lang="en-US" altLang="en-US" sz="1800" b="1" dirty="0" smtClean="0">
              <a:solidFill>
                <a:schemeClr val="accent2"/>
              </a:solidFill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C. Grimm March 2, 2016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7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091" y="1033525"/>
            <a:ext cx="3928404" cy="51115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5091" y="1398615"/>
            <a:ext cx="2794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indent="0" eaLnBrk="1" hangingPunct="1">
              <a:buNone/>
            </a:pPr>
            <a:r>
              <a:rPr lang="en-US" altLang="en-US" sz="1800" b="1" dirty="0">
                <a:latin typeface="Helvetica" panose="020B0604020202020204" pitchFamily="34" charset="0"/>
                <a:ea typeface="Geneva" pitchFamily="121" charset="-128"/>
              </a:rPr>
              <a:t>Dumbbell </a:t>
            </a:r>
            <a:r>
              <a:rPr lang="en-US" altLang="en-US" sz="1800" b="1" dirty="0" smtClean="0">
                <a:latin typeface="Helvetica" panose="020B0604020202020204" pitchFamily="34" charset="0"/>
                <a:ea typeface="Geneva" pitchFamily="121" charset="-128"/>
              </a:rPr>
              <a:t>Assembly</a:t>
            </a:r>
            <a:r>
              <a:rPr lang="en-US" altLang="en-US" sz="1800" b="1" dirty="0">
                <a:latin typeface="Helvetica" panose="020B0604020202020204" pitchFamily="34" charset="0"/>
                <a:ea typeface="Geneva" pitchFamily="121" charset="-128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9150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62" y="1978919"/>
            <a:ext cx="8346461" cy="4085968"/>
          </a:xfrm>
          <a:prstGeom prst="rect">
            <a:avLst/>
          </a:prstGeom>
        </p:spPr>
      </p:pic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326570" y="241981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</a:b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</a:b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</a:br>
            <a:r>
              <a:rPr lang="en-US" altLang="en-US" dirty="0">
                <a:latin typeface="Times New Roman" pitchFamily="18" charset="0"/>
                <a:ea typeface="Geneva" pitchFamily="121" charset="-128"/>
                <a:cs typeface="Times New Roman" pitchFamily="18" charset="0"/>
              </a:rPr>
              <a:t>Design Process of the 650 MHz  </a:t>
            </a:r>
            <a:r>
              <a:rPr lang="el-GR" altLang="en-US" dirty="0">
                <a:latin typeface="Times New Roman" pitchFamily="18" charset="0"/>
                <a:ea typeface="Geneva" pitchFamily="121" charset="-128"/>
                <a:cs typeface="Times New Roman" pitchFamily="18" charset="0"/>
              </a:rPr>
              <a:t>β</a:t>
            </a:r>
            <a:r>
              <a:rPr lang="en-US" altLang="en-US" dirty="0">
                <a:latin typeface="Times New Roman" pitchFamily="18" charset="0"/>
                <a:ea typeface="Geneva" pitchFamily="121" charset="-128"/>
                <a:cs typeface="Times New Roman" pitchFamily="18" charset="0"/>
              </a:rPr>
              <a:t>=0.92 Cavity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</a:b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C. Grimm March 2, 2016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8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5091" y="1398615"/>
            <a:ext cx="27946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7338" indent="0" eaLnBrk="1" hangingPunct="1">
              <a:buNone/>
            </a:pPr>
            <a:r>
              <a:rPr lang="en-US" altLang="en-US" sz="1800" b="1" dirty="0" smtClean="0">
                <a:latin typeface="Helvetica" panose="020B0604020202020204" pitchFamily="34" charset="0"/>
                <a:ea typeface="Geneva" pitchFamily="121" charset="-128"/>
              </a:rPr>
              <a:t>Barbell Assembly</a:t>
            </a:r>
            <a:r>
              <a:rPr lang="en-US" altLang="en-US" sz="1800" b="1" dirty="0">
                <a:latin typeface="Helvetica" panose="020B0604020202020204" pitchFamily="34" charset="0"/>
                <a:ea typeface="Geneva" pitchFamily="121" charset="-128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69408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28"/>
          <p:cNvSpPr>
            <a:spLocks noGrp="1"/>
          </p:cNvSpPr>
          <p:nvPr>
            <p:ph type="title"/>
          </p:nvPr>
        </p:nvSpPr>
        <p:spPr bwMode="auto">
          <a:xfrm>
            <a:off x="326570" y="241981"/>
            <a:ext cx="8686800" cy="642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algn="ctr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</a:b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</a:b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</a:br>
            <a:r>
              <a:rPr lang="en-US" altLang="en-US" dirty="0">
                <a:latin typeface="Times New Roman" pitchFamily="18" charset="0"/>
                <a:ea typeface="Geneva" pitchFamily="121" charset="-128"/>
                <a:cs typeface="Times New Roman" pitchFamily="18" charset="0"/>
              </a:rPr>
              <a:t>Design Process of the 650 MHz  </a:t>
            </a:r>
            <a:r>
              <a:rPr lang="el-GR" altLang="en-US" dirty="0">
                <a:latin typeface="Times New Roman" pitchFamily="18" charset="0"/>
                <a:ea typeface="Geneva" pitchFamily="121" charset="-128"/>
                <a:cs typeface="Times New Roman" pitchFamily="18" charset="0"/>
              </a:rPr>
              <a:t>β</a:t>
            </a:r>
            <a:r>
              <a:rPr lang="en-US" altLang="en-US" dirty="0">
                <a:latin typeface="Times New Roman" pitchFamily="18" charset="0"/>
                <a:ea typeface="Geneva" pitchFamily="121" charset="-128"/>
                <a:cs typeface="Times New Roman" pitchFamily="18" charset="0"/>
              </a:rPr>
              <a:t>=0.92 Cavity</a:t>
            </a:r>
            <a: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  <a:t/>
            </a:r>
            <a:br>
              <a:rPr lang="en-US" altLang="en-US" dirty="0">
                <a:latin typeface="Helvetica" panose="020B0604020202020204" pitchFamily="34" charset="0"/>
                <a:ea typeface="Geneva" pitchFamily="121" charset="-128"/>
              </a:rPr>
            </a:b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78" name="Content Placeholder 29"/>
          <p:cNvSpPr>
            <a:spLocks noGrp="1"/>
          </p:cNvSpPr>
          <p:nvPr>
            <p:ph idx="1"/>
          </p:nvPr>
        </p:nvSpPr>
        <p:spPr bwMode="auto">
          <a:xfrm>
            <a:off x="170935" y="1156768"/>
            <a:ext cx="8672513" cy="48650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None/>
            </a:pPr>
            <a:r>
              <a:rPr lang="en-US" altLang="en-US" sz="1800" dirty="0" smtClean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 </a:t>
            </a:r>
            <a:endParaRPr lang="en-US" altLang="en-US" sz="1800" b="1" dirty="0" smtClean="0">
              <a:solidFill>
                <a:schemeClr val="accent2"/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pPr marL="287338" indent="0" eaLnBrk="1" hangingPunct="1">
              <a:buNone/>
            </a:pPr>
            <a:r>
              <a:rPr lang="en-US" altLang="en-US" sz="1800" dirty="0" smtClean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Endgroups:</a:t>
            </a:r>
          </a:p>
          <a:p>
            <a:pPr marL="287338" indent="0" eaLnBrk="1" hangingPunct="1">
              <a:buNone/>
            </a:pPr>
            <a:endParaRPr lang="en-US" altLang="en-US" sz="1800" dirty="0">
              <a:solidFill>
                <a:schemeClr val="tx1"/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pPr marL="630238">
              <a:buFont typeface="+mj-lt"/>
              <a:buAutoNum type="arabicPeriod"/>
            </a:pPr>
            <a:r>
              <a:rPr lang="en-US" altLang="en-US" sz="1800" dirty="0" smtClean="0">
                <a:solidFill>
                  <a:schemeClr val="tx1"/>
                </a:solidFill>
                <a:latin typeface="Helvetica" panose="020B0604020202020204" pitchFamily="34" charset="0"/>
                <a:ea typeface="Geneva" pitchFamily="121" charset="-128"/>
              </a:rPr>
              <a:t>Main Coupler (MC) Endgroup is Developed</a:t>
            </a:r>
            <a:endParaRPr lang="en-US" altLang="en-US" sz="1600" dirty="0">
              <a:solidFill>
                <a:schemeClr val="tx2"/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pPr marL="1030288" lvl="1"/>
            <a:r>
              <a:rPr lang="en-US" altLang="en-US" sz="1600" dirty="0" smtClean="0">
                <a:solidFill>
                  <a:schemeClr val="tx2"/>
                </a:solidFill>
                <a:latin typeface="Helvetica" panose="020B0604020202020204" pitchFamily="34" charset="0"/>
                <a:ea typeface="Geneva" pitchFamily="121" charset="-128"/>
              </a:rPr>
              <a:t>Created by Joining End-Cell, Beam Tube, Beam Flange</a:t>
            </a:r>
          </a:p>
          <a:p>
            <a:pPr marL="1030288" lvl="1"/>
            <a:r>
              <a:rPr lang="en-US" altLang="en-US" sz="1600" dirty="0" smtClean="0">
                <a:solidFill>
                  <a:schemeClr val="tx2"/>
                </a:solidFill>
                <a:latin typeface="Helvetica" panose="020B0604020202020204" pitchFamily="34" charset="0"/>
                <a:ea typeface="Geneva" pitchFamily="121" charset="-128"/>
              </a:rPr>
              <a:t>Coupler Port Location Determined by Power Coupler Group</a:t>
            </a:r>
          </a:p>
          <a:p>
            <a:pPr marL="1030288" lvl="1"/>
            <a:r>
              <a:rPr lang="en-US" altLang="en-US" sz="1600" dirty="0" smtClean="0">
                <a:solidFill>
                  <a:schemeClr val="tx2"/>
                </a:solidFill>
                <a:latin typeface="Helvetica" panose="020B0604020202020204" pitchFamily="34" charset="0"/>
                <a:ea typeface="Geneva" pitchFamily="121" charset="-128"/>
              </a:rPr>
              <a:t>Coupler Port Flange Location Determined by </a:t>
            </a:r>
            <a:r>
              <a:rPr lang="en-US" altLang="en-US" sz="1600" dirty="0">
                <a:solidFill>
                  <a:schemeClr val="tx2"/>
                </a:solidFill>
                <a:latin typeface="Helvetica" panose="020B0604020202020204" pitchFamily="34" charset="0"/>
                <a:ea typeface="Geneva" pitchFamily="121" charset="-128"/>
              </a:rPr>
              <a:t>Power Coupler Group</a:t>
            </a:r>
          </a:p>
          <a:p>
            <a:pPr marL="744538" lvl="1" indent="0">
              <a:buNone/>
            </a:pPr>
            <a:endParaRPr lang="en-US" altLang="en-US" sz="1600" dirty="0" smtClean="0">
              <a:solidFill>
                <a:schemeClr val="tx2"/>
              </a:solidFill>
              <a:latin typeface="Helvetica" panose="020B0604020202020204" pitchFamily="34" charset="0"/>
              <a:ea typeface="Geneva" pitchFamily="121" charset="-128"/>
            </a:endParaRPr>
          </a:p>
          <a:p>
            <a:pPr marL="630238">
              <a:buFont typeface="+mj-lt"/>
              <a:buAutoNum type="arabicPeriod"/>
            </a:pPr>
            <a:r>
              <a:rPr lang="en-US" altLang="en-US" sz="1800" dirty="0" smtClean="0">
                <a:solidFill>
                  <a:schemeClr val="tx2"/>
                </a:solidFill>
                <a:latin typeface="Helvetica" panose="020B0604020202020204" pitchFamily="34" charset="0"/>
                <a:ea typeface="Geneva" pitchFamily="121" charset="-128"/>
              </a:rPr>
              <a:t>Field Probe (FP) Endgroup is Developed</a:t>
            </a:r>
          </a:p>
          <a:p>
            <a:pPr marL="1030288" lvl="1"/>
            <a:r>
              <a:rPr lang="en-US" altLang="en-US" sz="1600" dirty="0">
                <a:solidFill>
                  <a:schemeClr val="tx2"/>
                </a:solidFill>
                <a:latin typeface="Helvetica" panose="020B0604020202020204" pitchFamily="34" charset="0"/>
                <a:ea typeface="Geneva" pitchFamily="121" charset="-128"/>
              </a:rPr>
              <a:t>Created by Joining End-Cell, Beam Tube, Beam Flange</a:t>
            </a:r>
          </a:p>
          <a:p>
            <a:pPr marL="1030288" lvl="1"/>
            <a:r>
              <a:rPr lang="en-US" altLang="en-US" sz="1600" dirty="0" smtClean="0">
                <a:solidFill>
                  <a:schemeClr val="tx2"/>
                </a:solidFill>
                <a:latin typeface="Helvetica" panose="020B0604020202020204" pitchFamily="34" charset="0"/>
                <a:ea typeface="Geneva" pitchFamily="121" charset="-128"/>
              </a:rPr>
              <a:t>Field Pick-Up Port Location Determined by RF Group</a:t>
            </a:r>
          </a:p>
          <a:p>
            <a:pPr marL="1030288" lvl="1"/>
            <a:r>
              <a:rPr lang="en-US" altLang="en-US" sz="1600" dirty="0" smtClean="0">
                <a:solidFill>
                  <a:schemeClr val="tx2"/>
                </a:solidFill>
                <a:latin typeface="Helvetica" panose="020B0604020202020204" pitchFamily="34" charset="0"/>
                <a:ea typeface="Geneva" pitchFamily="121" charset="-128"/>
              </a:rPr>
              <a:t>Field Pick-Up Flange Location Determined by RF Group</a:t>
            </a:r>
            <a:endParaRPr lang="en-US" altLang="en-US" sz="1800" dirty="0" smtClean="0">
              <a:solidFill>
                <a:schemeClr val="tx2"/>
              </a:solidFill>
              <a:latin typeface="Helvetica" panose="020B0604020202020204" pitchFamily="34" charset="0"/>
              <a:ea typeface="Geneva" pitchFamily="121" charset="-128"/>
            </a:endParaRPr>
          </a:p>
        </p:txBody>
      </p:sp>
      <p:sp>
        <p:nvSpPr>
          <p:cNvPr id="2458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r>
              <a:rPr lang="en-US" altLang="en-US" sz="1200" dirty="0" smtClean="0">
                <a:solidFill>
                  <a:srgbClr val="004C97"/>
                </a:solidFill>
                <a:latin typeface="Helvetica" panose="020B0604020202020204" pitchFamily="34" charset="0"/>
                <a:ea typeface="MS PGothic" panose="020B0600070205080204" pitchFamily="34" charset="-128"/>
              </a:rPr>
              <a:t>C. Grimm March 2, 2016</a:t>
            </a:r>
            <a:endParaRPr lang="en-US" altLang="en-US" sz="1200" b="1" dirty="0">
              <a:solidFill>
                <a:srgbClr val="004C97"/>
              </a:solidFill>
              <a:latin typeface="Helvetica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2458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Geneva" pitchFamily="121" charset="-128"/>
              </a:defRPr>
            </a:lvl9pPr>
          </a:lstStyle>
          <a:p>
            <a:pPr eaLnBrk="1" hangingPunct="1"/>
            <a:fld id="{626492DB-2F06-44C7-8B18-72CF568DED1B}" type="slidenum">
              <a:rPr lang="en-US" altLang="en-US" sz="1200">
                <a:solidFill>
                  <a:srgbClr val="004C97"/>
                </a:solidFill>
                <a:latin typeface="Helvetica" panose="020B0604020202020204" pitchFamily="34" charset="0"/>
              </a:rPr>
              <a:pPr eaLnBrk="1" hangingPunct="1"/>
              <a:t>9</a:t>
            </a:fld>
            <a:endParaRPr lang="en-US" altLang="en-US" sz="1200">
              <a:solidFill>
                <a:srgbClr val="004C97"/>
              </a:solidFill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08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E-DOE Discovery Science Collaboration New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2"/>
          </a:solidFill>
          <a:tailEnd type="triangle"/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DAE-DOE Discovery Science Collaboration SM at DAE-BRNS Dec2014 IIT-G.pptx" id="{EDC5B094-702B-4A6B-A598-E587550D2570}" vid="{B072E7C0-3222-4A1F-A493-3D635CD7CD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DAE-DOE Discovery Science Collaboration</Template>
  <TotalTime>2715</TotalTime>
  <Words>596</Words>
  <Application>Microsoft Office PowerPoint</Application>
  <PresentationFormat>On-screen Show (4:3)</PresentationFormat>
  <Paragraphs>167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ＭＳ Ｐゴシック</vt:lpstr>
      <vt:lpstr>ＭＳ Ｐゴシック</vt:lpstr>
      <vt:lpstr>Arial</vt:lpstr>
      <vt:lpstr>Calibri</vt:lpstr>
      <vt:lpstr>Geneva</vt:lpstr>
      <vt:lpstr>Helvetica</vt:lpstr>
      <vt:lpstr>Times New Roman</vt:lpstr>
      <vt:lpstr>Wingdings</vt:lpstr>
      <vt:lpstr>DAE-DOE Discovery Science Collaboration New</vt:lpstr>
      <vt:lpstr>Design Process of the 650 MHz  β=0.92 Cavity</vt:lpstr>
      <vt:lpstr>   Design Process of the 650 MHz  β=0.92 Cavity </vt:lpstr>
      <vt:lpstr>   Design Process of the 650 MHz  β=0.92 Cavity </vt:lpstr>
      <vt:lpstr>   Design Process of the 650 MHz  β=0.92 Cavity </vt:lpstr>
      <vt:lpstr>   Design Process of the 650 MHz  β=0.92 Cavity </vt:lpstr>
      <vt:lpstr>   Design Process of the 650 MHz  β=0.92 Cavity </vt:lpstr>
      <vt:lpstr>   Design Process of the 650 MHz  β=0.92 Cavity </vt:lpstr>
      <vt:lpstr>   Design Process of the 650 MHz  β=0.92 Cavity </vt:lpstr>
      <vt:lpstr>   Design Process of the 650 MHz  β=0.92 Cavity </vt:lpstr>
      <vt:lpstr>   Design Process of the 650 MHz  β=0.92 Cavity </vt:lpstr>
      <vt:lpstr>   Design Process of the 650 MHz  β=0.92 Cavity </vt:lpstr>
      <vt:lpstr>   Design Process of the 650 MHz  β=0.92 Cavity </vt:lpstr>
      <vt:lpstr>   Design Process of the 650 MHz  β=0.92 Cavity </vt:lpstr>
      <vt:lpstr>   Design Process of the 650 MHz  β=0.92 Cavity </vt:lpstr>
      <vt:lpstr>   Design Process of the 650 MHz  β=0.92 Cavity </vt:lpstr>
      <vt:lpstr>   Design Process of the 650 MHz  β=0.92 Cavity </vt:lpstr>
      <vt:lpstr>   Design Process of the 650 MHz  β=0.92 Cavity </vt:lpstr>
      <vt:lpstr>   Design Process of the 650 MHz  β=0.92 Cavity </vt:lpstr>
      <vt:lpstr>   Design Process of the 650 MHz  β=0.92 Cavity </vt:lpstr>
      <vt:lpstr>   Design Process of the 650 MHz  β=0.92 Cavity </vt:lpstr>
    </vt:vector>
  </TitlesOfParts>
  <Company>Fermi National Accelerator Laboratory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DAE-DOE Discovery Science Collaboration</dc:title>
  <dc:creator>C. S. Mishra x4094 08870N</dc:creator>
  <cp:lastModifiedBy>Tatiana Hamilton x8486 32216N</cp:lastModifiedBy>
  <cp:revision>52</cp:revision>
  <cp:lastPrinted>2014-01-20T19:40:21Z</cp:lastPrinted>
  <dcterms:created xsi:type="dcterms:W3CDTF">2015-05-26T21:19:05Z</dcterms:created>
  <dcterms:modified xsi:type="dcterms:W3CDTF">2016-03-07T17:14:46Z</dcterms:modified>
</cp:coreProperties>
</file>