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82" r:id="rId2"/>
    <p:sldMasterId id="2147484106" r:id="rId3"/>
    <p:sldMasterId id="2147484115" r:id="rId4"/>
    <p:sldMasterId id="2147484122" r:id="rId5"/>
    <p:sldMasterId id="2147484128" r:id="rId6"/>
    <p:sldMasterId id="2147484134" r:id="rId7"/>
  </p:sldMasterIdLst>
  <p:notesMasterIdLst>
    <p:notesMasterId r:id="rId57"/>
  </p:notesMasterIdLst>
  <p:handoutMasterIdLst>
    <p:handoutMasterId r:id="rId58"/>
  </p:handoutMasterIdLst>
  <p:sldIdLst>
    <p:sldId id="265" r:id="rId8"/>
    <p:sldId id="271" r:id="rId9"/>
    <p:sldId id="291" r:id="rId10"/>
    <p:sldId id="292" r:id="rId11"/>
    <p:sldId id="293" r:id="rId12"/>
    <p:sldId id="294" r:id="rId13"/>
    <p:sldId id="295" r:id="rId14"/>
    <p:sldId id="296" r:id="rId15"/>
    <p:sldId id="297" r:id="rId16"/>
    <p:sldId id="270" r:id="rId17"/>
    <p:sldId id="268" r:id="rId18"/>
    <p:sldId id="269" r:id="rId19"/>
    <p:sldId id="282" r:id="rId20"/>
    <p:sldId id="283" r:id="rId21"/>
    <p:sldId id="284" r:id="rId22"/>
    <p:sldId id="285" r:id="rId23"/>
    <p:sldId id="286" r:id="rId24"/>
    <p:sldId id="287" r:id="rId25"/>
    <p:sldId id="272" r:id="rId26"/>
    <p:sldId id="298" r:id="rId27"/>
    <p:sldId id="299" r:id="rId28"/>
    <p:sldId id="300" r:id="rId29"/>
    <p:sldId id="301" r:id="rId30"/>
    <p:sldId id="302" r:id="rId31"/>
    <p:sldId id="273" r:id="rId32"/>
    <p:sldId id="288" r:id="rId33"/>
    <p:sldId id="289" r:id="rId34"/>
    <p:sldId id="290" r:id="rId35"/>
    <p:sldId id="274" r:id="rId36"/>
    <p:sldId id="276" r:id="rId37"/>
    <p:sldId id="277" r:id="rId38"/>
    <p:sldId id="278" r:id="rId39"/>
    <p:sldId id="279" r:id="rId40"/>
    <p:sldId id="280" r:id="rId41"/>
    <p:sldId id="281" r:id="rId42"/>
    <p:sldId id="275" r:id="rId43"/>
    <p:sldId id="309" r:id="rId44"/>
    <p:sldId id="310" r:id="rId45"/>
    <p:sldId id="311" r:id="rId46"/>
    <p:sldId id="312" r:id="rId47"/>
    <p:sldId id="313" r:id="rId48"/>
    <p:sldId id="314" r:id="rId49"/>
    <p:sldId id="315" r:id="rId50"/>
    <p:sldId id="303" r:id="rId51"/>
    <p:sldId id="304" r:id="rId52"/>
    <p:sldId id="305" r:id="rId53"/>
    <p:sldId id="306" r:id="rId54"/>
    <p:sldId id="307" r:id="rId55"/>
    <p:sldId id="308" r:id="rId56"/>
  </p:sldIdLst>
  <p:sldSz cx="9144000" cy="6858000" type="screen4x3"/>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
      <p:font typeface="MS PGothic" panose="020B0600070205080204" pitchFamily="34" charset="-128"/>
      <p:regular r:id="rId64"/>
    </p:embeddedFont>
    <p:embeddedFont>
      <p:font typeface="Helvetica" panose="020B0604020202020204" pitchFamily="34" charset="0"/>
      <p:regular r:id="rId65"/>
      <p:bold r:id="rId66"/>
      <p:italic r:id="rId67"/>
      <p:boldItalic r:id="rId68"/>
    </p:embeddedFont>
    <p:embeddedFont>
      <p:font typeface="MS PGothic" panose="020B0600070205080204" pitchFamily="34" charset="-128"/>
      <p:regular r:id="rId64"/>
    </p:embeddedFont>
  </p:embeddedFontLst>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521415D9-36F7-43E2-AB2F-B90AF26B5E84}">
      <p14:sectionLst xmlns:p14="http://schemas.microsoft.com/office/powerpoint/2010/main">
        <p14:section name="Default Section" id="{893C4211-CB80-483E-8A3A-F29B1CCF7309}">
          <p14:sldIdLst>
            <p14:sldId id="265"/>
          </p14:sldIdLst>
        </p14:section>
        <p14:section name="Resonant Extraction" id="{FC1AFE5E-5352-4967-9CA7-26516A2FC965}">
          <p14:sldIdLst>
            <p14:sldId id="271"/>
            <p14:sldId id="291"/>
            <p14:sldId id="292"/>
            <p14:sldId id="293"/>
            <p14:sldId id="294"/>
            <p14:sldId id="295"/>
            <p14:sldId id="296"/>
            <p14:sldId id="297"/>
          </p14:sldIdLst>
        </p14:section>
        <p14:section name="Beamline, Instrumentation &amp; Controls" id="{E25E29E9-8A9B-4EBB-8137-C511F3BE00CF}">
          <p14:sldIdLst>
            <p14:sldId id="270"/>
            <p14:sldId id="268"/>
            <p14:sldId id="269"/>
            <p14:sldId id="282"/>
            <p14:sldId id="283"/>
            <p14:sldId id="284"/>
            <p14:sldId id="285"/>
            <p14:sldId id="286"/>
            <p14:sldId id="287"/>
          </p14:sldIdLst>
        </p14:section>
        <p14:section name="Radiation Safety" id="{13B6B662-EBF8-4491-8C11-3A7497CE3BEC}">
          <p14:sldIdLst>
            <p14:sldId id="272"/>
            <p14:sldId id="298"/>
            <p14:sldId id="299"/>
            <p14:sldId id="300"/>
            <p14:sldId id="301"/>
            <p14:sldId id="302"/>
          </p14:sldIdLst>
        </p14:section>
        <p14:section name="Extinction" id="{4168778F-22B2-44D7-91FE-4D041D08BF49}">
          <p14:sldIdLst>
            <p14:sldId id="273"/>
            <p14:sldId id="288"/>
            <p14:sldId id="289"/>
            <p14:sldId id="290"/>
          </p14:sldIdLst>
        </p14:section>
        <p14:section name="Target Station" id="{2F341170-1859-4338-99F4-33AC568E69FC}">
          <p14:sldIdLst>
            <p14:sldId id="274"/>
            <p14:sldId id="276"/>
            <p14:sldId id="277"/>
            <p14:sldId id="278"/>
            <p14:sldId id="279"/>
            <p14:sldId id="280"/>
            <p14:sldId id="281"/>
          </p14:sldIdLst>
        </p14:section>
        <p14:section name="Delivery Ring RF" id="{8DD83D13-54E8-41D6-A3A3-C15458183A9C}">
          <p14:sldIdLst>
            <p14:sldId id="275"/>
            <p14:sldId id="309"/>
            <p14:sldId id="310"/>
            <p14:sldId id="311"/>
            <p14:sldId id="312"/>
            <p14:sldId id="313"/>
            <p14:sldId id="314"/>
            <p14:sldId id="315"/>
            <p14:sldId id="303"/>
            <p14:sldId id="304"/>
            <p14:sldId id="305"/>
            <p14:sldId id="306"/>
            <p14:sldId id="307"/>
            <p14:sldId id="3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napToObjects="1">
      <p:cViewPr varScale="1">
        <p:scale>
          <a:sx n="89" d="100"/>
          <a:sy n="89" d="100"/>
        </p:scale>
        <p:origin x="972" y="9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Calibri" panose="020F050202020403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latin typeface="Calibri" panose="020F0502020204030204" pitchFamily="34" charset="0"/>
              </a:rPr>
              <a:pPr/>
              <a:t>4/19/2016</a:t>
            </a:fld>
            <a:endParaRPr lang="en-US" altLang="en-US" dirty="0">
              <a:latin typeface="Calibri" panose="020F050202020403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Calibri" panose="020F0502020204030204"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4050BF1F-29FD-4232-8E96-B3FD1DCB3ADE}" type="datetimeFigureOut">
              <a:rPr lang="en-US" altLang="en-US" smtClean="0"/>
              <a:pPr/>
              <a:t>4/19/2016</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Calibri" panose="020F0502020204030204"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0BFB643-3B51-4A23-96A6-8ED93A064CCD}" type="slidenum">
              <a:rPr lang="en-US" altLang="en-US" smtClean="0"/>
              <a:pPr/>
              <a:t>‹#›</a:t>
            </a:fld>
            <a:endParaRPr lang="en-US" altLang="en-US" dirty="0"/>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Arial" panose="020B0604020202020204" pitchFamily="34"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a:t>
            </a:fld>
            <a:endParaRPr lang="en-US" altLang="en-US" dirty="0"/>
          </a:p>
        </p:txBody>
      </p:sp>
    </p:spTree>
    <p:extLst>
      <p:ext uri="{BB962C8B-B14F-4D97-AF65-F5344CB8AC3E}">
        <p14:creationId xmlns:p14="http://schemas.microsoft.com/office/powerpoint/2010/main" val="52130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10</a:t>
            </a:fld>
            <a:endParaRPr lang="en-US" altLang="en-US" dirty="0"/>
          </a:p>
        </p:txBody>
      </p:sp>
    </p:spTree>
    <p:extLst>
      <p:ext uri="{BB962C8B-B14F-4D97-AF65-F5344CB8AC3E}">
        <p14:creationId xmlns:p14="http://schemas.microsoft.com/office/powerpoint/2010/main" val="327919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11</a:t>
            </a:fld>
            <a:endParaRPr lang="en-US" altLang="en-US" dirty="0"/>
          </a:p>
        </p:txBody>
      </p:sp>
    </p:spTree>
    <p:extLst>
      <p:ext uri="{BB962C8B-B14F-4D97-AF65-F5344CB8AC3E}">
        <p14:creationId xmlns:p14="http://schemas.microsoft.com/office/powerpoint/2010/main" val="162282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12</a:t>
            </a:fld>
            <a:endParaRPr lang="en-US" altLang="en-US" dirty="0"/>
          </a:p>
        </p:txBody>
      </p:sp>
    </p:spTree>
    <p:extLst>
      <p:ext uri="{BB962C8B-B14F-4D97-AF65-F5344CB8AC3E}">
        <p14:creationId xmlns:p14="http://schemas.microsoft.com/office/powerpoint/2010/main" val="834739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13</a:t>
            </a:fld>
            <a:endParaRPr lang="en-US" altLang="en-US" dirty="0"/>
          </a:p>
        </p:txBody>
      </p:sp>
    </p:spTree>
    <p:extLst>
      <p:ext uri="{BB962C8B-B14F-4D97-AF65-F5344CB8AC3E}">
        <p14:creationId xmlns:p14="http://schemas.microsoft.com/office/powerpoint/2010/main" val="37804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14</a:t>
            </a:fld>
            <a:endParaRPr lang="en-US" altLang="en-US" dirty="0"/>
          </a:p>
        </p:txBody>
      </p:sp>
    </p:spTree>
    <p:extLst>
      <p:ext uri="{BB962C8B-B14F-4D97-AF65-F5344CB8AC3E}">
        <p14:creationId xmlns:p14="http://schemas.microsoft.com/office/powerpoint/2010/main" val="4025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15</a:t>
            </a:fld>
            <a:endParaRPr lang="en-US" altLang="en-US" dirty="0"/>
          </a:p>
        </p:txBody>
      </p:sp>
    </p:spTree>
    <p:extLst>
      <p:ext uri="{BB962C8B-B14F-4D97-AF65-F5344CB8AC3E}">
        <p14:creationId xmlns:p14="http://schemas.microsoft.com/office/powerpoint/2010/main" val="2416331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16</a:t>
            </a:fld>
            <a:endParaRPr lang="en-US" altLang="en-US" dirty="0"/>
          </a:p>
        </p:txBody>
      </p:sp>
    </p:spTree>
    <p:extLst>
      <p:ext uri="{BB962C8B-B14F-4D97-AF65-F5344CB8AC3E}">
        <p14:creationId xmlns:p14="http://schemas.microsoft.com/office/powerpoint/2010/main" val="253115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17</a:t>
            </a:fld>
            <a:endParaRPr lang="en-US" altLang="en-US" dirty="0"/>
          </a:p>
        </p:txBody>
      </p:sp>
    </p:spTree>
    <p:extLst>
      <p:ext uri="{BB962C8B-B14F-4D97-AF65-F5344CB8AC3E}">
        <p14:creationId xmlns:p14="http://schemas.microsoft.com/office/powerpoint/2010/main" val="97761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18</a:t>
            </a:fld>
            <a:endParaRPr lang="en-US" altLang="en-US" dirty="0"/>
          </a:p>
        </p:txBody>
      </p:sp>
    </p:spTree>
    <p:extLst>
      <p:ext uri="{BB962C8B-B14F-4D97-AF65-F5344CB8AC3E}">
        <p14:creationId xmlns:p14="http://schemas.microsoft.com/office/powerpoint/2010/main" val="307168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19</a:t>
            </a:fld>
            <a:endParaRPr lang="en-US" altLang="en-US" dirty="0"/>
          </a:p>
        </p:txBody>
      </p:sp>
    </p:spTree>
    <p:extLst>
      <p:ext uri="{BB962C8B-B14F-4D97-AF65-F5344CB8AC3E}">
        <p14:creationId xmlns:p14="http://schemas.microsoft.com/office/powerpoint/2010/main" val="66340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a:t>
            </a:fld>
            <a:endParaRPr lang="en-US" altLang="en-US" dirty="0"/>
          </a:p>
        </p:txBody>
      </p:sp>
    </p:spTree>
    <p:extLst>
      <p:ext uri="{BB962C8B-B14F-4D97-AF65-F5344CB8AC3E}">
        <p14:creationId xmlns:p14="http://schemas.microsoft.com/office/powerpoint/2010/main" val="85785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20</a:t>
            </a:fld>
            <a:endParaRPr lang="en-US" altLang="en-US" dirty="0"/>
          </a:p>
        </p:txBody>
      </p:sp>
    </p:spTree>
    <p:extLst>
      <p:ext uri="{BB962C8B-B14F-4D97-AF65-F5344CB8AC3E}">
        <p14:creationId xmlns:p14="http://schemas.microsoft.com/office/powerpoint/2010/main" val="3842957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21</a:t>
            </a:fld>
            <a:endParaRPr lang="en-US" altLang="en-US" dirty="0"/>
          </a:p>
        </p:txBody>
      </p:sp>
    </p:spTree>
    <p:extLst>
      <p:ext uri="{BB962C8B-B14F-4D97-AF65-F5344CB8AC3E}">
        <p14:creationId xmlns:p14="http://schemas.microsoft.com/office/powerpoint/2010/main" val="1135201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22</a:t>
            </a:fld>
            <a:endParaRPr lang="en-US" altLang="en-US" dirty="0"/>
          </a:p>
        </p:txBody>
      </p:sp>
    </p:spTree>
    <p:extLst>
      <p:ext uri="{BB962C8B-B14F-4D97-AF65-F5344CB8AC3E}">
        <p14:creationId xmlns:p14="http://schemas.microsoft.com/office/powerpoint/2010/main" val="657240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23</a:t>
            </a:fld>
            <a:endParaRPr lang="en-US" altLang="en-US" dirty="0"/>
          </a:p>
        </p:txBody>
      </p:sp>
    </p:spTree>
    <p:extLst>
      <p:ext uri="{BB962C8B-B14F-4D97-AF65-F5344CB8AC3E}">
        <p14:creationId xmlns:p14="http://schemas.microsoft.com/office/powerpoint/2010/main" val="286027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24</a:t>
            </a:fld>
            <a:endParaRPr lang="en-US" altLang="en-US" dirty="0"/>
          </a:p>
        </p:txBody>
      </p:sp>
    </p:spTree>
    <p:extLst>
      <p:ext uri="{BB962C8B-B14F-4D97-AF65-F5344CB8AC3E}">
        <p14:creationId xmlns:p14="http://schemas.microsoft.com/office/powerpoint/2010/main" val="712327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25</a:t>
            </a:fld>
            <a:endParaRPr lang="en-US" altLang="en-US" dirty="0"/>
          </a:p>
        </p:txBody>
      </p:sp>
    </p:spTree>
    <p:extLst>
      <p:ext uri="{BB962C8B-B14F-4D97-AF65-F5344CB8AC3E}">
        <p14:creationId xmlns:p14="http://schemas.microsoft.com/office/powerpoint/2010/main" val="3114390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26</a:t>
            </a:fld>
            <a:endParaRPr lang="en-US" altLang="en-US" dirty="0"/>
          </a:p>
        </p:txBody>
      </p:sp>
    </p:spTree>
    <p:extLst>
      <p:ext uri="{BB962C8B-B14F-4D97-AF65-F5344CB8AC3E}">
        <p14:creationId xmlns:p14="http://schemas.microsoft.com/office/powerpoint/2010/main" val="2592997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27</a:t>
            </a:fld>
            <a:endParaRPr lang="en-US" altLang="en-US" dirty="0"/>
          </a:p>
        </p:txBody>
      </p:sp>
    </p:spTree>
    <p:extLst>
      <p:ext uri="{BB962C8B-B14F-4D97-AF65-F5344CB8AC3E}">
        <p14:creationId xmlns:p14="http://schemas.microsoft.com/office/powerpoint/2010/main" val="3702895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28</a:t>
            </a:fld>
            <a:endParaRPr lang="en-US" altLang="en-US" dirty="0"/>
          </a:p>
        </p:txBody>
      </p:sp>
    </p:spTree>
    <p:extLst>
      <p:ext uri="{BB962C8B-B14F-4D97-AF65-F5344CB8AC3E}">
        <p14:creationId xmlns:p14="http://schemas.microsoft.com/office/powerpoint/2010/main" val="141169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29</a:t>
            </a:fld>
            <a:endParaRPr lang="en-US" altLang="en-US" dirty="0"/>
          </a:p>
        </p:txBody>
      </p:sp>
    </p:spTree>
    <p:extLst>
      <p:ext uri="{BB962C8B-B14F-4D97-AF65-F5344CB8AC3E}">
        <p14:creationId xmlns:p14="http://schemas.microsoft.com/office/powerpoint/2010/main" val="53330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a:t>
            </a:fld>
            <a:endParaRPr lang="en-US" altLang="en-US" dirty="0"/>
          </a:p>
        </p:txBody>
      </p:sp>
    </p:spTree>
    <p:extLst>
      <p:ext uri="{BB962C8B-B14F-4D97-AF65-F5344CB8AC3E}">
        <p14:creationId xmlns:p14="http://schemas.microsoft.com/office/powerpoint/2010/main" val="1358968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30</a:t>
            </a:fld>
            <a:endParaRPr lang="en-US" altLang="en-US" dirty="0"/>
          </a:p>
        </p:txBody>
      </p:sp>
    </p:spTree>
    <p:extLst>
      <p:ext uri="{BB962C8B-B14F-4D97-AF65-F5344CB8AC3E}">
        <p14:creationId xmlns:p14="http://schemas.microsoft.com/office/powerpoint/2010/main" val="4004320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31</a:t>
            </a:fld>
            <a:endParaRPr lang="en-US" altLang="en-US" dirty="0"/>
          </a:p>
        </p:txBody>
      </p:sp>
    </p:spTree>
    <p:extLst>
      <p:ext uri="{BB962C8B-B14F-4D97-AF65-F5344CB8AC3E}">
        <p14:creationId xmlns:p14="http://schemas.microsoft.com/office/powerpoint/2010/main" val="2986036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32</a:t>
            </a:fld>
            <a:endParaRPr lang="en-US" altLang="en-US" dirty="0"/>
          </a:p>
        </p:txBody>
      </p:sp>
    </p:spTree>
    <p:extLst>
      <p:ext uri="{BB962C8B-B14F-4D97-AF65-F5344CB8AC3E}">
        <p14:creationId xmlns:p14="http://schemas.microsoft.com/office/powerpoint/2010/main" val="3807346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33</a:t>
            </a:fld>
            <a:endParaRPr lang="en-US" altLang="en-US" dirty="0"/>
          </a:p>
        </p:txBody>
      </p:sp>
    </p:spTree>
    <p:extLst>
      <p:ext uri="{BB962C8B-B14F-4D97-AF65-F5344CB8AC3E}">
        <p14:creationId xmlns:p14="http://schemas.microsoft.com/office/powerpoint/2010/main" val="1317740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34</a:t>
            </a:fld>
            <a:endParaRPr lang="en-US" altLang="en-US" dirty="0"/>
          </a:p>
        </p:txBody>
      </p:sp>
    </p:spTree>
    <p:extLst>
      <p:ext uri="{BB962C8B-B14F-4D97-AF65-F5344CB8AC3E}">
        <p14:creationId xmlns:p14="http://schemas.microsoft.com/office/powerpoint/2010/main" val="651949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35</a:t>
            </a:fld>
            <a:endParaRPr lang="en-US" altLang="en-US" dirty="0"/>
          </a:p>
        </p:txBody>
      </p:sp>
    </p:spTree>
    <p:extLst>
      <p:ext uri="{BB962C8B-B14F-4D97-AF65-F5344CB8AC3E}">
        <p14:creationId xmlns:p14="http://schemas.microsoft.com/office/powerpoint/2010/main" val="3817660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36</a:t>
            </a:fld>
            <a:endParaRPr lang="en-US" altLang="en-US" dirty="0"/>
          </a:p>
        </p:txBody>
      </p:sp>
    </p:spTree>
    <p:extLst>
      <p:ext uri="{BB962C8B-B14F-4D97-AF65-F5344CB8AC3E}">
        <p14:creationId xmlns:p14="http://schemas.microsoft.com/office/powerpoint/2010/main" val="2485684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44</a:t>
            </a:fld>
            <a:endParaRPr lang="en-US" altLang="en-US" dirty="0"/>
          </a:p>
        </p:txBody>
      </p:sp>
    </p:spTree>
    <p:extLst>
      <p:ext uri="{BB962C8B-B14F-4D97-AF65-F5344CB8AC3E}">
        <p14:creationId xmlns:p14="http://schemas.microsoft.com/office/powerpoint/2010/main" val="34530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45</a:t>
            </a:fld>
            <a:endParaRPr lang="en-US" altLang="en-US" dirty="0"/>
          </a:p>
        </p:txBody>
      </p:sp>
    </p:spTree>
    <p:extLst>
      <p:ext uri="{BB962C8B-B14F-4D97-AF65-F5344CB8AC3E}">
        <p14:creationId xmlns:p14="http://schemas.microsoft.com/office/powerpoint/2010/main" val="2762010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46</a:t>
            </a:fld>
            <a:endParaRPr lang="en-US" altLang="en-US" dirty="0"/>
          </a:p>
        </p:txBody>
      </p:sp>
    </p:spTree>
    <p:extLst>
      <p:ext uri="{BB962C8B-B14F-4D97-AF65-F5344CB8AC3E}">
        <p14:creationId xmlns:p14="http://schemas.microsoft.com/office/powerpoint/2010/main" val="35732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a:t>
            </a:fld>
            <a:endParaRPr lang="en-US" altLang="en-US" dirty="0"/>
          </a:p>
        </p:txBody>
      </p:sp>
    </p:spTree>
    <p:extLst>
      <p:ext uri="{BB962C8B-B14F-4D97-AF65-F5344CB8AC3E}">
        <p14:creationId xmlns:p14="http://schemas.microsoft.com/office/powerpoint/2010/main" val="2338892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47</a:t>
            </a:fld>
            <a:endParaRPr lang="en-US" altLang="en-US" dirty="0"/>
          </a:p>
        </p:txBody>
      </p:sp>
    </p:spTree>
    <p:extLst>
      <p:ext uri="{BB962C8B-B14F-4D97-AF65-F5344CB8AC3E}">
        <p14:creationId xmlns:p14="http://schemas.microsoft.com/office/powerpoint/2010/main" val="2362175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48</a:t>
            </a:fld>
            <a:endParaRPr lang="en-US" altLang="en-US" dirty="0"/>
          </a:p>
        </p:txBody>
      </p:sp>
    </p:spTree>
    <p:extLst>
      <p:ext uri="{BB962C8B-B14F-4D97-AF65-F5344CB8AC3E}">
        <p14:creationId xmlns:p14="http://schemas.microsoft.com/office/powerpoint/2010/main" val="39710759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49</a:t>
            </a:fld>
            <a:endParaRPr lang="en-US" altLang="en-US" dirty="0"/>
          </a:p>
        </p:txBody>
      </p:sp>
    </p:spTree>
    <p:extLst>
      <p:ext uri="{BB962C8B-B14F-4D97-AF65-F5344CB8AC3E}">
        <p14:creationId xmlns:p14="http://schemas.microsoft.com/office/powerpoint/2010/main" val="290956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a:t>
            </a:fld>
            <a:endParaRPr lang="en-US" altLang="en-US" dirty="0"/>
          </a:p>
        </p:txBody>
      </p:sp>
    </p:spTree>
    <p:extLst>
      <p:ext uri="{BB962C8B-B14F-4D97-AF65-F5344CB8AC3E}">
        <p14:creationId xmlns:p14="http://schemas.microsoft.com/office/powerpoint/2010/main" val="421268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a:t>
            </a:fld>
            <a:endParaRPr lang="en-US" altLang="en-US" dirty="0"/>
          </a:p>
        </p:txBody>
      </p:sp>
    </p:spTree>
    <p:extLst>
      <p:ext uri="{BB962C8B-B14F-4D97-AF65-F5344CB8AC3E}">
        <p14:creationId xmlns:p14="http://schemas.microsoft.com/office/powerpoint/2010/main" val="250138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7</a:t>
            </a:fld>
            <a:endParaRPr lang="en-US" altLang="en-US" dirty="0"/>
          </a:p>
        </p:txBody>
      </p:sp>
    </p:spTree>
    <p:extLst>
      <p:ext uri="{BB962C8B-B14F-4D97-AF65-F5344CB8AC3E}">
        <p14:creationId xmlns:p14="http://schemas.microsoft.com/office/powerpoint/2010/main" val="2432332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8</a:t>
            </a:fld>
            <a:endParaRPr lang="en-US" altLang="en-US" dirty="0"/>
          </a:p>
        </p:txBody>
      </p:sp>
    </p:spTree>
    <p:extLst>
      <p:ext uri="{BB962C8B-B14F-4D97-AF65-F5344CB8AC3E}">
        <p14:creationId xmlns:p14="http://schemas.microsoft.com/office/powerpoint/2010/main" val="215094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9</a:t>
            </a:fld>
            <a:endParaRPr lang="en-US" altLang="en-US" dirty="0"/>
          </a:p>
        </p:txBody>
      </p:sp>
    </p:spTree>
    <p:extLst>
      <p:ext uri="{BB962C8B-B14F-4D97-AF65-F5344CB8AC3E}">
        <p14:creationId xmlns:p14="http://schemas.microsoft.com/office/powerpoint/2010/main" val="2982750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11" name="Footer Placeholder 4"/>
          <p:cNvSpPr>
            <a:spLocks noGrp="1"/>
          </p:cNvSpPr>
          <p:nvPr>
            <p:ph type="ftr" sz="quarter" idx="2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Presenter | Accelerator IDRs</a:t>
            </a:r>
            <a:endParaRPr lang="en-US" b="1"/>
          </a:p>
        </p:txBody>
      </p:sp>
      <p:sp>
        <p:nvSpPr>
          <p:cNvPr id="12" name="Slide Number Placeholder 5"/>
          <p:cNvSpPr>
            <a:spLocks noGrp="1"/>
          </p:cNvSpPr>
          <p:nvPr>
            <p:ph type="sldNum" sz="quarter" idx="2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smtClean="0"/>
              <a:pPr/>
              <a:t>‹#›</a:t>
            </a:fld>
            <a:endParaRPr lang="en-US" altLang="en-US" dirty="0"/>
          </a:p>
        </p:txBody>
      </p:sp>
    </p:spTree>
    <p:extLst>
      <p:ext uri="{BB962C8B-B14F-4D97-AF65-F5344CB8AC3E}">
        <p14:creationId xmlns:p14="http://schemas.microsoft.com/office/powerpoint/2010/main" val="388755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6172906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14266527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4/20/2016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Presenter | Accelerator IDRs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3979776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4/20/2016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Presenter | Accelerator IDRs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25440226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4/20/2016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Presenter | Accelerator IDRs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20862178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dirty="0" smtClean="0"/>
              <a:t>4/20/2016</a:t>
            </a:r>
            <a:endParaRPr lang="en-US" altLang="en-US" dirty="0"/>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b="1" dirty="0" smtClean="0"/>
              <a:t>Presenter | Accelerator IDRs</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smtClean="0"/>
              <a:pPr/>
              <a:t>‹#›</a:t>
            </a:fld>
            <a:endParaRPr lang="en-US" altLang="en-US" dirty="0"/>
          </a:p>
        </p:txBody>
      </p:sp>
    </p:spTree>
    <p:extLst>
      <p:ext uri="{BB962C8B-B14F-4D97-AF65-F5344CB8AC3E}">
        <p14:creationId xmlns:p14="http://schemas.microsoft.com/office/powerpoint/2010/main" val="11100227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smtClean="0"/>
              <a:t>Presenter | Accelerator IDRs</a:t>
            </a:r>
            <a:endParaRPr lang="en-US" b="1" dirty="0"/>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smtClean="0"/>
              <a:pPr/>
              <a:t>‹#›</a:t>
            </a:fld>
            <a:endParaRPr lang="en-US" altLang="en-US" dirty="0"/>
          </a:p>
        </p:txBody>
      </p:sp>
    </p:spTree>
    <p:extLst>
      <p:ext uri="{BB962C8B-B14F-4D97-AF65-F5344CB8AC3E}">
        <p14:creationId xmlns:p14="http://schemas.microsoft.com/office/powerpoint/2010/main" val="2413160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dirty="0" smtClean="0"/>
              <a:t>4/19/16</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dirty="0" smtClean="0"/>
              <a:t>A. Pla-Dalmau | CD-3c Director's Review</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smtClean="0"/>
              <a:pPr>
                <a:defRPr/>
              </a:pPr>
              <a:t>‹#›</a:t>
            </a:fld>
            <a:endParaRPr lang="en-US" dirty="0"/>
          </a:p>
        </p:txBody>
      </p:sp>
    </p:spTree>
    <p:extLst>
      <p:ext uri="{BB962C8B-B14F-4D97-AF65-F5344CB8AC3E}">
        <p14:creationId xmlns:p14="http://schemas.microsoft.com/office/powerpoint/2010/main" val="1169646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0619218B-339F-4C85-9522-1DEEF6678152}" type="datetime1">
              <a:rPr lang="en-US" altLang="en-US" smtClean="0"/>
              <a:pPr/>
              <a:t>4/19/2016</a:t>
            </a:fld>
            <a:endParaRPr lang="en-US" altLang="en-US" dirty="0"/>
          </a:p>
        </p:txBody>
      </p:sp>
      <p:sp>
        <p:nvSpPr>
          <p:cNvPr id="8" name="Footer Placeholder 4"/>
          <p:cNvSpPr>
            <a:spLocks noGrp="1"/>
          </p:cNvSpPr>
          <p:nvPr>
            <p:ph type="ftr" sz="quarter" idx="20"/>
          </p:nvPr>
        </p:nvSpPr>
        <p:spPr/>
        <p:txBody>
          <a:bodyPr/>
          <a:lstStyle>
            <a:lvl1pPr>
              <a:defRPr sz="1200" dirty="0" smtClean="0"/>
            </a:lvl1pPr>
          </a:lstStyle>
          <a:p>
            <a:pPr>
              <a:defRPr/>
            </a:pPr>
            <a:r>
              <a:rPr lang="en-US" dirty="0" smtClean="0"/>
              <a:t>S. Werkema | RF Simulations</a:t>
            </a:r>
            <a:endParaRPr lang="en-US" b="1" dirty="0"/>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smtClean="0"/>
              <a:pPr/>
              <a:t>‹#›</a:t>
            </a:fld>
            <a:endParaRPr lang="en-US" altLang="en-US" dirty="0"/>
          </a:p>
        </p:txBody>
      </p:sp>
    </p:spTree>
    <p:extLst>
      <p:ext uri="{BB962C8B-B14F-4D97-AF65-F5344CB8AC3E}">
        <p14:creationId xmlns:p14="http://schemas.microsoft.com/office/powerpoint/2010/main" val="373913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latin typeface="Calibri" panose="020F0502020204030204" pitchFamily="34" charset="0"/>
              </a:defRPr>
            </a:lvl1pPr>
            <a:lvl2pPr marL="625475" indent="-285750">
              <a:spcBef>
                <a:spcPts val="600"/>
              </a:spcBef>
              <a:defRPr sz="2200">
                <a:solidFill>
                  <a:srgbClr val="404040"/>
                </a:solidFill>
                <a:latin typeface="Calibri" panose="020F0502020204030204" pitchFamily="34" charset="0"/>
              </a:defRPr>
            </a:lvl2pPr>
            <a:lvl3pPr marL="855663" indent="-228600">
              <a:spcBef>
                <a:spcPts val="300"/>
              </a:spcBef>
              <a:defRPr sz="2000">
                <a:solidFill>
                  <a:srgbClr val="404040"/>
                </a:solidFill>
                <a:latin typeface="Calibri" panose="020F0502020204030204" pitchFamily="34" charset="0"/>
              </a:defRPr>
            </a:lvl3pPr>
            <a:lvl4pPr marL="1084263" indent="-228600">
              <a:spcBef>
                <a:spcPts val="0"/>
              </a:spcBef>
              <a:defRPr sz="1800">
                <a:solidFill>
                  <a:srgbClr val="404040"/>
                </a:solidFill>
                <a:latin typeface="Calibri" panose="020F0502020204030204" pitchFamily="34" charset="0"/>
              </a:defRPr>
            </a:lvl4pPr>
            <a:lvl5pPr marL="1312863" indent="-228600">
              <a:spcBef>
                <a:spcPts val="0"/>
              </a:spcBef>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dirty="0" smtClean="0"/>
              <a:t>4/20/2016</a:t>
            </a:r>
            <a:endParaRPr lang="en-US" altLang="en-US" dirty="0"/>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smtClean="0"/>
              <a:t>Presenter | Accelerator IDRs</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smtClean="0"/>
              <a:pPr/>
              <a:t>‹#›</a:t>
            </a:fld>
            <a:endParaRPr lang="en-US" altLang="en-US" dirty="0"/>
          </a:p>
        </p:txBody>
      </p:sp>
    </p:spTree>
    <p:extLst>
      <p:ext uri="{BB962C8B-B14F-4D97-AF65-F5344CB8AC3E}">
        <p14:creationId xmlns:p14="http://schemas.microsoft.com/office/powerpoint/2010/main" val="2118226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246867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648567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4/20/2016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Presenter | Accelerator IDRs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724870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4/20/2016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Presenter | Accelerator IDRs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2187634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4/20/2016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Presenter | Accelerator IDRs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41316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dirty="0" smtClean="0"/>
              <a:t>4/20/2016</a:t>
            </a:r>
            <a:endParaRPr lang="en-US" altLang="en-US" dirty="0"/>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b="1" dirty="0" smtClean="0"/>
              <a:t>Presenter | Accelerator IDRs</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smtClean="0"/>
              <a:pPr/>
              <a:t>‹#›</a:t>
            </a:fld>
            <a:endParaRPr lang="en-US" altLang="en-US" dirty="0"/>
          </a:p>
        </p:txBody>
      </p:sp>
    </p:spTree>
    <p:extLst>
      <p:ext uri="{BB962C8B-B14F-4D97-AF65-F5344CB8AC3E}">
        <p14:creationId xmlns:p14="http://schemas.microsoft.com/office/powerpoint/2010/main" val="3709941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025984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3814078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4/20/16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D. Still | CD-3c Director's Review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2187375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latin typeface="Calibri" panose="020F0502020204030204" pitchFamily="34" charset="0"/>
              </a:defRPr>
            </a:lvl1pPr>
            <a:lvl2pPr>
              <a:defRPr sz="2200">
                <a:solidFill>
                  <a:srgbClr val="404040"/>
                </a:solidFill>
                <a:latin typeface="Calibri" panose="020F0502020204030204" pitchFamily="34" charset="0"/>
              </a:defRPr>
            </a:lvl2pPr>
            <a:lvl3pPr>
              <a:defRPr sz="2000">
                <a:solidFill>
                  <a:srgbClr val="404040"/>
                </a:solidFill>
                <a:latin typeface="Calibri" panose="020F0502020204030204" pitchFamily="34" charset="0"/>
              </a:defRPr>
            </a:lvl3pPr>
            <a:lvl4pPr>
              <a:defRPr sz="1800">
                <a:solidFill>
                  <a:srgbClr val="404040"/>
                </a:solidFill>
                <a:latin typeface="Calibri" panose="020F0502020204030204" pitchFamily="34" charset="0"/>
              </a:defRPr>
            </a:lvl4pPr>
            <a:lvl5pPr marL="2057400" indent="-228600">
              <a:buFont typeface="Arial"/>
              <a:buChar char="•"/>
              <a:defRPr sz="1800">
                <a:solidFill>
                  <a:srgbClr val="40404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4/20/16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D. Still | CD-3c Director's Review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206312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r>
              <a:rPr lang="en-US" altLang="en-US" dirty="0" smtClean="0"/>
              <a:t>4/20/2016</a:t>
            </a:r>
            <a:endParaRPr lang="en-US" altLang="en-US" dirty="0"/>
          </a:p>
        </p:txBody>
      </p:sp>
      <p:sp>
        <p:nvSpPr>
          <p:cNvPr id="8" name="Footer Placeholder 4"/>
          <p:cNvSpPr>
            <a:spLocks noGrp="1"/>
          </p:cNvSpPr>
          <p:nvPr>
            <p:ph type="ftr" sz="quarter" idx="20"/>
          </p:nvPr>
        </p:nvSpPr>
        <p:spPr/>
        <p:txBody>
          <a:bodyPr/>
          <a:lstStyle>
            <a:lvl1pPr>
              <a:defRPr sz="1200" dirty="0" smtClean="0"/>
            </a:lvl1pPr>
          </a:lstStyle>
          <a:p>
            <a:pPr>
              <a:defRPr/>
            </a:pPr>
            <a:r>
              <a:rPr lang="en-US" smtClean="0"/>
              <a:t>Presenter | Accelerator IDRs</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smtClean="0"/>
              <a:pPr/>
              <a:t>‹#›</a:t>
            </a:fld>
            <a:endParaRPr lang="en-US" altLang="en-US" dirty="0"/>
          </a:p>
        </p:txBody>
      </p:sp>
    </p:spTree>
    <p:extLst>
      <p:ext uri="{BB962C8B-B14F-4D97-AF65-F5344CB8AC3E}">
        <p14:creationId xmlns:p14="http://schemas.microsoft.com/office/powerpoint/2010/main" val="209993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4/20/16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D. Still | CD-3c Director's Review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65497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651082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E. Prebys | CD-3c Director's Review</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650574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dirty="0" smtClean="0"/>
              <a:t>4/19/16</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E. Prebys | CD-3c Director's Review</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smtClean="0"/>
              <a:pPr>
                <a:defRPr/>
              </a:pPr>
              <a:t>‹#›</a:t>
            </a:fld>
            <a:endParaRPr lang="en-US" dirty="0"/>
          </a:p>
        </p:txBody>
      </p:sp>
    </p:spTree>
    <p:extLst>
      <p:ext uri="{BB962C8B-B14F-4D97-AF65-F5344CB8AC3E}">
        <p14:creationId xmlns:p14="http://schemas.microsoft.com/office/powerpoint/2010/main" val="4250527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dirty="0" smtClean="0"/>
              <a:t>4/19/16</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E. Prebys | CD-3c Director's Review</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smtClean="0"/>
              <a:pPr>
                <a:defRPr/>
              </a:pPr>
              <a:t>‹#›</a:t>
            </a:fld>
            <a:endParaRPr lang="en-US" dirty="0"/>
          </a:p>
        </p:txBody>
      </p:sp>
    </p:spTree>
    <p:extLst>
      <p:ext uri="{BB962C8B-B14F-4D97-AF65-F5344CB8AC3E}">
        <p14:creationId xmlns:p14="http://schemas.microsoft.com/office/powerpoint/2010/main" val="3238067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4/19/16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E. Prebys | CD-3c Director's Review</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smtClean="0"/>
              <a:pPr>
                <a:defRPr/>
              </a:pPr>
              <a:t>‹#›</a:t>
            </a:fld>
            <a:endParaRPr lang="en-US" dirty="0"/>
          </a:p>
        </p:txBody>
      </p:sp>
    </p:spTree>
    <p:extLst>
      <p:ext uri="{BB962C8B-B14F-4D97-AF65-F5344CB8AC3E}">
        <p14:creationId xmlns:p14="http://schemas.microsoft.com/office/powerpoint/2010/main" val="4207163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136601019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smtClean="0"/>
              <a:pPr/>
              <a:t>4/19/2016</a:t>
            </a:fld>
            <a:endParaRPr lang="en-US" altLang="en-US" dirty="0"/>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smtClean="0"/>
              <a:pPr/>
              <a:t>‹#›</a:t>
            </a:fld>
            <a:endParaRPr lang="en-US" altLang="en-US" dirty="0"/>
          </a:p>
        </p:txBody>
      </p:sp>
    </p:spTree>
    <p:extLst>
      <p:ext uri="{BB962C8B-B14F-4D97-AF65-F5344CB8AC3E}">
        <p14:creationId xmlns:p14="http://schemas.microsoft.com/office/powerpoint/2010/main" val="3427241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smtClean="0"/>
              <a:pPr/>
              <a:t>4/19/2016</a:t>
            </a:fld>
            <a:endParaRPr lang="en-US" altLang="en-US" dirty="0"/>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smtClean="0"/>
              <a:pPr/>
              <a:t>‹#›</a:t>
            </a:fld>
            <a:endParaRPr lang="en-US" altLang="en-US" dirty="0"/>
          </a:p>
        </p:txBody>
      </p:sp>
    </p:spTree>
    <p:extLst>
      <p:ext uri="{BB962C8B-B14F-4D97-AF65-F5344CB8AC3E}">
        <p14:creationId xmlns:p14="http://schemas.microsoft.com/office/powerpoint/2010/main" val="1568132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smtClean="0"/>
              <a:pPr/>
              <a:t>4/19/2016</a:t>
            </a:fld>
            <a:endParaRPr lang="en-US" altLang="en-US" dirty="0"/>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smtClean="0"/>
              <a:pPr/>
              <a:t>‹#›</a:t>
            </a:fld>
            <a:endParaRPr lang="en-US" altLang="en-US" dirty="0"/>
          </a:p>
        </p:txBody>
      </p:sp>
    </p:spTree>
    <p:extLst>
      <p:ext uri="{BB962C8B-B14F-4D97-AF65-F5344CB8AC3E}">
        <p14:creationId xmlns:p14="http://schemas.microsoft.com/office/powerpoint/2010/main" val="202450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r>
              <a:rPr lang="en-US" altLang="en-US" dirty="0" smtClean="0"/>
              <a:t>4/20/2016</a:t>
            </a:r>
            <a:endParaRPr lang="en-US" altLang="en-US" dirty="0"/>
          </a:p>
        </p:txBody>
      </p:sp>
      <p:sp>
        <p:nvSpPr>
          <p:cNvPr id="6" name="Footer Placeholder 4"/>
          <p:cNvSpPr>
            <a:spLocks noGrp="1"/>
          </p:cNvSpPr>
          <p:nvPr>
            <p:ph type="ftr" sz="quarter" idx="17"/>
          </p:nvPr>
        </p:nvSpPr>
        <p:spPr/>
        <p:txBody>
          <a:bodyPr/>
          <a:lstStyle>
            <a:lvl1pPr>
              <a:defRPr sz="1200" dirty="0" smtClean="0"/>
            </a:lvl1pPr>
          </a:lstStyle>
          <a:p>
            <a:pPr>
              <a:defRPr/>
            </a:pPr>
            <a:r>
              <a:rPr lang="en-US" smtClean="0"/>
              <a:t>Presenter | Accelerator IDRs</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smtClean="0"/>
              <a:pPr/>
              <a:t>‹#›</a:t>
            </a:fld>
            <a:endParaRPr lang="en-US" altLang="en-US" dirty="0"/>
          </a:p>
        </p:txBody>
      </p:sp>
    </p:spTree>
    <p:extLst>
      <p:ext uri="{BB962C8B-B14F-4D97-AF65-F5344CB8AC3E}">
        <p14:creationId xmlns:p14="http://schemas.microsoft.com/office/powerpoint/2010/main" val="3043796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smtClean="0"/>
              <a:pPr/>
              <a:t>4/19/2016</a:t>
            </a:fld>
            <a:endParaRPr lang="en-US" altLang="en-US" dirty="0"/>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smtClean="0"/>
              <a:pPr/>
              <a:t>‹#›</a:t>
            </a:fld>
            <a:endParaRPr lang="en-US" altLang="en-US" dirty="0"/>
          </a:p>
        </p:txBody>
      </p:sp>
    </p:spTree>
    <p:extLst>
      <p:ext uri="{BB962C8B-B14F-4D97-AF65-F5344CB8AC3E}">
        <p14:creationId xmlns:p14="http://schemas.microsoft.com/office/powerpoint/2010/main" val="115082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r>
              <a:rPr lang="en-US" altLang="en-US" dirty="0" smtClean="0"/>
              <a:t>4/20/2016</a:t>
            </a:r>
            <a:endParaRPr lang="en-US" altLang="en-US" dirty="0"/>
          </a:p>
        </p:txBody>
      </p:sp>
      <p:sp>
        <p:nvSpPr>
          <p:cNvPr id="6" name="Footer Placeholder 4"/>
          <p:cNvSpPr>
            <a:spLocks noGrp="1"/>
          </p:cNvSpPr>
          <p:nvPr>
            <p:ph type="ftr" sz="quarter" idx="11"/>
          </p:nvPr>
        </p:nvSpPr>
        <p:spPr/>
        <p:txBody>
          <a:bodyPr/>
          <a:lstStyle>
            <a:lvl1pPr>
              <a:defRPr sz="1200" dirty="0" smtClean="0"/>
            </a:lvl1pPr>
          </a:lstStyle>
          <a:p>
            <a:pPr>
              <a:defRPr/>
            </a:pPr>
            <a:r>
              <a:rPr lang="en-US" smtClean="0"/>
              <a:t>Presenter | Accelerator IDRs</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smtClean="0"/>
              <a:pPr/>
              <a:t>‹#›</a:t>
            </a:fld>
            <a:endParaRPr lang="en-US" altLang="en-US" dirty="0"/>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Presenter | Accelerator IDRs</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smtClean="0"/>
              <a:pPr/>
              <a:t>‹#›</a:t>
            </a:fld>
            <a:endParaRPr lang="en-US" altLang="en-US" dirty="0"/>
          </a:p>
        </p:txBody>
      </p:sp>
    </p:spTree>
    <p:extLst>
      <p:ext uri="{BB962C8B-B14F-4D97-AF65-F5344CB8AC3E}">
        <p14:creationId xmlns:p14="http://schemas.microsoft.com/office/powerpoint/2010/main" val="299525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Presenter | Accelerator IDRs</a:t>
            </a:r>
            <a:endParaRPr lang="en-US" b="1"/>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smtClean="0"/>
              <a:pPr/>
              <a:t>‹#›</a:t>
            </a:fld>
            <a:endParaRPr lang="en-US" altLang="en-US" dirty="0"/>
          </a:p>
        </p:txBody>
      </p:sp>
    </p:spTree>
    <p:extLst>
      <p:ext uri="{BB962C8B-B14F-4D97-AF65-F5344CB8AC3E}">
        <p14:creationId xmlns:p14="http://schemas.microsoft.com/office/powerpoint/2010/main" val="42895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5"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Presenter | Accelerator IDRs</a:t>
            </a:r>
            <a:endParaRPr lang="en-US" b="1"/>
          </a:p>
        </p:txBody>
      </p:sp>
      <p:sp>
        <p:nvSpPr>
          <p:cNvPr id="6"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smtClean="0"/>
              <a:pPr/>
              <a:t>‹#›</a:t>
            </a:fld>
            <a:endParaRPr lang="en-US" altLang="en-US" dirty="0"/>
          </a:p>
        </p:txBody>
      </p:sp>
    </p:spTree>
    <p:extLst>
      <p:ext uri="{BB962C8B-B14F-4D97-AF65-F5344CB8AC3E}">
        <p14:creationId xmlns:p14="http://schemas.microsoft.com/office/powerpoint/2010/main" val="367338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4/20/2016</a:t>
            </a:r>
            <a:endParaRPr lang="en-US" altLang="en-US" dirty="0"/>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Presenter | Accelerator IDRs</a:t>
            </a:r>
            <a:endParaRPr lang="en-US" b="1"/>
          </a:p>
        </p:txBody>
      </p:sp>
      <p:sp>
        <p:nvSpPr>
          <p:cNvPr id="8"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smtClean="0"/>
              <a:pPr/>
              <a:t>‹#›</a:t>
            </a:fld>
            <a:endParaRPr lang="en-US" altLang="en-US" dirty="0"/>
          </a:p>
        </p:txBody>
      </p:sp>
    </p:spTree>
    <p:extLst>
      <p:ext uri="{BB962C8B-B14F-4D97-AF65-F5344CB8AC3E}">
        <p14:creationId xmlns:p14="http://schemas.microsoft.com/office/powerpoint/2010/main" val="1337779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emf"/><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5.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5.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7.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Calibri" panose="020F0502020204030204" pitchFamily="34" charset="0"/>
              </a:defRPr>
            </a:lvl1pPr>
          </a:lstStyle>
          <a:p>
            <a:r>
              <a:rPr lang="en-US" altLang="en-US" dirty="0" smtClean="0"/>
              <a:t>4/20/2016</a:t>
            </a:r>
            <a:endParaRPr lang="en-US" alt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Calibri" panose="020F0502020204030204" pitchFamily="34" charset="0"/>
                <a:ea typeface="ＭＳ Ｐゴシック" charset="0"/>
                <a:cs typeface="ＭＳ Ｐゴシック" charset="0"/>
              </a:defRPr>
            </a:lvl1pPr>
          </a:lstStyle>
          <a:p>
            <a:pPr>
              <a:defRPr/>
            </a:pPr>
            <a:r>
              <a:rPr lang="en-US" smtClean="0"/>
              <a:t>Presenter | Accelerator IDRs</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Calibri" panose="020F0502020204030204" pitchFamily="34" charset="0"/>
              </a:defRPr>
            </a:lvl1pPr>
          </a:lstStyle>
          <a:p>
            <a:fld id="{6827BE81-7C2D-481B-BBCE-23778685B2BA}" type="slidenum">
              <a:rPr lang="en-US" altLang="en-US" smtClean="0"/>
              <a:pPr/>
              <a:t>‹#›</a:t>
            </a:fld>
            <a:endParaRPr lang="en-US" altLang="en-US" dirty="0"/>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13"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Calibri" panose="020F0502020204030204" pitchFamily="34" charset="0"/>
              </a:defRPr>
            </a:lvl1pPr>
          </a:lstStyle>
          <a:p>
            <a:r>
              <a:rPr lang="en-US" altLang="en-US" dirty="0" smtClean="0"/>
              <a:t>4/20/2016</a:t>
            </a:r>
            <a:endParaRPr lang="en-US" alt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panose="020F0502020204030204" pitchFamily="34" charset="0"/>
                <a:ea typeface="ＭＳ Ｐゴシック" charset="0"/>
                <a:cs typeface="ＭＳ Ｐゴシック" charset="0"/>
              </a:defRPr>
            </a:lvl1pPr>
          </a:lstStyle>
          <a:p>
            <a:pPr>
              <a:defRPr/>
            </a:pPr>
            <a:r>
              <a:rPr lang="en-US" smtClean="0"/>
              <a:t>Presenter | Accelerator IDRs</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Calibri" panose="020F0502020204030204" pitchFamily="34" charset="0"/>
              </a:defRPr>
            </a:lvl1pPr>
          </a:lstStyle>
          <a:p>
            <a:fld id="{319E6341-E9E7-4128-9402-327DA8681509}" type="slidenum">
              <a:rPr lang="en-US" altLang="en-US" smtClean="0"/>
              <a:pPr/>
              <a:t>‹#›</a:t>
            </a:fld>
            <a:endParaRPr lang="en-US" alt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ea typeface="ＭＳ Ｐゴシック" charset="0"/>
              </a:rPr>
              <a:t>4/20/2016</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ea typeface="ＭＳ Ｐゴシック" charset="0"/>
              </a:rPr>
              <a:t>Presenter | Accelerator IDRs</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ea typeface="ＭＳ Ｐゴシック" charset="0"/>
              </a:rPr>
              <a:pPr>
                <a:defRPr/>
              </a:pPr>
              <a:t>‹#›</a:t>
            </a:fld>
            <a:endParaRPr lang="en-US" dirty="0">
              <a:ea typeface="ＭＳ Ｐゴシック" charset="0"/>
            </a:endParaRPr>
          </a:p>
        </p:txBody>
      </p:sp>
    </p:spTree>
    <p:extLst>
      <p:ext uri="{BB962C8B-B14F-4D97-AF65-F5344CB8AC3E}">
        <p14:creationId xmlns:p14="http://schemas.microsoft.com/office/powerpoint/2010/main" val="237071239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4" r:id="rId7"/>
    <p:sldLayoutId id="2147484140" r:id="rId8"/>
    <p:sldLayoutId id="2147484141" r:id="rId9"/>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ea typeface="ＭＳ Ｐゴシック" charset="0"/>
              </a:rPr>
              <a:t>4/20/2016</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ea typeface="ＭＳ Ｐゴシック" charset="0"/>
              </a:rPr>
              <a:t>Presenter | Accelerator IDRs</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ea typeface="ＭＳ Ｐゴシック" charset="0"/>
              </a:rPr>
              <a:pPr>
                <a:defRPr/>
              </a:pPr>
              <a:t>‹#›</a:t>
            </a:fld>
            <a:endParaRPr lang="en-US" dirty="0">
              <a:ea typeface="ＭＳ Ｐゴシック" charset="0"/>
            </a:endParaRPr>
          </a:p>
        </p:txBody>
      </p:sp>
    </p:spTree>
    <p:extLst>
      <p:ext uri="{BB962C8B-B14F-4D97-AF65-F5344CB8AC3E}">
        <p14:creationId xmlns:p14="http://schemas.microsoft.com/office/powerpoint/2010/main" val="318783577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Calibri" panose="020F0502020204030204" pitchFamily="34" charset="0"/>
              </a:defRPr>
            </a:lvl1pPr>
          </a:lstStyle>
          <a:p>
            <a:pPr>
              <a:defRPr/>
            </a:pPr>
            <a:r>
              <a:rPr lang="en-US" dirty="0" smtClean="0">
                <a:ea typeface="ＭＳ Ｐゴシック" charset="0"/>
              </a:rPr>
              <a:t>4/20/16</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r>
              <a:rPr lang="en-US" dirty="0" smtClean="0">
                <a:ea typeface="ＭＳ Ｐゴシック" charset="0"/>
              </a:rPr>
              <a:t>D. Still | CD-3c Director's Review</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Calibri" panose="020F0502020204030204" pitchFamily="34" charset="0"/>
              </a:defRPr>
            </a:lvl1pPr>
          </a:lstStyle>
          <a:p>
            <a:pPr>
              <a:defRPr/>
            </a:pPr>
            <a:fld id="{762C15F7-22DB-1448-B34D-3F8D2909FD0C}" type="slidenum">
              <a:rPr lang="en-US" smtClean="0">
                <a:ea typeface="ＭＳ Ｐゴシック" charset="0"/>
              </a:rPr>
              <a:pPr>
                <a:defRPr/>
              </a:pPr>
              <a:t>‹#›</a:t>
            </a:fld>
            <a:endParaRPr lang="en-US" dirty="0">
              <a:ea typeface="ＭＳ Ｐゴシック" charset="0"/>
            </a:endParaRPr>
          </a:p>
        </p:txBody>
      </p:sp>
    </p:spTree>
    <p:extLst>
      <p:ext uri="{BB962C8B-B14F-4D97-AF65-F5344CB8AC3E}">
        <p14:creationId xmlns:p14="http://schemas.microsoft.com/office/powerpoint/2010/main" val="4186075280"/>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ea typeface="ＭＳ Ｐゴシック" charset="0"/>
              </a:rPr>
              <a:t>4/19/16</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ea typeface="ＭＳ Ｐゴシック" charset="0"/>
              </a:rPr>
              <a:t>E. Prebys | CD-3c Director's Review</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ea typeface="ＭＳ Ｐゴシック" charset="0"/>
              </a:rPr>
              <a:pPr>
                <a:defRPr/>
              </a:pPr>
              <a:t>‹#›</a:t>
            </a:fld>
            <a:endParaRPr lang="en-US" dirty="0">
              <a:ea typeface="ＭＳ Ｐゴシック" charset="0"/>
            </a:endParaRPr>
          </a:p>
        </p:txBody>
      </p:sp>
    </p:spTree>
    <p:extLst>
      <p:ext uri="{BB962C8B-B14F-4D97-AF65-F5344CB8AC3E}">
        <p14:creationId xmlns:p14="http://schemas.microsoft.com/office/powerpoint/2010/main" val="320947840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smtClean="0"/>
              <a:pPr/>
              <a:t>4/19/2016</a:t>
            </a:fld>
            <a:endParaRPr lang="en-US" alt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smtClean="0"/>
              <a:pPr/>
              <a:t>‹#›</a:t>
            </a:fld>
            <a:endParaRPr lang="en-US" altLang="en-US" dirty="0"/>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77591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hyperlink" Target="https://indico.fnal.gov/conferenceDisplay.py?confId=10838"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altLang="en-US" dirty="0" smtClean="0">
                <a:ea typeface="Geneva" pitchFamily="121" charset="-128"/>
              </a:rPr>
              <a:t>Mu2e Accelerator Design Review Recommendations</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ea typeface="Geneva" pitchFamily="121" charset="-128"/>
              </a:rPr>
              <a:t>Mu2e Accelerator Management Team</a:t>
            </a:r>
          </a:p>
          <a:p>
            <a:pPr eaLnBrk="1" hangingPunct="1"/>
            <a:r>
              <a:rPr lang="en-US" altLang="en-US" dirty="0" smtClean="0">
                <a:ea typeface="Geneva" pitchFamily="121" charset="-128"/>
              </a:rPr>
              <a:t>Mu2e Director’s Review</a:t>
            </a:r>
          </a:p>
          <a:p>
            <a:pPr eaLnBrk="1" hangingPunct="1"/>
            <a:r>
              <a:rPr lang="en-US" altLang="en-US" dirty="0" smtClean="0">
                <a:ea typeface="Geneva" pitchFamily="121" charset="-128"/>
              </a:rPr>
              <a:t>20 April 2016</a:t>
            </a:r>
          </a:p>
          <a:p>
            <a:pPr eaLnBrk="1" hangingPunct="1"/>
            <a:endParaRPr lang="en-US" altLang="en-US" dirty="0" smtClean="0">
              <a:ea typeface="Geneva" pitchFamily="12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Beamline, Instrumentation &amp; Controls Review</a:t>
            </a:r>
          </a:p>
          <a:p>
            <a:pPr marL="0" indent="0">
              <a:buNone/>
            </a:pPr>
            <a:r>
              <a:rPr lang="en-US" dirty="0" smtClean="0"/>
              <a:t>October </a:t>
            </a:r>
            <a:r>
              <a:rPr lang="en-US" dirty="0"/>
              <a:t>6-7, 2015</a:t>
            </a:r>
          </a:p>
        </p:txBody>
      </p:sp>
    </p:spTree>
    <p:extLst>
      <p:ext uri="{BB962C8B-B14F-4D97-AF65-F5344CB8AC3E}">
        <p14:creationId xmlns:p14="http://schemas.microsoft.com/office/powerpoint/2010/main" val="401512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Independent Design Review</a:t>
            </a:r>
            <a:endParaRPr lang="en-US"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sp>
        <p:nvSpPr>
          <p:cNvPr id="7" name="Rectangle 6"/>
          <p:cNvSpPr/>
          <p:nvPr/>
        </p:nvSpPr>
        <p:spPr>
          <a:xfrm>
            <a:off x="228600" y="859066"/>
            <a:ext cx="6221413" cy="4401205"/>
          </a:xfrm>
          <a:prstGeom prst="rect">
            <a:avLst/>
          </a:prstGeom>
        </p:spPr>
        <p:txBody>
          <a:bodyPr wrap="square">
            <a:spAutoFit/>
          </a:bodyPr>
          <a:lstStyle/>
          <a:p>
            <a:r>
              <a:rPr lang="en-US" sz="1800" dirty="0">
                <a:solidFill>
                  <a:srgbClr val="404040"/>
                </a:solidFill>
                <a:latin typeface="Calibri" charset="0"/>
                <a:ea typeface="ＭＳ Ｐゴシック" charset="0"/>
              </a:rPr>
              <a:t>Beamline Design Review – Controls and Instrumentation</a:t>
            </a:r>
          </a:p>
          <a:p>
            <a:r>
              <a:rPr lang="en-US" sz="1800" dirty="0">
                <a:solidFill>
                  <a:srgbClr val="404040"/>
                </a:solidFill>
                <a:latin typeface="Calibri" charset="0"/>
                <a:ea typeface="ＭＳ Ｐゴシック" charset="0"/>
              </a:rPr>
              <a:t>Date: Oct 6-7, 2015</a:t>
            </a:r>
          </a:p>
          <a:p>
            <a:r>
              <a:rPr lang="en-US" sz="1800" dirty="0">
                <a:solidFill>
                  <a:srgbClr val="404040"/>
                </a:solidFill>
                <a:latin typeface="Calibri" charset="0"/>
                <a:ea typeface="ＭＳ Ｐゴシック" charset="0"/>
              </a:rPr>
              <a:t>Reviewers:  Robert Webber, Paul Derwent</a:t>
            </a:r>
          </a:p>
          <a:p>
            <a:endParaRPr lang="en-US" b="1" dirty="0">
              <a:solidFill>
                <a:srgbClr val="404040"/>
              </a:solidFill>
              <a:latin typeface="Calibri" charset="0"/>
              <a:ea typeface="ＭＳ Ｐゴシック" charset="0"/>
            </a:endParaRPr>
          </a:p>
          <a:p>
            <a:r>
              <a:rPr lang="en-US" b="1" dirty="0" smtClean="0">
                <a:solidFill>
                  <a:srgbClr val="404040"/>
                </a:solidFill>
                <a:latin typeface="Calibri" charset="0"/>
                <a:ea typeface="ＭＳ Ｐゴシック" charset="0"/>
              </a:rPr>
              <a:t>Comments</a:t>
            </a:r>
            <a:endParaRPr lang="en-US" b="1" dirty="0">
              <a:solidFill>
                <a:srgbClr val="404040"/>
              </a:solidFill>
              <a:latin typeface="Calibri" charset="0"/>
              <a:ea typeface="ＭＳ Ｐゴシック" charset="0"/>
            </a:endParaRPr>
          </a:p>
          <a:p>
            <a:pPr marL="457200" indent="-457200">
              <a:buFont typeface="+mj-lt"/>
              <a:buAutoNum type="arabicPeriod"/>
            </a:pPr>
            <a:r>
              <a:rPr lang="en-US" sz="1600" dirty="0" smtClean="0">
                <a:solidFill>
                  <a:srgbClr val="404040"/>
                </a:solidFill>
                <a:latin typeface="Calibri" charset="0"/>
                <a:ea typeface="ＭＳ Ｐゴシック" charset="0"/>
              </a:rPr>
              <a:t>Instrumentation:  The </a:t>
            </a:r>
            <a:r>
              <a:rPr lang="en-US" sz="1600" dirty="0">
                <a:solidFill>
                  <a:srgbClr val="404040"/>
                </a:solidFill>
                <a:latin typeface="Calibri" charset="0"/>
                <a:ea typeface="ＭＳ Ｐゴシック" charset="0"/>
              </a:rPr>
              <a:t>concern over the as-yet unproven vacuum window design is appropriate, but not a major issue for meeting project technical or schedule demands. The expectation is that a prototype will be ready for testing within a few weeks. There is adequate float in the Mu2e schedule should problems be discovered and the g-2 project needs a solution for this same design much sooner than Mu2e. The risk associated with deleterious effects on instrumentation of the production solenoid magnetic field is appropriately recognized and the need to resolve the concern is understood.</a:t>
            </a:r>
            <a:endParaRPr lang="en-US" sz="1600" dirty="0" smtClean="0">
              <a:solidFill>
                <a:srgbClr val="404040"/>
              </a:solidFill>
              <a:latin typeface="Calibri" charset="0"/>
              <a:ea typeface="ＭＳ Ｐゴシック" charset="0"/>
            </a:endParaRPr>
          </a:p>
          <a:p>
            <a:pPr marL="457200" indent="-457200">
              <a:buFont typeface="+mj-lt"/>
              <a:buAutoNum type="arabicPeriod"/>
            </a:pPr>
            <a:endParaRPr lang="en-US" sz="1800" dirty="0">
              <a:solidFill>
                <a:srgbClr val="404040"/>
              </a:solidFill>
              <a:latin typeface="Calibri" charset="0"/>
              <a:ea typeface="ＭＳ Ｐゴシック" charset="0"/>
            </a:endParaRPr>
          </a:p>
        </p:txBody>
      </p:sp>
      <p:sp>
        <p:nvSpPr>
          <p:cNvPr id="8" name="TextBox 7"/>
          <p:cNvSpPr txBox="1"/>
          <p:nvPr/>
        </p:nvSpPr>
        <p:spPr>
          <a:xfrm>
            <a:off x="676275" y="4943950"/>
            <a:ext cx="5650632" cy="1323439"/>
          </a:xfrm>
          <a:prstGeom prst="rect">
            <a:avLst/>
          </a:prstGeom>
          <a:solidFill>
            <a:schemeClr val="tx2">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smtClean="0">
                <a:solidFill>
                  <a:srgbClr val="404040"/>
                </a:solidFill>
                <a:latin typeface="Helvetica"/>
                <a:ea typeface="ＭＳ Ｐゴシック" charset="0"/>
                <a:cs typeface="Helvetica"/>
              </a:rPr>
              <a:t>A prototype ion chamber using the new vacuum window design was built and passed a two-stage vacuum certification test. </a:t>
            </a:r>
          </a:p>
          <a:p>
            <a:pPr marL="285750" indent="-285750">
              <a:buFont typeface="Arial" panose="020B0604020202020204" pitchFamily="34" charset="0"/>
              <a:buChar char="•"/>
            </a:pPr>
            <a:r>
              <a:rPr lang="en-US" sz="1600" dirty="0" smtClean="0">
                <a:solidFill>
                  <a:srgbClr val="404040"/>
                </a:solidFill>
                <a:latin typeface="Helvetica"/>
                <a:ea typeface="ＭＳ Ｐゴシック" charset="0"/>
                <a:cs typeface="Helvetica"/>
              </a:rPr>
              <a:t>Beam studies are planned to test profile monitors in the production solenoid magnetic field (see next slide).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679" y="2584174"/>
            <a:ext cx="2601051" cy="3655013"/>
          </a:xfrm>
          <a:prstGeom prst="rect">
            <a:avLst/>
          </a:prstGeom>
        </p:spPr>
      </p:pic>
      <p:pic>
        <p:nvPicPr>
          <p:cNvPr id="11" name="Picture 10"/>
          <p:cNvPicPr>
            <a:picLocks noChangeAspect="1"/>
          </p:cNvPicPr>
          <p:nvPr/>
        </p:nvPicPr>
        <p:blipFill>
          <a:blip r:embed="rId4"/>
          <a:stretch>
            <a:fillRect/>
          </a:stretch>
        </p:blipFill>
        <p:spPr>
          <a:xfrm>
            <a:off x="7728246" y="1277579"/>
            <a:ext cx="1219723" cy="1191062"/>
          </a:xfrm>
          <a:prstGeom prst="rect">
            <a:avLst/>
          </a:prstGeom>
        </p:spPr>
      </p:pic>
      <p:pic>
        <p:nvPicPr>
          <p:cNvPr id="12" name="Picture 11"/>
          <p:cNvPicPr>
            <a:picLocks noChangeAspect="1"/>
          </p:cNvPicPr>
          <p:nvPr/>
        </p:nvPicPr>
        <p:blipFill>
          <a:blip r:embed="rId5"/>
          <a:stretch>
            <a:fillRect/>
          </a:stretch>
        </p:blipFill>
        <p:spPr>
          <a:xfrm>
            <a:off x="6387695" y="1277579"/>
            <a:ext cx="1246072" cy="1220380"/>
          </a:xfrm>
          <a:prstGeom prst="rect">
            <a:avLst/>
          </a:prstGeom>
        </p:spPr>
      </p:pic>
      <p:sp>
        <p:nvSpPr>
          <p:cNvPr id="13" name="TextBox 12"/>
          <p:cNvSpPr txBox="1"/>
          <p:nvPr/>
        </p:nvSpPr>
        <p:spPr>
          <a:xfrm>
            <a:off x="6456169" y="970346"/>
            <a:ext cx="1080745" cy="338554"/>
          </a:xfrm>
          <a:prstGeom prst="rect">
            <a:avLst/>
          </a:prstGeom>
          <a:noFill/>
        </p:spPr>
        <p:txBody>
          <a:bodyPr wrap="none" rtlCol="0">
            <a:spAutoFit/>
          </a:bodyPr>
          <a:lstStyle/>
          <a:p>
            <a:r>
              <a:rPr lang="en-US" sz="1600" dirty="0" smtClean="0">
                <a:solidFill>
                  <a:srgbClr val="404040"/>
                </a:solidFill>
                <a:latin typeface="Calibri" charset="0"/>
                <a:ea typeface="ＭＳ Ｐゴシック" charset="0"/>
              </a:rPr>
              <a:t>Old Design</a:t>
            </a:r>
            <a:endParaRPr lang="en-US" sz="1600" dirty="0">
              <a:solidFill>
                <a:srgbClr val="404040"/>
              </a:solidFill>
              <a:latin typeface="Calibri" charset="0"/>
              <a:ea typeface="ＭＳ Ｐゴシック" charset="0"/>
            </a:endParaRPr>
          </a:p>
        </p:txBody>
      </p:sp>
      <p:sp>
        <p:nvSpPr>
          <p:cNvPr id="14" name="TextBox 13"/>
          <p:cNvSpPr txBox="1"/>
          <p:nvPr/>
        </p:nvSpPr>
        <p:spPr>
          <a:xfrm>
            <a:off x="7751760" y="956292"/>
            <a:ext cx="1172693" cy="338554"/>
          </a:xfrm>
          <a:prstGeom prst="rect">
            <a:avLst/>
          </a:prstGeom>
          <a:noFill/>
        </p:spPr>
        <p:txBody>
          <a:bodyPr wrap="none" rtlCol="0">
            <a:spAutoFit/>
          </a:bodyPr>
          <a:lstStyle/>
          <a:p>
            <a:r>
              <a:rPr lang="en-US" sz="1600" dirty="0" smtClean="0">
                <a:solidFill>
                  <a:srgbClr val="404040"/>
                </a:solidFill>
                <a:latin typeface="Calibri" charset="0"/>
                <a:ea typeface="ＭＳ Ｐゴシック" charset="0"/>
              </a:rPr>
              <a:t>New Design</a:t>
            </a:r>
            <a:endParaRPr lang="en-US" sz="1600" dirty="0">
              <a:solidFill>
                <a:srgbClr val="404040"/>
              </a:solidFill>
              <a:latin typeface="Calibri" charset="0"/>
              <a:ea typeface="ＭＳ Ｐゴシック" charset="0"/>
            </a:endParaRPr>
          </a:p>
        </p:txBody>
      </p:sp>
      <p:sp>
        <p:nvSpPr>
          <p:cNvPr id="15" name="TextBox 14"/>
          <p:cNvSpPr txBox="1"/>
          <p:nvPr/>
        </p:nvSpPr>
        <p:spPr>
          <a:xfrm>
            <a:off x="6530773" y="5518353"/>
            <a:ext cx="2384627" cy="461665"/>
          </a:xfrm>
          <a:prstGeom prst="rect">
            <a:avLst/>
          </a:prstGeom>
          <a:noFill/>
        </p:spPr>
        <p:txBody>
          <a:bodyPr wrap="none" rtlCol="0">
            <a:spAutoFit/>
          </a:bodyPr>
          <a:lstStyle/>
          <a:p>
            <a:r>
              <a:rPr lang="en-US" b="1" dirty="0" smtClean="0">
                <a:solidFill>
                  <a:srgbClr val="FFFFFF"/>
                </a:solidFill>
                <a:latin typeface="Calibri" charset="0"/>
                <a:ea typeface="ＭＳ Ｐゴシック" charset="0"/>
              </a:rPr>
              <a:t>Vacuum Certified</a:t>
            </a:r>
            <a:endParaRPr lang="en-US" b="1" dirty="0">
              <a:solidFill>
                <a:srgbClr val="FFFFFF"/>
              </a:solidFill>
              <a:latin typeface="Calibri" charset="0"/>
              <a:ea typeface="ＭＳ Ｐゴシック" charset="0"/>
            </a:endParaRPr>
          </a:p>
        </p:txBody>
      </p:sp>
    </p:spTree>
    <p:extLst>
      <p:ext uri="{BB962C8B-B14F-4D97-AF65-F5344CB8AC3E}">
        <p14:creationId xmlns:p14="http://schemas.microsoft.com/office/powerpoint/2010/main" val="2065137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a:t>Design Review Comments &amp; Recommendations</a:t>
            </a:r>
          </a:p>
        </p:txBody>
      </p:sp>
      <p:sp>
        <p:nvSpPr>
          <p:cNvPr id="3" name="Content Placeholder 2"/>
          <p:cNvSpPr>
            <a:spLocks noGrp="1"/>
          </p:cNvSpPr>
          <p:nvPr>
            <p:ph idx="1"/>
          </p:nvPr>
        </p:nvSpPr>
        <p:spPr>
          <a:xfrm>
            <a:off x="228600" y="872718"/>
            <a:ext cx="8672513" cy="2360554"/>
          </a:xfrm>
        </p:spPr>
        <p:txBody>
          <a:bodyPr/>
          <a:lstStyle/>
          <a:p>
            <a:pPr marL="0" lvl="0" indent="0">
              <a:buNone/>
            </a:pPr>
            <a:r>
              <a:rPr lang="en-US" sz="2000" dirty="0" smtClean="0"/>
              <a:t>Beamline Design Review – Controls and Instrumentation</a:t>
            </a:r>
          </a:p>
          <a:p>
            <a:pPr marL="0" lvl="0" indent="0">
              <a:buNone/>
            </a:pPr>
            <a:r>
              <a:rPr lang="en-US" sz="1400" dirty="0" smtClean="0"/>
              <a:t>Date: Oct 6-7, 2015</a:t>
            </a:r>
          </a:p>
          <a:p>
            <a:pPr marL="0" lvl="0" indent="0">
              <a:buNone/>
            </a:pPr>
            <a:r>
              <a:rPr lang="en-US" sz="1400" dirty="0" smtClean="0"/>
              <a:t>Reviewers: </a:t>
            </a:r>
            <a:r>
              <a:rPr lang="en-US" sz="1400" dirty="0"/>
              <a:t> </a:t>
            </a:r>
            <a:r>
              <a:rPr lang="en-US" sz="1400" dirty="0" smtClean="0"/>
              <a:t>Robert Webber, Paul Derwent</a:t>
            </a:r>
          </a:p>
          <a:p>
            <a:pPr marL="0" lvl="0" indent="0">
              <a:buNone/>
            </a:pPr>
            <a:endParaRPr lang="en-US" sz="1800" b="1" dirty="0" smtClean="0"/>
          </a:p>
          <a:p>
            <a:pPr marL="0" lvl="0" indent="0">
              <a:buNone/>
            </a:pPr>
            <a:r>
              <a:rPr lang="en-US" sz="1800" b="1" dirty="0" smtClean="0"/>
              <a:t>Recommendations</a:t>
            </a:r>
          </a:p>
          <a:p>
            <a:pPr marL="457200" lvl="0" indent="-457200">
              <a:buFont typeface="+mj-lt"/>
              <a:buAutoNum type="arabicPeriod"/>
            </a:pPr>
            <a:r>
              <a:rPr lang="en-US" sz="1400" dirty="0" smtClean="0"/>
              <a:t>Pursue a location and test the remaining</a:t>
            </a:r>
            <a:r>
              <a:rPr lang="en-US" sz="1400" dirty="0"/>
              <a:t>	questions	</a:t>
            </a:r>
            <a:r>
              <a:rPr lang="en-US" sz="1400" dirty="0" smtClean="0"/>
              <a:t>about the performance of the</a:t>
            </a:r>
            <a:r>
              <a:rPr lang="en-US" sz="1400" dirty="0"/>
              <a:t>	</a:t>
            </a:r>
            <a:r>
              <a:rPr lang="en-US" sz="1400" dirty="0" smtClean="0"/>
              <a:t>profile monitors in the</a:t>
            </a:r>
            <a:r>
              <a:rPr lang="en-US" sz="1400" dirty="0"/>
              <a:t>	</a:t>
            </a:r>
            <a:r>
              <a:rPr lang="en-US" sz="1400" dirty="0" smtClean="0"/>
              <a:t>fringe field of the production solenoid</a:t>
            </a:r>
            <a:r>
              <a:rPr lang="en-US" sz="1400" dirty="0"/>
              <a:t>.</a:t>
            </a:r>
            <a:r>
              <a:rPr lang="en-US" sz="1600" dirty="0"/>
              <a:t>		</a:t>
            </a: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0" lvl="0" indent="0">
              <a:buNone/>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0" lvl="0" indent="0">
              <a:buNone/>
            </a:pPr>
            <a:endParaRPr lang="en-US" sz="1600" dirty="0" smtClean="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sp>
        <p:nvSpPr>
          <p:cNvPr id="7" name="TextBox 6"/>
          <p:cNvSpPr txBox="1"/>
          <p:nvPr/>
        </p:nvSpPr>
        <p:spPr>
          <a:xfrm>
            <a:off x="676275" y="2929494"/>
            <a:ext cx="7414683" cy="1169551"/>
          </a:xfrm>
          <a:prstGeom prst="rect">
            <a:avLst/>
          </a:prstGeom>
          <a:solidFill>
            <a:schemeClr val="tx2">
              <a:lumMod val="20000"/>
              <a:lumOff val="80000"/>
            </a:schemeClr>
          </a:solidFill>
          <a:ln>
            <a:solidFill>
              <a:schemeClr val="tx1"/>
            </a:solidFill>
          </a:ln>
        </p:spPr>
        <p:txBody>
          <a:bodyPr wrap="square" rtlCol="0">
            <a:spAutoFit/>
          </a:bodyPr>
          <a:lstStyle/>
          <a:p>
            <a:r>
              <a:rPr lang="en-US" sz="1400" dirty="0" smtClean="0">
                <a:solidFill>
                  <a:srgbClr val="404040"/>
                </a:solidFill>
                <a:latin typeface="Helvetica"/>
                <a:ea typeface="ＭＳ Ｐゴシック" charset="0"/>
                <a:cs typeface="Helvetica"/>
              </a:rPr>
              <a:t>Various options were explored for testing a profile monitor in a 1.2Kg magnetic field.  There are planned studies using MICE solenoid in the MTA beam line.  We have added resources to the design scope in BCR029 to extend the MTA studies to include putting a </a:t>
            </a:r>
            <a:r>
              <a:rPr lang="en-US" sz="1400" dirty="0" err="1" smtClean="0">
                <a:solidFill>
                  <a:srgbClr val="404040"/>
                </a:solidFill>
                <a:latin typeface="Helvetica"/>
                <a:ea typeface="ＭＳ Ｐゴシック" charset="0"/>
                <a:cs typeface="Helvetica"/>
              </a:rPr>
              <a:t>multiwire</a:t>
            </a:r>
            <a:r>
              <a:rPr lang="en-US" sz="1400" dirty="0" smtClean="0">
                <a:solidFill>
                  <a:srgbClr val="404040"/>
                </a:solidFill>
                <a:latin typeface="Helvetica"/>
                <a:ea typeface="ＭＳ Ｐゴシック" charset="0"/>
                <a:cs typeface="Helvetica"/>
              </a:rPr>
              <a:t> in the beamline in the field of their solenoid. Instrumentation will locate and modify a spare </a:t>
            </a:r>
            <a:r>
              <a:rPr lang="en-US" sz="1400" dirty="0" err="1" smtClean="0">
                <a:solidFill>
                  <a:srgbClr val="404040"/>
                </a:solidFill>
                <a:latin typeface="Helvetica"/>
                <a:ea typeface="ＭＳ Ｐゴシック" charset="0"/>
                <a:cs typeface="Helvetica"/>
              </a:rPr>
              <a:t>multiwire</a:t>
            </a:r>
            <a:r>
              <a:rPr lang="en-US" sz="1400" dirty="0" smtClean="0">
                <a:solidFill>
                  <a:srgbClr val="404040"/>
                </a:solidFill>
                <a:latin typeface="Helvetica"/>
                <a:ea typeface="ＭＳ Ｐゴシック" charset="0"/>
                <a:cs typeface="Helvetica"/>
              </a:rPr>
              <a:t> for this test. </a:t>
            </a:r>
          </a:p>
        </p:txBody>
      </p:sp>
      <p:pic>
        <p:nvPicPr>
          <p:cNvPr id="8" name="Picture 7"/>
          <p:cNvPicPr>
            <a:picLocks noChangeAspect="1"/>
          </p:cNvPicPr>
          <p:nvPr/>
        </p:nvPicPr>
        <p:blipFill>
          <a:blip r:embed="rId3"/>
          <a:stretch>
            <a:fillRect/>
          </a:stretch>
        </p:blipFill>
        <p:spPr>
          <a:xfrm>
            <a:off x="676275" y="4264578"/>
            <a:ext cx="2857422" cy="2012775"/>
          </a:xfrm>
          <a:prstGeom prst="rect">
            <a:avLst/>
          </a:prstGeom>
        </p:spPr>
      </p:pic>
      <p:cxnSp>
        <p:nvCxnSpPr>
          <p:cNvPr id="10" name="Straight Arrow Connector 9"/>
          <p:cNvCxnSpPr>
            <a:stCxn id="12" idx="1"/>
          </p:cNvCxnSpPr>
          <p:nvPr/>
        </p:nvCxnSpPr>
        <p:spPr>
          <a:xfrm flipH="1">
            <a:off x="1387499" y="4603645"/>
            <a:ext cx="2487890" cy="1798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75389" y="4342035"/>
            <a:ext cx="1940890" cy="523220"/>
          </a:xfrm>
          <a:prstGeom prst="rect">
            <a:avLst/>
          </a:prstGeom>
          <a:solidFill>
            <a:schemeClr val="accent4">
              <a:lumMod val="20000"/>
              <a:lumOff val="80000"/>
            </a:schemeClr>
          </a:solidFill>
        </p:spPr>
        <p:txBody>
          <a:bodyPr wrap="square" rtlCol="0">
            <a:spAutoFit/>
          </a:bodyPr>
          <a:lstStyle/>
          <a:p>
            <a:r>
              <a:rPr lang="en-US" sz="1400" dirty="0" err="1" smtClean="0">
                <a:solidFill>
                  <a:srgbClr val="404040"/>
                </a:solidFill>
                <a:latin typeface="Calibri" charset="0"/>
                <a:ea typeface="ＭＳ Ｐゴシック" charset="0"/>
              </a:rPr>
              <a:t>PreTarget</a:t>
            </a:r>
            <a:r>
              <a:rPr lang="en-US" sz="1400" dirty="0" smtClean="0">
                <a:solidFill>
                  <a:srgbClr val="404040"/>
                </a:solidFill>
                <a:latin typeface="Calibri" charset="0"/>
                <a:ea typeface="ＭＳ Ｐゴシック" charset="0"/>
              </a:rPr>
              <a:t> MW: </a:t>
            </a:r>
          </a:p>
          <a:p>
            <a:r>
              <a:rPr lang="en-US" sz="1400" dirty="0" smtClean="0">
                <a:solidFill>
                  <a:srgbClr val="404040"/>
                </a:solidFill>
                <a:latin typeface="Calibri" charset="0"/>
                <a:ea typeface="ＭＳ Ｐゴシック" charset="0"/>
              </a:rPr>
              <a:t>1.2Kg magnetic field</a:t>
            </a:r>
            <a:endParaRPr lang="en-US" sz="1400" dirty="0">
              <a:solidFill>
                <a:srgbClr val="404040"/>
              </a:solidFill>
              <a:latin typeface="Calibri" charset="0"/>
              <a:ea typeface="ＭＳ Ｐゴシック"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863" y="4342035"/>
            <a:ext cx="2978859" cy="1852024"/>
          </a:xfrm>
          <a:prstGeom prst="rect">
            <a:avLst/>
          </a:prstGeom>
        </p:spPr>
      </p:pic>
      <p:cxnSp>
        <p:nvCxnSpPr>
          <p:cNvPr id="20" name="Straight Arrow Connector 19"/>
          <p:cNvCxnSpPr/>
          <p:nvPr/>
        </p:nvCxnSpPr>
        <p:spPr>
          <a:xfrm>
            <a:off x="5816279" y="4603645"/>
            <a:ext cx="1920413" cy="7933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806450" y="6515100"/>
            <a:ext cx="5373688" cy="241300"/>
          </a:xfrm>
        </p:spPr>
        <p:txBody>
          <a:bodyPr/>
          <a:lstStyle/>
          <a:p>
            <a:pPr>
              <a:defRPr/>
            </a:pPr>
            <a:r>
              <a:rPr lang="en-US" dirty="0" smtClean="0"/>
              <a:t>Presenter | Accelerator IDRs</a:t>
            </a:r>
            <a:endParaRPr lang="en-US" b="1" dirty="0"/>
          </a:p>
        </p:txBody>
      </p:sp>
    </p:spTree>
    <p:extLst>
      <p:ext uri="{BB962C8B-B14F-4D97-AF65-F5344CB8AC3E}">
        <p14:creationId xmlns:p14="http://schemas.microsoft.com/office/powerpoint/2010/main" val="3935423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Independent Design Review</a:t>
            </a:r>
            <a:endParaRPr lang="en-US" dirty="0"/>
          </a:p>
        </p:txBody>
      </p:sp>
      <p:sp>
        <p:nvSpPr>
          <p:cNvPr id="3" name="Content Placeholder 2"/>
          <p:cNvSpPr>
            <a:spLocks noGrp="1"/>
          </p:cNvSpPr>
          <p:nvPr>
            <p:ph idx="1"/>
          </p:nvPr>
        </p:nvSpPr>
        <p:spPr>
          <a:xfrm>
            <a:off x="228600" y="1043046"/>
            <a:ext cx="8746067" cy="5196389"/>
          </a:xfrm>
        </p:spPr>
        <p:txBody>
          <a:bodyPr/>
          <a:lstStyle/>
          <a:p>
            <a:r>
              <a:rPr lang="en-US" sz="2000" dirty="0" smtClean="0"/>
              <a:t>An independent, external design review of the External Beamline and Controls &amp; Instrumentation was held on Oct 6-7, 2015.</a:t>
            </a:r>
          </a:p>
          <a:p>
            <a:pPr marL="0" indent="0">
              <a:buNone/>
            </a:pPr>
            <a:endParaRPr lang="en-US" sz="2000" dirty="0" smtClean="0"/>
          </a:p>
          <a:p>
            <a:r>
              <a:rPr lang="en-US" sz="2000" dirty="0" smtClean="0"/>
              <a:t>The review committee consisted of experts in accelerators systems, optics, mechanical engineering, controls and instrumentation</a:t>
            </a:r>
          </a:p>
          <a:p>
            <a:pPr lvl="1"/>
            <a:r>
              <a:rPr lang="en-US" sz="2000" dirty="0" smtClean="0"/>
              <a:t>Paul Derwent 			– FNAL (Chair)		</a:t>
            </a:r>
          </a:p>
          <a:p>
            <a:pPr lvl="1"/>
            <a:r>
              <a:rPr lang="en-US" sz="2000" dirty="0" smtClean="0"/>
              <a:t>Herman Cease			– ANL</a:t>
            </a:r>
          </a:p>
          <a:p>
            <a:pPr lvl="1"/>
            <a:r>
              <a:rPr lang="en-US" sz="2000" dirty="0" smtClean="0"/>
              <a:t>Giulio Stancari 		– FNAL</a:t>
            </a:r>
          </a:p>
          <a:p>
            <a:pPr lvl="1"/>
            <a:r>
              <a:rPr lang="en-US" sz="2000" dirty="0" smtClean="0"/>
              <a:t>Alexander Valishev 		– </a:t>
            </a:r>
            <a:r>
              <a:rPr lang="en-US" sz="2000" dirty="0"/>
              <a:t>FNAL</a:t>
            </a:r>
          </a:p>
          <a:p>
            <a:pPr lvl="1"/>
            <a:r>
              <a:rPr lang="en-US" sz="2000" dirty="0" smtClean="0"/>
              <a:t>Robert Webber 		– Retired FNAL/ MSU</a:t>
            </a:r>
          </a:p>
          <a:p>
            <a:pPr lvl="1"/>
            <a:r>
              <a:rPr lang="en-US" sz="2000" dirty="0" smtClean="0"/>
              <a:t>Al Zeller 				– MSU (FRIB)</a:t>
            </a:r>
          </a:p>
          <a:p>
            <a:r>
              <a:rPr lang="en-US" sz="2000" dirty="0" smtClean="0"/>
              <a:t>Review Proceedings can be found </a:t>
            </a:r>
            <a:r>
              <a:rPr lang="en-US" sz="2000" dirty="0"/>
              <a:t>at </a:t>
            </a:r>
            <a:r>
              <a:rPr lang="en-US" sz="2000" dirty="0">
                <a:solidFill>
                  <a:srgbClr val="004C97"/>
                </a:solidFill>
              </a:rPr>
              <a:t>https://indico.fnal.gov/conferenceDisplay.py?confId=10361</a:t>
            </a:r>
            <a:endParaRPr lang="en-US" sz="2000" dirty="0" smtClean="0">
              <a:solidFill>
                <a:srgbClr val="004C97"/>
              </a:solidFill>
            </a:endParaRPr>
          </a:p>
          <a:p>
            <a:r>
              <a:rPr lang="en-US" sz="2000" dirty="0" smtClean="0"/>
              <a:t>Final review report (</a:t>
            </a:r>
            <a:r>
              <a:rPr lang="en-US" sz="2000" dirty="0" smtClean="0">
                <a:solidFill>
                  <a:srgbClr val="004C97"/>
                </a:solidFill>
              </a:rPr>
              <a:t>Mu2e-doc-6239</a:t>
            </a:r>
            <a:r>
              <a:rPr lang="en-US" sz="2000" dirty="0" smtClean="0"/>
              <a:t>)</a:t>
            </a:r>
          </a:p>
          <a:p>
            <a:pPr marL="0" indent="0">
              <a:buNone/>
            </a:pPr>
            <a:endParaRPr lang="en-US" dirty="0" smtClean="0"/>
          </a:p>
          <a:p>
            <a:endParaRPr lang="en-US" dirty="0" smtClean="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spTree>
    <p:extLst>
      <p:ext uri="{BB962C8B-B14F-4D97-AF65-F5344CB8AC3E}">
        <p14:creationId xmlns:p14="http://schemas.microsoft.com/office/powerpoint/2010/main" val="164137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 Charge Questions</a:t>
            </a:r>
            <a:endParaRPr lang="en-US" dirty="0"/>
          </a:p>
        </p:txBody>
      </p:sp>
      <p:sp>
        <p:nvSpPr>
          <p:cNvPr id="3" name="Content Placeholder 2"/>
          <p:cNvSpPr>
            <a:spLocks noGrp="1"/>
          </p:cNvSpPr>
          <p:nvPr>
            <p:ph idx="1"/>
          </p:nvPr>
        </p:nvSpPr>
        <p:spPr/>
        <p:txBody>
          <a:bodyPr/>
          <a:lstStyle/>
          <a:p>
            <a:pPr lvl="0"/>
            <a:r>
              <a:rPr lang="en-US" sz="2000" dirty="0" smtClean="0"/>
              <a:t>Is </a:t>
            </a:r>
            <a:r>
              <a:rPr lang="en-US" sz="2000" dirty="0"/>
              <a:t>the technical design of the Mu2e </a:t>
            </a:r>
            <a:r>
              <a:rPr lang="en-US" sz="2000" dirty="0" smtClean="0"/>
              <a:t>beamline, controls and instrumentation technically sound?  Have all the principal issues been appropriately evaluated, simulation, and calculated?  Are all these issues properly addressed in the design?</a:t>
            </a:r>
            <a:r>
              <a:rPr lang="en-US" sz="2000" dirty="0"/>
              <a:t>	</a:t>
            </a:r>
            <a:r>
              <a:rPr lang="en-US" sz="2000" dirty="0" smtClean="0">
                <a:solidFill>
                  <a:schemeClr val="accent5">
                    <a:lumMod val="75000"/>
                  </a:schemeClr>
                </a:solidFill>
              </a:rPr>
              <a:t>Yes</a:t>
            </a:r>
          </a:p>
          <a:p>
            <a:pPr marL="0" lvl="0" indent="0">
              <a:buNone/>
            </a:pPr>
            <a:endParaRPr lang="en-US" sz="2000" dirty="0" smtClean="0">
              <a:solidFill>
                <a:schemeClr val="accent5">
                  <a:lumMod val="75000"/>
                </a:schemeClr>
              </a:solidFill>
            </a:endParaRPr>
          </a:p>
          <a:p>
            <a:r>
              <a:rPr lang="en-US" sz="2000" dirty="0" smtClean="0"/>
              <a:t>What are the technical risks of the design? </a:t>
            </a:r>
            <a:r>
              <a:rPr lang="en-US" sz="2000" dirty="0"/>
              <a:t> </a:t>
            </a:r>
            <a:r>
              <a:rPr lang="en-US" sz="2000" dirty="0" smtClean="0"/>
              <a:t>Have all of the technical risks been accounted for?  Have these risks been properly evaluated and have mitigation plans in place? 	</a:t>
            </a:r>
            <a:r>
              <a:rPr lang="en-US" sz="2000" dirty="0" smtClean="0">
                <a:solidFill>
                  <a:srgbClr val="3D741B"/>
                </a:solidFill>
              </a:rPr>
              <a:t>Yes</a:t>
            </a:r>
          </a:p>
          <a:p>
            <a:pPr marL="0" indent="0">
              <a:buNone/>
            </a:pPr>
            <a:endParaRPr lang="en-US" sz="2000" dirty="0" smtClean="0">
              <a:solidFill>
                <a:srgbClr val="3D741B"/>
              </a:solidFill>
            </a:endParaRPr>
          </a:p>
          <a:p>
            <a:pPr lvl="0"/>
            <a:r>
              <a:rPr lang="en-US" sz="2000" dirty="0" smtClean="0"/>
              <a:t>Is the technical design of the Mu2e beamlines, controls and instrumentation on track to satisfy the requirements for the DOE CD3 review in early CY 2016? </a:t>
            </a:r>
            <a:r>
              <a:rPr lang="en-US" sz="2000" dirty="0" smtClean="0">
                <a:solidFill>
                  <a:srgbClr val="3D741B"/>
                </a:solidFill>
              </a:rPr>
              <a:t>Yes</a:t>
            </a:r>
          </a:p>
          <a:p>
            <a:pPr marL="0" indent="0">
              <a:buNone/>
            </a:pPr>
            <a:endParaRPr lang="en-US" sz="2000" dirty="0"/>
          </a:p>
          <a:p>
            <a:pPr lvl="0"/>
            <a:endParaRPr lang="en-US" dirty="0"/>
          </a:p>
          <a:p>
            <a:endParaRPr lang="en-US" dirty="0"/>
          </a:p>
          <a:p>
            <a:pPr lvl="0"/>
            <a:endParaRPr lang="en-US" dirty="0" smtClean="0"/>
          </a:p>
          <a:p>
            <a:pPr lvl="0"/>
            <a:endParaRPr lang="en-US" dirty="0"/>
          </a:p>
          <a:p>
            <a:endParaRPr lang="en-US" dirty="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spTree>
    <p:extLst>
      <p:ext uri="{BB962C8B-B14F-4D97-AF65-F5344CB8AC3E}">
        <p14:creationId xmlns:p14="http://schemas.microsoft.com/office/powerpoint/2010/main" val="3319378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a:t>Design Review Comments &amp; Recommendations</a:t>
            </a:r>
          </a:p>
        </p:txBody>
      </p:sp>
      <p:sp>
        <p:nvSpPr>
          <p:cNvPr id="3" name="Content Placeholder 2"/>
          <p:cNvSpPr>
            <a:spLocks noGrp="1"/>
          </p:cNvSpPr>
          <p:nvPr>
            <p:ph idx="1"/>
          </p:nvPr>
        </p:nvSpPr>
        <p:spPr>
          <a:xfrm>
            <a:off x="228600" y="872718"/>
            <a:ext cx="8672513" cy="2360554"/>
          </a:xfrm>
        </p:spPr>
        <p:txBody>
          <a:bodyPr/>
          <a:lstStyle/>
          <a:p>
            <a:pPr marL="0" lvl="0" indent="0">
              <a:buNone/>
            </a:pPr>
            <a:r>
              <a:rPr lang="en-US" dirty="0" smtClean="0"/>
              <a:t>Beamline Design Review – Optics &amp; Lattice</a:t>
            </a:r>
          </a:p>
          <a:p>
            <a:pPr marL="0" lvl="0" indent="0">
              <a:buNone/>
            </a:pPr>
            <a:r>
              <a:rPr lang="en-US" sz="1600" dirty="0" smtClean="0"/>
              <a:t>Date: Oct 6-7, 2015</a:t>
            </a:r>
          </a:p>
          <a:p>
            <a:pPr marL="0" lvl="0" indent="0">
              <a:buNone/>
            </a:pPr>
            <a:r>
              <a:rPr lang="en-US" sz="1600" dirty="0" smtClean="0"/>
              <a:t>Reviewers: Alexander </a:t>
            </a:r>
            <a:r>
              <a:rPr lang="en-US" sz="1600" dirty="0" err="1" smtClean="0"/>
              <a:t>Valishev</a:t>
            </a:r>
            <a:r>
              <a:rPr lang="en-US" sz="1600" dirty="0" smtClean="0"/>
              <a:t>, Giulio </a:t>
            </a:r>
            <a:r>
              <a:rPr lang="en-US" sz="1600" dirty="0" err="1" smtClean="0"/>
              <a:t>Stancari</a:t>
            </a:r>
            <a:endParaRPr lang="en-US" sz="1600" dirty="0" smtClean="0"/>
          </a:p>
          <a:p>
            <a:pPr marL="0" lvl="0" indent="0">
              <a:buNone/>
            </a:pPr>
            <a:endParaRPr lang="en-US" sz="2000" b="1" dirty="0" smtClean="0"/>
          </a:p>
          <a:p>
            <a:pPr marL="0" lvl="0" indent="0">
              <a:buNone/>
            </a:pPr>
            <a:r>
              <a:rPr lang="en-US" sz="2000" b="1" dirty="0" smtClean="0"/>
              <a:t>Recommendations</a:t>
            </a:r>
          </a:p>
          <a:p>
            <a:pPr marL="457200" lvl="0" indent="-457200">
              <a:buFont typeface="+mj-lt"/>
              <a:buAutoNum type="arabicPeriod"/>
            </a:pPr>
            <a:r>
              <a:rPr lang="en-US" sz="1600" dirty="0" smtClean="0"/>
              <a:t>Perform error analysis of the beam line optics including the full set of imperfection: magnet tilts, field calibrations and if practical, higher order field effects in the Delivery ring extraction and final focus sections.</a:t>
            </a:r>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r>
              <a:rPr lang="en-US" sz="1600" dirty="0" smtClean="0"/>
              <a:t>Do </a:t>
            </a:r>
            <a:r>
              <a:rPr lang="en-US" sz="1600" dirty="0"/>
              <a:t>a beginning-to-end integrated calculation, including the effect of Production Solenoid on the optics of the final focus and beam transport. </a:t>
            </a:r>
          </a:p>
          <a:p>
            <a:pPr marL="0" indent="0">
              <a:buNone/>
            </a:pPr>
            <a:endParaRPr lang="en-US" sz="1600" dirty="0"/>
          </a:p>
          <a:p>
            <a:pPr marL="0" lvl="0" indent="0">
              <a:buNone/>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0" lvl="0" indent="0">
              <a:buNone/>
            </a:pPr>
            <a:endParaRPr lang="en-US" sz="1600" dirty="0" smtClean="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7" name="TextBox 6"/>
          <p:cNvSpPr txBox="1"/>
          <p:nvPr/>
        </p:nvSpPr>
        <p:spPr>
          <a:xfrm>
            <a:off x="676274" y="3360587"/>
            <a:ext cx="7414683" cy="861774"/>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smtClean="0">
                <a:solidFill>
                  <a:srgbClr val="404040"/>
                </a:solidFill>
                <a:ea typeface="ＭＳ Ｐゴシック" charset="0"/>
                <a:cs typeface="Helvetica"/>
              </a:rPr>
              <a:t>Work is in progress with completion in June 2016</a:t>
            </a:r>
          </a:p>
          <a:p>
            <a:r>
              <a:rPr lang="en-US" sz="1200" dirty="0">
                <a:solidFill>
                  <a:srgbClr val="404040"/>
                </a:solidFill>
              </a:rPr>
              <a:t>Eliana Gianfelice-Wendt </a:t>
            </a:r>
            <a:endParaRPr lang="en-US" sz="1200" dirty="0">
              <a:solidFill>
                <a:srgbClr val="404040"/>
              </a:solidFill>
              <a:ea typeface="ＭＳ Ｐゴシック" charset="0"/>
              <a:cs typeface="Helvetica"/>
            </a:endParaRPr>
          </a:p>
          <a:p>
            <a:endParaRPr lang="en-US" sz="1200" dirty="0">
              <a:solidFill>
                <a:srgbClr val="404040"/>
              </a:solidFill>
              <a:ea typeface="ＭＳ Ｐゴシック" charset="0"/>
              <a:cs typeface="Helvetica"/>
            </a:endParaRPr>
          </a:p>
          <a:p>
            <a:r>
              <a:rPr lang="en-US" sz="1200" dirty="0">
                <a:solidFill>
                  <a:srgbClr val="404040"/>
                </a:solidFill>
                <a:ea typeface="ＭＳ Ｐゴシック" charset="0"/>
                <a:cs typeface="Helvetica"/>
              </a:rPr>
              <a:t>Status – In </a:t>
            </a:r>
            <a:r>
              <a:rPr lang="en-US" sz="1200" dirty="0" smtClean="0">
                <a:solidFill>
                  <a:srgbClr val="404040"/>
                </a:solidFill>
                <a:ea typeface="ＭＳ Ｐゴシック" charset="0"/>
                <a:cs typeface="Helvetica"/>
              </a:rPr>
              <a:t>Progress</a:t>
            </a:r>
            <a:endParaRPr lang="en-US" sz="1200" dirty="0">
              <a:solidFill>
                <a:srgbClr val="404040"/>
              </a:solidFill>
              <a:latin typeface="Calibri" charset="0"/>
              <a:ea typeface="ＭＳ Ｐゴシック" charset="0"/>
            </a:endParaRPr>
          </a:p>
        </p:txBody>
      </p:sp>
      <p:sp>
        <p:nvSpPr>
          <p:cNvPr id="9" name="TextBox 8"/>
          <p:cNvSpPr txBox="1"/>
          <p:nvPr/>
        </p:nvSpPr>
        <p:spPr>
          <a:xfrm>
            <a:off x="676275" y="4833657"/>
            <a:ext cx="7414683" cy="1015663"/>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a:solidFill>
                  <a:srgbClr val="404040"/>
                </a:solidFill>
                <a:ea typeface="ＭＳ Ｐゴシック" charset="0"/>
                <a:cs typeface="Helvetica"/>
              </a:rPr>
              <a:t>T</a:t>
            </a:r>
            <a:r>
              <a:rPr lang="en-US" sz="1200" dirty="0" smtClean="0">
                <a:solidFill>
                  <a:srgbClr val="404040"/>
                </a:solidFill>
                <a:ea typeface="ＭＳ Ｐゴシック" charset="0"/>
                <a:cs typeface="Helvetica"/>
              </a:rPr>
              <a:t>he </a:t>
            </a:r>
            <a:r>
              <a:rPr lang="en-US" sz="1200" dirty="0">
                <a:solidFill>
                  <a:srgbClr val="404040"/>
                </a:solidFill>
                <a:ea typeface="ＭＳ Ｐゴシック" charset="0"/>
                <a:cs typeface="Helvetica"/>
              </a:rPr>
              <a:t>solenoid field from the production </a:t>
            </a:r>
            <a:r>
              <a:rPr lang="en-US" sz="1200" dirty="0" smtClean="0">
                <a:solidFill>
                  <a:srgbClr val="404040"/>
                </a:solidFill>
                <a:ea typeface="ＭＳ Ｐゴシック" charset="0"/>
                <a:cs typeface="Helvetica"/>
              </a:rPr>
              <a:t>solenoid transport matrix have been incorporated </a:t>
            </a:r>
            <a:r>
              <a:rPr lang="en-US" sz="1200" dirty="0">
                <a:solidFill>
                  <a:srgbClr val="404040"/>
                </a:solidFill>
                <a:ea typeface="ＭＳ Ｐゴシック" charset="0"/>
                <a:cs typeface="Helvetica"/>
              </a:rPr>
              <a:t>into MADX.  </a:t>
            </a:r>
            <a:r>
              <a:rPr lang="en-US" sz="1200" dirty="0" smtClean="0">
                <a:solidFill>
                  <a:srgbClr val="404040"/>
                </a:solidFill>
                <a:ea typeface="ＭＳ Ｐゴシック" charset="0"/>
                <a:cs typeface="Helvetica"/>
              </a:rPr>
              <a:t>Currently, performance testing the transverse and longitudinal parts for confidence and accuracy.</a:t>
            </a:r>
          </a:p>
          <a:p>
            <a:r>
              <a:rPr lang="en-US" sz="1200" dirty="0" smtClean="0">
                <a:solidFill>
                  <a:srgbClr val="404040"/>
                </a:solidFill>
              </a:rPr>
              <a:t>Eliana </a:t>
            </a:r>
            <a:r>
              <a:rPr lang="en-US" sz="1200" dirty="0">
                <a:solidFill>
                  <a:srgbClr val="404040"/>
                </a:solidFill>
              </a:rPr>
              <a:t>Gianfelice-Wendt </a:t>
            </a:r>
            <a:endParaRPr lang="en-US" sz="1200" dirty="0">
              <a:solidFill>
                <a:srgbClr val="404040"/>
              </a:solidFill>
              <a:ea typeface="ＭＳ Ｐゴシック" charset="0"/>
              <a:cs typeface="Helvetica"/>
            </a:endParaRPr>
          </a:p>
          <a:p>
            <a:endParaRPr lang="en-US" sz="1200" dirty="0">
              <a:solidFill>
                <a:srgbClr val="404040"/>
              </a:solidFill>
              <a:ea typeface="ＭＳ Ｐゴシック" charset="0"/>
              <a:cs typeface="Helvetica"/>
            </a:endParaRPr>
          </a:p>
          <a:p>
            <a:r>
              <a:rPr lang="en-US" sz="1200" dirty="0">
                <a:solidFill>
                  <a:srgbClr val="404040"/>
                </a:solidFill>
                <a:ea typeface="ＭＳ Ｐゴシック" charset="0"/>
                <a:cs typeface="Helvetica"/>
              </a:rPr>
              <a:t>Status – In </a:t>
            </a:r>
            <a:r>
              <a:rPr lang="en-US" sz="1200" dirty="0" smtClean="0">
                <a:solidFill>
                  <a:srgbClr val="404040"/>
                </a:solidFill>
                <a:ea typeface="ＭＳ Ｐゴシック" charset="0"/>
                <a:cs typeface="Helvetica"/>
              </a:rPr>
              <a:t>Progress</a:t>
            </a:r>
            <a:endParaRPr lang="en-US" sz="12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2656994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a:t>Design Review Comments &amp; Recommendations</a:t>
            </a:r>
          </a:p>
        </p:txBody>
      </p:sp>
      <p:sp>
        <p:nvSpPr>
          <p:cNvPr id="3" name="Content Placeholder 2"/>
          <p:cNvSpPr>
            <a:spLocks noGrp="1"/>
          </p:cNvSpPr>
          <p:nvPr>
            <p:ph idx="1"/>
          </p:nvPr>
        </p:nvSpPr>
        <p:spPr>
          <a:xfrm>
            <a:off x="228600" y="872718"/>
            <a:ext cx="8672513" cy="2360554"/>
          </a:xfrm>
        </p:spPr>
        <p:txBody>
          <a:bodyPr/>
          <a:lstStyle/>
          <a:p>
            <a:pPr marL="0" lvl="0" indent="0">
              <a:buNone/>
            </a:pPr>
            <a:r>
              <a:rPr lang="en-US" dirty="0" smtClean="0"/>
              <a:t>Beamline Design Review – Technical Components</a:t>
            </a:r>
          </a:p>
          <a:p>
            <a:pPr marL="0" lvl="0" indent="0">
              <a:buNone/>
            </a:pPr>
            <a:r>
              <a:rPr lang="en-US" sz="1600" dirty="0" smtClean="0"/>
              <a:t>Date: Oct 6-7, 2015</a:t>
            </a:r>
          </a:p>
          <a:p>
            <a:pPr marL="0" lvl="0" indent="0">
              <a:buNone/>
            </a:pPr>
            <a:r>
              <a:rPr lang="en-US" sz="1600" dirty="0" smtClean="0"/>
              <a:t>Reviewers: </a:t>
            </a:r>
            <a:r>
              <a:rPr lang="en-US" sz="1600" dirty="0"/>
              <a:t> </a:t>
            </a:r>
            <a:r>
              <a:rPr lang="en-US" sz="1600" dirty="0" smtClean="0"/>
              <a:t>Al Zeller, Herman Cease</a:t>
            </a:r>
          </a:p>
          <a:p>
            <a:pPr marL="0" lvl="0" indent="0">
              <a:buNone/>
            </a:pPr>
            <a:r>
              <a:rPr lang="en-US" sz="2000" b="1" dirty="0" smtClean="0"/>
              <a:t>Recommendations</a:t>
            </a:r>
          </a:p>
          <a:p>
            <a:pPr marL="457200" lvl="0" indent="-457200">
              <a:buFont typeface="+mj-lt"/>
              <a:buAutoNum type="arabicPeriod"/>
            </a:pPr>
            <a:r>
              <a:rPr lang="en-US" sz="1400" dirty="0" smtClean="0"/>
              <a:t>Recheck the radiation transport calculation to ensure the final focus elements do not require radiation resistant coils. </a:t>
            </a:r>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indent="-457200">
              <a:buFont typeface="+mj-lt"/>
              <a:buAutoNum type="arabicPeriod"/>
            </a:pPr>
            <a:r>
              <a:rPr lang="en-US" sz="1400" dirty="0" smtClean="0"/>
              <a:t>Verify that activation of the LCW flowing through the HRS will not introduce radioactive contamination issues when that water is mixed with the general LCW system.  In particular, the LCW is also used to cool the SCR power supplies not in the tunnel.</a:t>
            </a:r>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0" lvl="0" indent="0">
              <a:buNone/>
            </a:pPr>
            <a:endParaRPr lang="en-US" sz="1600" dirty="0" smtClean="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sp>
        <p:nvSpPr>
          <p:cNvPr id="7" name="TextBox 6"/>
          <p:cNvSpPr txBox="1"/>
          <p:nvPr/>
        </p:nvSpPr>
        <p:spPr>
          <a:xfrm>
            <a:off x="228600" y="2760422"/>
            <a:ext cx="8672513" cy="1200329"/>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a:solidFill>
                  <a:srgbClr val="404040"/>
                </a:solidFill>
              </a:rPr>
              <a:t>Residual dose rates for the </a:t>
            </a:r>
            <a:r>
              <a:rPr lang="en-US" sz="1200" dirty="0" smtClean="0">
                <a:solidFill>
                  <a:srgbClr val="404040"/>
                </a:solidFill>
              </a:rPr>
              <a:t>PS </a:t>
            </a:r>
            <a:r>
              <a:rPr lang="en-US" sz="1200" dirty="0">
                <a:solidFill>
                  <a:srgbClr val="404040"/>
                </a:solidFill>
              </a:rPr>
              <a:t>and RHR floor are </a:t>
            </a:r>
            <a:r>
              <a:rPr lang="en-US" sz="1200" dirty="0" smtClean="0">
                <a:solidFill>
                  <a:srgbClr val="404040"/>
                </a:solidFill>
              </a:rPr>
              <a:t>calculated </a:t>
            </a:r>
            <a:r>
              <a:rPr lang="en-US" sz="1200" dirty="0">
                <a:solidFill>
                  <a:srgbClr val="404040"/>
                </a:solidFill>
              </a:rPr>
              <a:t>in Mu2e-doc-5572.   Estimates of 1.5 Rad/</a:t>
            </a:r>
            <a:r>
              <a:rPr lang="en-US" sz="1200" dirty="0" err="1">
                <a:solidFill>
                  <a:srgbClr val="404040"/>
                </a:solidFill>
              </a:rPr>
              <a:t>hr</a:t>
            </a:r>
            <a:r>
              <a:rPr lang="en-US" sz="1200" dirty="0">
                <a:solidFill>
                  <a:srgbClr val="404040"/>
                </a:solidFill>
              </a:rPr>
              <a:t> are calculated for the PC (protection collimator) downstream of the last M4 beamline dipole magnet HT943.   </a:t>
            </a:r>
            <a:r>
              <a:rPr lang="en-US" sz="1200" dirty="0" smtClean="0">
                <a:solidFill>
                  <a:srgbClr val="404040"/>
                </a:solidFill>
              </a:rPr>
              <a:t>Integrated </a:t>
            </a:r>
            <a:r>
              <a:rPr lang="en-US" sz="1200" dirty="0">
                <a:solidFill>
                  <a:srgbClr val="404040"/>
                </a:solidFill>
              </a:rPr>
              <a:t>dose for 10 years at the PC would be 131k Rad/10 years.  This is a very conservation </a:t>
            </a:r>
            <a:r>
              <a:rPr lang="en-US" sz="1200" dirty="0" smtClean="0">
                <a:solidFill>
                  <a:srgbClr val="404040"/>
                </a:solidFill>
              </a:rPr>
              <a:t>estimate </a:t>
            </a:r>
            <a:r>
              <a:rPr lang="en-US" sz="1200" dirty="0">
                <a:solidFill>
                  <a:srgbClr val="404040"/>
                </a:solidFill>
              </a:rPr>
              <a:t>for HT943.  </a:t>
            </a:r>
            <a:r>
              <a:rPr lang="en-US" sz="1200" dirty="0" smtClean="0">
                <a:solidFill>
                  <a:srgbClr val="404040"/>
                </a:solidFill>
              </a:rPr>
              <a:t>Radiation  </a:t>
            </a:r>
            <a:r>
              <a:rPr lang="en-US" sz="1200" dirty="0">
                <a:solidFill>
                  <a:srgbClr val="404040"/>
                </a:solidFill>
              </a:rPr>
              <a:t>tolerance for this </a:t>
            </a:r>
            <a:r>
              <a:rPr lang="en-US" sz="1200" dirty="0" smtClean="0">
                <a:solidFill>
                  <a:srgbClr val="404040"/>
                </a:solidFill>
              </a:rPr>
              <a:t>CDA dipole </a:t>
            </a:r>
            <a:r>
              <a:rPr lang="en-US" sz="1200" dirty="0">
                <a:solidFill>
                  <a:srgbClr val="404040"/>
                </a:solidFill>
              </a:rPr>
              <a:t>is much greater. </a:t>
            </a:r>
            <a:endParaRPr lang="en-US" sz="1200" dirty="0" smtClean="0">
              <a:solidFill>
                <a:srgbClr val="404040"/>
              </a:solidFill>
            </a:endParaRPr>
          </a:p>
          <a:p>
            <a:r>
              <a:rPr lang="en-US" sz="1200" dirty="0">
                <a:solidFill>
                  <a:srgbClr val="404040"/>
                </a:solidFill>
              </a:rPr>
              <a:t>T. Leveling,  D. Still </a:t>
            </a:r>
            <a:endParaRPr lang="en-US" sz="1200" dirty="0" smtClean="0">
              <a:solidFill>
                <a:srgbClr val="404040"/>
              </a:solidFill>
            </a:endParaRPr>
          </a:p>
          <a:p>
            <a:endParaRPr lang="en-US" sz="1200" dirty="0">
              <a:solidFill>
                <a:srgbClr val="404040"/>
              </a:solidFill>
              <a:latin typeface="Calibri" charset="0"/>
              <a:ea typeface="ＭＳ Ｐゴシック" charset="0"/>
            </a:endParaRPr>
          </a:p>
          <a:p>
            <a:r>
              <a:rPr lang="en-US" sz="1200" dirty="0" smtClean="0">
                <a:solidFill>
                  <a:srgbClr val="404040"/>
                </a:solidFill>
                <a:latin typeface="Calibri" charset="0"/>
                <a:ea typeface="ＭＳ Ｐゴシック" charset="0"/>
              </a:rPr>
              <a:t>Status - Complete</a:t>
            </a:r>
          </a:p>
        </p:txBody>
      </p:sp>
      <p:sp>
        <p:nvSpPr>
          <p:cNvPr id="8" name="TextBox 7"/>
          <p:cNvSpPr txBox="1"/>
          <p:nvPr/>
        </p:nvSpPr>
        <p:spPr>
          <a:xfrm>
            <a:off x="228599" y="4927025"/>
            <a:ext cx="8672513" cy="1200329"/>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smtClean="0">
                <a:solidFill>
                  <a:srgbClr val="404040"/>
                </a:solidFill>
              </a:rPr>
              <a:t>MARS </a:t>
            </a:r>
            <a:r>
              <a:rPr lang="en-US" sz="1200" dirty="0">
                <a:solidFill>
                  <a:srgbClr val="404040"/>
                </a:solidFill>
              </a:rPr>
              <a:t>simulations for the production of Tritium in the cooling water and HRS have performed and documented in Mu2e-doc-3000.  The document concludes that tritium would build up in the HRS water system to the level &lt;&lt;&lt; </a:t>
            </a:r>
            <a:r>
              <a:rPr lang="en-US" sz="1200" dirty="0" smtClean="0">
                <a:solidFill>
                  <a:srgbClr val="404040"/>
                </a:solidFill>
              </a:rPr>
              <a:t>1</a:t>
            </a:r>
            <a:r>
              <a:rPr lang="en-US" sz="1200" dirty="0" smtClean="0">
                <a:solidFill>
                  <a:srgbClr val="404040"/>
                </a:solidFill>
                <a:sym typeface="Symbol" panose="05050102010706020507" pitchFamily="18" charset="2"/>
              </a:rPr>
              <a:t></a:t>
            </a:r>
            <a:r>
              <a:rPr lang="en-US" sz="1200" dirty="0" smtClean="0">
                <a:solidFill>
                  <a:srgbClr val="404040"/>
                </a:solidFill>
              </a:rPr>
              <a:t>Ci/cc </a:t>
            </a:r>
            <a:r>
              <a:rPr lang="en-US" sz="1200" dirty="0">
                <a:solidFill>
                  <a:srgbClr val="404040"/>
                </a:solidFill>
              </a:rPr>
              <a:t>after 3 years of continuous running.  These levels do not pose </a:t>
            </a:r>
            <a:r>
              <a:rPr lang="en-US" sz="1200" dirty="0" smtClean="0">
                <a:solidFill>
                  <a:srgbClr val="404040"/>
                </a:solidFill>
              </a:rPr>
              <a:t>concern</a:t>
            </a:r>
            <a:r>
              <a:rPr lang="en-US" sz="1200" dirty="0">
                <a:solidFill>
                  <a:srgbClr val="404040"/>
                </a:solidFill>
              </a:rPr>
              <a:t> </a:t>
            </a:r>
            <a:r>
              <a:rPr lang="en-US" sz="1200" dirty="0" smtClean="0">
                <a:solidFill>
                  <a:srgbClr val="404040"/>
                </a:solidFill>
              </a:rPr>
              <a:t>for water circulating through the LCW return.</a:t>
            </a:r>
          </a:p>
          <a:p>
            <a:r>
              <a:rPr lang="en-US" sz="1200" dirty="0" smtClean="0">
                <a:solidFill>
                  <a:srgbClr val="404040"/>
                </a:solidFill>
              </a:rPr>
              <a:t>Deshpande</a:t>
            </a:r>
            <a:r>
              <a:rPr lang="en-US" sz="1200" dirty="0">
                <a:solidFill>
                  <a:srgbClr val="404040"/>
                </a:solidFill>
              </a:rPr>
              <a:t>, T. Leveling, D. Still </a:t>
            </a:r>
            <a:endParaRPr lang="en-US" sz="1200" dirty="0" smtClean="0">
              <a:solidFill>
                <a:srgbClr val="404040"/>
              </a:solidFill>
            </a:endParaRPr>
          </a:p>
          <a:p>
            <a:endParaRPr lang="en-US" sz="1200" dirty="0" smtClean="0">
              <a:solidFill>
                <a:srgbClr val="404040"/>
              </a:solidFill>
            </a:endParaRPr>
          </a:p>
          <a:p>
            <a:r>
              <a:rPr lang="en-US" sz="1200" dirty="0">
                <a:solidFill>
                  <a:srgbClr val="404040"/>
                </a:solidFill>
                <a:latin typeface="Calibri" charset="0"/>
                <a:ea typeface="ＭＳ Ｐゴシック" charset="0"/>
              </a:rPr>
              <a:t>Status - </a:t>
            </a:r>
            <a:r>
              <a:rPr lang="en-US" sz="1200" dirty="0" smtClean="0">
                <a:solidFill>
                  <a:srgbClr val="404040"/>
                </a:solidFill>
                <a:latin typeface="Calibri" charset="0"/>
                <a:ea typeface="ＭＳ Ｐゴシック" charset="0"/>
              </a:rPr>
              <a:t>Complete</a:t>
            </a:r>
            <a:endParaRPr lang="en-US" sz="12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3908996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a:t>Design Review Comments &amp; Recommendations</a:t>
            </a:r>
          </a:p>
        </p:txBody>
      </p:sp>
      <p:sp>
        <p:nvSpPr>
          <p:cNvPr id="3" name="Content Placeholder 2"/>
          <p:cNvSpPr>
            <a:spLocks noGrp="1"/>
          </p:cNvSpPr>
          <p:nvPr>
            <p:ph idx="1"/>
          </p:nvPr>
        </p:nvSpPr>
        <p:spPr>
          <a:xfrm>
            <a:off x="228600" y="872718"/>
            <a:ext cx="8672513" cy="2360554"/>
          </a:xfrm>
        </p:spPr>
        <p:txBody>
          <a:bodyPr/>
          <a:lstStyle/>
          <a:p>
            <a:pPr marL="0" lvl="0" indent="0">
              <a:buNone/>
            </a:pPr>
            <a:r>
              <a:rPr lang="en-US" dirty="0" smtClean="0"/>
              <a:t>Beamline Design Review – Technical Components</a:t>
            </a:r>
          </a:p>
          <a:p>
            <a:pPr marL="0" lvl="0" indent="0">
              <a:buNone/>
            </a:pPr>
            <a:r>
              <a:rPr lang="en-US" sz="1600" dirty="0" smtClean="0"/>
              <a:t>Date: Oct 6-7, 2015</a:t>
            </a:r>
          </a:p>
          <a:p>
            <a:pPr marL="0" lvl="0" indent="0">
              <a:buNone/>
            </a:pPr>
            <a:r>
              <a:rPr lang="en-US" sz="1600" dirty="0" smtClean="0"/>
              <a:t>Reviewers: </a:t>
            </a:r>
            <a:r>
              <a:rPr lang="en-US" sz="1600" dirty="0"/>
              <a:t> </a:t>
            </a:r>
            <a:r>
              <a:rPr lang="en-US" sz="1600" dirty="0" smtClean="0"/>
              <a:t>Al Zeller, Herman Cease</a:t>
            </a:r>
          </a:p>
          <a:p>
            <a:pPr marL="0" lvl="0" indent="0">
              <a:buNone/>
            </a:pPr>
            <a:r>
              <a:rPr lang="en-US" sz="1600" b="1" dirty="0" smtClean="0"/>
              <a:t>Recommendations:</a:t>
            </a:r>
          </a:p>
          <a:p>
            <a:pPr lvl="0">
              <a:buFont typeface="+mj-lt"/>
              <a:buAutoNum type="arabicPeriod" startAt="3"/>
            </a:pPr>
            <a:r>
              <a:rPr lang="en-US" sz="1600" dirty="0" smtClean="0"/>
              <a:t>Prepare a justification of the vacuum requirements that can be presented at the CD3 review.</a:t>
            </a:r>
            <a:endParaRPr lang="en-US" sz="1600" dirty="0"/>
          </a:p>
          <a:p>
            <a:pPr marL="457200" lvl="0" indent="-457200">
              <a:buFont typeface="+mj-lt"/>
              <a:buAutoNum type="arabicPeriod" startAt="3"/>
            </a:pPr>
            <a:endParaRPr lang="en-US" sz="1600" dirty="0" smtClean="0"/>
          </a:p>
          <a:p>
            <a:pPr marL="457200" lvl="0" indent="-457200">
              <a:buFont typeface="+mj-lt"/>
              <a:buAutoNum type="arabicPeriod" startAt="3"/>
            </a:pPr>
            <a:endParaRPr lang="en-US" sz="1600" dirty="0"/>
          </a:p>
          <a:p>
            <a:pPr marL="457200" lvl="0" indent="-457200">
              <a:buFont typeface="+mj-lt"/>
              <a:buAutoNum type="arabicPeriod" startAt="3"/>
            </a:pPr>
            <a:endParaRPr lang="en-US" sz="1600" dirty="0" smtClean="0"/>
          </a:p>
          <a:p>
            <a:pPr marL="457200" lvl="0" indent="-457200">
              <a:buFont typeface="+mj-lt"/>
              <a:buAutoNum type="arabicPeriod" startAt="3"/>
            </a:pPr>
            <a:endParaRPr lang="en-US" sz="1600" dirty="0"/>
          </a:p>
          <a:p>
            <a:pPr marL="0" lvl="0" indent="0">
              <a:buNone/>
            </a:pPr>
            <a:endParaRPr lang="en-US" sz="1600" dirty="0"/>
          </a:p>
          <a:p>
            <a:pPr marL="0" indent="0">
              <a:buNone/>
            </a:pPr>
            <a:endParaRPr lang="en-US" sz="1600" dirty="0" smtClean="0"/>
          </a:p>
          <a:p>
            <a:pPr marL="0" indent="0">
              <a:buNone/>
            </a:pPr>
            <a:endParaRPr lang="en-US" sz="1600" b="1" dirty="0"/>
          </a:p>
          <a:p>
            <a:pPr marL="457200" lvl="0" indent="-457200">
              <a:buFont typeface="+mj-lt"/>
              <a:buAutoNum type="arabicPeriod"/>
            </a:pPr>
            <a:endParaRPr lang="en-US" sz="1600" dirty="0" smtClean="0"/>
          </a:p>
          <a:p>
            <a:pPr marL="0" lvl="0" indent="0">
              <a:buNone/>
            </a:pPr>
            <a:endParaRPr lang="en-US" sz="1600" dirty="0" smtClean="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
        <p:nvSpPr>
          <p:cNvPr id="7" name="TextBox 6"/>
          <p:cNvSpPr txBox="1"/>
          <p:nvPr/>
        </p:nvSpPr>
        <p:spPr>
          <a:xfrm>
            <a:off x="228599" y="2402275"/>
            <a:ext cx="8672513" cy="1384995"/>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a:solidFill>
                  <a:srgbClr val="404040"/>
                </a:solidFill>
                <a:cs typeface="Helvetica" panose="020B0604020202020204" pitchFamily="34" charset="0"/>
              </a:rPr>
              <a:t>Vacuum specification for the beamline is 1.0x10</a:t>
            </a:r>
            <a:r>
              <a:rPr lang="en-US" sz="1200" baseline="30000" dirty="0">
                <a:solidFill>
                  <a:srgbClr val="404040"/>
                </a:solidFill>
                <a:cs typeface="Helvetica" panose="020B0604020202020204" pitchFamily="34" charset="0"/>
              </a:rPr>
              <a:t>-7</a:t>
            </a:r>
            <a:r>
              <a:rPr lang="en-US" sz="1200" dirty="0">
                <a:solidFill>
                  <a:srgbClr val="404040"/>
                </a:solidFill>
                <a:cs typeface="Helvetica" panose="020B0604020202020204" pitchFamily="34" charset="0"/>
              </a:rPr>
              <a:t> </a:t>
            </a:r>
            <a:r>
              <a:rPr lang="en-US" sz="1200" dirty="0" err="1">
                <a:solidFill>
                  <a:srgbClr val="404040"/>
                </a:solidFill>
                <a:cs typeface="Helvetica" panose="020B0604020202020204" pitchFamily="34" charset="0"/>
              </a:rPr>
              <a:t>Torr</a:t>
            </a:r>
            <a:r>
              <a:rPr lang="en-US" sz="1200" dirty="0">
                <a:solidFill>
                  <a:srgbClr val="404040"/>
                </a:solidFill>
                <a:cs typeface="Helvetica" panose="020B0604020202020204" pitchFamily="34" charset="0"/>
              </a:rPr>
              <a:t>.  Calculations estimated </a:t>
            </a:r>
            <a:r>
              <a:rPr lang="en-US" sz="1200" dirty="0" smtClean="0">
                <a:solidFill>
                  <a:srgbClr val="404040"/>
                </a:solidFill>
                <a:cs typeface="Helvetica" panose="020B0604020202020204" pitchFamily="34" charset="0"/>
              </a:rPr>
              <a:t>that there </a:t>
            </a:r>
            <a:r>
              <a:rPr lang="en-US" sz="1200" dirty="0">
                <a:solidFill>
                  <a:srgbClr val="404040"/>
                </a:solidFill>
                <a:cs typeface="Helvetica" panose="020B0604020202020204" pitchFamily="34" charset="0"/>
              </a:rPr>
              <a:t>are no emittance growth </a:t>
            </a:r>
            <a:r>
              <a:rPr lang="en-US" sz="1200" dirty="0" smtClean="0">
                <a:solidFill>
                  <a:srgbClr val="404040"/>
                </a:solidFill>
                <a:cs typeface="Helvetica" panose="020B0604020202020204" pitchFamily="34" charset="0"/>
              </a:rPr>
              <a:t>issues </a:t>
            </a:r>
            <a:r>
              <a:rPr lang="en-US" sz="1200" dirty="0">
                <a:solidFill>
                  <a:srgbClr val="404040"/>
                </a:solidFill>
                <a:cs typeface="Helvetica" panose="020B0604020202020204" pitchFamily="34" charset="0"/>
              </a:rPr>
              <a:t>for the range of vacuum pressures proposed for the beamline.  There are no issues for </a:t>
            </a:r>
            <a:r>
              <a:rPr lang="en-US" sz="1200" dirty="0" smtClean="0">
                <a:solidFill>
                  <a:srgbClr val="404040"/>
                </a:solidFill>
                <a:cs typeface="Helvetica" panose="020B0604020202020204" pitchFamily="34" charset="0"/>
              </a:rPr>
              <a:t>single </a:t>
            </a:r>
            <a:r>
              <a:rPr lang="en-US" sz="1200" dirty="0">
                <a:solidFill>
                  <a:srgbClr val="404040"/>
                </a:solidFill>
                <a:cs typeface="Helvetica" panose="020B0604020202020204" pitchFamily="34" charset="0"/>
              </a:rPr>
              <a:t>or </a:t>
            </a:r>
            <a:r>
              <a:rPr lang="en-US" sz="1200" dirty="0" smtClean="0">
                <a:solidFill>
                  <a:srgbClr val="404040"/>
                </a:solidFill>
                <a:cs typeface="Helvetica" panose="020B0604020202020204" pitchFamily="34" charset="0"/>
              </a:rPr>
              <a:t>multiple scattering </a:t>
            </a:r>
            <a:r>
              <a:rPr lang="en-US" sz="1200" dirty="0">
                <a:solidFill>
                  <a:srgbClr val="404040"/>
                </a:solidFill>
                <a:cs typeface="Helvetica" panose="020B0604020202020204" pitchFamily="34" charset="0"/>
              </a:rPr>
              <a:t>at these </a:t>
            </a:r>
            <a:r>
              <a:rPr lang="en-US" sz="1200" dirty="0" smtClean="0">
                <a:solidFill>
                  <a:srgbClr val="404040"/>
                </a:solidFill>
                <a:cs typeface="Helvetica" panose="020B0604020202020204" pitchFamily="34" charset="0"/>
              </a:rPr>
              <a:t>pressures with or without the insertion of scattering material from instrumentation(mainly multiwire foil).   </a:t>
            </a:r>
            <a:r>
              <a:rPr lang="en-US" sz="1200" dirty="0">
                <a:solidFill>
                  <a:srgbClr val="404040"/>
                </a:solidFill>
                <a:cs typeface="Helvetica" panose="020B0604020202020204" pitchFamily="34" charset="0"/>
              </a:rPr>
              <a:t>However, scattering in residual gas </a:t>
            </a:r>
            <a:r>
              <a:rPr lang="en-US" sz="1200" dirty="0" smtClean="0">
                <a:solidFill>
                  <a:srgbClr val="404040"/>
                </a:solidFill>
                <a:cs typeface="Helvetica" panose="020B0604020202020204" pitchFamily="34" charset="0"/>
              </a:rPr>
              <a:t>for extinction </a:t>
            </a:r>
            <a:r>
              <a:rPr lang="en-US" sz="1200" dirty="0">
                <a:solidFill>
                  <a:srgbClr val="404040"/>
                </a:solidFill>
                <a:cs typeface="Helvetica" panose="020B0604020202020204" pitchFamily="34" charset="0"/>
              </a:rPr>
              <a:t>is much more delicate.  Estimates for the beamline </a:t>
            </a:r>
            <a:r>
              <a:rPr lang="en-US" sz="1200" dirty="0" smtClean="0">
                <a:solidFill>
                  <a:srgbClr val="404040"/>
                </a:solidFill>
                <a:cs typeface="Helvetica" panose="020B0604020202020204" pitchFamily="34" charset="0"/>
              </a:rPr>
              <a:t>vacuum pressure </a:t>
            </a:r>
            <a:r>
              <a:rPr lang="en-US" sz="1200" dirty="0">
                <a:solidFill>
                  <a:srgbClr val="404040"/>
                </a:solidFill>
                <a:cs typeface="Helvetica" panose="020B0604020202020204" pitchFamily="34" charset="0"/>
              </a:rPr>
              <a:t>based on extinction beam have been estimated that a vacuum pressure better than 1.0x10</a:t>
            </a:r>
            <a:r>
              <a:rPr lang="en-US" sz="1200" baseline="30000" dirty="0">
                <a:solidFill>
                  <a:srgbClr val="404040"/>
                </a:solidFill>
                <a:cs typeface="Helvetica" panose="020B0604020202020204" pitchFamily="34" charset="0"/>
              </a:rPr>
              <a:t>-4 </a:t>
            </a:r>
            <a:r>
              <a:rPr lang="en-US" sz="1200" dirty="0" err="1">
                <a:solidFill>
                  <a:srgbClr val="404040"/>
                </a:solidFill>
                <a:cs typeface="Helvetica" panose="020B0604020202020204" pitchFamily="34" charset="0"/>
              </a:rPr>
              <a:t>Torr</a:t>
            </a:r>
            <a:r>
              <a:rPr lang="en-US" sz="1200" dirty="0">
                <a:solidFill>
                  <a:srgbClr val="404040"/>
                </a:solidFill>
                <a:cs typeface="Helvetica" panose="020B0604020202020204" pitchFamily="34" charset="0"/>
              </a:rPr>
              <a:t> is needed.  </a:t>
            </a:r>
            <a:r>
              <a:rPr lang="en-US" sz="1200" dirty="0" smtClean="0">
                <a:solidFill>
                  <a:srgbClr val="404040"/>
                </a:solidFill>
                <a:cs typeface="Helvetica" panose="020B0604020202020204" pitchFamily="34" charset="0"/>
              </a:rPr>
              <a:t>1.0x10</a:t>
            </a:r>
            <a:r>
              <a:rPr lang="en-US" sz="1200" baseline="30000" dirty="0" smtClean="0">
                <a:solidFill>
                  <a:srgbClr val="404040"/>
                </a:solidFill>
                <a:cs typeface="Helvetica" panose="020B0604020202020204" pitchFamily="34" charset="0"/>
              </a:rPr>
              <a:t>-7</a:t>
            </a:r>
            <a:r>
              <a:rPr lang="en-US" sz="1200" dirty="0" smtClean="0">
                <a:solidFill>
                  <a:srgbClr val="404040"/>
                </a:solidFill>
                <a:cs typeface="Helvetica" panose="020B0604020202020204" pitchFamily="34" charset="0"/>
              </a:rPr>
              <a:t> </a:t>
            </a:r>
            <a:r>
              <a:rPr lang="en-US" sz="1200" dirty="0" err="1">
                <a:solidFill>
                  <a:srgbClr val="404040"/>
                </a:solidFill>
                <a:cs typeface="Helvetica" panose="020B0604020202020204" pitchFamily="34" charset="0"/>
              </a:rPr>
              <a:t>Torr</a:t>
            </a:r>
            <a:r>
              <a:rPr lang="en-US" sz="1200" dirty="0">
                <a:solidFill>
                  <a:srgbClr val="404040"/>
                </a:solidFill>
                <a:cs typeface="Helvetica" panose="020B0604020202020204" pitchFamily="34" charset="0"/>
              </a:rPr>
              <a:t> is </a:t>
            </a:r>
            <a:r>
              <a:rPr lang="en-US" sz="1200" dirty="0" smtClean="0">
                <a:solidFill>
                  <a:srgbClr val="404040"/>
                </a:solidFill>
                <a:cs typeface="Helvetica" panose="020B0604020202020204" pitchFamily="34" charset="0"/>
              </a:rPr>
              <a:t>consistent </a:t>
            </a:r>
            <a:r>
              <a:rPr lang="en-US" sz="1200" dirty="0">
                <a:solidFill>
                  <a:srgbClr val="404040"/>
                </a:solidFill>
                <a:cs typeface="Helvetica" panose="020B0604020202020204" pitchFamily="34" charset="0"/>
              </a:rPr>
              <a:t>for reusing  much of the antiproton vacuum hardware. </a:t>
            </a:r>
            <a:r>
              <a:rPr lang="en-US" sz="1200" dirty="0" smtClean="0">
                <a:solidFill>
                  <a:srgbClr val="404040"/>
                </a:solidFill>
                <a:cs typeface="Helvetica" panose="020B0604020202020204" pitchFamily="34" charset="0"/>
              </a:rPr>
              <a:t> Also, estimates for </a:t>
            </a:r>
          </a:p>
          <a:p>
            <a:r>
              <a:rPr lang="en-US" sz="1200" dirty="0">
                <a:solidFill>
                  <a:srgbClr val="404040"/>
                </a:solidFill>
                <a:ea typeface="ＭＳ Ｐゴシック" charset="0"/>
                <a:cs typeface="Helvetica" panose="020B0604020202020204" pitchFamily="34" charset="0"/>
              </a:rPr>
              <a:t>V. </a:t>
            </a:r>
            <a:r>
              <a:rPr lang="en-US" sz="1200" dirty="0" err="1">
                <a:solidFill>
                  <a:srgbClr val="404040"/>
                </a:solidFill>
                <a:ea typeface="ＭＳ Ｐゴシック" charset="0"/>
                <a:cs typeface="Helvetica" panose="020B0604020202020204" pitchFamily="34" charset="0"/>
              </a:rPr>
              <a:t>Nageslav</a:t>
            </a:r>
            <a:r>
              <a:rPr lang="en-US" sz="1200" dirty="0">
                <a:solidFill>
                  <a:srgbClr val="404040"/>
                </a:solidFill>
                <a:ea typeface="ＭＳ Ｐゴシック" charset="0"/>
                <a:cs typeface="Helvetica" panose="020B0604020202020204" pitchFamily="34" charset="0"/>
              </a:rPr>
              <a:t>, E. </a:t>
            </a:r>
            <a:r>
              <a:rPr lang="en-US" sz="1200" dirty="0" err="1">
                <a:solidFill>
                  <a:srgbClr val="404040"/>
                </a:solidFill>
                <a:ea typeface="ＭＳ Ｐゴシック" charset="0"/>
                <a:cs typeface="Helvetica" panose="020B0604020202020204" pitchFamily="34" charset="0"/>
              </a:rPr>
              <a:t>Prebys</a:t>
            </a:r>
            <a:r>
              <a:rPr lang="en-US" sz="1200" dirty="0">
                <a:solidFill>
                  <a:srgbClr val="404040"/>
                </a:solidFill>
                <a:ea typeface="ＭＳ Ｐゴシック" charset="0"/>
                <a:cs typeface="Helvetica" panose="020B0604020202020204" pitchFamily="34" charset="0"/>
              </a:rPr>
              <a:t>, D. </a:t>
            </a:r>
            <a:r>
              <a:rPr lang="en-US" sz="1200" dirty="0" smtClean="0">
                <a:solidFill>
                  <a:srgbClr val="404040"/>
                </a:solidFill>
                <a:ea typeface="ＭＳ Ｐゴシック" charset="0"/>
                <a:cs typeface="Helvetica" panose="020B0604020202020204" pitchFamily="34" charset="0"/>
              </a:rPr>
              <a:t>Still</a:t>
            </a:r>
            <a:endParaRPr lang="en-US" sz="1800" dirty="0" smtClean="0">
              <a:solidFill>
                <a:srgbClr val="404040"/>
              </a:solidFill>
              <a:ea typeface="ＭＳ Ｐゴシック" charset="0"/>
              <a:cs typeface="Helvetica" panose="020B0604020202020204" pitchFamily="34" charset="0"/>
            </a:endParaRPr>
          </a:p>
          <a:p>
            <a:r>
              <a:rPr lang="en-US" sz="1200" dirty="0" smtClean="0">
                <a:solidFill>
                  <a:srgbClr val="404040"/>
                </a:solidFill>
                <a:ea typeface="ＭＳ Ｐゴシック" charset="0"/>
                <a:cs typeface="Helvetica" panose="020B0604020202020204" pitchFamily="34" charset="0"/>
              </a:rPr>
              <a:t>Status - Complete</a:t>
            </a:r>
            <a:endParaRPr lang="en-US" sz="1200" dirty="0">
              <a:solidFill>
                <a:srgbClr val="404040"/>
              </a:solidFill>
              <a:ea typeface="ＭＳ Ｐゴシック" charset="0"/>
              <a:cs typeface="Helvetica" panose="020B0604020202020204" pitchFamily="34" charset="0"/>
            </a:endParaRPr>
          </a:p>
        </p:txBody>
      </p:sp>
      <p:sp>
        <p:nvSpPr>
          <p:cNvPr id="9" name="TextBox 8"/>
          <p:cNvSpPr txBox="1"/>
          <p:nvPr/>
        </p:nvSpPr>
        <p:spPr>
          <a:xfrm>
            <a:off x="67733" y="4055303"/>
            <a:ext cx="9000566" cy="2646878"/>
          </a:xfrm>
          <a:prstGeom prst="rect">
            <a:avLst/>
          </a:prstGeom>
          <a:noFill/>
        </p:spPr>
        <p:txBody>
          <a:bodyPr wrap="square" rtlCol="0">
            <a:spAutoFit/>
          </a:bodyPr>
          <a:lstStyle/>
          <a:p>
            <a:r>
              <a:rPr lang="en-US" sz="1600" b="1" dirty="0">
                <a:solidFill>
                  <a:srgbClr val="404040"/>
                </a:solidFill>
                <a:cs typeface="Helvetica" panose="020B0604020202020204" pitchFamily="34" charset="0"/>
              </a:rPr>
              <a:t>Comments:</a:t>
            </a:r>
          </a:p>
          <a:p>
            <a:pPr>
              <a:buFont typeface="+mj-lt"/>
              <a:buAutoNum type="arabicPeriod"/>
            </a:pPr>
            <a:r>
              <a:rPr lang="en-US" sz="1400" dirty="0">
                <a:solidFill>
                  <a:srgbClr val="404040"/>
                </a:solidFill>
                <a:cs typeface="Helvetica" panose="020B0604020202020204" pitchFamily="34" charset="0"/>
              </a:rPr>
              <a:t>Using an existing  SDC dipoles instead of new construction (of MCD dipole) is worthwhile exploring </a:t>
            </a:r>
            <a:r>
              <a:rPr lang="en-US" sz="1400" dirty="0" smtClean="0">
                <a:solidFill>
                  <a:srgbClr val="404040"/>
                </a:solidFill>
                <a:cs typeface="Helvetica" panose="020B0604020202020204" pitchFamily="34" charset="0"/>
              </a:rPr>
              <a:t>further.</a:t>
            </a:r>
          </a:p>
          <a:p>
            <a:pPr lvl="1"/>
            <a:r>
              <a:rPr lang="en-US" sz="1400" dirty="0" smtClean="0">
                <a:solidFill>
                  <a:srgbClr val="00B050"/>
                </a:solidFill>
                <a:cs typeface="Helvetica" panose="020B0604020202020204" pitchFamily="34" charset="0"/>
              </a:rPr>
              <a:t>Agree </a:t>
            </a:r>
            <a:r>
              <a:rPr lang="en-US" sz="1400" dirty="0">
                <a:solidFill>
                  <a:srgbClr val="00B050"/>
                </a:solidFill>
                <a:cs typeface="Helvetica" panose="020B0604020202020204" pitchFamily="34" charset="0"/>
              </a:rPr>
              <a:t>and will use SDC.</a:t>
            </a:r>
            <a:r>
              <a:rPr lang="en-US" sz="1400" dirty="0">
                <a:solidFill>
                  <a:srgbClr val="404040"/>
                </a:solidFill>
                <a:cs typeface="Helvetica" panose="020B0604020202020204" pitchFamily="34" charset="0"/>
              </a:rPr>
              <a:t> </a:t>
            </a:r>
          </a:p>
          <a:p>
            <a:pPr>
              <a:buFont typeface="+mj-lt"/>
              <a:buAutoNum type="arabicPeriod"/>
            </a:pPr>
            <a:r>
              <a:rPr lang="en-US" sz="1400" dirty="0">
                <a:solidFill>
                  <a:srgbClr val="404040"/>
                </a:solidFill>
                <a:cs typeface="Helvetica" panose="020B0604020202020204" pitchFamily="34" charset="0"/>
              </a:rPr>
              <a:t>Develop a more detailed installation plan prior to the CD-3 review would be beneficial. </a:t>
            </a:r>
            <a:endParaRPr lang="en-US" sz="1400" dirty="0" smtClean="0">
              <a:solidFill>
                <a:srgbClr val="404040"/>
              </a:solidFill>
              <a:cs typeface="Helvetica" panose="020B0604020202020204" pitchFamily="34" charset="0"/>
            </a:endParaRPr>
          </a:p>
          <a:p>
            <a:pPr lvl="1"/>
            <a:r>
              <a:rPr lang="en-US" sz="1400" dirty="0" smtClean="0">
                <a:solidFill>
                  <a:srgbClr val="00B050"/>
                </a:solidFill>
                <a:cs typeface="Helvetica" panose="020B0604020202020204" pitchFamily="34" charset="0"/>
              </a:rPr>
              <a:t>Agree </a:t>
            </a:r>
            <a:r>
              <a:rPr lang="en-US" sz="1400" dirty="0">
                <a:solidFill>
                  <a:srgbClr val="00B050"/>
                </a:solidFill>
                <a:cs typeface="Helvetica" panose="020B0604020202020204" pitchFamily="34" charset="0"/>
              </a:rPr>
              <a:t>and have implemented and processed a BCR for detailed schedule changes</a:t>
            </a:r>
            <a:r>
              <a:rPr lang="en-US" sz="1400" dirty="0" smtClean="0">
                <a:solidFill>
                  <a:srgbClr val="00B050"/>
                </a:solidFill>
                <a:cs typeface="Helvetica" panose="020B0604020202020204" pitchFamily="34" charset="0"/>
              </a:rPr>
              <a:t>.</a:t>
            </a:r>
          </a:p>
          <a:p>
            <a:pPr marL="342900" indent="-342900">
              <a:buFont typeface="+mj-lt"/>
              <a:buAutoNum type="arabicPeriod"/>
            </a:pPr>
            <a:endParaRPr lang="en-US" sz="1400" dirty="0">
              <a:solidFill>
                <a:srgbClr val="404040"/>
              </a:solidFill>
              <a:cs typeface="Helvetica" panose="020B0604020202020204" pitchFamily="34" charset="0"/>
            </a:endParaRPr>
          </a:p>
          <a:p>
            <a:pPr>
              <a:buFont typeface="+mj-lt"/>
              <a:buAutoNum type="arabicPeriod"/>
            </a:pPr>
            <a:r>
              <a:rPr lang="en-US" sz="1400" dirty="0">
                <a:solidFill>
                  <a:srgbClr val="404040"/>
                </a:solidFill>
                <a:cs typeface="Helvetica" panose="020B0604020202020204" pitchFamily="34" charset="0"/>
              </a:rPr>
              <a:t>Continue work on reducing the </a:t>
            </a:r>
            <a:r>
              <a:rPr lang="en-US" sz="1400" dirty="0">
                <a:solidFill>
                  <a:srgbClr val="404040"/>
                </a:solidFill>
                <a:cs typeface="Helvetica" panose="020B0604020202020204" pitchFamily="34" charset="0"/>
                <a:sym typeface="Symbol" panose="05050102010706020507" pitchFamily="18" charset="2"/>
              </a:rPr>
              <a:t> 0.8 requirements for target scans, as this will alleviate some problems </a:t>
            </a:r>
            <a:r>
              <a:rPr lang="en-US" sz="1400" dirty="0" smtClean="0">
                <a:solidFill>
                  <a:srgbClr val="404040"/>
                </a:solidFill>
                <a:cs typeface="Helvetica" panose="020B0604020202020204" pitchFamily="34" charset="0"/>
                <a:sym typeface="Symbol" panose="05050102010706020507" pitchFamily="18" charset="2"/>
              </a:rPr>
              <a:t>with bellows </a:t>
            </a:r>
            <a:r>
              <a:rPr lang="en-US" sz="1400" dirty="0">
                <a:solidFill>
                  <a:srgbClr val="404040"/>
                </a:solidFill>
                <a:cs typeface="Helvetica" panose="020B0604020202020204" pitchFamily="34" charset="0"/>
                <a:sym typeface="Symbol" panose="05050102010706020507" pitchFamily="18" charset="2"/>
              </a:rPr>
              <a:t>and other components.</a:t>
            </a:r>
            <a:r>
              <a:rPr lang="en-US" sz="1400" dirty="0">
                <a:solidFill>
                  <a:srgbClr val="00B050"/>
                </a:solidFill>
                <a:cs typeface="Helvetica" panose="020B0604020202020204" pitchFamily="34" charset="0"/>
              </a:rPr>
              <a:t>   </a:t>
            </a:r>
            <a:endParaRPr lang="en-US" sz="1400" dirty="0" smtClean="0">
              <a:solidFill>
                <a:srgbClr val="00B050"/>
              </a:solidFill>
              <a:cs typeface="Helvetica" panose="020B0604020202020204" pitchFamily="34" charset="0"/>
            </a:endParaRPr>
          </a:p>
          <a:p>
            <a:pPr lvl="1"/>
            <a:r>
              <a:rPr lang="en-US" sz="1400" dirty="0" smtClean="0">
                <a:solidFill>
                  <a:srgbClr val="00B050"/>
                </a:solidFill>
                <a:cs typeface="Helvetica" panose="020B0604020202020204" pitchFamily="34" charset="0"/>
              </a:rPr>
              <a:t>Requirement </a:t>
            </a:r>
            <a:r>
              <a:rPr lang="en-US" sz="1400" dirty="0">
                <a:solidFill>
                  <a:srgbClr val="00B050"/>
                </a:solidFill>
                <a:cs typeface="Helvetica" panose="020B0604020202020204" pitchFamily="34" charset="0"/>
              </a:rPr>
              <a:t>has changed to </a:t>
            </a:r>
            <a:r>
              <a:rPr lang="en-US" sz="1400" dirty="0">
                <a:solidFill>
                  <a:srgbClr val="00B050"/>
                </a:solidFill>
                <a:cs typeface="Helvetica" panose="020B0604020202020204" pitchFamily="34" charset="0"/>
                <a:sym typeface="Symbol" panose="05050102010706020507" pitchFamily="18" charset="2"/>
              </a:rPr>
              <a:t> 0.15 removing need for movable devices and challenges to bellows and instrumentation.</a:t>
            </a:r>
            <a:endParaRPr lang="en-US" sz="1400" dirty="0">
              <a:solidFill>
                <a:srgbClr val="404040"/>
              </a:solidFill>
              <a:cs typeface="Helvetica" panose="020B0604020202020204" pitchFamily="34" charset="0"/>
            </a:endParaRPr>
          </a:p>
          <a:p>
            <a:endParaRPr lang="en-US" dirty="0">
              <a:solidFill>
                <a:srgbClr val="404040"/>
              </a:solidFill>
            </a:endParaRPr>
          </a:p>
        </p:txBody>
      </p:sp>
    </p:spTree>
    <p:extLst>
      <p:ext uri="{BB962C8B-B14F-4D97-AF65-F5344CB8AC3E}">
        <p14:creationId xmlns:p14="http://schemas.microsoft.com/office/powerpoint/2010/main" val="3612413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a:t>Design Review Comments &amp; Recommendations</a:t>
            </a:r>
          </a:p>
        </p:txBody>
      </p:sp>
      <p:sp>
        <p:nvSpPr>
          <p:cNvPr id="3" name="Content Placeholder 2"/>
          <p:cNvSpPr>
            <a:spLocks noGrp="1"/>
          </p:cNvSpPr>
          <p:nvPr>
            <p:ph idx="1"/>
          </p:nvPr>
        </p:nvSpPr>
        <p:spPr>
          <a:xfrm>
            <a:off x="228600" y="872718"/>
            <a:ext cx="8672513" cy="2360554"/>
          </a:xfrm>
        </p:spPr>
        <p:txBody>
          <a:bodyPr/>
          <a:lstStyle/>
          <a:p>
            <a:pPr marL="0" lvl="0" indent="0">
              <a:buNone/>
            </a:pPr>
            <a:r>
              <a:rPr lang="en-US" dirty="0" smtClean="0"/>
              <a:t>Beamline Design Review – Risk &amp; Management</a:t>
            </a:r>
          </a:p>
          <a:p>
            <a:pPr marL="0" lvl="0" indent="0">
              <a:buNone/>
            </a:pPr>
            <a:r>
              <a:rPr lang="en-US" sz="1600" dirty="0" smtClean="0"/>
              <a:t>Date: Oct 6-7, 2015</a:t>
            </a:r>
          </a:p>
          <a:p>
            <a:pPr marL="0" lvl="0" indent="0">
              <a:buNone/>
            </a:pPr>
            <a:r>
              <a:rPr lang="en-US" sz="1600" dirty="0" smtClean="0"/>
              <a:t>Reviewers: </a:t>
            </a:r>
            <a:r>
              <a:rPr lang="en-US" sz="1600" dirty="0"/>
              <a:t> </a:t>
            </a:r>
            <a:r>
              <a:rPr lang="en-US" sz="1600" dirty="0" smtClean="0"/>
              <a:t>Al Zeller, Paul Derwent</a:t>
            </a:r>
          </a:p>
          <a:p>
            <a:pPr marL="0" lvl="0" indent="0">
              <a:buNone/>
            </a:pPr>
            <a:endParaRPr lang="en-US" sz="2000" b="1" dirty="0" smtClean="0"/>
          </a:p>
          <a:p>
            <a:pPr marL="0" lvl="0" indent="0">
              <a:buNone/>
            </a:pPr>
            <a:r>
              <a:rPr lang="en-US" sz="2000" b="1" dirty="0" smtClean="0"/>
              <a:t>Recommendations</a:t>
            </a:r>
          </a:p>
          <a:p>
            <a:pPr marL="457200" lvl="0" indent="-457200">
              <a:buFont typeface="+mj-lt"/>
              <a:buAutoNum type="arabicPeriod"/>
            </a:pPr>
            <a:r>
              <a:rPr lang="en-US" sz="1600" dirty="0" smtClean="0"/>
              <a:t>Retain in the risk register all risks identified in the Technical Design Report or address as retired.  This ensures that none of them slip through the cracks.</a:t>
            </a:r>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0" lvl="0" indent="0">
              <a:buNone/>
            </a:pPr>
            <a:endParaRPr lang="en-US" sz="1600" dirty="0"/>
          </a:p>
          <a:p>
            <a:pPr marL="457200" lvl="0" indent="-457200">
              <a:buFont typeface="+mj-lt"/>
              <a:buAutoNum type="arabicPeriod"/>
            </a:pPr>
            <a:endParaRPr lang="en-US" sz="1600" dirty="0" smtClean="0"/>
          </a:p>
          <a:p>
            <a:pPr marL="457200" lvl="0" indent="-457200">
              <a:buFont typeface="+mj-lt"/>
              <a:buAutoNum type="arabicPeriod"/>
            </a:pPr>
            <a:endParaRPr lang="en-US" sz="1600" dirty="0"/>
          </a:p>
          <a:p>
            <a:pPr marL="457200" lvl="0" indent="-457200">
              <a:buFont typeface="+mj-lt"/>
              <a:buAutoNum type="arabicPeriod"/>
            </a:pPr>
            <a:endParaRPr lang="en-US" sz="1600" dirty="0" smtClean="0"/>
          </a:p>
          <a:p>
            <a:pPr marL="0" lvl="0" indent="0">
              <a:buNone/>
            </a:pPr>
            <a:endParaRPr lang="en-US" sz="1600" dirty="0" smtClean="0"/>
          </a:p>
        </p:txBody>
      </p:sp>
      <p:sp>
        <p:nvSpPr>
          <p:cNvPr id="4" name="Date Placeholder 3"/>
          <p:cNvSpPr>
            <a:spLocks noGrp="1"/>
          </p:cNvSpPr>
          <p:nvPr>
            <p:ph type="dt" sz="half" idx="10"/>
          </p:nvPr>
        </p:nvSpPr>
        <p:spPr/>
        <p:txBody>
          <a:bodyPr/>
          <a:lstStyle/>
          <a:p>
            <a:pPr>
              <a:defRPr/>
            </a:pPr>
            <a:r>
              <a:rPr lang="en-US" dirty="0" smtClean="0"/>
              <a:t>4/20/16</a:t>
            </a:r>
            <a:endParaRPr lang="en-US" dirty="0"/>
          </a:p>
        </p:txBody>
      </p:sp>
      <p:sp>
        <p:nvSpPr>
          <p:cNvPr id="5" name="Footer Placeholder 4"/>
          <p:cNvSpPr>
            <a:spLocks noGrp="1"/>
          </p:cNvSpPr>
          <p:nvPr>
            <p:ph type="ftr" sz="quarter" idx="11"/>
          </p:nvPr>
        </p:nvSpPr>
        <p:spPr/>
        <p:txBody>
          <a:bodyPr/>
          <a:lstStyle/>
          <a:p>
            <a:pPr>
              <a:defRPr/>
            </a:pPr>
            <a:r>
              <a:rPr lang="en-US" dirty="0" smtClean="0"/>
              <a:t>D. Still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sp>
        <p:nvSpPr>
          <p:cNvPr id="7" name="TextBox 6"/>
          <p:cNvSpPr txBox="1"/>
          <p:nvPr/>
        </p:nvSpPr>
        <p:spPr>
          <a:xfrm>
            <a:off x="676275" y="3340047"/>
            <a:ext cx="7414683" cy="1015663"/>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smtClean="0">
                <a:solidFill>
                  <a:srgbClr val="404040"/>
                </a:solidFill>
              </a:rPr>
              <a:t>Some risks in the TDR are not viewed as risks and are not tracked in the risk register.   Risk </a:t>
            </a:r>
            <a:r>
              <a:rPr lang="en-US" sz="1200" dirty="0">
                <a:solidFill>
                  <a:srgbClr val="404040"/>
                </a:solidFill>
              </a:rPr>
              <a:t>register is complete and up </a:t>
            </a:r>
            <a:r>
              <a:rPr lang="en-US" sz="1200" dirty="0" smtClean="0">
                <a:solidFill>
                  <a:srgbClr val="404040"/>
                </a:solidFill>
              </a:rPr>
              <a:t>to date.</a:t>
            </a:r>
          </a:p>
          <a:p>
            <a:r>
              <a:rPr lang="en-US" sz="1200" dirty="0" smtClean="0">
                <a:solidFill>
                  <a:srgbClr val="404040"/>
                </a:solidFill>
                <a:latin typeface="Calibri" charset="0"/>
                <a:ea typeface="ＭＳ Ｐゴシック" charset="0"/>
              </a:rPr>
              <a:t>Dean Still</a:t>
            </a:r>
          </a:p>
          <a:p>
            <a:endParaRPr lang="en-US" sz="1200" dirty="0">
              <a:solidFill>
                <a:srgbClr val="404040"/>
              </a:solidFill>
              <a:latin typeface="Calibri" charset="0"/>
              <a:ea typeface="ＭＳ Ｐゴシック" charset="0"/>
            </a:endParaRPr>
          </a:p>
          <a:p>
            <a:r>
              <a:rPr lang="en-US" sz="1200" dirty="0" smtClean="0">
                <a:solidFill>
                  <a:srgbClr val="404040"/>
                </a:solidFill>
                <a:latin typeface="Calibri" charset="0"/>
                <a:ea typeface="ＭＳ Ｐゴシック" charset="0"/>
              </a:rPr>
              <a:t>Status - Complete</a:t>
            </a:r>
            <a:endParaRPr lang="en-US" sz="12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404129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Radiation Safety Review</a:t>
            </a:r>
          </a:p>
          <a:p>
            <a:pPr marL="0" indent="0">
              <a:buNone/>
            </a:pPr>
            <a:r>
              <a:rPr lang="en-US" dirty="0" smtClean="0"/>
              <a:t>October </a:t>
            </a:r>
            <a:r>
              <a:rPr lang="en-US" dirty="0"/>
              <a:t>20, </a:t>
            </a:r>
            <a:r>
              <a:rPr lang="en-US" dirty="0" smtClean="0"/>
              <a:t>2015</a:t>
            </a:r>
            <a:endParaRPr lang="en-US" dirty="0"/>
          </a:p>
        </p:txBody>
      </p:sp>
      <p:sp>
        <p:nvSpPr>
          <p:cNvPr id="3" name="Date Placeholder 2"/>
          <p:cNvSpPr>
            <a:spLocks noGrp="1"/>
          </p:cNvSpPr>
          <p:nvPr>
            <p:ph type="dt" sz="half" idx="14"/>
          </p:nvPr>
        </p:nvSpPr>
        <p:spPr/>
        <p:txBody>
          <a:bodyPr/>
          <a:lstStyle/>
          <a:p>
            <a:r>
              <a:rPr lang="en-US" altLang="en-US" dirty="0" smtClean="0"/>
              <a:t>4/20/2016</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Tony Leveling | </a:t>
            </a:r>
            <a:r>
              <a:rPr lang="en-US" dirty="0" smtClean="0"/>
              <a:t>Accelerator IDRs</a:t>
            </a:r>
            <a:endParaRPr lang="en-US" b="1" dirty="0"/>
          </a:p>
        </p:txBody>
      </p:sp>
      <p:sp>
        <p:nvSpPr>
          <p:cNvPr id="5" name="Slide Number Placeholder 4"/>
          <p:cNvSpPr>
            <a:spLocks noGrp="1"/>
          </p:cNvSpPr>
          <p:nvPr>
            <p:ph type="sldNum" sz="quarter" idx="16"/>
          </p:nvPr>
        </p:nvSpPr>
        <p:spPr/>
        <p:txBody>
          <a:bodyPr/>
          <a:lstStyle/>
          <a:p>
            <a:fld id="{B71519E6-F709-4990-B973-B339820CA70B}" type="slidenum">
              <a:rPr lang="en-US" altLang="en-US" smtClean="0"/>
              <a:pPr/>
              <a:t>19</a:t>
            </a:fld>
            <a:endParaRPr lang="en-US" altLang="en-US" dirty="0"/>
          </a:p>
        </p:txBody>
      </p:sp>
    </p:spTree>
    <p:extLst>
      <p:ext uri="{BB962C8B-B14F-4D97-AF65-F5344CB8AC3E}">
        <p14:creationId xmlns:p14="http://schemas.microsoft.com/office/powerpoint/2010/main" val="2001717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Resonant Extraction Review</a:t>
            </a:r>
          </a:p>
          <a:p>
            <a:pPr marL="0" indent="0">
              <a:buNone/>
            </a:pPr>
            <a:r>
              <a:rPr lang="en-US" dirty="0" smtClean="0"/>
              <a:t>August </a:t>
            </a:r>
            <a:r>
              <a:rPr lang="en-US" dirty="0"/>
              <a:t>25-27, 2015</a:t>
            </a:r>
            <a:endParaRPr lang="en-US" dirty="0"/>
          </a:p>
        </p:txBody>
      </p:sp>
      <p:sp>
        <p:nvSpPr>
          <p:cNvPr id="3" name="Date Placeholder 2"/>
          <p:cNvSpPr>
            <a:spLocks noGrp="1"/>
          </p:cNvSpPr>
          <p:nvPr>
            <p:ph type="dt" sz="half" idx="14"/>
          </p:nvPr>
        </p:nvSpPr>
        <p:spPr/>
        <p:txBody>
          <a:bodyPr/>
          <a:lstStyle/>
          <a:p>
            <a:r>
              <a:rPr lang="en-US" altLang="en-US" dirty="0" smtClean="0"/>
              <a:t>4/20/2016</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Vladimir Nagaslaev | Accelerator IDRs</a:t>
            </a:r>
            <a:endParaRPr lang="en-US" b="1" dirty="0"/>
          </a:p>
        </p:txBody>
      </p:sp>
      <p:sp>
        <p:nvSpPr>
          <p:cNvPr id="5" name="Slide Number Placeholder 4"/>
          <p:cNvSpPr>
            <a:spLocks noGrp="1"/>
          </p:cNvSpPr>
          <p:nvPr>
            <p:ph type="sldNum" sz="quarter" idx="16"/>
          </p:nvPr>
        </p:nvSpPr>
        <p:spPr/>
        <p:txBody>
          <a:bodyPr/>
          <a:lstStyle/>
          <a:p>
            <a:fld id="{B71519E6-F709-4990-B973-B339820CA70B}" type="slidenum">
              <a:rPr lang="en-US" altLang="en-US" smtClean="0"/>
              <a:pPr/>
              <a:t>2</a:t>
            </a:fld>
            <a:endParaRPr lang="en-US" altLang="en-US" dirty="0"/>
          </a:p>
        </p:txBody>
      </p:sp>
    </p:spTree>
    <p:extLst>
      <p:ext uri="{BB962C8B-B14F-4D97-AF65-F5344CB8AC3E}">
        <p14:creationId xmlns:p14="http://schemas.microsoft.com/office/powerpoint/2010/main" val="2894470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and status</a:t>
            </a:r>
            <a:endParaRPr lang="en-US" dirty="0"/>
          </a:p>
        </p:txBody>
      </p:sp>
      <p:sp>
        <p:nvSpPr>
          <p:cNvPr id="3" name="Content Placeholder 2"/>
          <p:cNvSpPr>
            <a:spLocks noGrp="1"/>
          </p:cNvSpPr>
          <p:nvPr>
            <p:ph idx="1"/>
          </p:nvPr>
        </p:nvSpPr>
        <p:spPr/>
        <p:txBody>
          <a:bodyPr/>
          <a:lstStyle/>
          <a:p>
            <a:pPr lvl="2"/>
            <a:r>
              <a:rPr lang="en-US" dirty="0">
                <a:solidFill>
                  <a:schemeClr val="accent6"/>
                </a:solidFill>
              </a:rPr>
              <a:t>4 – update documentation: Preliminary Shielding Assessment</a:t>
            </a:r>
          </a:p>
          <a:p>
            <a:pPr lvl="2"/>
            <a:r>
              <a:rPr lang="en-US" dirty="0">
                <a:solidFill>
                  <a:schemeClr val="accent6"/>
                </a:solidFill>
              </a:rPr>
              <a:t>6 – calculations: input checks, repeat calculations by alternate methods</a:t>
            </a:r>
          </a:p>
          <a:p>
            <a:pPr lvl="2"/>
            <a:r>
              <a:rPr lang="en-US" dirty="0">
                <a:solidFill>
                  <a:schemeClr val="accent6"/>
                </a:solidFill>
              </a:rPr>
              <a:t>3 – ODH related</a:t>
            </a:r>
          </a:p>
          <a:p>
            <a:pPr lvl="2"/>
            <a:r>
              <a:rPr lang="en-US" dirty="0">
                <a:solidFill>
                  <a:schemeClr val="accent6"/>
                </a:solidFill>
              </a:rPr>
              <a:t>2 –consultation:  receive advice from AD ES&amp;H department</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en-US" dirty="0" smtClean="0"/>
              <a:t>A. Leveling | CD-3c Director's Review</a:t>
            </a:r>
            <a:endParaRPr lang="en-US" b="1" dirty="0"/>
          </a:p>
        </p:txBody>
      </p:sp>
      <p:sp>
        <p:nvSpPr>
          <p:cNvPr id="8" name="Date Placeholder 3"/>
          <p:cNvSpPr>
            <a:spLocks noGrp="1"/>
          </p:cNvSpPr>
          <p:nvPr>
            <p:ph type="dt" sz="half" idx="10"/>
          </p:nvPr>
        </p:nvSpPr>
        <p:spPr>
          <a:xfrm>
            <a:off x="6450013" y="6515100"/>
            <a:ext cx="1076325" cy="241300"/>
          </a:xfrm>
        </p:spPr>
        <p:txBody>
          <a:bodyPr/>
          <a:lstStyle/>
          <a:p>
            <a:pPr>
              <a:defRPr/>
            </a:pPr>
            <a:r>
              <a:rPr lang="en-US" dirty="0" smtClean="0"/>
              <a:t>4/20/16</a:t>
            </a:r>
            <a:endParaRPr lang="en-US" dirty="0"/>
          </a:p>
        </p:txBody>
      </p:sp>
    </p:spTree>
    <p:extLst>
      <p:ext uri="{BB962C8B-B14F-4D97-AF65-F5344CB8AC3E}">
        <p14:creationId xmlns:p14="http://schemas.microsoft.com/office/powerpoint/2010/main" val="982481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2" y="1"/>
          <a:ext cx="9144001" cy="7016381"/>
        </p:xfrm>
        <a:graphic>
          <a:graphicData uri="http://schemas.openxmlformats.org/drawingml/2006/table">
            <a:tbl>
              <a:tblPr>
                <a:tableStyleId>{5C22544A-7EE6-4342-B048-85BDC9FD1C3A}</a:tableStyleId>
              </a:tblPr>
              <a:tblGrid>
                <a:gridCol w="403891"/>
                <a:gridCol w="3013981"/>
                <a:gridCol w="3146440"/>
                <a:gridCol w="1328931"/>
                <a:gridCol w="1250758"/>
              </a:tblGrid>
              <a:tr h="162128">
                <a:tc gridSpan="2">
                  <a:txBody>
                    <a:bodyPr/>
                    <a:lstStyle/>
                    <a:p>
                      <a:pPr algn="l" fontAlgn="b"/>
                      <a:r>
                        <a:rPr lang="en-US" sz="900" u="none" strike="noStrike" dirty="0">
                          <a:effectLst/>
                        </a:rPr>
                        <a:t>Accelerator Radiation Safety Improvements Independent Technical Design Review</a:t>
                      </a:r>
                      <a:endParaRPr lang="en-US" sz="900" b="1" i="0" u="none" strike="noStrike" dirty="0">
                        <a:solidFill>
                          <a:srgbClr val="000000"/>
                        </a:solidFill>
                        <a:effectLst/>
                        <a:latin typeface="Calibri" panose="020F0502020204030204" pitchFamily="34" charset="0"/>
                      </a:endParaRPr>
                    </a:p>
                  </a:txBody>
                  <a:tcPr marL="5143" marR="5143" marT="5143" marB="0" anchor="b"/>
                </a:tc>
                <a:tc hMerge="1">
                  <a:txBody>
                    <a:bodyPr/>
                    <a:lstStyle/>
                    <a:p>
                      <a:endParaRPr lang="en-US"/>
                    </a:p>
                  </a:txBody>
                  <a:tcPr/>
                </a:tc>
                <a:tc>
                  <a:txBody>
                    <a:bodyPr/>
                    <a:lstStyle/>
                    <a:p>
                      <a:pPr algn="l" fontAlgn="t"/>
                      <a:r>
                        <a:rPr lang="en-US" sz="900" u="none" strike="noStrike">
                          <a:effectLst/>
                        </a:rPr>
                        <a:t>Tuesday, October 20, 2015</a:t>
                      </a:r>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162128">
                <a:tc>
                  <a:txBody>
                    <a:bodyPr/>
                    <a:lstStyle/>
                    <a:p>
                      <a:pPr algn="l" fontAlgn="b"/>
                      <a:endParaRPr lang="en-US" sz="900" b="1" i="0" u="none" strike="noStrike">
                        <a:solidFill>
                          <a:srgbClr val="000000"/>
                        </a:solidFill>
                        <a:effectLst/>
                        <a:latin typeface="Calibri" panose="020F0502020204030204" pitchFamily="34" charset="0"/>
                      </a:endParaRPr>
                    </a:p>
                  </a:txBody>
                  <a:tcPr marL="5143" marR="5143" marT="5143"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5143" marR="5143" marT="5143" marB="0" anchor="b"/>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162128">
                <a:tc>
                  <a:txBody>
                    <a:bodyPr/>
                    <a:lstStyle/>
                    <a:p>
                      <a:pPr algn="ctr" fontAlgn="ctr"/>
                      <a:r>
                        <a:rPr lang="en-US" sz="900" u="sng" strike="noStrike">
                          <a:effectLst/>
                        </a:rPr>
                        <a:t>#</a:t>
                      </a:r>
                      <a:endParaRPr lang="en-US" sz="900" b="1" i="0" u="sng" strike="noStrike">
                        <a:solidFill>
                          <a:srgbClr val="000000"/>
                        </a:solidFill>
                        <a:effectLst/>
                        <a:latin typeface="Calibri" panose="020F0502020204030204" pitchFamily="34" charset="0"/>
                      </a:endParaRPr>
                    </a:p>
                  </a:txBody>
                  <a:tcPr marL="5143" marR="5143" marT="5143" marB="0" anchor="ctr"/>
                </a:tc>
                <a:tc>
                  <a:txBody>
                    <a:bodyPr/>
                    <a:lstStyle/>
                    <a:p>
                      <a:pPr algn="l" fontAlgn="ctr"/>
                      <a:r>
                        <a:rPr lang="en-US" sz="900" u="sng" strike="noStrike">
                          <a:effectLst/>
                        </a:rPr>
                        <a:t>Recommendations</a:t>
                      </a:r>
                      <a:endParaRPr lang="en-US" sz="900" b="1" i="0" u="sng" strike="noStrike">
                        <a:solidFill>
                          <a:srgbClr val="000000"/>
                        </a:solidFill>
                        <a:effectLst/>
                        <a:latin typeface="Calibri" panose="020F0502020204030204" pitchFamily="34" charset="0"/>
                      </a:endParaRPr>
                    </a:p>
                  </a:txBody>
                  <a:tcPr marL="5143" marR="5143" marT="5143" marB="0" anchor="ctr"/>
                </a:tc>
                <a:tc>
                  <a:txBody>
                    <a:bodyPr/>
                    <a:lstStyle/>
                    <a:p>
                      <a:pPr algn="l" fontAlgn="t"/>
                      <a:r>
                        <a:rPr lang="en-US" sz="900" u="sng" strike="noStrike">
                          <a:effectLst/>
                        </a:rPr>
                        <a:t>Actions/Response</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a:effectLst/>
                        </a:rPr>
                        <a:t>Responsible Parties</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a:effectLst/>
                        </a:rPr>
                        <a:t>Status</a:t>
                      </a:r>
                      <a:endParaRPr lang="en-US" sz="900" b="1" i="0" u="sng" strike="noStrike">
                        <a:solidFill>
                          <a:srgbClr val="000000"/>
                        </a:solidFill>
                        <a:effectLst/>
                        <a:latin typeface="Calibri" panose="020F0502020204030204" pitchFamily="34" charset="0"/>
                      </a:endParaRPr>
                    </a:p>
                  </a:txBody>
                  <a:tcPr marL="5143" marR="5143" marT="5143" marB="0"/>
                </a:tc>
              </a:tr>
              <a:tr h="535020">
                <a:tc>
                  <a:txBody>
                    <a:bodyPr/>
                    <a:lstStyle/>
                    <a:p>
                      <a:pPr algn="ctr" fontAlgn="ctr"/>
                      <a:r>
                        <a:rPr lang="en-US" sz="900" u="none" strike="noStrike" dirty="0">
                          <a:solidFill>
                            <a:schemeClr val="accent6"/>
                          </a:solidFill>
                          <a:effectLst/>
                        </a:rPr>
                        <a:t>1</a:t>
                      </a:r>
                      <a:endParaRPr lang="en-US" sz="900" b="0" i="0" u="none" strike="noStrike" dirty="0">
                        <a:solidFill>
                          <a:schemeClr val="accent6"/>
                        </a:solidFill>
                        <a:effectLst/>
                        <a:latin typeface="Calibri" panose="020F0502020204030204" pitchFamily="34" charset="0"/>
                      </a:endParaRPr>
                    </a:p>
                  </a:txBody>
                  <a:tcPr marL="5143" marR="5143" marT="5143" marB="0" anchor="ctr"/>
                </a:tc>
                <a:tc>
                  <a:txBody>
                    <a:bodyPr/>
                    <a:lstStyle/>
                    <a:p>
                      <a:pPr algn="l" fontAlgn="t"/>
                      <a:r>
                        <a:rPr lang="en-US" sz="900" u="none" strike="noStrike" dirty="0">
                          <a:solidFill>
                            <a:schemeClr val="accent6"/>
                          </a:solidFill>
                          <a:effectLst/>
                        </a:rPr>
                        <a:t>Recommend that as new shielding analysis is completed, that those documents be added to the applicable PSA document database entry for inclusion in the final shielding assessment.</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The additional simulations found necessary during construction and any new shielding analysis work will be added to the applicable PSA document database entry.</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Radiation Safety Improvements Level 3 manager</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In Progress</a:t>
                      </a:r>
                      <a:endParaRPr lang="en-US" sz="900" b="0" i="0" u="none" strike="noStrike">
                        <a:solidFill>
                          <a:schemeClr val="accent6"/>
                        </a:solidFill>
                        <a:effectLst/>
                        <a:latin typeface="Calibri" panose="020F0502020204030204" pitchFamily="34" charset="0"/>
                      </a:endParaRPr>
                    </a:p>
                  </a:txBody>
                  <a:tcPr marL="5143" marR="5143" marT="5143" marB="0"/>
                </a:tc>
              </a:tr>
              <a:tr h="871129">
                <a:tc>
                  <a:txBody>
                    <a:bodyPr/>
                    <a:lstStyle/>
                    <a:p>
                      <a:pPr algn="ctr" fontAlgn="ctr"/>
                      <a:r>
                        <a:rPr lang="en-US" sz="900" u="none" strike="noStrike">
                          <a:solidFill>
                            <a:schemeClr val="accent6"/>
                          </a:solidFill>
                          <a:effectLst/>
                        </a:rPr>
                        <a:t>2</a:t>
                      </a:r>
                      <a:endParaRPr lang="en-US" sz="900" b="0" i="0" u="none" strike="noStrike">
                        <a:solidFill>
                          <a:schemeClr val="accent6"/>
                        </a:solidFill>
                        <a:effectLst/>
                        <a:latin typeface="Calibri" panose="020F0502020204030204" pitchFamily="34" charset="0"/>
                      </a:endParaRPr>
                    </a:p>
                  </a:txBody>
                  <a:tcPr marL="5143" marR="5143" marT="5143" marB="0" anchor="ctr"/>
                </a:tc>
                <a:tc>
                  <a:txBody>
                    <a:bodyPr/>
                    <a:lstStyle/>
                    <a:p>
                      <a:pPr algn="l" fontAlgn="t"/>
                      <a:r>
                        <a:rPr lang="en-US" sz="900" u="none" strike="noStrike" dirty="0">
                          <a:solidFill>
                            <a:schemeClr val="accent6"/>
                          </a:solidFill>
                          <a:effectLst/>
                        </a:rPr>
                        <a:t>To facilitate the final Shielding Assessment (SA) Review, Safety Assessment Document development, and Accelerator Readiness Review processes, it is recommended that the Mu2e Shielding Assessments cover the entire assessment boundary of their primary and secondary beam from the AP1/MI line extraction critical devices in F sector through the experimental hall.</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We will plan to proceed along these lines when the final shielding assessment is eventually written.</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Muon Department</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In Progress</a:t>
                      </a:r>
                      <a:endParaRPr lang="en-US" sz="900" b="0" i="0" u="none" strike="noStrike">
                        <a:solidFill>
                          <a:schemeClr val="accent6"/>
                        </a:solidFill>
                        <a:effectLst/>
                        <a:latin typeface="Calibri" panose="020F0502020204030204" pitchFamily="34" charset="0"/>
                      </a:endParaRPr>
                    </a:p>
                  </a:txBody>
                  <a:tcPr marL="5143" marR="5143" marT="5143" marB="0"/>
                </a:tc>
              </a:tr>
              <a:tr h="1621275">
                <a:tc>
                  <a:txBody>
                    <a:bodyPr/>
                    <a:lstStyle/>
                    <a:p>
                      <a:pPr algn="ctr" fontAlgn="ctr"/>
                      <a:r>
                        <a:rPr lang="en-US" sz="900" u="none" strike="noStrike">
                          <a:solidFill>
                            <a:schemeClr val="accent6"/>
                          </a:solidFill>
                          <a:effectLst/>
                        </a:rPr>
                        <a:t>3</a:t>
                      </a:r>
                      <a:endParaRPr lang="en-US" sz="900" b="0" i="0" u="none" strike="noStrike">
                        <a:solidFill>
                          <a:schemeClr val="accent6"/>
                        </a:solidFill>
                        <a:effectLst/>
                        <a:latin typeface="Calibri" panose="020F0502020204030204" pitchFamily="34" charset="0"/>
                      </a:endParaRPr>
                    </a:p>
                  </a:txBody>
                  <a:tcPr marL="5143" marR="5143" marT="5143" marB="0" anchor="ctr"/>
                </a:tc>
                <a:tc>
                  <a:txBody>
                    <a:bodyPr/>
                    <a:lstStyle/>
                    <a:p>
                      <a:pPr algn="l" fontAlgn="t"/>
                      <a:r>
                        <a:rPr lang="en-US" sz="900" u="none" strike="noStrike" dirty="0">
                          <a:solidFill>
                            <a:schemeClr val="accent6"/>
                          </a:solidFill>
                          <a:effectLst/>
                        </a:rPr>
                        <a:t>The final SA should cover or list all the penetrations within the assessments boundaries. The PSA appears to be missing the penetrations from the enclosure to the AP-10, 30, and 50 service buildings and the site riser penetrations.</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dirty="0">
                          <a:solidFill>
                            <a:schemeClr val="accent6"/>
                          </a:solidFill>
                          <a:effectLst/>
                        </a:rPr>
                        <a:t>The service building penetrations are meant to be covered by the following statement in which worst cases beam losses were created to measure the response of chipmunks through shielding above the loss point and simultaneously at nearby </a:t>
                      </a:r>
                      <a:r>
                        <a:rPr lang="en-US" sz="900" u="none" strike="noStrike" dirty="0" err="1">
                          <a:solidFill>
                            <a:schemeClr val="accent6"/>
                          </a:solidFill>
                          <a:effectLst/>
                        </a:rPr>
                        <a:t>penetrations:“Two</a:t>
                      </a:r>
                      <a:r>
                        <a:rPr lang="en-US" sz="900" u="none" strike="noStrike" dirty="0">
                          <a:solidFill>
                            <a:schemeClr val="accent6"/>
                          </a:solidFill>
                          <a:effectLst/>
                        </a:rPr>
                        <a:t> specific penetration/shield measurements were made and documented for the 2000 pbar shielding assessment at AP30 and AP50. In both cases, the effective dose rate through the shield was higher than that measured at the exits of penetrations." Delivery Ring site riser penetrations were filled with polyethylene beads during the 1991 shielding assessment. These points will be reported in the Final Shielding Assessment.</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Muon Department</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In Progress</a:t>
                      </a:r>
                      <a:endParaRPr lang="en-US" sz="900" b="0" i="0" u="none" strike="noStrike">
                        <a:solidFill>
                          <a:schemeClr val="accent6"/>
                        </a:solidFill>
                        <a:effectLst/>
                        <a:latin typeface="Calibri" panose="020F0502020204030204" pitchFamily="34" charset="0"/>
                      </a:endParaRPr>
                    </a:p>
                  </a:txBody>
                  <a:tcPr marL="5143" marR="5143" marT="5143" marB="0"/>
                </a:tc>
              </a:tr>
              <a:tr h="972766">
                <a:tc>
                  <a:txBody>
                    <a:bodyPr/>
                    <a:lstStyle/>
                    <a:p>
                      <a:pPr algn="ctr" fontAlgn="ctr"/>
                      <a:r>
                        <a:rPr lang="en-US" sz="900" u="none" strike="noStrike">
                          <a:solidFill>
                            <a:schemeClr val="accent6"/>
                          </a:solidFill>
                          <a:effectLst/>
                        </a:rPr>
                        <a:t>4</a:t>
                      </a:r>
                      <a:endParaRPr lang="en-US" sz="900" b="0" i="0" u="none" strike="noStrike">
                        <a:solidFill>
                          <a:schemeClr val="accent6"/>
                        </a:solidFill>
                        <a:effectLst/>
                        <a:latin typeface="Calibri" panose="020F0502020204030204" pitchFamily="34" charset="0"/>
                      </a:endParaRPr>
                    </a:p>
                  </a:txBody>
                  <a:tcPr marL="5143" marR="5143" marT="5143" marB="0" anchor="ctr"/>
                </a:tc>
                <a:tc>
                  <a:txBody>
                    <a:bodyPr/>
                    <a:lstStyle/>
                    <a:p>
                      <a:pPr algn="l" fontAlgn="t"/>
                      <a:r>
                        <a:rPr lang="en-US" sz="900" u="none" strike="noStrike" dirty="0">
                          <a:solidFill>
                            <a:schemeClr val="accent6"/>
                          </a:solidFill>
                          <a:effectLst/>
                        </a:rPr>
                        <a:t>Beams Doc 4611 and Beams Doc 4513 sections 2.2.7 to 2.2.9, are practically identical sections, word for word. Clearly this is a style comment, however even with this now known, the number for the exhaust fan changes from 800 to 900 respectfully. Recommend that the fan speed be defined and consistently used within the final SA and associated supporting analysis documents.</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dirty="0">
                          <a:solidFill>
                            <a:schemeClr val="accent6"/>
                          </a:solidFill>
                          <a:effectLst/>
                        </a:rPr>
                        <a:t>Air parameters for the mu2e target station and M4 beam line are still under development. We will report the complete picture of the entire air flow scheme in the Final Shielding Assessment.</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Integration Manager, Project Mechanical Engineer, Radiation Safety Improvements L3 manager, Muon Department</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a:solidFill>
                            <a:schemeClr val="accent6"/>
                          </a:solidFill>
                          <a:effectLst/>
                        </a:rPr>
                        <a:t>In Progress</a:t>
                      </a:r>
                      <a:endParaRPr lang="en-US" sz="900" b="0" i="0" u="none" strike="noStrike">
                        <a:solidFill>
                          <a:schemeClr val="accent6"/>
                        </a:solidFill>
                        <a:effectLst/>
                        <a:latin typeface="Calibri" panose="020F0502020204030204" pitchFamily="34" charset="0"/>
                      </a:endParaRPr>
                    </a:p>
                  </a:txBody>
                  <a:tcPr marL="5143" marR="5143" marT="5143" marB="0"/>
                </a:tc>
              </a:tr>
              <a:tr h="2269787">
                <a:tc>
                  <a:txBody>
                    <a:bodyPr/>
                    <a:lstStyle/>
                    <a:p>
                      <a:pPr algn="ctr" fontAlgn="ctr"/>
                      <a:r>
                        <a:rPr lang="en-US" sz="900" u="none" strike="noStrike">
                          <a:solidFill>
                            <a:schemeClr val="accent6"/>
                          </a:solidFill>
                          <a:effectLst/>
                        </a:rPr>
                        <a:t>5</a:t>
                      </a:r>
                      <a:endParaRPr lang="en-US" sz="900" b="0" i="0" u="none" strike="noStrike">
                        <a:solidFill>
                          <a:schemeClr val="accent6"/>
                        </a:solidFill>
                        <a:effectLst/>
                        <a:latin typeface="Calibri" panose="020F0502020204030204" pitchFamily="34" charset="0"/>
                      </a:endParaRPr>
                    </a:p>
                  </a:txBody>
                  <a:tcPr marL="5143" marR="5143" marT="5143" marB="0" anchor="ctr"/>
                </a:tc>
                <a:tc>
                  <a:txBody>
                    <a:bodyPr/>
                    <a:lstStyle/>
                    <a:p>
                      <a:pPr algn="l" fontAlgn="t"/>
                      <a:r>
                        <a:rPr lang="en-US" sz="900" u="none" strike="noStrike">
                          <a:solidFill>
                            <a:schemeClr val="accent6"/>
                          </a:solidFill>
                          <a:effectLst/>
                        </a:rPr>
                        <a:t>Beams Doc 4494-v7 is the justification for the critical devices that clearly describes the lack of primary transportation of protons. However it doesn’t analyze where the lost beam would go, and the areas affected, such as prompt dose rates into the MC-1 since its occupancy status is unclear. Recommend updating the analysis with the effects of the beam loss in the critical device.</a:t>
                      </a:r>
                      <a:endParaRPr lang="en-US" sz="900" b="0" i="0" u="none" strike="noStrike">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dirty="0">
                          <a:solidFill>
                            <a:schemeClr val="accent6"/>
                          </a:solidFill>
                          <a:effectLst/>
                        </a:rPr>
                        <a:t>The present plan is that all muon campus beam lines will be equipped with TLMs. The requirements for critical device justification is that no primary beam transport will be possible. The devices described in 4494-v7 meet this requirement. The total loss of 8 GeV primary proton beam due to the beam inhibiting action of a critical device will rapidly produce a TLM excessive charge trip to inhibit beam. The entry controls required for access to the MC-1 service building during beam transmission to the M4 line remain to be determined. An analysis of the M5 line shield will be required for the muon campus final shielding assessment for mu2e operation. In this final assessment, the entry controls, interlocked detector settings, and radiological postings will be defined to establish access conditions for the MC-1 experimental area. The goal is to permit access to the MC-1 service building while 8 GeV beam is delivered to the mu2e experiment.</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dirty="0">
                          <a:solidFill>
                            <a:schemeClr val="accent6"/>
                          </a:solidFill>
                          <a:effectLst/>
                        </a:rPr>
                        <a:t>Muon Department</a:t>
                      </a:r>
                      <a:endParaRPr lang="en-US" sz="900" b="0" i="0" u="none" strike="noStrike" dirty="0">
                        <a:solidFill>
                          <a:schemeClr val="accent6"/>
                        </a:solidFill>
                        <a:effectLst/>
                        <a:latin typeface="Calibri" panose="020F0502020204030204" pitchFamily="34" charset="0"/>
                      </a:endParaRPr>
                    </a:p>
                  </a:txBody>
                  <a:tcPr marL="5143" marR="5143" marT="5143" marB="0"/>
                </a:tc>
                <a:tc>
                  <a:txBody>
                    <a:bodyPr/>
                    <a:lstStyle/>
                    <a:p>
                      <a:pPr algn="l" fontAlgn="t"/>
                      <a:r>
                        <a:rPr lang="en-US" sz="900" u="none" strike="noStrike" dirty="0">
                          <a:solidFill>
                            <a:schemeClr val="accent6"/>
                          </a:solidFill>
                          <a:effectLst/>
                        </a:rPr>
                        <a:t>In Progress</a:t>
                      </a:r>
                      <a:endParaRPr lang="en-US" sz="900" b="0" i="0" u="none" strike="noStrike" dirty="0">
                        <a:solidFill>
                          <a:schemeClr val="accent6"/>
                        </a:solidFill>
                        <a:effectLst/>
                        <a:latin typeface="Calibri" panose="020F0502020204030204" pitchFamily="34" charset="0"/>
                      </a:endParaRPr>
                    </a:p>
                  </a:txBody>
                  <a:tcPr marL="5143" marR="5143" marT="5143" marB="0"/>
                </a:tc>
              </a:tr>
            </a:tbl>
          </a:graphicData>
        </a:graphic>
      </p:graphicFrame>
    </p:spTree>
    <p:extLst>
      <p:ext uri="{BB962C8B-B14F-4D97-AF65-F5344CB8AC3E}">
        <p14:creationId xmlns:p14="http://schemas.microsoft.com/office/powerpoint/2010/main" val="134897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0" y="0"/>
          <a:ext cx="9144001" cy="6353917"/>
        </p:xfrm>
        <a:graphic>
          <a:graphicData uri="http://schemas.openxmlformats.org/drawingml/2006/table">
            <a:tbl>
              <a:tblPr>
                <a:tableStyleId>{5C22544A-7EE6-4342-B048-85BDC9FD1C3A}</a:tableStyleId>
              </a:tblPr>
              <a:tblGrid>
                <a:gridCol w="403891"/>
                <a:gridCol w="3013981"/>
                <a:gridCol w="3146440"/>
                <a:gridCol w="1328931"/>
                <a:gridCol w="1250758"/>
              </a:tblGrid>
              <a:tr h="390827">
                <a:tc gridSpan="2">
                  <a:txBody>
                    <a:bodyPr/>
                    <a:lstStyle/>
                    <a:p>
                      <a:pPr algn="l" fontAlgn="b"/>
                      <a:r>
                        <a:rPr lang="en-US" sz="900" u="none" strike="noStrike" dirty="0">
                          <a:effectLst/>
                        </a:rPr>
                        <a:t>Accelerator Radiation Safety Improvements Independent Technical Design Review</a:t>
                      </a:r>
                      <a:endParaRPr lang="en-US" sz="900" b="1" i="0" u="none" strike="noStrike" dirty="0">
                        <a:solidFill>
                          <a:srgbClr val="000000"/>
                        </a:solidFill>
                        <a:effectLst/>
                        <a:latin typeface="Calibri" panose="020F0502020204030204" pitchFamily="34" charset="0"/>
                      </a:endParaRPr>
                    </a:p>
                  </a:txBody>
                  <a:tcPr marL="5143" marR="5143" marT="5143" marB="0" anchor="b"/>
                </a:tc>
                <a:tc hMerge="1">
                  <a:txBody>
                    <a:bodyPr/>
                    <a:lstStyle/>
                    <a:p>
                      <a:endParaRPr lang="en-US"/>
                    </a:p>
                  </a:txBody>
                  <a:tcPr/>
                </a:tc>
                <a:tc>
                  <a:txBody>
                    <a:bodyPr/>
                    <a:lstStyle/>
                    <a:p>
                      <a:pPr algn="l" fontAlgn="t"/>
                      <a:r>
                        <a:rPr lang="en-US" sz="900" u="none" strike="noStrike">
                          <a:effectLst/>
                        </a:rPr>
                        <a:t>Tuesday, October 20, 2015</a:t>
                      </a:r>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l" fontAlgn="b"/>
                      <a:endParaRPr lang="en-US" sz="900" b="1" i="0" u="none" strike="noStrike" dirty="0">
                        <a:solidFill>
                          <a:srgbClr val="000000"/>
                        </a:solidFill>
                        <a:effectLst/>
                        <a:latin typeface="Calibri" panose="020F0502020204030204" pitchFamily="34" charset="0"/>
                      </a:endParaRPr>
                    </a:p>
                  </a:txBody>
                  <a:tcPr marL="5143" marR="5143" marT="5143"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5143" marR="5143" marT="5143" marB="0" anchor="b"/>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ctr" fontAlgn="ctr"/>
                      <a:r>
                        <a:rPr lang="en-US" sz="900" u="sng" strike="noStrike" dirty="0">
                          <a:effectLst/>
                        </a:rPr>
                        <a:t>#</a:t>
                      </a:r>
                      <a:endParaRPr lang="en-US" sz="900" b="1" i="0" u="sng" strike="noStrike" dirty="0">
                        <a:solidFill>
                          <a:srgbClr val="000000"/>
                        </a:solidFill>
                        <a:effectLst/>
                        <a:latin typeface="Calibri" panose="020F0502020204030204" pitchFamily="34" charset="0"/>
                      </a:endParaRPr>
                    </a:p>
                  </a:txBody>
                  <a:tcPr marL="5143" marR="5143" marT="5143" marB="0" anchor="ctr"/>
                </a:tc>
                <a:tc>
                  <a:txBody>
                    <a:bodyPr/>
                    <a:lstStyle/>
                    <a:p>
                      <a:pPr algn="l" fontAlgn="ctr"/>
                      <a:r>
                        <a:rPr lang="en-US" sz="900" u="sng" strike="noStrike">
                          <a:effectLst/>
                        </a:rPr>
                        <a:t>Recommendations</a:t>
                      </a:r>
                      <a:endParaRPr lang="en-US" sz="900" b="1" i="0" u="sng" strike="noStrike">
                        <a:solidFill>
                          <a:srgbClr val="000000"/>
                        </a:solidFill>
                        <a:effectLst/>
                        <a:latin typeface="Calibri" panose="020F0502020204030204" pitchFamily="34" charset="0"/>
                      </a:endParaRPr>
                    </a:p>
                  </a:txBody>
                  <a:tcPr marL="5143" marR="5143" marT="5143" marB="0" anchor="ctr"/>
                </a:tc>
                <a:tc>
                  <a:txBody>
                    <a:bodyPr/>
                    <a:lstStyle/>
                    <a:p>
                      <a:pPr algn="l" fontAlgn="t"/>
                      <a:r>
                        <a:rPr lang="en-US" sz="900" u="sng" strike="noStrike">
                          <a:effectLst/>
                        </a:rPr>
                        <a:t>Actions/Response</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a:effectLst/>
                        </a:rPr>
                        <a:t>Responsible Parties</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dirty="0">
                          <a:effectLst/>
                        </a:rPr>
                        <a:t>Status</a:t>
                      </a:r>
                      <a:endParaRPr lang="en-US" sz="900" b="1" i="0" u="sng" strike="noStrike" dirty="0">
                        <a:solidFill>
                          <a:srgbClr val="000000"/>
                        </a:solidFill>
                        <a:effectLst/>
                        <a:latin typeface="Calibri" panose="020F0502020204030204" pitchFamily="34" charset="0"/>
                      </a:endParaRPr>
                    </a:p>
                  </a:txBody>
                  <a:tcPr marL="5143" marR="5143" marT="5143" marB="0"/>
                </a:tc>
              </a:tr>
              <a:tr h="2116186">
                <a:tc>
                  <a:txBody>
                    <a:bodyPr/>
                    <a:lstStyle/>
                    <a:p>
                      <a:pPr algn="ctr" fontAlgn="ctr"/>
                      <a:r>
                        <a:rPr lang="en-US" sz="1100" b="0" i="0" u="none" strike="noStrike" dirty="0">
                          <a:solidFill>
                            <a:srgbClr val="000000"/>
                          </a:solidFill>
                          <a:effectLst/>
                          <a:latin typeface="Calibri" panose="020F0502020204030204" pitchFamily="34" charset="0"/>
                        </a:rPr>
                        <a:t>6</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Beams Doc 4513 Section 2.2.1, 40 mrem/hr is high for a DC rate of beam loss. This section calls out that the building will be posted as a Radiation Area. The parking lot dose rates are also noted as several mrem/hr and additional shielding or fencing could be used if necessary. Recommend initiating discussions with relevant stakeholders and the AD Operational RSO to determine the access limits and operational effects.</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The simulation work for this area needs to be repeated since the extraction system and related component designs have been modified. In the next simulation, the prototype extraction system design will be modeled and the concrete building panels and “steel windows” will be included for a more accurate simulation. A third simulation effort will be required when the final extraction system design will be completed. It will be timely to act on the committee’s recommendation upon completion of the simulation work</a:t>
                      </a:r>
                      <a:r>
                        <a:rPr lang="en-US" sz="1100" b="0" i="0" u="none" strike="noStrike" dirty="0" smtClean="0">
                          <a:solidFill>
                            <a:srgbClr val="000000"/>
                          </a:solidFill>
                          <a:effectLst/>
                          <a:latin typeface="Calibri" panose="020F0502020204030204" pitchFamily="34" charset="0"/>
                        </a:rPr>
                        <a:t>.</a:t>
                      </a:r>
                      <a:r>
                        <a:rPr lang="en-US" sz="1100" b="0" i="0" u="none" strike="noStrike" dirty="0" smtClean="0">
                          <a:solidFill>
                            <a:srgbClr val="FF0000"/>
                          </a:solidFill>
                          <a:effectLst/>
                          <a:latin typeface="Calibri" panose="020F0502020204030204" pitchFamily="34" charset="0"/>
                        </a:rPr>
                        <a:t> Additional scope was added in BCR 26 to complete this work</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Level 3 manager, ADRSO</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755257">
                <a:tc>
                  <a:txBody>
                    <a:bodyPr/>
                    <a:lstStyle/>
                    <a:p>
                      <a:pPr algn="ctr" fontAlgn="ctr"/>
                      <a:r>
                        <a:rPr lang="en-US" sz="1100" b="0" i="0" u="none" strike="noStrike" dirty="0">
                          <a:solidFill>
                            <a:srgbClr val="000000"/>
                          </a:solidFill>
                          <a:effectLst/>
                          <a:latin typeface="Calibri" panose="020F0502020204030204" pitchFamily="34" charset="0"/>
                        </a:rPr>
                        <a:t>7</a:t>
                      </a:r>
                    </a:p>
                  </a:txBody>
                  <a:tcPr marL="9525" marR="9525" marT="9525" marB="0" anchor="ctr"/>
                </a:tc>
                <a:tc>
                  <a:txBody>
                    <a:bodyPr/>
                    <a:lstStyle/>
                    <a:p>
                      <a:pPr algn="l" fontAlgn="t"/>
                      <a:r>
                        <a:rPr lang="en-US" sz="1100" b="0" i="0" u="none" strike="noStrike" dirty="0">
                          <a:solidFill>
                            <a:srgbClr val="000000"/>
                          </a:solidFill>
                          <a:effectLst/>
                          <a:latin typeface="Calibri" panose="020F0502020204030204" pitchFamily="34" charset="0"/>
                        </a:rPr>
                        <a:t>Recommend the ODH analysis calculations be completed, identify the location of air isolation curtain locations, and how the air isolation curtains affect the movement of </a:t>
                      </a:r>
                      <a:r>
                        <a:rPr lang="en-US" sz="1100" b="0" i="0" u="none" strike="noStrike" dirty="0" err="1">
                          <a:solidFill>
                            <a:srgbClr val="000000"/>
                          </a:solidFill>
                          <a:effectLst/>
                          <a:latin typeface="Calibri" panose="020F0502020204030204" pitchFamily="34" charset="0"/>
                        </a:rPr>
                        <a:t>radioactivated</a:t>
                      </a:r>
                      <a:r>
                        <a:rPr lang="en-US" sz="1100" b="0" i="0" u="none" strike="noStrike" dirty="0">
                          <a:solidFill>
                            <a:srgbClr val="000000"/>
                          </a:solidFill>
                          <a:effectLst/>
                          <a:latin typeface="Calibri" panose="020F0502020204030204" pitchFamily="34" charset="0"/>
                        </a:rPr>
                        <a:t> air.</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This work is in </a:t>
                      </a:r>
                      <a:r>
                        <a:rPr lang="en-US" sz="1100" b="0" i="0" u="none" strike="noStrike" dirty="0" smtClean="0">
                          <a:solidFill>
                            <a:srgbClr val="000000"/>
                          </a:solidFill>
                          <a:effectLst/>
                          <a:latin typeface="Calibri" panose="020F0502020204030204" pitchFamily="34" charset="0"/>
                        </a:rPr>
                        <a:t>progress.</a:t>
                      </a:r>
                      <a:r>
                        <a:rPr lang="en-US" sz="1100" b="0" i="0" u="none" strike="noStrike" baseline="0" dirty="0" smtClean="0">
                          <a:solidFill>
                            <a:srgbClr val="000000"/>
                          </a:solidFill>
                          <a:effectLst/>
                          <a:latin typeface="Calibri" panose="020F0502020204030204" pitchFamily="34" charset="0"/>
                        </a:rPr>
                        <a:t> </a:t>
                      </a:r>
                      <a:r>
                        <a:rPr lang="en-US" sz="1100" b="0" i="0" u="none" strike="noStrike" baseline="0" dirty="0" smtClean="0">
                          <a:solidFill>
                            <a:srgbClr val="FF0000"/>
                          </a:solidFill>
                          <a:effectLst/>
                          <a:latin typeface="Calibri" panose="020F0502020204030204" pitchFamily="34" charset="0"/>
                        </a:rPr>
                        <a:t>The ODH configuration for beam on operations will be different than during the commissioning phase when </a:t>
                      </a:r>
                      <a:r>
                        <a:rPr lang="en-US" sz="1100" b="0" i="0" u="none" strike="noStrike" baseline="0" dirty="0" err="1" smtClean="0">
                          <a:solidFill>
                            <a:srgbClr val="FF0000"/>
                          </a:solidFill>
                          <a:effectLst/>
                          <a:latin typeface="Calibri" panose="020F0502020204030204" pitchFamily="34" charset="0"/>
                        </a:rPr>
                        <a:t>radioactivated</a:t>
                      </a:r>
                      <a:r>
                        <a:rPr lang="en-US" sz="1100" b="0" i="0" u="none" strike="noStrike" baseline="0" dirty="0" smtClean="0">
                          <a:solidFill>
                            <a:srgbClr val="FF0000"/>
                          </a:solidFill>
                          <a:effectLst/>
                          <a:latin typeface="Calibri" panose="020F0502020204030204" pitchFamily="34" charset="0"/>
                        </a:rPr>
                        <a:t> air will not be produced. The designation of ODH areas for the Project phase will differ from those during the operations phase.</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Integration Manager, Project Mechanical Engineer, Radiation Safety Improvements L3 manager</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In Progress</a:t>
                      </a:r>
                    </a:p>
                  </a:txBody>
                  <a:tcPr marL="9525" marR="9525" marT="9525" marB="0"/>
                </a:tc>
              </a:tr>
              <a:tr h="482208">
                <a:tc>
                  <a:txBody>
                    <a:bodyPr/>
                    <a:lstStyle/>
                    <a:p>
                      <a:pPr algn="ctr" fontAlgn="ctr"/>
                      <a:r>
                        <a:rPr lang="en-US" sz="1100" b="0" i="0" u="none" strike="noStrike">
                          <a:solidFill>
                            <a:srgbClr val="000000"/>
                          </a:solidFill>
                          <a:effectLst/>
                          <a:latin typeface="Calibri" panose="020F0502020204030204" pitchFamily="34" charset="0"/>
                        </a:rPr>
                        <a:t>8</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Recommend identifying which organization, AD or PPD, is responsible for enclosure oxygen monitoring.</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This work is in </a:t>
                      </a:r>
                      <a:r>
                        <a:rPr lang="en-US" sz="1100" b="0" i="0" u="none" strike="noStrike" dirty="0" smtClean="0">
                          <a:solidFill>
                            <a:srgbClr val="000000"/>
                          </a:solidFill>
                          <a:effectLst/>
                          <a:latin typeface="Calibri" panose="020F0502020204030204" pitchFamily="34" charset="0"/>
                        </a:rPr>
                        <a:t>progress. </a:t>
                      </a:r>
                      <a:r>
                        <a:rPr lang="en-US" sz="1100" b="0" i="0" u="none" strike="noStrike" dirty="0" smtClean="0">
                          <a:solidFill>
                            <a:srgbClr val="FF0000"/>
                          </a:solidFill>
                          <a:effectLst/>
                          <a:latin typeface="Calibri" panose="020F0502020204030204" pitchFamily="34" charset="0"/>
                        </a:rPr>
                        <a:t>Some progress</a:t>
                      </a:r>
                      <a:r>
                        <a:rPr lang="en-US" sz="1100" b="0" i="0" u="none" strike="noStrike" baseline="0" dirty="0" smtClean="0">
                          <a:solidFill>
                            <a:srgbClr val="FF0000"/>
                          </a:solidFill>
                          <a:effectLst/>
                          <a:latin typeface="Calibri" panose="020F0502020204030204" pitchFamily="34" charset="0"/>
                        </a:rPr>
                        <a:t> has been made. The responsibility for ODH will be divided between PPD and AD.</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PPD/AD Department Heads</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482208">
                <a:tc>
                  <a:txBody>
                    <a:bodyPr/>
                    <a:lstStyle/>
                    <a:p>
                      <a:pPr algn="ctr" fontAlgn="ctr"/>
                      <a:r>
                        <a:rPr lang="en-US" sz="1100" b="0" i="0" u="none" strike="noStrike">
                          <a:solidFill>
                            <a:srgbClr val="000000"/>
                          </a:solidFill>
                          <a:effectLst/>
                          <a:latin typeface="Calibri" panose="020F0502020204030204" pitchFamily="34" charset="0"/>
                        </a:rPr>
                        <a:t>9</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Recommend either AD or PPD be responsible for all tunnel oxygen monitoring.</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This work is in </a:t>
                      </a:r>
                      <a:r>
                        <a:rPr lang="en-US" sz="1100" b="0" i="0" u="none" strike="noStrike" dirty="0" smtClean="0">
                          <a:solidFill>
                            <a:srgbClr val="000000"/>
                          </a:solidFill>
                          <a:effectLst/>
                          <a:latin typeface="Calibri" panose="020F0502020204030204" pitchFamily="34" charset="0"/>
                        </a:rPr>
                        <a:t>progress.</a:t>
                      </a:r>
                      <a:r>
                        <a:rPr lang="en-US" sz="1100" b="0" i="0" u="none" strike="noStrike" dirty="0" smtClean="0">
                          <a:solidFill>
                            <a:srgbClr val="FF0000"/>
                          </a:solidFill>
                          <a:effectLst/>
                          <a:latin typeface="Calibri" panose="020F0502020204030204" pitchFamily="34" charset="0"/>
                        </a:rPr>
                        <a:t> This recommendation has been considered and rejected. All parties now agree that landlord</a:t>
                      </a:r>
                      <a:r>
                        <a:rPr lang="en-US" sz="1100" b="0" i="0" u="none" strike="noStrike" baseline="0" dirty="0" smtClean="0">
                          <a:solidFill>
                            <a:srgbClr val="FF0000"/>
                          </a:solidFill>
                          <a:effectLst/>
                          <a:latin typeface="Calibri" panose="020F0502020204030204" pitchFamily="34" charset="0"/>
                        </a:rPr>
                        <a:t> divisions must be responsible for their areas</a:t>
                      </a:r>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PPD/AD Department Heads</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1185539">
                <a:tc>
                  <a:txBody>
                    <a:bodyPr/>
                    <a:lstStyle/>
                    <a:p>
                      <a:pPr algn="ctr" fontAlgn="ctr"/>
                      <a:r>
                        <a:rPr lang="en-US" sz="1100" b="0" i="0" u="none" strike="noStrike">
                          <a:solidFill>
                            <a:srgbClr val="000000"/>
                          </a:solidFill>
                          <a:effectLst/>
                          <a:latin typeface="Calibri" panose="020F0502020204030204" pitchFamily="34" charset="0"/>
                        </a:rPr>
                        <a:t>10</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Recommend initiating discussions with the AD Operational RSO to determine where operational airborne activation monitoring will be needed and where that scope fits into the overall project structure.</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These discussions have </a:t>
                      </a:r>
                      <a:r>
                        <a:rPr lang="en-US" sz="1100" b="0" i="0" u="none" strike="noStrike" dirty="0" smtClean="0">
                          <a:solidFill>
                            <a:srgbClr val="FF0000"/>
                          </a:solidFill>
                          <a:effectLst/>
                          <a:latin typeface="Calibri" panose="020F0502020204030204" pitchFamily="34" charset="0"/>
                        </a:rPr>
                        <a:t>taken place. The BOE for air monitoring has</a:t>
                      </a:r>
                      <a:r>
                        <a:rPr lang="en-US" sz="1100" b="0" i="0" u="none" strike="noStrike" baseline="0" dirty="0" smtClean="0">
                          <a:solidFill>
                            <a:srgbClr val="FF0000"/>
                          </a:solidFill>
                          <a:effectLst/>
                          <a:latin typeface="Calibri" panose="020F0502020204030204" pitchFamily="34" charset="0"/>
                        </a:rPr>
                        <a:t> been modified to add an air monitor for the PS room in addition to one located at the air emissions stack exhaust.</a:t>
                      </a:r>
                      <a:endParaRPr lang="en-US" sz="1100" b="0" i="0" u="none" strike="noStrike" dirty="0">
                        <a:solidFill>
                          <a:srgbClr val="FF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L3 Manager, ADRSO</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In Progress</a:t>
                      </a:r>
                    </a:p>
                  </a:txBody>
                  <a:tcPr marL="9525" marR="9525" marT="9525" marB="0"/>
                </a:tc>
              </a:tr>
            </a:tbl>
          </a:graphicData>
        </a:graphic>
      </p:graphicFrame>
    </p:spTree>
    <p:extLst>
      <p:ext uri="{BB962C8B-B14F-4D97-AF65-F5344CB8AC3E}">
        <p14:creationId xmlns:p14="http://schemas.microsoft.com/office/powerpoint/2010/main" val="1777734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0" y="0"/>
          <a:ext cx="9144001" cy="5231512"/>
        </p:xfrm>
        <a:graphic>
          <a:graphicData uri="http://schemas.openxmlformats.org/drawingml/2006/table">
            <a:tbl>
              <a:tblPr>
                <a:tableStyleId>{5C22544A-7EE6-4342-B048-85BDC9FD1C3A}</a:tableStyleId>
              </a:tblPr>
              <a:tblGrid>
                <a:gridCol w="403891"/>
                <a:gridCol w="3013981"/>
                <a:gridCol w="3146440"/>
                <a:gridCol w="1328931"/>
                <a:gridCol w="1250758"/>
              </a:tblGrid>
              <a:tr h="390827">
                <a:tc gridSpan="2">
                  <a:txBody>
                    <a:bodyPr/>
                    <a:lstStyle/>
                    <a:p>
                      <a:pPr algn="l" fontAlgn="b"/>
                      <a:r>
                        <a:rPr lang="en-US" sz="900" u="none" strike="noStrike" dirty="0">
                          <a:effectLst/>
                        </a:rPr>
                        <a:t>Accelerator Radiation Safety Improvements Independent Technical Design Review</a:t>
                      </a:r>
                      <a:endParaRPr lang="en-US" sz="900" b="1" i="0" u="none" strike="noStrike" dirty="0">
                        <a:solidFill>
                          <a:srgbClr val="000000"/>
                        </a:solidFill>
                        <a:effectLst/>
                        <a:latin typeface="Calibri" panose="020F0502020204030204" pitchFamily="34" charset="0"/>
                      </a:endParaRPr>
                    </a:p>
                  </a:txBody>
                  <a:tcPr marL="5143" marR="5143" marT="5143" marB="0" anchor="b"/>
                </a:tc>
                <a:tc hMerge="1">
                  <a:txBody>
                    <a:bodyPr/>
                    <a:lstStyle/>
                    <a:p>
                      <a:endParaRPr lang="en-US"/>
                    </a:p>
                  </a:txBody>
                  <a:tcPr/>
                </a:tc>
                <a:tc>
                  <a:txBody>
                    <a:bodyPr/>
                    <a:lstStyle/>
                    <a:p>
                      <a:pPr algn="l" fontAlgn="t"/>
                      <a:r>
                        <a:rPr lang="en-US" sz="900" u="none" strike="noStrike">
                          <a:effectLst/>
                        </a:rPr>
                        <a:t>Tuesday, October 20, 2015</a:t>
                      </a:r>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l" fontAlgn="b"/>
                      <a:endParaRPr lang="en-US" sz="900" b="1" i="0" u="none" strike="noStrike" dirty="0">
                        <a:solidFill>
                          <a:srgbClr val="000000"/>
                        </a:solidFill>
                        <a:effectLst/>
                        <a:latin typeface="Calibri" panose="020F0502020204030204" pitchFamily="34" charset="0"/>
                      </a:endParaRPr>
                    </a:p>
                  </a:txBody>
                  <a:tcPr marL="5143" marR="5143" marT="5143"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5143" marR="5143" marT="5143" marB="0" anchor="b"/>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ctr" fontAlgn="ctr"/>
                      <a:r>
                        <a:rPr lang="en-US" sz="900" u="sng" strike="noStrike" dirty="0">
                          <a:effectLst/>
                        </a:rPr>
                        <a:t>#</a:t>
                      </a:r>
                      <a:endParaRPr lang="en-US" sz="900" b="1" i="0" u="sng" strike="noStrike" dirty="0">
                        <a:solidFill>
                          <a:srgbClr val="000000"/>
                        </a:solidFill>
                        <a:effectLst/>
                        <a:latin typeface="Calibri" panose="020F0502020204030204" pitchFamily="34" charset="0"/>
                      </a:endParaRPr>
                    </a:p>
                  </a:txBody>
                  <a:tcPr marL="5143" marR="5143" marT="5143" marB="0" anchor="ctr"/>
                </a:tc>
                <a:tc>
                  <a:txBody>
                    <a:bodyPr/>
                    <a:lstStyle/>
                    <a:p>
                      <a:pPr algn="l" fontAlgn="ctr"/>
                      <a:r>
                        <a:rPr lang="en-US" sz="900" u="sng" strike="noStrike">
                          <a:effectLst/>
                        </a:rPr>
                        <a:t>Recommendations</a:t>
                      </a:r>
                      <a:endParaRPr lang="en-US" sz="900" b="1" i="0" u="sng" strike="noStrike">
                        <a:solidFill>
                          <a:srgbClr val="000000"/>
                        </a:solidFill>
                        <a:effectLst/>
                        <a:latin typeface="Calibri" panose="020F0502020204030204" pitchFamily="34" charset="0"/>
                      </a:endParaRPr>
                    </a:p>
                  </a:txBody>
                  <a:tcPr marL="5143" marR="5143" marT="5143" marB="0" anchor="ctr"/>
                </a:tc>
                <a:tc>
                  <a:txBody>
                    <a:bodyPr/>
                    <a:lstStyle/>
                    <a:p>
                      <a:pPr algn="l" fontAlgn="t"/>
                      <a:r>
                        <a:rPr lang="en-US" sz="900" u="sng" strike="noStrike">
                          <a:effectLst/>
                        </a:rPr>
                        <a:t>Actions/Response</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a:effectLst/>
                        </a:rPr>
                        <a:t>Responsible Parties</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dirty="0">
                          <a:effectLst/>
                        </a:rPr>
                        <a:t>Status</a:t>
                      </a:r>
                      <a:endParaRPr lang="en-US" sz="900" b="1" i="0" u="sng" strike="noStrike" dirty="0">
                        <a:solidFill>
                          <a:srgbClr val="000000"/>
                        </a:solidFill>
                        <a:effectLst/>
                        <a:latin typeface="Calibri" panose="020F0502020204030204" pitchFamily="34" charset="0"/>
                      </a:endParaRPr>
                    </a:p>
                  </a:txBody>
                  <a:tcPr marL="5143" marR="5143" marT="5143" marB="0"/>
                </a:tc>
              </a:tr>
              <a:tr h="226735">
                <a:tc>
                  <a:txBody>
                    <a:bodyPr/>
                    <a:lstStyle/>
                    <a:p>
                      <a:pPr algn="ctr" fontAlgn="ctr"/>
                      <a:r>
                        <a:rPr lang="en-US" sz="1100" b="0" i="0" u="none" strike="noStrike" dirty="0">
                          <a:solidFill>
                            <a:srgbClr val="000000"/>
                          </a:solidFill>
                          <a:effectLst/>
                          <a:latin typeface="Calibri" panose="020F0502020204030204" pitchFamily="34" charset="0"/>
                        </a:rPr>
                        <a:t>11</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Groundwater and surface water was covered in section 2.2.7 and 2.2.8, with a reference to document Mu2e Doc 1553. However this document did not cover the AP-30 extraction region where a known loss point occurs. In addition this document, 1553, reflects earlier versions of MARS and earlier versions of the construction design of the facility. Recommend updating both the MARS model to the current civil design and adding the MI-30 extraction region the groundwater and surface water activation analysis.</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This work will be completed in conjunction with the work described in Recommendaiton 6.</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L3 Manager</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226735">
                <a:tc>
                  <a:txBody>
                    <a:bodyPr/>
                    <a:lstStyle/>
                    <a:p>
                      <a:pPr algn="ctr" fontAlgn="ctr"/>
                      <a:r>
                        <a:rPr lang="en-US" sz="1100" b="0" i="0" u="none" strike="noStrike">
                          <a:solidFill>
                            <a:srgbClr val="000000"/>
                          </a:solidFill>
                          <a:effectLst/>
                          <a:latin typeface="Calibri" panose="020F0502020204030204" pitchFamily="34" charset="0"/>
                        </a:rPr>
                        <a:t>12</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In the FESS review of the proposed in tunnel shielding for the MI-30 resonant extraction region, Mu2e-doc-6152_ADMSD14-001_FESS_Review.pdf, the reviewer "TL" stated "I have not performed a numerical check but a detail check should be made. The bearing on the concrete slab shall be limited to 1400 psi." It is recommended that this detailed check be performed and documented.</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This calculation will be made and the result will be included in Mu2e-doc-6152</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Cory Crowley</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226735">
                <a:tc>
                  <a:txBody>
                    <a:bodyPr/>
                    <a:lstStyle/>
                    <a:p>
                      <a:pPr algn="ctr" fontAlgn="ctr"/>
                      <a:r>
                        <a:rPr lang="en-US" sz="1100" b="0" i="0" u="none" strike="noStrike">
                          <a:solidFill>
                            <a:srgbClr val="000000"/>
                          </a:solidFill>
                          <a:effectLst/>
                          <a:latin typeface="Calibri" panose="020F0502020204030204" pitchFamily="34" charset="0"/>
                        </a:rPr>
                        <a:t>13</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It is mandatory that prompt dose and air activation MARS simulations are always done down to thermal neutron energy of 1.e-12 GeV. The committee has checked this for a few cases, but recommends to be sure that this is always the case.</a:t>
                      </a:r>
                    </a:p>
                  </a:txBody>
                  <a:tcPr marL="9525" marR="9525" marT="9525" marB="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A checklist will be made of simulation work presented to the review committee. The input files for the simulations will be checked to verify the correct settings were made to account for low energy neutrons (ENRG 5=1.0E-12</a:t>
                      </a:r>
                      <a:r>
                        <a:rPr lang="en-US" sz="1100" b="0" i="0" u="none" strike="noStrike" dirty="0" smtClean="0">
                          <a:solidFill>
                            <a:srgbClr val="000000"/>
                          </a:solidFill>
                          <a:effectLst/>
                          <a:latin typeface="Calibri" panose="020F0502020204030204" pitchFamily="34" charset="0"/>
                        </a:rPr>
                        <a:t>).</a:t>
                      </a:r>
                      <a:r>
                        <a:rPr lang="en-US" sz="1100" b="0" i="0" u="none" strike="noStrike" dirty="0" smtClean="0">
                          <a:solidFill>
                            <a:srgbClr val="FF0000"/>
                          </a:solidFill>
                          <a:effectLst/>
                          <a:latin typeface="Calibri" panose="020F0502020204030204" pitchFamily="34" charset="0"/>
                        </a:rPr>
                        <a:t> Additional scope was added in BCR 26 to complete this work</a:t>
                      </a:r>
                      <a:endParaRPr lang="en-US" sz="1100" b="0" i="0" u="none" strike="noStrike" dirty="0" smtClean="0">
                        <a:solidFill>
                          <a:srgbClr val="000000"/>
                        </a:solidFill>
                        <a:effectLst/>
                        <a:latin typeface="Calibri" panose="020F0502020204030204" pitchFamily="34" charset="0"/>
                      </a:endParaRPr>
                    </a:p>
                    <a:p>
                      <a:pPr algn="l" fontAlgn="t"/>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L3 Manager, with independent checker</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In Progress</a:t>
                      </a:r>
                    </a:p>
                  </a:txBody>
                  <a:tcPr marL="9525" marR="9525" marT="9525" marB="0"/>
                </a:tc>
              </a:tr>
            </a:tbl>
          </a:graphicData>
        </a:graphic>
      </p:graphicFrame>
    </p:spTree>
    <p:extLst>
      <p:ext uri="{BB962C8B-B14F-4D97-AF65-F5344CB8AC3E}">
        <p14:creationId xmlns:p14="http://schemas.microsoft.com/office/powerpoint/2010/main" val="1228353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0" y="0"/>
          <a:ext cx="9144001" cy="5389627"/>
        </p:xfrm>
        <a:graphic>
          <a:graphicData uri="http://schemas.openxmlformats.org/drawingml/2006/table">
            <a:tbl>
              <a:tblPr>
                <a:tableStyleId>{5C22544A-7EE6-4342-B048-85BDC9FD1C3A}</a:tableStyleId>
              </a:tblPr>
              <a:tblGrid>
                <a:gridCol w="403891"/>
                <a:gridCol w="3013981"/>
                <a:gridCol w="3146440"/>
                <a:gridCol w="1328931"/>
                <a:gridCol w="1250758"/>
              </a:tblGrid>
              <a:tr h="390827">
                <a:tc gridSpan="2">
                  <a:txBody>
                    <a:bodyPr/>
                    <a:lstStyle/>
                    <a:p>
                      <a:pPr algn="l" fontAlgn="b"/>
                      <a:r>
                        <a:rPr lang="en-US" sz="900" u="none" strike="noStrike" dirty="0">
                          <a:effectLst/>
                        </a:rPr>
                        <a:t>Accelerator Radiation Safety Improvements Independent Technical Design Review</a:t>
                      </a:r>
                      <a:endParaRPr lang="en-US" sz="900" b="1" i="0" u="none" strike="noStrike" dirty="0">
                        <a:solidFill>
                          <a:srgbClr val="000000"/>
                        </a:solidFill>
                        <a:effectLst/>
                        <a:latin typeface="Calibri" panose="020F0502020204030204" pitchFamily="34" charset="0"/>
                      </a:endParaRPr>
                    </a:p>
                  </a:txBody>
                  <a:tcPr marL="5143" marR="5143" marT="5143" marB="0" anchor="b"/>
                </a:tc>
                <a:tc hMerge="1">
                  <a:txBody>
                    <a:bodyPr/>
                    <a:lstStyle/>
                    <a:p>
                      <a:endParaRPr lang="en-US"/>
                    </a:p>
                  </a:txBody>
                  <a:tcPr/>
                </a:tc>
                <a:tc>
                  <a:txBody>
                    <a:bodyPr/>
                    <a:lstStyle/>
                    <a:p>
                      <a:pPr algn="l" fontAlgn="t"/>
                      <a:r>
                        <a:rPr lang="en-US" sz="900" u="none" strike="noStrike">
                          <a:effectLst/>
                        </a:rPr>
                        <a:t>Tuesday, October 20, 2015</a:t>
                      </a:r>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l" fontAlgn="b"/>
                      <a:endParaRPr lang="en-US" sz="900" b="1" i="0" u="none" strike="noStrike" dirty="0">
                        <a:solidFill>
                          <a:srgbClr val="000000"/>
                        </a:solidFill>
                        <a:effectLst/>
                        <a:latin typeface="Calibri" panose="020F0502020204030204" pitchFamily="34" charset="0"/>
                      </a:endParaRPr>
                    </a:p>
                  </a:txBody>
                  <a:tcPr marL="5143" marR="5143" marT="5143" marB="0" anchor="b"/>
                </a:tc>
                <a:tc>
                  <a:txBody>
                    <a:bodyPr/>
                    <a:lstStyle/>
                    <a:p>
                      <a:pPr algn="l" fontAlgn="b"/>
                      <a:endParaRPr lang="en-US" sz="900" b="1" i="0" u="none" strike="noStrike">
                        <a:solidFill>
                          <a:srgbClr val="000000"/>
                        </a:solidFill>
                        <a:effectLst/>
                        <a:latin typeface="Calibri" panose="020F0502020204030204" pitchFamily="34" charset="0"/>
                      </a:endParaRPr>
                    </a:p>
                  </a:txBody>
                  <a:tcPr marL="5143" marR="5143" marT="5143" marB="0" anchor="b"/>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c>
                  <a:txBody>
                    <a:bodyPr/>
                    <a:lstStyle/>
                    <a:p>
                      <a:pPr algn="l" fontAlgn="t"/>
                      <a:endParaRPr lang="en-US" sz="900" b="1" i="0" u="none" strike="noStrike">
                        <a:solidFill>
                          <a:srgbClr val="000000"/>
                        </a:solidFill>
                        <a:effectLst/>
                        <a:latin typeface="Calibri" panose="020F0502020204030204" pitchFamily="34" charset="0"/>
                      </a:endParaRPr>
                    </a:p>
                  </a:txBody>
                  <a:tcPr marL="5143" marR="5143" marT="5143" marB="0"/>
                </a:tc>
              </a:tr>
              <a:tr h="226735">
                <a:tc>
                  <a:txBody>
                    <a:bodyPr/>
                    <a:lstStyle/>
                    <a:p>
                      <a:pPr algn="ctr" fontAlgn="ctr"/>
                      <a:r>
                        <a:rPr lang="en-US" sz="900" u="sng" strike="noStrike" dirty="0">
                          <a:effectLst/>
                        </a:rPr>
                        <a:t>#</a:t>
                      </a:r>
                      <a:endParaRPr lang="en-US" sz="900" b="1" i="0" u="sng" strike="noStrike" dirty="0">
                        <a:solidFill>
                          <a:srgbClr val="000000"/>
                        </a:solidFill>
                        <a:effectLst/>
                        <a:latin typeface="Calibri" panose="020F0502020204030204" pitchFamily="34" charset="0"/>
                      </a:endParaRPr>
                    </a:p>
                  </a:txBody>
                  <a:tcPr marL="5143" marR="5143" marT="5143" marB="0" anchor="ctr"/>
                </a:tc>
                <a:tc>
                  <a:txBody>
                    <a:bodyPr/>
                    <a:lstStyle/>
                    <a:p>
                      <a:pPr algn="l" fontAlgn="ctr"/>
                      <a:r>
                        <a:rPr lang="en-US" sz="900" u="sng" strike="noStrike">
                          <a:effectLst/>
                        </a:rPr>
                        <a:t>Recommendations</a:t>
                      </a:r>
                      <a:endParaRPr lang="en-US" sz="900" b="1" i="0" u="sng" strike="noStrike">
                        <a:solidFill>
                          <a:srgbClr val="000000"/>
                        </a:solidFill>
                        <a:effectLst/>
                        <a:latin typeface="Calibri" panose="020F0502020204030204" pitchFamily="34" charset="0"/>
                      </a:endParaRPr>
                    </a:p>
                  </a:txBody>
                  <a:tcPr marL="5143" marR="5143" marT="5143" marB="0" anchor="ctr"/>
                </a:tc>
                <a:tc>
                  <a:txBody>
                    <a:bodyPr/>
                    <a:lstStyle/>
                    <a:p>
                      <a:pPr algn="l" fontAlgn="t"/>
                      <a:r>
                        <a:rPr lang="en-US" sz="900" u="sng" strike="noStrike">
                          <a:effectLst/>
                        </a:rPr>
                        <a:t>Actions/Response</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a:effectLst/>
                        </a:rPr>
                        <a:t>Responsible Parties</a:t>
                      </a:r>
                      <a:endParaRPr lang="en-US" sz="900" b="1" i="0" u="sng" strike="noStrike">
                        <a:solidFill>
                          <a:srgbClr val="000000"/>
                        </a:solidFill>
                        <a:effectLst/>
                        <a:latin typeface="Calibri" panose="020F0502020204030204" pitchFamily="34" charset="0"/>
                      </a:endParaRPr>
                    </a:p>
                  </a:txBody>
                  <a:tcPr marL="5143" marR="5143" marT="5143" marB="0"/>
                </a:tc>
                <a:tc>
                  <a:txBody>
                    <a:bodyPr/>
                    <a:lstStyle/>
                    <a:p>
                      <a:pPr algn="l" fontAlgn="t"/>
                      <a:r>
                        <a:rPr lang="en-US" sz="900" u="sng" strike="noStrike" dirty="0">
                          <a:effectLst/>
                        </a:rPr>
                        <a:t>Status</a:t>
                      </a:r>
                      <a:endParaRPr lang="en-US" sz="900" b="1" i="0" u="sng" strike="noStrike" dirty="0">
                        <a:solidFill>
                          <a:srgbClr val="000000"/>
                        </a:solidFill>
                        <a:effectLst/>
                        <a:latin typeface="Calibri" panose="020F0502020204030204" pitchFamily="34" charset="0"/>
                      </a:endParaRPr>
                    </a:p>
                  </a:txBody>
                  <a:tcPr marL="5143" marR="5143" marT="5143" marB="0"/>
                </a:tc>
              </a:tr>
              <a:tr h="226735">
                <a:tc>
                  <a:txBody>
                    <a:bodyPr/>
                    <a:lstStyle/>
                    <a:p>
                      <a:pPr algn="ctr" fontAlgn="ctr"/>
                      <a:r>
                        <a:rPr lang="en-US" sz="110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It is mandatory that all calculations in the categories presented at the Review are done with one of the two variance-reduction techniques in the MARS code: (1) A track-length probability scoring mode, INDX 6=T, or (2) Multi-stage method. Each of these has its own pros and cons. The first one is more appropriate for thick shielding of complex geometry, provides accurate estimate of statistical errors, is easy to use, but can be more CPU-time consuming. The second one requires less CPU time, but more human efforts with calculation of correct statistical errors being a non-trivial task. At high statistics, both methods converge to the same result. All the results presented at the Review are obtained with the second method that is quite acceptable for the configurations and shielding thicknesses considered in the project. The committee recommends to run MARS with the first method for one of the cases with thickest shielding to check for the consistency of the results and statistical errors.</a:t>
                      </a:r>
                    </a:p>
                  </a:txBody>
                  <a:tcPr marL="9525" marR="9525" marT="9525" marB="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This additional work will be undertaken when time permits. </a:t>
                      </a:r>
                      <a:r>
                        <a:rPr lang="en-US" sz="1100" b="0" i="0" u="none" strike="noStrike" dirty="0" smtClean="0">
                          <a:solidFill>
                            <a:srgbClr val="FF0000"/>
                          </a:solidFill>
                          <a:effectLst/>
                          <a:latin typeface="Calibri" panose="020F0502020204030204" pitchFamily="34" charset="0"/>
                        </a:rPr>
                        <a:t>Additional scope was added in BCR 26 to complete this work</a:t>
                      </a:r>
                      <a:endParaRPr lang="en-US" sz="1100" b="0" i="0" u="none" strike="noStrike" dirty="0" smtClean="0">
                        <a:solidFill>
                          <a:srgbClr val="000000"/>
                        </a:solidFill>
                        <a:effectLst/>
                        <a:latin typeface="Calibri" panose="020F0502020204030204" pitchFamily="34" charset="0"/>
                      </a:endParaRPr>
                    </a:p>
                    <a:p>
                      <a:pPr algn="l" fontAlgn="t"/>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L3 Manager</a:t>
                      </a: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In Progress</a:t>
                      </a:r>
                    </a:p>
                  </a:txBody>
                  <a:tcPr marL="9525" marR="9525" marT="9525" marB="0"/>
                </a:tc>
              </a:tr>
              <a:tr h="226735">
                <a:tc>
                  <a:txBody>
                    <a:bodyPr/>
                    <a:lstStyle/>
                    <a:p>
                      <a:pPr algn="ctr" fontAlgn="ctr"/>
                      <a:r>
                        <a:rPr lang="en-US" sz="1100" b="0" i="0" u="none" strike="noStrike">
                          <a:solidFill>
                            <a:srgbClr val="000000"/>
                          </a:solidFill>
                          <a:effectLst/>
                          <a:latin typeface="Calibri" panose="020F0502020204030204" pitchFamily="34" charset="0"/>
                        </a:rPr>
                        <a:t>15</a:t>
                      </a:r>
                    </a:p>
                  </a:txBody>
                  <a:tcPr marL="9525" marR="9525" marT="9525" marB="0" anchor="ctr"/>
                </a:tc>
                <a:tc>
                  <a:txBody>
                    <a:bodyPr/>
                    <a:lstStyle/>
                    <a:p>
                      <a:pPr algn="l" fontAlgn="t"/>
                      <a:r>
                        <a:rPr lang="en-US" sz="1100" b="0" i="0" u="none" strike="noStrike">
                          <a:solidFill>
                            <a:srgbClr val="000000"/>
                          </a:solidFill>
                          <a:effectLst/>
                          <a:latin typeface="Calibri" panose="020F0502020204030204" pitchFamily="34" charset="0"/>
                        </a:rPr>
                        <a:t>An advanced module newly developed for very detailed air activation calculations will be available in the next release of the MARS15 code in November. It is recommended to redo with the new version one of the typical simulations presented at the Review to see a possible difference in the results and rescale the earlier data if needed.</a:t>
                      </a:r>
                    </a:p>
                  </a:txBody>
                  <a:tcPr marL="9525" marR="9525" marT="9525" marB="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The PS room air activation simulation will be undertaken using the MARS advanced module when time permits. </a:t>
                      </a:r>
                      <a:r>
                        <a:rPr lang="en-US" sz="1100" b="0" i="0" u="none" strike="noStrike" dirty="0" smtClean="0">
                          <a:solidFill>
                            <a:srgbClr val="FF0000"/>
                          </a:solidFill>
                          <a:effectLst/>
                          <a:latin typeface="Calibri" panose="020F0502020204030204" pitchFamily="34" charset="0"/>
                        </a:rPr>
                        <a:t>Additional scope was added in BCR 26 to complete this work</a:t>
                      </a:r>
                      <a:endParaRPr lang="en-US" sz="1100" b="0" i="0" u="none" strike="noStrike" dirty="0" smtClean="0">
                        <a:solidFill>
                          <a:srgbClr val="000000"/>
                        </a:solidFill>
                        <a:effectLst/>
                        <a:latin typeface="Calibri" panose="020F0502020204030204" pitchFamily="34" charset="0"/>
                      </a:endParaRPr>
                    </a:p>
                    <a:p>
                      <a:pPr algn="l" fontAlgn="t"/>
                      <a:endParaRPr lang="en-US" sz="11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100" b="0" i="0" u="none" strike="noStrike">
                          <a:solidFill>
                            <a:srgbClr val="000000"/>
                          </a:solidFill>
                          <a:effectLst/>
                          <a:latin typeface="Calibri" panose="020F0502020204030204" pitchFamily="34" charset="0"/>
                        </a:rPr>
                        <a:t>Radiation Safety Improvements L3 Manager</a:t>
                      </a:r>
                    </a:p>
                  </a:txBody>
                  <a:tcPr marL="9525" marR="9525" marT="9525" marB="0"/>
                </a:tc>
                <a:tc>
                  <a:txBody>
                    <a:bodyPr/>
                    <a:lstStyle/>
                    <a:p>
                      <a:pPr algn="l" fontAlgn="t"/>
                      <a:r>
                        <a:rPr lang="en-US" sz="1100" b="0" i="0" u="none" strike="noStrike" dirty="0">
                          <a:solidFill>
                            <a:srgbClr val="000000"/>
                          </a:solidFill>
                          <a:effectLst/>
                          <a:latin typeface="Calibri" panose="020F0502020204030204" pitchFamily="34" charset="0"/>
                        </a:rPr>
                        <a:t>In Progress</a:t>
                      </a:r>
                    </a:p>
                  </a:txBody>
                  <a:tcPr marL="9525" marR="9525" marT="9525" marB="0"/>
                </a:tc>
              </a:tr>
            </a:tbl>
          </a:graphicData>
        </a:graphic>
      </p:graphicFrame>
    </p:spTree>
    <p:extLst>
      <p:ext uri="{BB962C8B-B14F-4D97-AF65-F5344CB8AC3E}">
        <p14:creationId xmlns:p14="http://schemas.microsoft.com/office/powerpoint/2010/main" val="28410234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Extinction and Extinction Monitoring Review</a:t>
            </a:r>
          </a:p>
          <a:p>
            <a:pPr marL="0" indent="0" fontAlgn="auto">
              <a:spcBef>
                <a:spcPts val="0"/>
              </a:spcBef>
              <a:spcAft>
                <a:spcPts val="0"/>
              </a:spcAft>
              <a:buNone/>
              <a:defRPr/>
            </a:pPr>
            <a:r>
              <a:rPr lang="en-US" dirty="0" smtClean="0"/>
              <a:t>November </a:t>
            </a:r>
            <a:r>
              <a:rPr lang="en-US" dirty="0"/>
              <a:t>2-3, 2015</a:t>
            </a:r>
          </a:p>
        </p:txBody>
      </p:sp>
      <p:sp>
        <p:nvSpPr>
          <p:cNvPr id="3" name="Date Placeholder 2"/>
          <p:cNvSpPr>
            <a:spLocks noGrp="1"/>
          </p:cNvSpPr>
          <p:nvPr>
            <p:ph type="dt" sz="half" idx="14"/>
          </p:nvPr>
        </p:nvSpPr>
        <p:spPr/>
        <p:txBody>
          <a:bodyPr/>
          <a:lstStyle/>
          <a:p>
            <a:r>
              <a:rPr lang="en-US" altLang="en-US" dirty="0" smtClean="0"/>
              <a:t>4/20/2016</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Eric Prebys | </a:t>
            </a:r>
            <a:r>
              <a:rPr lang="en-US" dirty="0" smtClean="0"/>
              <a:t>Accelerator IDRs</a:t>
            </a:r>
            <a:endParaRPr lang="en-US" b="1" dirty="0"/>
          </a:p>
        </p:txBody>
      </p:sp>
      <p:sp>
        <p:nvSpPr>
          <p:cNvPr id="5" name="Slide Number Placeholder 4"/>
          <p:cNvSpPr>
            <a:spLocks noGrp="1"/>
          </p:cNvSpPr>
          <p:nvPr>
            <p:ph type="sldNum" sz="quarter" idx="16"/>
          </p:nvPr>
        </p:nvSpPr>
        <p:spPr/>
        <p:txBody>
          <a:bodyPr/>
          <a:lstStyle/>
          <a:p>
            <a:fld id="{B71519E6-F709-4990-B973-B339820CA70B}" type="slidenum">
              <a:rPr lang="en-US" altLang="en-US" smtClean="0"/>
              <a:pPr/>
              <a:t>25</a:t>
            </a:fld>
            <a:endParaRPr lang="en-US" altLang="en-US" dirty="0"/>
          </a:p>
        </p:txBody>
      </p:sp>
    </p:spTree>
    <p:extLst>
      <p:ext uri="{BB962C8B-B14F-4D97-AF65-F5344CB8AC3E}">
        <p14:creationId xmlns:p14="http://schemas.microsoft.com/office/powerpoint/2010/main" val="61590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Extinction Technical Review</a:t>
            </a:r>
            <a:endParaRPr lang="en-US" dirty="0"/>
          </a:p>
        </p:txBody>
      </p:sp>
      <p:sp>
        <p:nvSpPr>
          <p:cNvPr id="5" name="Content Placeholder 4"/>
          <p:cNvSpPr>
            <a:spLocks noGrp="1"/>
          </p:cNvSpPr>
          <p:nvPr>
            <p:ph idx="1"/>
          </p:nvPr>
        </p:nvSpPr>
        <p:spPr/>
        <p:txBody>
          <a:bodyPr/>
          <a:lstStyle/>
          <a:p>
            <a:r>
              <a:rPr lang="en-US" dirty="0"/>
              <a:t>The Extinction and Extinction Monitoring Technical Review was held in November, 2015*.  Reviewers:</a:t>
            </a:r>
          </a:p>
          <a:p>
            <a:pPr lvl="1"/>
            <a:r>
              <a:rPr lang="en-US" dirty="0"/>
              <a:t>Ed Blucher, U of Chicago (chair): Extinction Monitoring</a:t>
            </a:r>
          </a:p>
          <a:p>
            <a:pPr lvl="1"/>
            <a:r>
              <a:rPr lang="en-US" dirty="0"/>
              <a:t>Stefano </a:t>
            </a:r>
            <a:r>
              <a:rPr lang="en-US" dirty="0" err="1"/>
              <a:t>Redaelli</a:t>
            </a:r>
            <a:r>
              <a:rPr lang="en-US" dirty="0"/>
              <a:t>, CERN: Collimation and Extinction technique</a:t>
            </a:r>
          </a:p>
          <a:p>
            <a:pPr lvl="1"/>
            <a:r>
              <a:rPr lang="en-US" dirty="0"/>
              <a:t>Mark </a:t>
            </a:r>
            <a:r>
              <a:rPr lang="en-US" dirty="0" err="1"/>
              <a:t>Jaski</a:t>
            </a:r>
            <a:r>
              <a:rPr lang="en-US" dirty="0"/>
              <a:t>, ANL: Magnet </a:t>
            </a:r>
            <a:r>
              <a:rPr lang="en-US" dirty="0" smtClean="0"/>
              <a:t>design</a:t>
            </a:r>
          </a:p>
          <a:p>
            <a:r>
              <a:rPr lang="en-US" dirty="0" smtClean="0"/>
              <a:t>From the final report:</a:t>
            </a:r>
          </a:p>
          <a:p>
            <a:pPr lvl="1"/>
            <a:r>
              <a:rPr lang="en-US" dirty="0"/>
              <a:t>The reviewers were impressed by the quality of the presentations and by the amount of work performed. The speakers presented their results in a clear and complete way</a:t>
            </a:r>
            <a:r>
              <a:rPr lang="en-US" dirty="0" smtClean="0"/>
              <a:t>.</a:t>
            </a:r>
          </a:p>
          <a:p>
            <a:pPr lvl="1"/>
            <a:r>
              <a:rPr lang="en-US" dirty="0"/>
              <a:t>The reviewers agree that the proposed extinction solution seems adequate to fulfill the design specification. However, there are some comments and suggested checks</a:t>
            </a:r>
            <a:r>
              <a:rPr lang="en-US" dirty="0" smtClean="0"/>
              <a:t>.</a:t>
            </a:r>
          </a:p>
          <a:p>
            <a:pPr lvl="1"/>
            <a:endParaRPr lang="en-US" dirty="0" smtClean="0"/>
          </a:p>
          <a:p>
            <a:endParaRPr lang="en-US" dirty="0"/>
          </a:p>
          <a:p>
            <a:endParaRPr lang="en-US" dirty="0"/>
          </a:p>
        </p:txBody>
      </p:sp>
      <p:sp>
        <p:nvSpPr>
          <p:cNvPr id="6" name="TextBox 5"/>
          <p:cNvSpPr txBox="1"/>
          <p:nvPr/>
        </p:nvSpPr>
        <p:spPr>
          <a:xfrm>
            <a:off x="4495801" y="5820368"/>
            <a:ext cx="4533900" cy="369332"/>
          </a:xfrm>
          <a:prstGeom prst="rect">
            <a:avLst/>
          </a:prstGeom>
          <a:noFill/>
        </p:spPr>
        <p:txBody>
          <a:bodyPr wrap="square" rtlCol="0">
            <a:spAutoFit/>
          </a:bodyPr>
          <a:lstStyle/>
          <a:p>
            <a:pPr algn="r"/>
            <a:r>
              <a:rPr lang="en-US" sz="1800" dirty="0" smtClean="0">
                <a:solidFill>
                  <a:srgbClr val="404040"/>
                </a:solidFill>
                <a:latin typeface="Calibri" charset="0"/>
                <a:ea typeface="ＭＳ Ｐゴシック" charset="0"/>
              </a:rPr>
              <a:t>*Mu2e-Doc-6356 (includes link to </a:t>
            </a:r>
            <a:r>
              <a:rPr lang="en-US" sz="1800" dirty="0" err="1" smtClean="0">
                <a:solidFill>
                  <a:srgbClr val="404040"/>
                </a:solidFill>
                <a:latin typeface="Calibri" charset="0"/>
                <a:ea typeface="ＭＳ Ｐゴシック" charset="0"/>
              </a:rPr>
              <a:t>Indico</a:t>
            </a:r>
            <a:r>
              <a:rPr lang="en-US" sz="1800" dirty="0" smtClean="0">
                <a:solidFill>
                  <a:srgbClr val="404040"/>
                </a:solidFill>
                <a:latin typeface="Calibri" charset="0"/>
                <a:ea typeface="ＭＳ Ｐゴシック" charset="0"/>
              </a:rPr>
              <a:t> Page)</a:t>
            </a:r>
            <a:endParaRPr lang="en-US" sz="18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415140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Extinction Review Recommendations</a:t>
            </a:r>
            <a:endParaRPr lang="en-US" dirty="0"/>
          </a:p>
        </p:txBody>
      </p:sp>
      <p:sp>
        <p:nvSpPr>
          <p:cNvPr id="3" name="Content Placeholder 2"/>
          <p:cNvSpPr>
            <a:spLocks noGrp="1"/>
          </p:cNvSpPr>
          <p:nvPr>
            <p:ph idx="1"/>
          </p:nvPr>
        </p:nvSpPr>
        <p:spPr>
          <a:xfrm>
            <a:off x="228600" y="877946"/>
            <a:ext cx="8672513" cy="4987867"/>
          </a:xfrm>
        </p:spPr>
        <p:txBody>
          <a:bodyPr/>
          <a:lstStyle/>
          <a:p>
            <a:pPr marL="457200" indent="-457200">
              <a:buFont typeface="+mj-lt"/>
              <a:buAutoNum type="arabicPeriod"/>
            </a:pPr>
            <a:r>
              <a:rPr lang="en-US" dirty="0"/>
              <a:t>The committee recommends building a 1 m, 18 mm gap prototype magnet. </a:t>
            </a:r>
            <a:endParaRPr lang="en-US" dirty="0" smtClean="0"/>
          </a:p>
          <a:p>
            <a:pPr marL="857250" lvl="1" indent="-457200"/>
            <a:r>
              <a:rPr lang="en-US" dirty="0" smtClean="0"/>
              <a:t>This activity was originally planned as part of production, but because the gap was increased from 12 to 18 mm, the committee felt it was important to build the prototype prior to full production</a:t>
            </a:r>
          </a:p>
          <a:p>
            <a:pPr marL="857250" lvl="1" indent="-457200"/>
            <a:r>
              <a:rPr lang="en-US" dirty="0" smtClean="0"/>
              <a:t>The design of the prototype vessel is now complete, and it will be built and tested prior to production.</a:t>
            </a:r>
          </a:p>
          <a:p>
            <a:pPr marL="457200" indent="-457200">
              <a:buFont typeface="+mj-lt"/>
              <a:buAutoNum type="arabicPeriod"/>
            </a:pPr>
            <a:r>
              <a:rPr lang="en-US" dirty="0">
                <a:solidFill>
                  <a:srgbClr val="000000"/>
                </a:solidFill>
                <a:latin typeface="Lucida Grande"/>
                <a:ea typeface="Lucida Grande"/>
                <a:cs typeface="Lucida Grande"/>
              </a:rPr>
              <a:t>The committee recommends the early development of a commissioning plan for the full extinction and monitoring </a:t>
            </a:r>
            <a:r>
              <a:rPr lang="en-US" dirty="0" smtClean="0">
                <a:solidFill>
                  <a:srgbClr val="000000"/>
                </a:solidFill>
                <a:latin typeface="Lucida Grande"/>
                <a:ea typeface="Lucida Grande"/>
                <a:cs typeface="Lucida Grande"/>
              </a:rPr>
              <a:t>system</a:t>
            </a:r>
          </a:p>
          <a:p>
            <a:pPr marL="857250" lvl="1" indent="-457200"/>
            <a:r>
              <a:rPr lang="en-US" sz="2000" dirty="0" smtClean="0">
                <a:solidFill>
                  <a:srgbClr val="000000"/>
                </a:solidFill>
                <a:latin typeface="Lucida Grande"/>
                <a:ea typeface="Lucida Grande"/>
                <a:cs typeface="Lucida Grande"/>
              </a:rPr>
              <a:t>We have written a commissioning document (Mu2e-DOC-7290)</a:t>
            </a:r>
          </a:p>
          <a:p>
            <a:pPr marL="857250" lvl="1" indent="-457200"/>
            <a:r>
              <a:rPr lang="en-US" sz="2000" dirty="0" smtClean="0">
                <a:solidFill>
                  <a:srgbClr val="000000"/>
                </a:solidFill>
                <a:latin typeface="Lucida Grande"/>
                <a:ea typeface="Lucida Grande"/>
                <a:cs typeface="Lucida Grande"/>
              </a:rPr>
              <a:t>We will continue to refine this and coordinate it with the rest of the beam line commissioning</a:t>
            </a:r>
            <a:endParaRPr lang="en-US" sz="2000"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E. Prebys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spTree>
    <p:extLst>
      <p:ext uri="{BB962C8B-B14F-4D97-AF65-F5344CB8AC3E}">
        <p14:creationId xmlns:p14="http://schemas.microsoft.com/office/powerpoint/2010/main" val="1206473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Extinction Recommendations (cont’d)</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3"/>
            </a:pPr>
            <a:r>
              <a:rPr lang="en-US" dirty="0"/>
              <a:t>It is therefore recommended to setup simulations with realistic errors and estimate better the impact on extinction efficiency from over-populated longitudinal tails, or </a:t>
            </a:r>
            <a:r>
              <a:rPr lang="en-US" dirty="0" err="1"/>
              <a:t>outof</a:t>
            </a:r>
            <a:r>
              <a:rPr lang="en-US" dirty="0"/>
              <a:t>-bucket particles, in the DR. </a:t>
            </a:r>
            <a:endParaRPr lang="en-US" dirty="0" smtClean="0"/>
          </a:p>
          <a:p>
            <a:pPr marL="857250" lvl="1" indent="-457200"/>
            <a:r>
              <a:rPr lang="en-US" dirty="0" smtClean="0"/>
              <a:t>These studies are ongoing, with the goal of finalizing the tolerances for the beam line optics and collimator position accuracy.</a:t>
            </a:r>
            <a:endParaRPr lang="en-US"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E. Prebys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Tree>
    <p:extLst>
      <p:ext uri="{BB962C8B-B14F-4D97-AF65-F5344CB8AC3E}">
        <p14:creationId xmlns:p14="http://schemas.microsoft.com/office/powerpoint/2010/main" val="792846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Target, Target Handling, and HRS Review</a:t>
            </a:r>
          </a:p>
          <a:p>
            <a:pPr marL="0" lvl="0" indent="0">
              <a:buNone/>
            </a:pPr>
            <a:r>
              <a:rPr lang="en-US" dirty="0" smtClean="0"/>
              <a:t>November </a:t>
            </a:r>
            <a:r>
              <a:rPr lang="en-US" dirty="0"/>
              <a:t>18, 2015</a:t>
            </a:r>
          </a:p>
        </p:txBody>
      </p:sp>
      <p:sp>
        <p:nvSpPr>
          <p:cNvPr id="3" name="Date Placeholder 2"/>
          <p:cNvSpPr>
            <a:spLocks noGrp="1"/>
          </p:cNvSpPr>
          <p:nvPr>
            <p:ph type="dt" sz="half" idx="14"/>
          </p:nvPr>
        </p:nvSpPr>
        <p:spPr/>
        <p:txBody>
          <a:bodyPr/>
          <a:lstStyle/>
          <a:p>
            <a:r>
              <a:rPr lang="en-US" altLang="en-US" dirty="0" smtClean="0"/>
              <a:t>4/20/2016</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Rick Coleman | </a:t>
            </a:r>
            <a:r>
              <a:rPr lang="en-US" dirty="0" smtClean="0"/>
              <a:t>Accelerator IDRs</a:t>
            </a:r>
            <a:endParaRPr lang="en-US" b="1" dirty="0"/>
          </a:p>
        </p:txBody>
      </p:sp>
      <p:sp>
        <p:nvSpPr>
          <p:cNvPr id="5" name="Slide Number Placeholder 4"/>
          <p:cNvSpPr>
            <a:spLocks noGrp="1"/>
          </p:cNvSpPr>
          <p:nvPr>
            <p:ph type="sldNum" sz="quarter" idx="16"/>
          </p:nvPr>
        </p:nvSpPr>
        <p:spPr/>
        <p:txBody>
          <a:bodyPr/>
          <a:lstStyle/>
          <a:p>
            <a:fld id="{B71519E6-F709-4990-B973-B339820CA70B}" type="slidenum">
              <a:rPr lang="en-US" altLang="en-US" smtClean="0"/>
              <a:pPr/>
              <a:t>29</a:t>
            </a:fld>
            <a:endParaRPr lang="en-US" altLang="en-US" dirty="0"/>
          </a:p>
        </p:txBody>
      </p:sp>
    </p:spTree>
    <p:extLst>
      <p:ext uri="{BB962C8B-B14F-4D97-AF65-F5344CB8AC3E}">
        <p14:creationId xmlns:p14="http://schemas.microsoft.com/office/powerpoint/2010/main" val="3231423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15503" y="1466"/>
            <a:ext cx="8799897"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- 1</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a:t>
            </a:fld>
            <a:endParaRPr lang="en-US" altLang="en-US" sz="1200" dirty="0">
              <a:solidFill>
                <a:srgbClr val="004C97"/>
              </a:solidFill>
              <a:latin typeface="Helvetica" panose="020B0604020202020204" pitchFamily="34" charset="0"/>
            </a:endParaRPr>
          </a:p>
        </p:txBody>
      </p:sp>
      <p:sp>
        <p:nvSpPr>
          <p:cNvPr id="3" name="TextBox 2"/>
          <p:cNvSpPr txBox="1"/>
          <p:nvPr/>
        </p:nvSpPr>
        <p:spPr>
          <a:xfrm>
            <a:off x="653921" y="1706406"/>
            <a:ext cx="7836157"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4C97"/>
                </a:solidFill>
              </a:rPr>
              <a:t>Conventional system for the fast ripple regulation is the Quadrupole eXtraction Regulation (QXR)   “Bucker”</a:t>
            </a:r>
          </a:p>
          <a:p>
            <a:pPr marL="342900" indent="-342900">
              <a:buFont typeface="Arial" panose="020B0604020202020204" pitchFamily="34" charset="0"/>
              <a:buChar char="•"/>
            </a:pPr>
            <a:r>
              <a:rPr lang="en-US" sz="2000" dirty="0" smtClean="0">
                <a:solidFill>
                  <a:srgbClr val="004C97"/>
                </a:solidFill>
              </a:rPr>
              <a:t>Easy to add to the regulation logic</a:t>
            </a:r>
          </a:p>
          <a:p>
            <a:pPr marL="342900" indent="-342900">
              <a:buFont typeface="Arial" panose="020B0604020202020204" pitchFamily="34" charset="0"/>
              <a:buChar char="•"/>
            </a:pPr>
            <a:r>
              <a:rPr lang="en-US" sz="2000" dirty="0" smtClean="0">
                <a:solidFill>
                  <a:srgbClr val="004C97"/>
                </a:solidFill>
              </a:rPr>
              <a:t>The technical solution is to piggy-back on the on-going air core ceramic pipe QXR magnet fabrication for Main Injector </a:t>
            </a:r>
          </a:p>
          <a:p>
            <a:pPr marL="342900" indent="-342900">
              <a:buFont typeface="Arial" panose="020B0604020202020204" pitchFamily="34" charset="0"/>
              <a:buChar char="•"/>
            </a:pPr>
            <a:r>
              <a:rPr lang="en-US" sz="2000" dirty="0" smtClean="0">
                <a:solidFill>
                  <a:srgbClr val="004C97"/>
                </a:solidFill>
              </a:rPr>
              <a:t>We are carrying out magnet measurements at MTF on the old QXRT magnets with SS pipe. </a:t>
            </a:r>
            <a:endParaRPr lang="en-US" sz="2000" dirty="0">
              <a:solidFill>
                <a:srgbClr val="004C9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50" y="3895019"/>
            <a:ext cx="1788242" cy="2384323"/>
          </a:xfrm>
          <a:prstGeom prst="rect">
            <a:avLst/>
          </a:prstGeom>
        </p:spPr>
      </p:pic>
      <p:sp>
        <p:nvSpPr>
          <p:cNvPr id="7" name="Rectangle 6"/>
          <p:cNvSpPr/>
          <p:nvPr/>
        </p:nvSpPr>
        <p:spPr>
          <a:xfrm>
            <a:off x="228600" y="908000"/>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4C97"/>
                </a:solidFill>
              </a:rPr>
              <a:t>Include the spill correction system on the risk list. Develop the backup option to the technical design level.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776" y="3895019"/>
            <a:ext cx="3216217" cy="2412162"/>
          </a:xfrm>
          <a:prstGeom prst="rect">
            <a:avLst/>
          </a:prstGeom>
        </p:spPr>
      </p:pic>
      <p:sp>
        <p:nvSpPr>
          <p:cNvPr id="9" name="TextBox 8"/>
          <p:cNvSpPr txBox="1"/>
          <p:nvPr/>
        </p:nvSpPr>
        <p:spPr>
          <a:xfrm>
            <a:off x="2743200" y="4697128"/>
            <a:ext cx="910015" cy="646331"/>
          </a:xfrm>
          <a:prstGeom prst="rect">
            <a:avLst/>
          </a:prstGeom>
          <a:noFill/>
        </p:spPr>
        <p:txBody>
          <a:bodyPr wrap="square" rtlCol="0">
            <a:spAutoFit/>
          </a:bodyPr>
          <a:lstStyle/>
          <a:p>
            <a:r>
              <a:rPr lang="en-US" sz="1800" dirty="0" smtClean="0">
                <a:solidFill>
                  <a:srgbClr val="004C97"/>
                </a:solidFill>
              </a:rPr>
              <a:t>At D0 storage</a:t>
            </a:r>
            <a:endParaRPr lang="en-US" sz="1800" dirty="0">
              <a:solidFill>
                <a:srgbClr val="004C97"/>
              </a:solidFill>
            </a:endParaRPr>
          </a:p>
        </p:txBody>
      </p:sp>
      <p:sp>
        <p:nvSpPr>
          <p:cNvPr id="15" name="TextBox 14"/>
          <p:cNvSpPr txBox="1"/>
          <p:nvPr/>
        </p:nvSpPr>
        <p:spPr>
          <a:xfrm>
            <a:off x="7408528" y="4695523"/>
            <a:ext cx="910015" cy="646331"/>
          </a:xfrm>
          <a:prstGeom prst="rect">
            <a:avLst/>
          </a:prstGeom>
          <a:noFill/>
        </p:spPr>
        <p:txBody>
          <a:bodyPr wrap="square" rtlCol="0">
            <a:spAutoFit/>
          </a:bodyPr>
          <a:lstStyle/>
          <a:p>
            <a:r>
              <a:rPr lang="en-US" sz="1800" dirty="0" smtClean="0">
                <a:solidFill>
                  <a:srgbClr val="004C97"/>
                </a:solidFill>
              </a:rPr>
              <a:t>At MTF stand</a:t>
            </a:r>
            <a:endParaRPr lang="en-US" sz="1800" dirty="0">
              <a:solidFill>
                <a:srgbClr val="004C97"/>
              </a:solidFill>
            </a:endParaRPr>
          </a:p>
        </p:txBody>
      </p:sp>
    </p:spTree>
    <p:extLst>
      <p:ext uri="{BB962C8B-B14F-4D97-AF65-F5344CB8AC3E}">
        <p14:creationId xmlns:p14="http://schemas.microsoft.com/office/powerpoint/2010/main" val="2832031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03664"/>
            <a:ext cx="9076267" cy="641739"/>
          </a:xfrm>
        </p:spPr>
        <p:txBody>
          <a:bodyPr/>
          <a:lstStyle/>
          <a:p>
            <a:r>
              <a:rPr lang="en-US" sz="3000" dirty="0" smtClean="0"/>
              <a:t>Design </a:t>
            </a:r>
            <a:r>
              <a:rPr lang="en-US" sz="3000" dirty="0"/>
              <a:t>Review Comments &amp; Recommendations</a:t>
            </a:r>
          </a:p>
        </p:txBody>
      </p:sp>
      <p:sp>
        <p:nvSpPr>
          <p:cNvPr id="3" name="Content Placeholder 2"/>
          <p:cNvSpPr>
            <a:spLocks noGrp="1"/>
          </p:cNvSpPr>
          <p:nvPr>
            <p:ph idx="1"/>
          </p:nvPr>
        </p:nvSpPr>
        <p:spPr>
          <a:xfrm>
            <a:off x="228600" y="937212"/>
            <a:ext cx="8672513" cy="2360554"/>
          </a:xfrm>
        </p:spPr>
        <p:txBody>
          <a:bodyPr/>
          <a:lstStyle/>
          <a:p>
            <a:pPr marL="0" lvl="0" indent="0">
              <a:buNone/>
            </a:pPr>
            <a:r>
              <a:rPr lang="en-US" dirty="0" smtClean="0"/>
              <a:t>Target, Remote Handling, and HRS Design Review</a:t>
            </a:r>
          </a:p>
          <a:p>
            <a:pPr marL="0" lvl="0" indent="0">
              <a:buNone/>
            </a:pPr>
            <a:r>
              <a:rPr lang="en-US" sz="1600" dirty="0" smtClean="0"/>
              <a:t>Date: Nov 18, 2015</a:t>
            </a:r>
          </a:p>
          <a:p>
            <a:pPr marL="0" lvl="0" indent="0">
              <a:buNone/>
            </a:pPr>
            <a:r>
              <a:rPr lang="en-US" sz="1600" dirty="0" smtClean="0"/>
              <a:t>Reviewers: John Anderson, Franz </a:t>
            </a:r>
            <a:r>
              <a:rPr lang="en-US" sz="1600" dirty="0" err="1" smtClean="0"/>
              <a:t>Gallmeier</a:t>
            </a:r>
            <a:r>
              <a:rPr lang="en-US" sz="1600" dirty="0" smtClean="0"/>
              <a:t>, Mike Dayton, Van Graves, Jim </a:t>
            </a:r>
            <a:r>
              <a:rPr lang="en-US" sz="1600" dirty="0" err="1" smtClean="0"/>
              <a:t>Hylen</a:t>
            </a:r>
            <a:r>
              <a:rPr lang="en-US" sz="1600" dirty="0" smtClean="0"/>
              <a:t>, Bob </a:t>
            </a:r>
            <a:r>
              <a:rPr lang="en-US" sz="1600" dirty="0" err="1" smtClean="0"/>
              <a:t>Zwaska</a:t>
            </a:r>
            <a:endParaRPr lang="en-US" sz="1600" dirty="0" smtClean="0"/>
          </a:p>
          <a:p>
            <a:pPr marL="0" lvl="0" indent="0">
              <a:buNone/>
            </a:pPr>
            <a:endParaRPr lang="en-US" sz="1600" dirty="0" smtClean="0"/>
          </a:p>
          <a:p>
            <a:pPr marL="0" lvl="0" indent="0">
              <a:buNone/>
            </a:pPr>
            <a:r>
              <a:rPr lang="en-US" sz="2000" b="1" dirty="0" smtClean="0"/>
              <a:t>Recommendations</a:t>
            </a:r>
          </a:p>
          <a:p>
            <a:pPr marL="457200" lvl="0" indent="-457200">
              <a:buFont typeface="+mj-lt"/>
              <a:buAutoNum type="arabicPeriod"/>
            </a:pPr>
            <a:r>
              <a:rPr lang="en-US" sz="1400" dirty="0">
                <a:solidFill>
                  <a:srgbClr val="000000"/>
                </a:solidFill>
                <a:latin typeface="Calibri"/>
                <a:ea typeface="Calibri"/>
                <a:cs typeface="Calibri"/>
              </a:rPr>
              <a:t>HRS stagnant water next to the welds in the maximum radiation area may accelerate corrosion in the welded areas, leading to a leak into the vacuum space.  This risk needs to be evaluated</a:t>
            </a:r>
            <a:r>
              <a:rPr lang="en-US" sz="1400" dirty="0" smtClean="0">
                <a:solidFill>
                  <a:srgbClr val="000000"/>
                </a:solidFill>
                <a:latin typeface="Calibri"/>
                <a:ea typeface="Calibri"/>
                <a:cs typeface="Calibri"/>
              </a:rPr>
              <a:t>.</a:t>
            </a:r>
          </a:p>
          <a:p>
            <a:pPr marL="457200" lvl="0" indent="-457200">
              <a:buFont typeface="+mj-lt"/>
              <a:buAutoNum type="arabicPeriod"/>
            </a:pPr>
            <a:endParaRPr lang="en-US" sz="1400" dirty="0">
              <a:solidFill>
                <a:srgbClr val="000000"/>
              </a:solidFill>
              <a:latin typeface="Calibri"/>
              <a:ea typeface="Calibri"/>
              <a:cs typeface="Calibri"/>
            </a:endParaRPr>
          </a:p>
          <a:p>
            <a:pPr marL="457200" lvl="0" indent="-457200">
              <a:buFont typeface="+mj-lt"/>
              <a:buAutoNum type="arabicPeriod"/>
            </a:pPr>
            <a:endParaRPr lang="en-US" sz="1400" dirty="0" smtClean="0">
              <a:solidFill>
                <a:srgbClr val="000000"/>
              </a:solidFill>
              <a:latin typeface="Calibri"/>
              <a:ea typeface="Calibri"/>
              <a:cs typeface="Calibri"/>
            </a:endParaRPr>
          </a:p>
          <a:p>
            <a:pPr marL="457200" lvl="0" indent="-457200">
              <a:buFont typeface="+mj-lt"/>
              <a:buAutoNum type="arabicPeriod"/>
            </a:pPr>
            <a:endParaRPr lang="en-US" sz="1400" dirty="0">
              <a:solidFill>
                <a:srgbClr val="000000"/>
              </a:solidFill>
              <a:latin typeface="Calibri"/>
              <a:ea typeface="Calibri"/>
              <a:cs typeface="Calibri"/>
            </a:endParaRPr>
          </a:p>
          <a:p>
            <a:pPr marL="0" lvl="0" indent="0">
              <a:buNone/>
            </a:pPr>
            <a:endParaRPr lang="en-US" sz="1400" dirty="0">
              <a:solidFill>
                <a:srgbClr val="000000"/>
              </a:solidFill>
              <a:latin typeface="Calibri"/>
              <a:ea typeface="Calibri"/>
              <a:cs typeface="Calibri"/>
            </a:endParaRPr>
          </a:p>
          <a:p>
            <a:pPr marL="457200" lvl="0" indent="-457200">
              <a:buFont typeface="+mj-lt"/>
              <a:buAutoNum type="arabicPeriod"/>
            </a:pPr>
            <a:r>
              <a:rPr lang="en-US" sz="1400" dirty="0">
                <a:solidFill>
                  <a:srgbClr val="000000"/>
                </a:solidFill>
                <a:latin typeface="Calibri"/>
                <a:ea typeface="Calibri"/>
                <a:cs typeface="Calibri"/>
              </a:rPr>
              <a:t>The solenoid </a:t>
            </a:r>
            <a:r>
              <a:rPr lang="en-US" sz="1400" dirty="0" smtClean="0">
                <a:solidFill>
                  <a:srgbClr val="000000"/>
                </a:solidFill>
                <a:latin typeface="Calibri"/>
                <a:ea typeface="Calibri"/>
                <a:cs typeface="Calibri"/>
              </a:rPr>
              <a:t>design </a:t>
            </a:r>
            <a:r>
              <a:rPr lang="en-US" sz="1400" dirty="0">
                <a:solidFill>
                  <a:srgbClr val="000000"/>
                </a:solidFill>
                <a:latin typeface="Calibri"/>
                <a:ea typeface="Calibri"/>
                <a:cs typeface="Calibri"/>
              </a:rPr>
              <a:t>needs to be reviewed to assure it can support the weight of the HRS during installation</a:t>
            </a:r>
            <a:r>
              <a:rPr lang="en-US" sz="1400" dirty="0" smtClean="0">
                <a:solidFill>
                  <a:srgbClr val="000000"/>
                </a:solidFill>
                <a:latin typeface="Calibri"/>
                <a:ea typeface="Calibri"/>
                <a:cs typeface="Calibri"/>
              </a:rPr>
              <a:t>.</a:t>
            </a:r>
          </a:p>
          <a:p>
            <a:pPr marL="457200" lvl="0" indent="-457200">
              <a:buFont typeface="+mj-lt"/>
              <a:buAutoNum type="arabicPeriod"/>
            </a:pPr>
            <a:endParaRPr lang="en-US" sz="1400" dirty="0">
              <a:solidFill>
                <a:srgbClr val="000000"/>
              </a:solidFill>
              <a:latin typeface="Calibri"/>
              <a:ea typeface="Calibri"/>
              <a:cs typeface="Calibri"/>
            </a:endParaRPr>
          </a:p>
          <a:p>
            <a:pPr marL="457200" lvl="0" indent="-457200">
              <a:buFont typeface="+mj-lt"/>
              <a:buAutoNum type="arabicPeriod"/>
            </a:pPr>
            <a:endParaRPr lang="en-US" sz="1400"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sp>
        <p:nvSpPr>
          <p:cNvPr id="7" name="TextBox 6"/>
          <p:cNvSpPr txBox="1"/>
          <p:nvPr/>
        </p:nvSpPr>
        <p:spPr>
          <a:xfrm>
            <a:off x="676275" y="3132666"/>
            <a:ext cx="7414683" cy="830997"/>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a:solidFill>
                  <a:srgbClr val="000000"/>
                </a:solidFill>
                <a:latin typeface="Calibri"/>
                <a:ea typeface="Calibri"/>
                <a:cs typeface="Calibri"/>
              </a:rPr>
              <a:t>A fluid simulation was performed which indicates the maximum dwell time of water in the HRS is only a few hours under very conservative assumptions so the level of </a:t>
            </a:r>
            <a:r>
              <a:rPr lang="en-US" sz="1200" dirty="0" err="1">
                <a:solidFill>
                  <a:srgbClr val="000000"/>
                </a:solidFill>
                <a:latin typeface="Calibri"/>
                <a:ea typeface="Calibri"/>
                <a:cs typeface="Calibri"/>
              </a:rPr>
              <a:t>stagnacy</a:t>
            </a:r>
            <a:r>
              <a:rPr lang="en-US" sz="1200" dirty="0">
                <a:solidFill>
                  <a:srgbClr val="000000"/>
                </a:solidFill>
                <a:latin typeface="Calibri"/>
                <a:ea typeface="Calibri"/>
                <a:cs typeface="Calibri"/>
              </a:rPr>
              <a:t> is minimum(Mu2e Document 6409).  Fermilab welding experts were also consulted on </a:t>
            </a:r>
            <a:r>
              <a:rPr lang="en-US" sz="1200" dirty="0" smtClean="0">
                <a:solidFill>
                  <a:srgbClr val="000000"/>
                </a:solidFill>
                <a:latin typeface="Calibri"/>
                <a:ea typeface="Calibri"/>
                <a:cs typeface="Calibri"/>
              </a:rPr>
              <a:t>quality </a:t>
            </a:r>
            <a:r>
              <a:rPr lang="en-US" sz="1200" dirty="0">
                <a:solidFill>
                  <a:srgbClr val="000000"/>
                </a:solidFill>
                <a:latin typeface="Calibri"/>
                <a:ea typeface="Calibri"/>
                <a:cs typeface="Calibri"/>
              </a:rPr>
              <a:t>control of the welding.  The conclusion was given the thickness of the stainless steel tank, quality control of welds and water flow that a leak due to corrosion should not occur</a:t>
            </a:r>
            <a:r>
              <a:rPr lang="en-US" sz="1200" dirty="0" smtClean="0">
                <a:solidFill>
                  <a:srgbClr val="000000"/>
                </a:solidFill>
                <a:latin typeface="Calibri"/>
                <a:ea typeface="Calibri"/>
                <a:cs typeface="Calibri"/>
              </a:rPr>
              <a:t>.</a:t>
            </a:r>
            <a:endParaRPr lang="en-US" sz="1200" dirty="0">
              <a:solidFill>
                <a:srgbClr val="404040"/>
              </a:solidFill>
              <a:latin typeface="Calibri" charset="0"/>
              <a:ea typeface="ＭＳ Ｐゴシック" charset="0"/>
            </a:endParaRPr>
          </a:p>
        </p:txBody>
      </p:sp>
      <p:sp>
        <p:nvSpPr>
          <p:cNvPr id="9" name="TextBox 8"/>
          <p:cNvSpPr txBox="1"/>
          <p:nvPr/>
        </p:nvSpPr>
        <p:spPr>
          <a:xfrm>
            <a:off x="676275" y="4389966"/>
            <a:ext cx="7414683" cy="1015663"/>
          </a:xfrm>
          <a:prstGeom prst="rect">
            <a:avLst/>
          </a:prstGeom>
          <a:solidFill>
            <a:schemeClr val="tx2">
              <a:lumMod val="20000"/>
              <a:lumOff val="80000"/>
            </a:schemeClr>
          </a:solidFill>
          <a:ln>
            <a:solidFill>
              <a:schemeClr val="tx1"/>
            </a:solidFill>
          </a:ln>
        </p:spPr>
        <p:txBody>
          <a:bodyPr wrap="square" rtlCol="0">
            <a:spAutoFit/>
          </a:bodyPr>
          <a:lstStyle/>
          <a:p>
            <a:r>
              <a:rPr lang="en-US" sz="1200" dirty="0">
                <a:solidFill>
                  <a:srgbClr val="404040"/>
                </a:solidFill>
                <a:latin typeface="Calibri"/>
                <a:ea typeface="ＭＳ Ｐゴシック" charset="0"/>
                <a:cs typeface="Calibri"/>
              </a:rPr>
              <a:t>The stress due to the weight of the HRS on the PS bore tube has been calculated to exceed the allowable stress by the PS contractor (General Atomics).    The high stress in current models is under the arc bearing attached to the HRS.   </a:t>
            </a:r>
            <a:r>
              <a:rPr lang="en-US" sz="1200" dirty="0" smtClean="0">
                <a:solidFill>
                  <a:srgbClr val="404040"/>
                </a:solidFill>
                <a:latin typeface="Calibri"/>
                <a:ea typeface="ＭＳ Ｐゴシック" charset="0"/>
                <a:cs typeface="Calibri"/>
              </a:rPr>
              <a:t>Fermilab </a:t>
            </a:r>
            <a:r>
              <a:rPr lang="en-US" sz="1200" dirty="0">
                <a:solidFill>
                  <a:srgbClr val="404040"/>
                </a:solidFill>
                <a:latin typeface="Calibri"/>
                <a:ea typeface="ＭＳ Ｐゴシック" charset="0"/>
                <a:cs typeface="Calibri"/>
              </a:rPr>
              <a:t>has performed an independent finite element analysis with a modified arc being.  Increasing the size of the arc bearing results in an allowable stress (Mu2e Document 7288).  This design change has been sent to GA for their re-analysis.</a:t>
            </a:r>
          </a:p>
        </p:txBody>
      </p:sp>
      <p:sp>
        <p:nvSpPr>
          <p:cNvPr id="10" name="TextBox 9"/>
          <p:cNvSpPr txBox="1"/>
          <p:nvPr/>
        </p:nvSpPr>
        <p:spPr>
          <a:xfrm>
            <a:off x="2596769" y="2160032"/>
            <a:ext cx="2313779" cy="369332"/>
          </a:xfrm>
          <a:prstGeom prst="rect">
            <a:avLst/>
          </a:prstGeom>
          <a:noFill/>
          <a:ln>
            <a:solidFill>
              <a:srgbClr val="FF0000"/>
            </a:solidFill>
          </a:ln>
        </p:spPr>
        <p:txBody>
          <a:bodyPr wrap="none" rtlCol="0">
            <a:spAutoFit/>
          </a:bodyPr>
          <a:lstStyle/>
          <a:p>
            <a:r>
              <a:rPr lang="en-US" sz="1800" b="1" u="sng" dirty="0" smtClean="0">
                <a:solidFill>
                  <a:srgbClr val="FF0000"/>
                </a:solidFill>
                <a:latin typeface="Calibri" charset="0"/>
                <a:ea typeface="ＭＳ Ｐゴシック" charset="0"/>
              </a:rPr>
              <a:t>Mu2e Document 6258 </a:t>
            </a:r>
            <a:endParaRPr lang="en-US" sz="1800" b="1" u="sng" dirty="0">
              <a:solidFill>
                <a:srgbClr val="FF0000"/>
              </a:solidFill>
              <a:latin typeface="Calibri" charset="0"/>
              <a:ea typeface="ＭＳ Ｐゴシック" charset="0"/>
            </a:endParaRPr>
          </a:p>
        </p:txBody>
      </p:sp>
    </p:spTree>
    <p:extLst>
      <p:ext uri="{BB962C8B-B14F-4D97-AF65-F5344CB8AC3E}">
        <p14:creationId xmlns:p14="http://schemas.microsoft.com/office/powerpoint/2010/main" val="1978243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0"/>
            <a:ext cx="9076267" cy="755810"/>
          </a:xfrm>
        </p:spPr>
        <p:txBody>
          <a:bodyPr/>
          <a:lstStyle/>
          <a:p>
            <a:r>
              <a:rPr lang="en-US" sz="2400" dirty="0"/>
              <a:t>Target, Remote Handling, and HRS Design Review </a:t>
            </a:r>
            <a:r>
              <a:rPr lang="en-US" sz="2400" dirty="0" smtClean="0"/>
              <a:t>Recommendations (continued)</a:t>
            </a:r>
            <a:endParaRPr lang="en-US" sz="2400" dirty="0"/>
          </a:p>
        </p:txBody>
      </p:sp>
      <p:sp>
        <p:nvSpPr>
          <p:cNvPr id="3" name="Content Placeholder 2"/>
          <p:cNvSpPr>
            <a:spLocks noGrp="1"/>
          </p:cNvSpPr>
          <p:nvPr>
            <p:ph idx="1"/>
          </p:nvPr>
        </p:nvSpPr>
        <p:spPr>
          <a:xfrm>
            <a:off x="228600" y="899112"/>
            <a:ext cx="8672513" cy="5387388"/>
          </a:xfrm>
        </p:spPr>
        <p:txBody>
          <a:bodyPr/>
          <a:lstStyle/>
          <a:p>
            <a:pPr marL="457200" lvl="0" indent="-457200">
              <a:buFont typeface="+mj-lt"/>
              <a:buAutoNum type="arabicPeriod"/>
            </a:pPr>
            <a:r>
              <a:rPr lang="en-US" sz="1400" dirty="0" smtClean="0">
                <a:solidFill>
                  <a:srgbClr val="000000"/>
                </a:solidFill>
                <a:latin typeface="Calibri"/>
                <a:ea typeface="Calibri"/>
                <a:cs typeface="Calibri"/>
              </a:rPr>
              <a:t>Further </a:t>
            </a:r>
            <a:r>
              <a:rPr lang="en-US" sz="1400" dirty="0">
                <a:solidFill>
                  <a:srgbClr val="000000"/>
                </a:solidFill>
                <a:latin typeface="Calibri"/>
                <a:ea typeface="Calibri"/>
                <a:cs typeface="Calibri"/>
              </a:rPr>
              <a:t>develop all the remote handling room monorail operations. Using a standard hoist with no hook rotate feature will significantly affect operations along with the design of the lifting fixtures and components being </a:t>
            </a:r>
            <a:r>
              <a:rPr lang="en-US" sz="1400" dirty="0" smtClean="0">
                <a:solidFill>
                  <a:srgbClr val="000000"/>
                </a:solidFill>
                <a:latin typeface="Calibri"/>
                <a:ea typeface="Calibri"/>
                <a:cs typeface="Calibri"/>
              </a:rPr>
              <a:t>lifted</a:t>
            </a:r>
            <a:endParaRPr lang="en-US" sz="1400" dirty="0">
              <a:solidFill>
                <a:srgbClr val="000000"/>
              </a:solidFill>
              <a:latin typeface="Calibri"/>
              <a:ea typeface="Calibri"/>
              <a:cs typeface="Calibri"/>
            </a:endParaRPr>
          </a:p>
          <a:p>
            <a:pPr marL="457200" lvl="0" indent="-457200">
              <a:buFont typeface="+mj-lt"/>
              <a:buAutoNum type="arabicPeriod"/>
            </a:pPr>
            <a:endParaRPr lang="en-US" sz="1400" dirty="0">
              <a:solidFill>
                <a:srgbClr val="000000"/>
              </a:solidFill>
              <a:latin typeface="Calibri"/>
              <a:ea typeface="Calibri"/>
              <a:cs typeface="Calibri"/>
            </a:endParaRPr>
          </a:p>
          <a:p>
            <a:pPr marL="0" lvl="0" indent="0">
              <a:buNone/>
            </a:pPr>
            <a:endParaRPr lang="en-US" sz="1400" dirty="0" smtClean="0">
              <a:solidFill>
                <a:srgbClr val="000000"/>
              </a:solidFill>
              <a:latin typeface="Calibri"/>
              <a:ea typeface="Calibri"/>
              <a:cs typeface="Calibri"/>
            </a:endParaRPr>
          </a:p>
          <a:p>
            <a:pPr marL="0" lvl="0" indent="0">
              <a:buNone/>
            </a:pPr>
            <a:endParaRPr lang="en-US" sz="1400" dirty="0">
              <a:solidFill>
                <a:srgbClr val="000000"/>
              </a:solidFill>
              <a:latin typeface="Calibri"/>
              <a:ea typeface="Calibri"/>
              <a:cs typeface="Calibri"/>
            </a:endParaRPr>
          </a:p>
          <a:p>
            <a:pPr marL="457200" lvl="0" indent="-457200">
              <a:buFont typeface="+mj-lt"/>
              <a:buAutoNum type="arabicPeriod"/>
            </a:pPr>
            <a:r>
              <a:rPr lang="en-US" sz="1400" dirty="0">
                <a:solidFill>
                  <a:srgbClr val="000000"/>
                </a:solidFill>
                <a:latin typeface="Calibri"/>
                <a:ea typeface="Calibri"/>
                <a:cs typeface="Calibri"/>
              </a:rPr>
              <a:t>Remote handling system Instrumentation and Controls design, including the operator control station, should be considered in the near term to better understand ramifications on the hardware design. Considerations should include feedback sensor requirements</a:t>
            </a:r>
            <a:r>
              <a:rPr lang="en-US" sz="1400" dirty="0" smtClean="0">
                <a:solidFill>
                  <a:srgbClr val="000000"/>
                </a:solidFill>
                <a:latin typeface="Calibri"/>
                <a:ea typeface="Calibri"/>
                <a:cs typeface="Calibri"/>
              </a:rPr>
              <a:t>.</a:t>
            </a:r>
          </a:p>
          <a:p>
            <a:pPr marL="457200" lvl="0" indent="-457200">
              <a:buFont typeface="+mj-lt"/>
              <a:buAutoNum type="arabicPeriod"/>
            </a:pPr>
            <a:endParaRPr lang="en-US" sz="1400" dirty="0">
              <a:solidFill>
                <a:srgbClr val="000000"/>
              </a:solidFill>
              <a:latin typeface="Calibri"/>
              <a:ea typeface="Calibri"/>
              <a:cs typeface="Calibri"/>
            </a:endParaRPr>
          </a:p>
          <a:p>
            <a:pPr marL="457200" lvl="0" indent="-457200">
              <a:buFont typeface="+mj-lt"/>
              <a:buAutoNum type="arabicPeriod"/>
            </a:pPr>
            <a:endParaRPr lang="en-US" sz="1400" dirty="0" smtClean="0">
              <a:solidFill>
                <a:srgbClr val="000000"/>
              </a:solidFill>
              <a:latin typeface="Calibri"/>
              <a:ea typeface="Calibri"/>
              <a:cs typeface="Calibri"/>
            </a:endParaRPr>
          </a:p>
          <a:p>
            <a:pPr marL="457200" lvl="0" indent="-457200">
              <a:buFont typeface="+mj-lt"/>
              <a:buAutoNum type="arabicPeriod"/>
            </a:pPr>
            <a:endParaRPr lang="en-US" sz="1400" dirty="0">
              <a:solidFill>
                <a:srgbClr val="000000"/>
              </a:solidFill>
              <a:latin typeface="Calibri"/>
              <a:ea typeface="Calibri"/>
              <a:cs typeface="Calibri"/>
            </a:endParaRPr>
          </a:p>
          <a:p>
            <a:pPr marL="457200" lvl="0" indent="-457200">
              <a:buFont typeface="+mj-lt"/>
              <a:buAutoNum type="arabicPeriod"/>
            </a:pPr>
            <a:endParaRPr lang="en-US" sz="1400" dirty="0" smtClean="0">
              <a:solidFill>
                <a:srgbClr val="000000"/>
              </a:solidFill>
              <a:latin typeface="Calibri"/>
              <a:ea typeface="Calibri"/>
              <a:cs typeface="Calibri"/>
            </a:endParaRPr>
          </a:p>
          <a:p>
            <a:pPr marL="457200" lvl="0" indent="-457200">
              <a:buFont typeface="+mj-lt"/>
              <a:buAutoNum type="arabicPeriod"/>
            </a:pPr>
            <a:endParaRPr lang="en-US" sz="1400" dirty="0">
              <a:solidFill>
                <a:srgbClr val="000000"/>
              </a:solidFill>
              <a:latin typeface="Calibri"/>
              <a:ea typeface="Calibri"/>
              <a:cs typeface="Calibri"/>
            </a:endParaRPr>
          </a:p>
          <a:p>
            <a:pPr marL="457200" lvl="0" indent="-457200">
              <a:buFont typeface="+mj-lt"/>
              <a:buAutoNum type="arabicPeriod"/>
            </a:pPr>
            <a:r>
              <a:rPr lang="en-US" sz="1400" dirty="0">
                <a:solidFill>
                  <a:srgbClr val="000000"/>
                </a:solidFill>
                <a:latin typeface="Calibri"/>
                <a:ea typeface="Calibri"/>
                <a:cs typeface="Calibri"/>
              </a:rPr>
              <a:t>Consider remote viewing needs. The single </a:t>
            </a:r>
            <a:r>
              <a:rPr lang="en-US" sz="1400" dirty="0" err="1">
                <a:solidFill>
                  <a:srgbClr val="000000"/>
                </a:solidFill>
                <a:latin typeface="Calibri"/>
                <a:ea typeface="Calibri"/>
                <a:cs typeface="Calibri"/>
              </a:rPr>
              <a:t>borescope</a:t>
            </a:r>
            <a:r>
              <a:rPr lang="en-US" sz="1400" dirty="0">
                <a:solidFill>
                  <a:srgbClr val="000000"/>
                </a:solidFill>
                <a:latin typeface="Calibri"/>
                <a:ea typeface="Calibri"/>
                <a:cs typeface="Calibri"/>
              </a:rPr>
              <a:t> on the remote handling system may not be adequate for totally remote operations. Additional cameras on the remote handling system will likely be required. All this may dictate a more sophisticated viewing station.</a:t>
            </a:r>
          </a:p>
          <a:p>
            <a:pPr marL="457200" lvl="0" indent="-457200">
              <a:buFont typeface="+mj-lt"/>
              <a:buAutoNum type="arabicPeriod"/>
            </a:pPr>
            <a:endParaRPr lang="en-US" sz="1400"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7" name="TextBox 6"/>
          <p:cNvSpPr txBox="1"/>
          <p:nvPr/>
        </p:nvSpPr>
        <p:spPr>
          <a:xfrm>
            <a:off x="676275" y="1391564"/>
            <a:ext cx="7414683" cy="646331"/>
          </a:xfrm>
          <a:prstGeom prst="rect">
            <a:avLst/>
          </a:prstGeom>
          <a:solidFill>
            <a:schemeClr val="bg1">
              <a:lumMod val="75000"/>
            </a:schemeClr>
          </a:solidFill>
          <a:ln>
            <a:solidFill>
              <a:schemeClr val="tx1"/>
            </a:solidFill>
          </a:ln>
        </p:spPr>
        <p:txBody>
          <a:bodyPr wrap="square" rtlCol="0">
            <a:spAutoFit/>
          </a:bodyPr>
          <a:lstStyle/>
          <a:p>
            <a:pPr defTabSz="914400" fontAlgn="auto">
              <a:spcBef>
                <a:spcPts val="0"/>
              </a:spcBef>
              <a:spcAft>
                <a:spcPts val="0"/>
              </a:spcAft>
              <a:defRPr/>
            </a:pPr>
            <a:r>
              <a:rPr lang="en-US" sz="1200" kern="0" dirty="0">
                <a:solidFill>
                  <a:srgbClr val="FFFFFF">
                    <a:lumMod val="65000"/>
                  </a:srgbClr>
                </a:solidFill>
                <a:latin typeface="Calibri"/>
                <a:ea typeface="Calibri"/>
                <a:cs typeface="Calibri"/>
              </a:rPr>
              <a:t>We had considered previously the possibility of using two trolleys on the overhead rail with all payloads lifted by two separate cables (thus preventing free rotation). We will continue looking into this option, as well as the possibility of using a low-profile hook rotate feature on a single trolley.</a:t>
            </a:r>
            <a:endParaRPr lang="en-US" sz="1200" kern="0" dirty="0">
              <a:solidFill>
                <a:srgbClr val="FFFFFF">
                  <a:lumMod val="65000"/>
                </a:srgbClr>
              </a:solidFill>
              <a:latin typeface="Calibri" charset="0"/>
              <a:ea typeface="ＭＳ Ｐゴシック" charset="0"/>
            </a:endParaRPr>
          </a:p>
        </p:txBody>
      </p:sp>
      <p:sp>
        <p:nvSpPr>
          <p:cNvPr id="9" name="TextBox 8"/>
          <p:cNvSpPr txBox="1"/>
          <p:nvPr/>
        </p:nvSpPr>
        <p:spPr>
          <a:xfrm>
            <a:off x="676275" y="2624666"/>
            <a:ext cx="8061325" cy="1015663"/>
          </a:xfrm>
          <a:prstGeom prst="rect">
            <a:avLst/>
          </a:prstGeom>
          <a:solidFill>
            <a:schemeClr val="bg1">
              <a:lumMod val="75000"/>
            </a:schemeClr>
          </a:solidFill>
          <a:ln>
            <a:solidFill>
              <a:schemeClr val="tx1"/>
            </a:solidFill>
          </a:ln>
        </p:spPr>
        <p:txBody>
          <a:bodyPr wrap="square" rtlCol="0">
            <a:spAutoFit/>
          </a:bodyPr>
          <a:lstStyle/>
          <a:p>
            <a:r>
              <a:rPr lang="en-US" sz="1200" dirty="0">
                <a:solidFill>
                  <a:srgbClr val="404040">
                    <a:lumMod val="60000"/>
                    <a:lumOff val="40000"/>
                  </a:srgbClr>
                </a:solidFill>
                <a:latin typeface="Calibri"/>
                <a:ea typeface="Calibri"/>
                <a:cs typeface="Calibri"/>
              </a:rPr>
              <a:t>Most of the motion control sensor requirements have been identified – all pneumatic motions to have end-of-stroke sensors at both ends of travel, all servo axes to have a home position sensor plus hard stops and limit switches at both ends of travel, servo motors to utilize closed loop position-feedback with a resolver mounted to the back of the motor, torqueing of the window bolts to be controlled using a servo motor and torque transducer, plus LVDT bolt position feedback.  That being said, we do intend to bring a motion controls engineer onto our RH project team in the near future.</a:t>
            </a:r>
            <a:endParaRPr lang="en-US" sz="1200" dirty="0">
              <a:solidFill>
                <a:srgbClr val="404040">
                  <a:lumMod val="60000"/>
                  <a:lumOff val="40000"/>
                </a:srgbClr>
              </a:solidFill>
              <a:latin typeface="Calibri" charset="0"/>
              <a:ea typeface="ＭＳ Ｐゴシック" charset="0"/>
            </a:endParaRPr>
          </a:p>
        </p:txBody>
      </p:sp>
      <p:sp>
        <p:nvSpPr>
          <p:cNvPr id="12" name="TextBox 11"/>
          <p:cNvSpPr txBox="1"/>
          <p:nvPr/>
        </p:nvSpPr>
        <p:spPr>
          <a:xfrm>
            <a:off x="676275" y="4583036"/>
            <a:ext cx="8061325" cy="1569660"/>
          </a:xfrm>
          <a:prstGeom prst="rect">
            <a:avLst/>
          </a:prstGeom>
          <a:solidFill>
            <a:schemeClr val="bg1">
              <a:lumMod val="75000"/>
            </a:schemeClr>
          </a:solidFill>
          <a:ln>
            <a:solidFill>
              <a:schemeClr val="tx1"/>
            </a:solidFill>
          </a:ln>
        </p:spPr>
        <p:txBody>
          <a:bodyPr wrap="square" rtlCol="0">
            <a:spAutoFit/>
          </a:bodyPr>
          <a:lstStyle/>
          <a:p>
            <a:r>
              <a:rPr lang="en-US" sz="1200" dirty="0">
                <a:ln>
                  <a:solidFill>
                    <a:srgbClr val="404040">
                      <a:lumMod val="60000"/>
                      <a:lumOff val="40000"/>
                    </a:srgbClr>
                  </a:solidFill>
                </a:ln>
                <a:solidFill>
                  <a:srgbClr val="FFFFFF">
                    <a:lumMod val="75000"/>
                  </a:srgbClr>
                </a:solidFill>
                <a:latin typeface="Calibri"/>
                <a:ea typeface="Calibri"/>
                <a:cs typeface="Calibri"/>
              </a:rPr>
              <a:t>The </a:t>
            </a:r>
            <a:r>
              <a:rPr lang="en-US" sz="1200" dirty="0" err="1">
                <a:ln>
                  <a:solidFill>
                    <a:srgbClr val="404040">
                      <a:lumMod val="60000"/>
                      <a:lumOff val="40000"/>
                    </a:srgbClr>
                  </a:solidFill>
                </a:ln>
                <a:solidFill>
                  <a:srgbClr val="FFFFFF">
                    <a:lumMod val="75000"/>
                  </a:srgbClr>
                </a:solidFill>
                <a:latin typeface="Calibri"/>
                <a:ea typeface="Calibri"/>
                <a:cs typeface="Calibri"/>
              </a:rPr>
              <a:t>borescope</a:t>
            </a:r>
            <a:r>
              <a:rPr lang="en-US" sz="1200" dirty="0">
                <a:ln>
                  <a:solidFill>
                    <a:srgbClr val="404040">
                      <a:lumMod val="60000"/>
                      <a:lumOff val="40000"/>
                    </a:srgbClr>
                  </a:solidFill>
                </a:ln>
                <a:solidFill>
                  <a:srgbClr val="FFFFFF">
                    <a:lumMod val="75000"/>
                  </a:srgbClr>
                </a:solidFill>
                <a:latin typeface="Calibri"/>
                <a:ea typeface="Calibri"/>
                <a:cs typeface="Calibri"/>
              </a:rPr>
              <a:t> is not intended to be the only camera for the RH system, although it may have been the only one mentioned in the presentations.  We are planning to have several cameras, although exactly how many and where is still TBD.  At minimum, there will be: (a) the </a:t>
            </a:r>
            <a:r>
              <a:rPr lang="en-US" sz="1200" dirty="0" err="1">
                <a:ln>
                  <a:solidFill>
                    <a:srgbClr val="404040">
                      <a:lumMod val="60000"/>
                      <a:lumOff val="40000"/>
                    </a:srgbClr>
                  </a:solidFill>
                </a:ln>
                <a:solidFill>
                  <a:srgbClr val="FFFFFF">
                    <a:lumMod val="75000"/>
                  </a:srgbClr>
                </a:solidFill>
                <a:latin typeface="Calibri"/>
                <a:ea typeface="Calibri"/>
                <a:cs typeface="Calibri"/>
              </a:rPr>
              <a:t>borescope</a:t>
            </a:r>
            <a:r>
              <a:rPr lang="en-US" sz="1200" dirty="0">
                <a:ln>
                  <a:solidFill>
                    <a:srgbClr val="404040">
                      <a:lumMod val="60000"/>
                      <a:lumOff val="40000"/>
                    </a:srgbClr>
                  </a:solidFill>
                </a:ln>
                <a:solidFill>
                  <a:srgbClr val="FFFFFF">
                    <a:lumMod val="75000"/>
                  </a:srgbClr>
                </a:solidFill>
                <a:latin typeface="Calibri"/>
                <a:ea typeface="Calibri"/>
                <a:cs typeface="Calibri"/>
              </a:rPr>
              <a:t> on the target module EOAT, (b) at least one other camera mounted further back on the target module, likely of the zoom/pan/tilt variety, (c) a camera mounted to the X/Y/Z stage of the window module for looking at the target soon after the window is removed, (d) at least one other camera mounted further back on the window module, also of the zoom/pan/tilt variety, (e) at least one zoom/pan/tilt camera mounted in the RH room near the doorway for watching the RH module operation from the side, (f) more cameras possible.  The number of viewing screens at the operator’s workstation will be one per camera being used.</a:t>
            </a:r>
            <a:endParaRPr lang="en-US" sz="1200" dirty="0">
              <a:ln>
                <a:solidFill>
                  <a:srgbClr val="404040">
                    <a:lumMod val="60000"/>
                    <a:lumOff val="40000"/>
                  </a:srgbClr>
                </a:solidFill>
              </a:ln>
              <a:solidFill>
                <a:srgbClr val="FFFFFF">
                  <a:lumMod val="75000"/>
                </a:srgbClr>
              </a:solidFill>
              <a:latin typeface="Calibri" charset="0"/>
              <a:ea typeface="ＭＳ Ｐゴシック" charset="0"/>
            </a:endParaRPr>
          </a:p>
        </p:txBody>
      </p:sp>
      <p:sp>
        <p:nvSpPr>
          <p:cNvPr id="13" name="TextBox 12"/>
          <p:cNvSpPr txBox="1"/>
          <p:nvPr/>
        </p:nvSpPr>
        <p:spPr>
          <a:xfrm>
            <a:off x="806450" y="4953000"/>
            <a:ext cx="7406971" cy="523220"/>
          </a:xfrm>
          <a:prstGeom prst="rect">
            <a:avLst/>
          </a:prstGeom>
          <a:noFill/>
        </p:spPr>
        <p:txBody>
          <a:bodyPr wrap="none" rtlCol="0">
            <a:spAutoFit/>
          </a:bodyPr>
          <a:lstStyle/>
          <a:p>
            <a:r>
              <a:rPr lang="en-US" sz="2800" dirty="0" smtClean="0">
                <a:solidFill>
                  <a:srgbClr val="404040"/>
                </a:solidFill>
                <a:latin typeface="Calibri" charset="0"/>
                <a:ea typeface="ＭＳ Ｐゴシック" charset="0"/>
              </a:rPr>
              <a:t>Ryan will address these responses in the next talk</a:t>
            </a:r>
            <a:endParaRPr lang="en-US" sz="28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2428440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sp>
        <p:nvSpPr>
          <p:cNvPr id="9" name="Title 1"/>
          <p:cNvSpPr>
            <a:spLocks noGrp="1"/>
          </p:cNvSpPr>
          <p:nvPr>
            <p:ph type="title"/>
          </p:nvPr>
        </p:nvSpPr>
        <p:spPr/>
        <p:txBody>
          <a:bodyPr/>
          <a:lstStyle/>
          <a:p>
            <a:r>
              <a:rPr lang="en-US" sz="2000" dirty="0" smtClean="0"/>
              <a:t>HRS Water Residence Time – Main Water Volumes</a:t>
            </a:r>
            <a:br>
              <a:rPr lang="en-US" sz="2000" dirty="0" smtClean="0"/>
            </a:br>
            <a:r>
              <a:rPr lang="en-US" sz="2000" dirty="0" smtClean="0"/>
              <a:t>(</a:t>
            </a:r>
            <a:r>
              <a:rPr lang="en-US" sz="2000" dirty="0"/>
              <a:t>W</a:t>
            </a:r>
            <a:r>
              <a:rPr lang="en-US" sz="2000" dirty="0" smtClean="0"/>
              <a:t>ith heat load, which assists by buoyant mixing) </a:t>
            </a:r>
            <a:endParaRPr lang="en-US" sz="2000" dirty="0"/>
          </a:p>
        </p:txBody>
      </p:sp>
      <p:pic>
        <p:nvPicPr>
          <p:cNvPr id="10" name="Content Placeholder 6" descr="C://Users/evoirin/.cfx/CFX_TEMP_12596/Figure009.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288" y="942977"/>
            <a:ext cx="5927725" cy="4416424"/>
          </a:xfrm>
          <a:prstGeom prst="rect">
            <a:avLst/>
          </a:prstGeom>
          <a:noFill/>
          <a:ln>
            <a:noFill/>
          </a:ln>
        </p:spPr>
      </p:pic>
      <p:sp>
        <p:nvSpPr>
          <p:cNvPr id="11" name="TextBox 10"/>
          <p:cNvSpPr txBox="1"/>
          <p:nvPr/>
        </p:nvSpPr>
        <p:spPr>
          <a:xfrm>
            <a:off x="1511300" y="1573598"/>
            <a:ext cx="634684" cy="276999"/>
          </a:xfrm>
          <a:prstGeom prst="rect">
            <a:avLst/>
          </a:prstGeom>
          <a:noFill/>
        </p:spPr>
        <p:txBody>
          <a:bodyPr wrap="none" rtlCol="0">
            <a:spAutoFit/>
          </a:bodyPr>
          <a:lstStyle/>
          <a:p>
            <a:r>
              <a:rPr lang="en-US" sz="1200" dirty="0" smtClean="0">
                <a:solidFill>
                  <a:srgbClr val="404040"/>
                </a:solidFill>
                <a:latin typeface="Calibri" charset="0"/>
                <a:ea typeface="ＭＳ Ｐゴシック" charset="0"/>
              </a:rPr>
              <a:t>(hours)</a:t>
            </a:r>
            <a:endParaRPr lang="en-US" sz="1200" dirty="0">
              <a:solidFill>
                <a:srgbClr val="404040"/>
              </a:solidFill>
              <a:latin typeface="Calibri" charset="0"/>
              <a:ea typeface="ＭＳ Ｐゴシック" charset="0"/>
            </a:endParaRPr>
          </a:p>
        </p:txBody>
      </p:sp>
      <p:sp>
        <p:nvSpPr>
          <p:cNvPr id="14" name="TextBox 13"/>
          <p:cNvSpPr txBox="1"/>
          <p:nvPr/>
        </p:nvSpPr>
        <p:spPr>
          <a:xfrm>
            <a:off x="6027738" y="1019600"/>
            <a:ext cx="2640867" cy="1077218"/>
          </a:xfrm>
          <a:prstGeom prst="rect">
            <a:avLst/>
          </a:prstGeom>
          <a:noFill/>
          <a:ln>
            <a:solidFill>
              <a:srgbClr val="FF0000"/>
            </a:solidFill>
          </a:ln>
        </p:spPr>
        <p:txBody>
          <a:bodyPr wrap="none" rtlCol="0">
            <a:spAutoFit/>
          </a:bodyPr>
          <a:lstStyle/>
          <a:p>
            <a:r>
              <a:rPr lang="en-US" sz="1600" dirty="0" smtClean="0">
                <a:solidFill>
                  <a:srgbClr val="404040"/>
                </a:solidFill>
                <a:latin typeface="Calibri" charset="0"/>
                <a:ea typeface="ＭＳ Ｐゴシック" charset="0"/>
              </a:rPr>
              <a:t>HRS Thermal Fluid Simulation</a:t>
            </a:r>
          </a:p>
          <a:p>
            <a:r>
              <a:rPr lang="en-US" sz="1600" dirty="0" smtClean="0">
                <a:solidFill>
                  <a:srgbClr val="404040"/>
                </a:solidFill>
                <a:latin typeface="Calibri" charset="0"/>
                <a:ea typeface="ＭＳ Ｐゴシック" charset="0"/>
              </a:rPr>
              <a:t>Erik </a:t>
            </a:r>
            <a:r>
              <a:rPr lang="en-US" sz="1600" dirty="0" err="1" smtClean="0">
                <a:solidFill>
                  <a:srgbClr val="404040"/>
                </a:solidFill>
                <a:latin typeface="Calibri" charset="0"/>
                <a:ea typeface="ＭＳ Ｐゴシック" charset="0"/>
              </a:rPr>
              <a:t>Voirin</a:t>
            </a:r>
            <a:r>
              <a:rPr lang="en-US" sz="1600" dirty="0" smtClean="0">
                <a:solidFill>
                  <a:srgbClr val="404040"/>
                </a:solidFill>
                <a:latin typeface="Calibri" charset="0"/>
                <a:ea typeface="ＭＳ Ｐゴシック" charset="0"/>
              </a:rPr>
              <a:t>, </a:t>
            </a:r>
            <a:r>
              <a:rPr lang="en-US" sz="1600" dirty="0" err="1" smtClean="0">
                <a:solidFill>
                  <a:srgbClr val="404040"/>
                </a:solidFill>
                <a:latin typeface="Calibri" charset="0"/>
                <a:ea typeface="ＭＳ Ｐゴシック" charset="0"/>
              </a:rPr>
              <a:t>Zhijing</a:t>
            </a:r>
            <a:r>
              <a:rPr lang="en-US" sz="1600" dirty="0" smtClean="0">
                <a:solidFill>
                  <a:srgbClr val="404040"/>
                </a:solidFill>
                <a:latin typeface="Calibri" charset="0"/>
                <a:ea typeface="ＭＳ Ｐゴシック" charset="0"/>
              </a:rPr>
              <a:t> Tang</a:t>
            </a:r>
          </a:p>
          <a:p>
            <a:r>
              <a:rPr lang="en-US" sz="1600" dirty="0" smtClean="0">
                <a:solidFill>
                  <a:srgbClr val="404040"/>
                </a:solidFill>
                <a:latin typeface="Calibri" charset="0"/>
                <a:ea typeface="ＭＳ Ｐゴシック" charset="0"/>
              </a:rPr>
              <a:t>Mu2e Doc. 6409</a:t>
            </a:r>
          </a:p>
          <a:p>
            <a:r>
              <a:rPr lang="en-US" sz="1600" dirty="0" smtClean="0">
                <a:solidFill>
                  <a:srgbClr val="404040"/>
                </a:solidFill>
                <a:latin typeface="Calibri" charset="0"/>
                <a:ea typeface="ＭＳ Ｐゴシック" charset="0"/>
              </a:rPr>
              <a:t>Dec 2015</a:t>
            </a:r>
            <a:endParaRPr lang="en-US" sz="1600" dirty="0">
              <a:solidFill>
                <a:srgbClr val="404040"/>
              </a:solidFill>
              <a:latin typeface="Calibri" charset="0"/>
              <a:ea typeface="ＭＳ Ｐゴシック" charset="0"/>
            </a:endParaRPr>
          </a:p>
        </p:txBody>
      </p:sp>
      <p:sp>
        <p:nvSpPr>
          <p:cNvPr id="15" name="TextBox 14"/>
          <p:cNvSpPr txBox="1"/>
          <p:nvPr/>
        </p:nvSpPr>
        <p:spPr>
          <a:xfrm>
            <a:off x="5072523" y="3492500"/>
            <a:ext cx="3700690" cy="923330"/>
          </a:xfrm>
          <a:prstGeom prst="rect">
            <a:avLst/>
          </a:prstGeom>
          <a:noFill/>
        </p:spPr>
        <p:txBody>
          <a:bodyPr wrap="none" rtlCol="0">
            <a:spAutoFit/>
          </a:bodyPr>
          <a:lstStyle/>
          <a:p>
            <a:r>
              <a:rPr lang="en-US" sz="1800" b="1" dirty="0" smtClean="0">
                <a:solidFill>
                  <a:srgbClr val="0000FF"/>
                </a:solidFill>
                <a:latin typeface="Calibri" charset="0"/>
                <a:ea typeface="ＭＳ Ｐゴシック" charset="0"/>
              </a:rPr>
              <a:t>Flow in Bronze Gaps Also</a:t>
            </a:r>
          </a:p>
          <a:p>
            <a:r>
              <a:rPr lang="en-US" sz="1800" b="1" dirty="0" smtClean="0">
                <a:solidFill>
                  <a:srgbClr val="0000FF"/>
                </a:solidFill>
                <a:latin typeface="Calibri" charset="0"/>
                <a:ea typeface="ＭＳ Ｐゴシック" charset="0"/>
              </a:rPr>
              <a:t>Estimated with Purge Time of  ~ 8hrs</a:t>
            </a:r>
          </a:p>
          <a:p>
            <a:r>
              <a:rPr lang="en-US" sz="1800" b="1" dirty="0" smtClean="0">
                <a:solidFill>
                  <a:srgbClr val="0000FF"/>
                </a:solidFill>
                <a:latin typeface="Calibri" charset="0"/>
                <a:ea typeface="ＭＳ Ｐゴシック" charset="0"/>
              </a:rPr>
              <a:t>See Document for details</a:t>
            </a:r>
            <a:endParaRPr lang="en-US" sz="1800" b="1" dirty="0">
              <a:solidFill>
                <a:srgbClr val="0000FF"/>
              </a:solidFill>
              <a:latin typeface="Calibri" charset="0"/>
              <a:ea typeface="ＭＳ Ｐゴシック" charset="0"/>
            </a:endParaRPr>
          </a:p>
        </p:txBody>
      </p:sp>
    </p:spTree>
    <p:extLst>
      <p:ext uri="{BB962C8B-B14F-4D97-AF65-F5344CB8AC3E}">
        <p14:creationId xmlns:p14="http://schemas.microsoft.com/office/powerpoint/2010/main" val="1181565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Stress on PS cryostat during HRS installation</a:t>
            </a:r>
            <a:endParaRPr lang="en-US" sz="2400"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sp>
        <p:nvSpPr>
          <p:cNvPr id="19" name="Title 1"/>
          <p:cNvSpPr txBox="1">
            <a:spLocks/>
          </p:cNvSpPr>
          <p:nvPr/>
        </p:nvSpPr>
        <p:spPr>
          <a:xfrm>
            <a:off x="6281889" y="4056859"/>
            <a:ext cx="2790939" cy="745403"/>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900" dirty="0" smtClean="0">
                <a:solidFill>
                  <a:srgbClr val="FFFFFF"/>
                </a:solidFill>
              </a:rPr>
              <a:t>Max von </a:t>
            </a:r>
            <a:r>
              <a:rPr lang="en-US" sz="900" dirty="0" err="1" smtClean="0">
                <a:solidFill>
                  <a:srgbClr val="FFFFFF"/>
                </a:solidFill>
              </a:rPr>
              <a:t>Mises</a:t>
            </a:r>
            <a:r>
              <a:rPr lang="en-US" sz="900" dirty="0" smtClean="0">
                <a:solidFill>
                  <a:srgbClr val="FFFFFF"/>
                </a:solidFill>
              </a:rPr>
              <a:t> Stress for 44 mm Wide Bearing is </a:t>
            </a:r>
          </a:p>
          <a:p>
            <a:r>
              <a:rPr lang="en-US" sz="900" dirty="0" smtClean="0">
                <a:solidFill>
                  <a:srgbClr val="FFFFFF"/>
                </a:solidFill>
              </a:rPr>
              <a:t>136 </a:t>
            </a:r>
            <a:r>
              <a:rPr lang="en-US" sz="900" dirty="0" err="1" smtClean="0">
                <a:solidFill>
                  <a:srgbClr val="FFFFFF"/>
                </a:solidFill>
              </a:rPr>
              <a:t>MPa</a:t>
            </a:r>
            <a:r>
              <a:rPr lang="en-US" sz="900" dirty="0" smtClean="0">
                <a:solidFill>
                  <a:srgbClr val="FFFFFF"/>
                </a:solidFill>
              </a:rPr>
              <a:t> (19.7 </a:t>
            </a:r>
            <a:r>
              <a:rPr lang="en-US" sz="900" dirty="0" err="1" smtClean="0">
                <a:solidFill>
                  <a:srgbClr val="FFFFFF"/>
                </a:solidFill>
              </a:rPr>
              <a:t>ksi</a:t>
            </a:r>
            <a:r>
              <a:rPr lang="en-US" sz="900" dirty="0" smtClean="0">
                <a:solidFill>
                  <a:srgbClr val="FFFFFF"/>
                </a:solidFill>
              </a:rPr>
              <a:t>)</a:t>
            </a:r>
            <a:endParaRPr lang="en-US" sz="900" dirty="0">
              <a:solidFill>
                <a:srgbClr val="FFFFFF"/>
              </a:solidFill>
            </a:endParaRPr>
          </a:p>
        </p:txBody>
      </p:sp>
      <p:sp>
        <p:nvSpPr>
          <p:cNvPr id="32" name="TextBox 31"/>
          <p:cNvSpPr txBox="1"/>
          <p:nvPr/>
        </p:nvSpPr>
        <p:spPr>
          <a:xfrm>
            <a:off x="7526338" y="1777423"/>
            <a:ext cx="1118816" cy="338554"/>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sp>
        <p:nvSpPr>
          <p:cNvPr id="24" name="TextBox 23"/>
          <p:cNvSpPr txBox="1"/>
          <p:nvPr/>
        </p:nvSpPr>
        <p:spPr>
          <a:xfrm>
            <a:off x="7703928" y="1866570"/>
            <a:ext cx="1118816" cy="830997"/>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120 degree</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7857"/>
            <a:ext cx="4253773" cy="2715057"/>
          </a:xfrm>
          <a:prstGeom prst="rect">
            <a:avLst/>
          </a:prstGeom>
        </p:spPr>
      </p:pic>
      <p:sp>
        <p:nvSpPr>
          <p:cNvPr id="26" name="TextBox 25"/>
          <p:cNvSpPr txBox="1"/>
          <p:nvPr/>
        </p:nvSpPr>
        <p:spPr>
          <a:xfrm>
            <a:off x="3009900" y="4324146"/>
            <a:ext cx="1278916" cy="1815882"/>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45 degree</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p>
          <a:p>
            <a:r>
              <a:rPr lang="en-US" sz="1600" dirty="0" smtClean="0">
                <a:solidFill>
                  <a:srgbClr val="FFFFFF"/>
                </a:solidFill>
                <a:latin typeface="Calibri" charset="0"/>
                <a:ea typeface="ＭＳ Ｐゴシック" charset="0"/>
              </a:rPr>
              <a:t>opposite end</a:t>
            </a:r>
          </a:p>
          <a:p>
            <a:r>
              <a:rPr lang="en-US" sz="1600" dirty="0" smtClean="0">
                <a:solidFill>
                  <a:srgbClr val="FFFFFF"/>
                </a:solidFill>
                <a:latin typeface="Calibri" charset="0"/>
                <a:ea typeface="ＭＳ Ｐゴシック" charset="0"/>
              </a:rPr>
              <a:t>of HRS from </a:t>
            </a:r>
          </a:p>
          <a:p>
            <a:r>
              <a:rPr lang="en-US" sz="1600" dirty="0" smtClean="0">
                <a:solidFill>
                  <a:srgbClr val="FFFFFF"/>
                </a:solidFill>
                <a:latin typeface="Calibri" charset="0"/>
                <a:ea typeface="ＭＳ Ｐゴシック" charset="0"/>
              </a:rPr>
              <a:t>insertion </a:t>
            </a:r>
          </a:p>
          <a:p>
            <a:r>
              <a:rPr lang="en-US" sz="1600" dirty="0" smtClean="0">
                <a:solidFill>
                  <a:srgbClr val="FFFFFF"/>
                </a:solidFill>
                <a:latin typeface="Calibri" charset="0"/>
                <a:ea typeface="ＭＳ Ｐゴシック" charset="0"/>
              </a:rPr>
              <a:t>fixture</a:t>
            </a:r>
            <a:endParaRPr lang="en-US" sz="1600" dirty="0">
              <a:solidFill>
                <a:srgbClr val="FFFFFF"/>
              </a:solidFill>
              <a:latin typeface="Calibri" charset="0"/>
              <a:ea typeface="ＭＳ Ｐゴシック" charset="0"/>
            </a:endParaRPr>
          </a:p>
        </p:txBody>
      </p:sp>
      <p:cxnSp>
        <p:nvCxnSpPr>
          <p:cNvPr id="29" name="Straight Arrow Connector 28"/>
          <p:cNvCxnSpPr/>
          <p:nvPr/>
        </p:nvCxnSpPr>
        <p:spPr>
          <a:xfrm flipH="1">
            <a:off x="2625510" y="5076614"/>
            <a:ext cx="384390" cy="152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1000"/>
            <a:ext cx="4775200" cy="2744800"/>
          </a:xfrm>
          <a:prstGeom prst="rect">
            <a:avLst/>
          </a:prstGeom>
        </p:spPr>
      </p:pic>
      <p:sp>
        <p:nvSpPr>
          <p:cNvPr id="8" name="TextBox 7"/>
          <p:cNvSpPr txBox="1"/>
          <p:nvPr/>
        </p:nvSpPr>
        <p:spPr>
          <a:xfrm>
            <a:off x="4775200" y="889007"/>
            <a:ext cx="4390946" cy="984885"/>
          </a:xfrm>
          <a:prstGeom prst="rect">
            <a:avLst/>
          </a:prstGeom>
          <a:noFill/>
        </p:spPr>
        <p:txBody>
          <a:bodyPr wrap="none" rtlCol="0">
            <a:spAutoFit/>
          </a:bodyPr>
          <a:lstStyle/>
          <a:p>
            <a:r>
              <a:rPr lang="en-US" dirty="0" smtClean="0">
                <a:solidFill>
                  <a:srgbClr val="404040"/>
                </a:solidFill>
                <a:latin typeface="Calibri" charset="0"/>
                <a:ea typeface="ＭＳ Ｐゴシック" charset="0"/>
              </a:rPr>
              <a:t>Slides from L. </a:t>
            </a:r>
            <a:r>
              <a:rPr lang="en-US" dirty="0" err="1" smtClean="0">
                <a:solidFill>
                  <a:srgbClr val="404040"/>
                </a:solidFill>
                <a:latin typeface="Calibri" charset="0"/>
                <a:ea typeface="ＭＳ Ｐゴシック" charset="0"/>
              </a:rPr>
              <a:t>Bartoszek</a:t>
            </a:r>
            <a:endParaRPr lang="en-US" dirty="0" smtClean="0">
              <a:solidFill>
                <a:srgbClr val="404040"/>
              </a:solidFill>
              <a:latin typeface="Calibri" charset="0"/>
              <a:ea typeface="ＭＳ Ｐゴシック" charset="0"/>
            </a:endParaRPr>
          </a:p>
          <a:p>
            <a:r>
              <a:rPr lang="en-US" dirty="0" smtClean="0">
                <a:solidFill>
                  <a:srgbClr val="404040"/>
                </a:solidFill>
                <a:latin typeface="Calibri" charset="0"/>
                <a:ea typeface="ＭＳ Ｐゴシック" charset="0"/>
              </a:rPr>
              <a:t>Tech. Design Review </a:t>
            </a:r>
          </a:p>
          <a:p>
            <a:r>
              <a:rPr lang="en-US" sz="1000" dirty="0">
                <a:solidFill>
                  <a:srgbClr val="404040"/>
                </a:solidFill>
                <a:latin typeface="Calibri" charset="0"/>
                <a:ea typeface="ＭＳ Ｐゴシック" charset="0"/>
              </a:rPr>
              <a:t>https://</a:t>
            </a:r>
            <a:r>
              <a:rPr lang="en-US" sz="1000" dirty="0" err="1">
                <a:solidFill>
                  <a:srgbClr val="404040"/>
                </a:solidFill>
                <a:latin typeface="Calibri" charset="0"/>
                <a:ea typeface="ＭＳ Ｐゴシック" charset="0"/>
              </a:rPr>
              <a:t>indico.fnal.gov</a:t>
            </a:r>
            <a:r>
              <a:rPr lang="en-US" sz="1000" dirty="0">
                <a:solidFill>
                  <a:srgbClr val="404040"/>
                </a:solidFill>
                <a:latin typeface="Calibri" charset="0"/>
                <a:ea typeface="ＭＳ Ｐゴシック" charset="0"/>
              </a:rPr>
              <a:t>/</a:t>
            </a:r>
            <a:r>
              <a:rPr lang="en-US" sz="1000" dirty="0" err="1">
                <a:solidFill>
                  <a:srgbClr val="404040"/>
                </a:solidFill>
                <a:latin typeface="Calibri" charset="0"/>
                <a:ea typeface="ＭＳ Ｐゴシック" charset="0"/>
              </a:rPr>
              <a:t>conferenceOtherViews.py?view</a:t>
            </a:r>
            <a:r>
              <a:rPr lang="en-US" sz="1000" dirty="0">
                <a:solidFill>
                  <a:srgbClr val="404040"/>
                </a:solidFill>
                <a:latin typeface="Calibri" charset="0"/>
                <a:ea typeface="ＭＳ Ｐゴシック" charset="0"/>
              </a:rPr>
              <a:t>=</a:t>
            </a:r>
            <a:r>
              <a:rPr lang="en-US" sz="1000" dirty="0" err="1">
                <a:solidFill>
                  <a:srgbClr val="404040"/>
                </a:solidFill>
                <a:latin typeface="Calibri" charset="0"/>
                <a:ea typeface="ＭＳ Ｐゴシック" charset="0"/>
              </a:rPr>
              <a:t>standard&amp;confId</a:t>
            </a:r>
            <a:r>
              <a:rPr lang="en-US" sz="1000" dirty="0">
                <a:solidFill>
                  <a:srgbClr val="404040"/>
                </a:solidFill>
                <a:latin typeface="Calibri" charset="0"/>
                <a:ea typeface="ＭＳ Ｐゴシック" charset="0"/>
              </a:rPr>
              <a:t>=10650</a:t>
            </a:r>
          </a:p>
        </p:txBody>
      </p:sp>
      <p:sp>
        <p:nvSpPr>
          <p:cNvPr id="9" name="TextBox 8"/>
          <p:cNvSpPr txBox="1"/>
          <p:nvPr/>
        </p:nvSpPr>
        <p:spPr>
          <a:xfrm>
            <a:off x="4775200" y="4178300"/>
            <a:ext cx="4158109" cy="2308324"/>
          </a:xfrm>
          <a:prstGeom prst="rect">
            <a:avLst/>
          </a:prstGeom>
          <a:noFill/>
        </p:spPr>
        <p:txBody>
          <a:bodyPr wrap="none" rtlCol="0">
            <a:spAutoFit/>
          </a:bodyPr>
          <a:lstStyle/>
          <a:p>
            <a:r>
              <a:rPr lang="en-US" dirty="0" smtClean="0">
                <a:solidFill>
                  <a:srgbClr val="404040"/>
                </a:solidFill>
                <a:latin typeface="Calibri" charset="0"/>
                <a:ea typeface="ＭＳ Ｐゴシック" charset="0"/>
              </a:rPr>
              <a:t>PS contractor General Atomics</a:t>
            </a:r>
          </a:p>
          <a:p>
            <a:r>
              <a:rPr lang="en-US" dirty="0" smtClean="0">
                <a:solidFill>
                  <a:srgbClr val="404040"/>
                </a:solidFill>
                <a:latin typeface="Calibri" charset="0"/>
                <a:ea typeface="ＭＳ Ｐゴシック" charset="0"/>
              </a:rPr>
              <a:t>found stress &gt; 20 </a:t>
            </a:r>
            <a:r>
              <a:rPr lang="en-US" dirty="0" err="1" smtClean="0">
                <a:solidFill>
                  <a:srgbClr val="404040"/>
                </a:solidFill>
                <a:latin typeface="Calibri" charset="0"/>
                <a:ea typeface="ＭＳ Ｐゴシック" charset="0"/>
              </a:rPr>
              <a:t>ksi</a:t>
            </a:r>
            <a:r>
              <a:rPr lang="en-US" dirty="0" smtClean="0">
                <a:solidFill>
                  <a:srgbClr val="404040"/>
                </a:solidFill>
                <a:latin typeface="Calibri" charset="0"/>
                <a:ea typeface="ＭＳ Ｐゴシック" charset="0"/>
              </a:rPr>
              <a:t> (code req.)</a:t>
            </a:r>
          </a:p>
          <a:p>
            <a:r>
              <a:rPr lang="en-US" dirty="0" smtClean="0">
                <a:solidFill>
                  <a:srgbClr val="404040"/>
                </a:solidFill>
                <a:latin typeface="Calibri" charset="0"/>
                <a:ea typeface="ＭＳ Ｐゴシック" charset="0"/>
              </a:rPr>
              <a:t>too high on PS vacuum vessel</a:t>
            </a:r>
          </a:p>
          <a:p>
            <a:r>
              <a:rPr lang="en-US" dirty="0" smtClean="0">
                <a:solidFill>
                  <a:srgbClr val="404040"/>
                </a:solidFill>
                <a:latin typeface="Calibri" charset="0"/>
                <a:ea typeface="ＭＳ Ｐゴシック" charset="0"/>
              </a:rPr>
              <a:t>shell</a:t>
            </a:r>
          </a:p>
          <a:p>
            <a:endParaRPr lang="en-US" dirty="0">
              <a:solidFill>
                <a:srgbClr val="404040"/>
              </a:solidFill>
              <a:latin typeface="Calibri" charset="0"/>
              <a:ea typeface="ＭＳ Ｐゴシック" charset="0"/>
            </a:endParaRPr>
          </a:p>
          <a:p>
            <a:endParaRPr lang="en-US"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1253957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HRS Load on PS</a:t>
            </a:r>
            <a:endParaRPr lang="en-US"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
        <p:nvSpPr>
          <p:cNvPr id="7" name="TextBox 6"/>
          <p:cNvSpPr txBox="1"/>
          <p:nvPr/>
        </p:nvSpPr>
        <p:spPr>
          <a:xfrm>
            <a:off x="5344113" y="160627"/>
            <a:ext cx="3219050" cy="584776"/>
          </a:xfrm>
          <a:prstGeom prst="rect">
            <a:avLst/>
          </a:prstGeom>
          <a:noFill/>
          <a:ln>
            <a:solidFill>
              <a:srgbClr val="FF0000"/>
            </a:solidFill>
          </a:ln>
        </p:spPr>
        <p:txBody>
          <a:bodyPr wrap="none" rtlCol="0">
            <a:spAutoFit/>
          </a:bodyPr>
          <a:lstStyle/>
          <a:p>
            <a:r>
              <a:rPr lang="en-US" sz="1600" dirty="0" smtClean="0">
                <a:solidFill>
                  <a:srgbClr val="404040"/>
                </a:solidFill>
                <a:latin typeface="Calibri" charset="0"/>
                <a:ea typeface="ＭＳ Ｐゴシック" charset="0"/>
              </a:rPr>
              <a:t>PS Inner Bore Subject to HRS Load</a:t>
            </a:r>
          </a:p>
          <a:p>
            <a:r>
              <a:rPr lang="en-US" sz="1600" dirty="0" err="1" smtClean="0">
                <a:solidFill>
                  <a:srgbClr val="404040"/>
                </a:solidFill>
                <a:latin typeface="Calibri" charset="0"/>
                <a:ea typeface="ＭＳ Ｐゴシック" charset="0"/>
              </a:rPr>
              <a:t>Ang</a:t>
            </a:r>
            <a:r>
              <a:rPr lang="en-US" sz="1600" dirty="0" smtClean="0">
                <a:solidFill>
                  <a:srgbClr val="404040"/>
                </a:solidFill>
                <a:latin typeface="Calibri" charset="0"/>
                <a:ea typeface="ＭＳ Ｐゴシック" charset="0"/>
              </a:rPr>
              <a:t> Lee,Mu2e Doc. 7288, April 2016</a:t>
            </a:r>
            <a:endParaRPr lang="en-US" sz="1600" dirty="0">
              <a:solidFill>
                <a:srgbClr val="404040"/>
              </a:solidFill>
              <a:latin typeface="Calibri" charset="0"/>
              <a:ea typeface="ＭＳ Ｐゴシック" charset="0"/>
            </a:endParaRPr>
          </a:p>
        </p:txBody>
      </p:sp>
      <p:graphicFrame>
        <p:nvGraphicFramePr>
          <p:cNvPr id="10" name="Content Placeholder 3"/>
          <p:cNvGraphicFramePr>
            <a:graphicFrameLocks noGrp="1"/>
          </p:cNvGraphicFramePr>
          <p:nvPr>
            <p:ph idx="1"/>
            <p:extLst/>
          </p:nvPr>
        </p:nvGraphicFramePr>
        <p:xfrm>
          <a:off x="3821113" y="1689421"/>
          <a:ext cx="5257800" cy="2448190"/>
        </p:xfrm>
        <a:graphic>
          <a:graphicData uri="http://schemas.openxmlformats.org/drawingml/2006/table">
            <a:tbl>
              <a:tblPr firstRow="1" bandRow="1"/>
              <a:tblGrid>
                <a:gridCol w="2628900"/>
                <a:gridCol w="2628900"/>
              </a:tblGrid>
              <a:tr h="96483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smtClean="0"/>
                        <a:t>Case</a:t>
                      </a:r>
                    </a:p>
                    <a:p>
                      <a:pPr algn="ctr"/>
                      <a:r>
                        <a:rPr lang="en-US" dirty="0" smtClean="0"/>
                        <a:t>Arc angle of the bearing</a:t>
                      </a:r>
                      <a:r>
                        <a:rPr lang="en-US" baseline="0" dirty="0" smtClean="0"/>
                        <a:t> plate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smtClean="0"/>
                        <a:t>Maximum</a:t>
                      </a:r>
                      <a:r>
                        <a:rPr lang="en-US" baseline="0" dirty="0" smtClean="0"/>
                        <a:t> stress of PS inner bore _ transport position (</a:t>
                      </a:r>
                      <a:r>
                        <a:rPr lang="en-US" baseline="0" dirty="0" err="1" smtClean="0"/>
                        <a:t>ksi</a:t>
                      </a:r>
                      <a:r>
                        <a:rPr lang="en-US" baseline="0"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45 degree</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42 </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90 degree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23.5</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120</a:t>
                      </a:r>
                      <a:r>
                        <a:rPr lang="en-US" baseline="0" dirty="0" smtClean="0"/>
                        <a:t> degree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16.4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370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150 degree</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dirty="0" smtClean="0"/>
                        <a:t>10.6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bl>
          </a:graphicData>
        </a:graphic>
      </p:graphicFrame>
      <p:pic>
        <p:nvPicPr>
          <p:cNvPr id="11" name="Content Placeholder 3"/>
          <p:cNvPicPr>
            <a:picLocks noChangeAspect="1"/>
          </p:cNvPicPr>
          <p:nvPr/>
        </p:nvPicPr>
        <p:blipFill>
          <a:blip r:embed="rId3"/>
          <a:stretch>
            <a:fillRect/>
          </a:stretch>
        </p:blipFill>
        <p:spPr>
          <a:xfrm>
            <a:off x="33809" y="2040020"/>
            <a:ext cx="3828208" cy="2097591"/>
          </a:xfrm>
          <a:prstGeom prst="rect">
            <a:avLst/>
          </a:prstGeom>
        </p:spPr>
      </p:pic>
      <p:sp>
        <p:nvSpPr>
          <p:cNvPr id="12" name="TextBox 11"/>
          <p:cNvSpPr txBox="1"/>
          <p:nvPr/>
        </p:nvSpPr>
        <p:spPr>
          <a:xfrm>
            <a:off x="511175" y="2040020"/>
            <a:ext cx="2189634" cy="523220"/>
          </a:xfrm>
          <a:prstGeom prst="rect">
            <a:avLst/>
          </a:prstGeom>
          <a:noFill/>
        </p:spPr>
        <p:txBody>
          <a:bodyPr wrap="none" rtlCol="0">
            <a:spAutoFit/>
          </a:bodyPr>
          <a:lstStyle/>
          <a:p>
            <a:r>
              <a:rPr lang="en-US" sz="1400" dirty="0" smtClean="0">
                <a:solidFill>
                  <a:srgbClr val="404040"/>
                </a:solidFill>
                <a:latin typeface="Calibri" charset="0"/>
                <a:ea typeface="ＭＳ Ｐゴシック" charset="0"/>
              </a:rPr>
              <a:t>Maximum Stress when HRS </a:t>
            </a:r>
            <a:endParaRPr lang="en-US" sz="1400" dirty="0">
              <a:solidFill>
                <a:srgbClr val="404040"/>
              </a:solidFill>
              <a:latin typeface="Calibri" charset="0"/>
              <a:ea typeface="ＭＳ Ｐゴシック" charset="0"/>
            </a:endParaRPr>
          </a:p>
          <a:p>
            <a:r>
              <a:rPr lang="en-US" sz="1400" dirty="0" smtClean="0">
                <a:solidFill>
                  <a:srgbClr val="404040"/>
                </a:solidFill>
                <a:latin typeface="Calibri" charset="0"/>
                <a:ea typeface="ＭＳ Ｐゴシック" charset="0"/>
              </a:rPr>
              <a:t>at middle transport </a:t>
            </a:r>
            <a:r>
              <a:rPr lang="en-US" sz="1400" dirty="0" err="1" smtClean="0">
                <a:solidFill>
                  <a:srgbClr val="404040"/>
                </a:solidFill>
                <a:latin typeface="Calibri" charset="0"/>
                <a:ea typeface="ＭＳ Ｐゴシック" charset="0"/>
              </a:rPr>
              <a:t>postion</a:t>
            </a:r>
            <a:r>
              <a:rPr lang="en-US" sz="1400" dirty="0" smtClean="0">
                <a:solidFill>
                  <a:srgbClr val="404040"/>
                </a:solidFill>
                <a:latin typeface="Calibri" charset="0"/>
                <a:ea typeface="ＭＳ Ｐゴシック" charset="0"/>
              </a:rPr>
              <a:t> </a:t>
            </a:r>
            <a:endParaRPr lang="en-US" sz="1400" dirty="0">
              <a:solidFill>
                <a:srgbClr val="404040"/>
              </a:solidFill>
              <a:latin typeface="Calibri" charset="0"/>
              <a:ea typeface="ＭＳ Ｐゴシック" charset="0"/>
            </a:endParaRPr>
          </a:p>
        </p:txBody>
      </p:sp>
      <p:sp>
        <p:nvSpPr>
          <p:cNvPr id="18" name="Rectangle 17"/>
          <p:cNvSpPr/>
          <p:nvPr/>
        </p:nvSpPr>
        <p:spPr>
          <a:xfrm>
            <a:off x="676275" y="4137611"/>
            <a:ext cx="7861300" cy="2031325"/>
          </a:xfrm>
          <a:prstGeom prst="rect">
            <a:avLst/>
          </a:prstGeom>
        </p:spPr>
        <p:txBody>
          <a:bodyPr wrap="square">
            <a:spAutoFit/>
          </a:bodyPr>
          <a:lstStyle/>
          <a:p>
            <a:pPr defTabSz="914400" fontAlgn="auto">
              <a:spcBef>
                <a:spcPts val="0"/>
              </a:spcBef>
              <a:spcAft>
                <a:spcPts val="0"/>
              </a:spcAft>
            </a:pPr>
            <a:r>
              <a:rPr lang="en-US" sz="1800" dirty="0">
                <a:solidFill>
                  <a:prstClr val="black"/>
                </a:solidFill>
                <a:latin typeface="Calibri"/>
                <a:ea typeface="ＭＳ Ｐゴシック" charset="0"/>
              </a:rPr>
              <a:t>1) It seems that the increase the arc length of the bearing plate can effectively reduce the stress of the PS inner bore. GA (ref_1) uses </a:t>
            </a:r>
            <a:r>
              <a:rPr lang="en-US" sz="1800" b="1" dirty="0">
                <a:solidFill>
                  <a:srgbClr val="FF0000"/>
                </a:solidFill>
                <a:latin typeface="Calibri"/>
                <a:ea typeface="ＭＳ Ｐゴシック" charset="0"/>
              </a:rPr>
              <a:t>20 </a:t>
            </a:r>
            <a:r>
              <a:rPr lang="en-US" sz="1800" b="1" dirty="0" err="1">
                <a:solidFill>
                  <a:srgbClr val="FF0000"/>
                </a:solidFill>
                <a:latin typeface="Calibri"/>
                <a:ea typeface="ＭＳ Ｐゴシック" charset="0"/>
              </a:rPr>
              <a:t>ksi</a:t>
            </a:r>
            <a:r>
              <a:rPr lang="en-US" sz="1800" b="1" dirty="0">
                <a:solidFill>
                  <a:srgbClr val="FF0000"/>
                </a:solidFill>
                <a:latin typeface="Calibri"/>
                <a:ea typeface="ＭＳ Ｐゴシック" charset="0"/>
              </a:rPr>
              <a:t> as the allowable stress </a:t>
            </a:r>
            <a:r>
              <a:rPr lang="en-US" sz="1800" dirty="0">
                <a:solidFill>
                  <a:prstClr val="black"/>
                </a:solidFill>
                <a:latin typeface="Calibri"/>
                <a:ea typeface="ＭＳ Ｐゴシック" charset="0"/>
              </a:rPr>
              <a:t>for the inner bore.</a:t>
            </a:r>
          </a:p>
          <a:p>
            <a:pPr defTabSz="914400" fontAlgn="auto">
              <a:spcBef>
                <a:spcPts val="0"/>
              </a:spcBef>
              <a:spcAft>
                <a:spcPts val="0"/>
              </a:spcAft>
            </a:pPr>
            <a:r>
              <a:rPr lang="en-US" sz="1800" dirty="0">
                <a:solidFill>
                  <a:prstClr val="black"/>
                </a:solidFill>
                <a:latin typeface="Calibri"/>
                <a:ea typeface="ＭＳ Ｐゴシック" charset="0"/>
              </a:rPr>
              <a:t>2) The </a:t>
            </a:r>
            <a:r>
              <a:rPr lang="en-US" sz="1800" dirty="0" smtClean="0">
                <a:solidFill>
                  <a:prstClr val="black"/>
                </a:solidFill>
                <a:latin typeface="Calibri"/>
                <a:ea typeface="ＭＳ Ｐゴシック" charset="0"/>
              </a:rPr>
              <a:t>middle transport </a:t>
            </a:r>
            <a:r>
              <a:rPr lang="en-US" sz="1800" dirty="0">
                <a:solidFill>
                  <a:prstClr val="black"/>
                </a:solidFill>
                <a:latin typeface="Calibri"/>
                <a:ea typeface="ＭＳ Ｐゴシック" charset="0"/>
              </a:rPr>
              <a:t>position is the worst case.</a:t>
            </a:r>
          </a:p>
          <a:p>
            <a:pPr defTabSz="914400" fontAlgn="auto">
              <a:spcBef>
                <a:spcPts val="0"/>
              </a:spcBef>
              <a:spcAft>
                <a:spcPts val="0"/>
              </a:spcAft>
            </a:pPr>
            <a:r>
              <a:rPr lang="en-US" sz="1800" dirty="0">
                <a:solidFill>
                  <a:prstClr val="black"/>
                </a:solidFill>
                <a:latin typeface="Calibri"/>
                <a:ea typeface="ＭＳ Ｐゴシック" charset="0"/>
              </a:rPr>
              <a:t>3) The bearing plate has a high stress concentration (singularity)  at its edge due to 90 degree sharp angle. If a corner radii or round edge is  given, the stress can be reduced significantly. </a:t>
            </a:r>
          </a:p>
        </p:txBody>
      </p:sp>
      <p:sp>
        <p:nvSpPr>
          <p:cNvPr id="8" name="TextBox 7"/>
          <p:cNvSpPr txBox="1"/>
          <p:nvPr/>
        </p:nvSpPr>
        <p:spPr>
          <a:xfrm>
            <a:off x="351309" y="937567"/>
            <a:ext cx="8772241" cy="646331"/>
          </a:xfrm>
          <a:prstGeom prst="rect">
            <a:avLst/>
          </a:prstGeom>
          <a:noFill/>
        </p:spPr>
        <p:txBody>
          <a:bodyPr wrap="none" rtlCol="0">
            <a:spAutoFit/>
          </a:bodyPr>
          <a:lstStyle/>
          <a:p>
            <a:r>
              <a:rPr lang="en-US" sz="1800" dirty="0" smtClean="0">
                <a:solidFill>
                  <a:srgbClr val="404040"/>
                </a:solidFill>
                <a:latin typeface="Calibri" charset="0"/>
                <a:ea typeface="ＭＳ Ｐゴシック" charset="0"/>
              </a:rPr>
              <a:t>After GA analysis, meetings with Tom Page, Larry </a:t>
            </a:r>
            <a:r>
              <a:rPr lang="en-US" sz="1800" dirty="0" err="1" smtClean="0">
                <a:solidFill>
                  <a:srgbClr val="404040"/>
                </a:solidFill>
                <a:latin typeface="Calibri" charset="0"/>
                <a:ea typeface="ＭＳ Ｐゴシック" charset="0"/>
              </a:rPr>
              <a:t>Bartoszek</a:t>
            </a:r>
            <a:r>
              <a:rPr lang="en-US" sz="1800" dirty="0" smtClean="0">
                <a:solidFill>
                  <a:srgbClr val="404040"/>
                </a:solidFill>
                <a:latin typeface="Calibri" charset="0"/>
                <a:ea typeface="ＭＳ Ｐゴシック" charset="0"/>
              </a:rPr>
              <a:t>,  and  </a:t>
            </a:r>
            <a:r>
              <a:rPr lang="en-US" sz="1800" dirty="0" err="1" smtClean="0">
                <a:solidFill>
                  <a:srgbClr val="404040"/>
                </a:solidFill>
                <a:latin typeface="Calibri" charset="0"/>
                <a:ea typeface="ＭＳ Ｐゴシック" charset="0"/>
              </a:rPr>
              <a:t>Ang</a:t>
            </a:r>
            <a:r>
              <a:rPr lang="en-US" sz="1800" dirty="0" smtClean="0">
                <a:solidFill>
                  <a:srgbClr val="404040"/>
                </a:solidFill>
                <a:latin typeface="Calibri" charset="0"/>
                <a:ea typeface="ＭＳ Ｐゴシック" charset="0"/>
              </a:rPr>
              <a:t> Lee resulted in a new</a:t>
            </a:r>
          </a:p>
          <a:p>
            <a:r>
              <a:rPr lang="en-US" sz="1800" dirty="0" smtClean="0">
                <a:solidFill>
                  <a:srgbClr val="404040"/>
                </a:solidFill>
                <a:latin typeface="Calibri" charset="0"/>
                <a:ea typeface="ＭＳ Ｐゴシック" charset="0"/>
              </a:rPr>
              <a:t>analysis with a modified design for HRS arc bearing </a:t>
            </a:r>
            <a:endParaRPr lang="en-US" sz="1800" dirty="0">
              <a:solidFill>
                <a:srgbClr val="404040"/>
              </a:solidFill>
              <a:latin typeface="Calibri" charset="0"/>
              <a:ea typeface="ＭＳ Ｐゴシック" charset="0"/>
            </a:endParaRPr>
          </a:p>
        </p:txBody>
      </p:sp>
    </p:spTree>
    <p:extLst>
      <p:ext uri="{BB962C8B-B14F-4D97-AF65-F5344CB8AC3E}">
        <p14:creationId xmlns:p14="http://schemas.microsoft.com/office/powerpoint/2010/main" val="3963408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Modified HRS arc bearing design</a:t>
            </a:r>
            <a:endParaRPr lang="en-US" sz="2400" dirty="0"/>
          </a:p>
        </p:txBody>
      </p:sp>
      <p:sp>
        <p:nvSpPr>
          <p:cNvPr id="4" name="Date Placeholder 3"/>
          <p:cNvSpPr>
            <a:spLocks noGrp="1"/>
          </p:cNvSpPr>
          <p:nvPr>
            <p:ph type="dt" sz="half" idx="10"/>
          </p:nvPr>
        </p:nvSpPr>
        <p:spPr/>
        <p:txBody>
          <a:bodyPr/>
          <a:lstStyle/>
          <a:p>
            <a:pPr>
              <a:defRPr/>
            </a:pPr>
            <a:r>
              <a:rPr lang="en-US" dirty="0" smtClean="0"/>
              <a:t>4/20/2016</a:t>
            </a:r>
            <a:endParaRPr lang="en-US" dirty="0"/>
          </a:p>
        </p:txBody>
      </p:sp>
      <p:sp>
        <p:nvSpPr>
          <p:cNvPr id="5" name="Footer Placeholder 4"/>
          <p:cNvSpPr>
            <a:spLocks noGrp="1"/>
          </p:cNvSpPr>
          <p:nvPr>
            <p:ph type="ftr" sz="quarter" idx="11"/>
          </p:nvPr>
        </p:nvSpPr>
        <p:spPr/>
        <p:txBody>
          <a:bodyPr/>
          <a:lstStyle/>
          <a:p>
            <a:pPr>
              <a:defRPr/>
            </a:pPr>
            <a:r>
              <a:rPr lang="en-US" dirty="0" smtClean="0"/>
              <a:t>Presenter | Accelerator IDRs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sp>
        <p:nvSpPr>
          <p:cNvPr id="19" name="Title 1"/>
          <p:cNvSpPr txBox="1">
            <a:spLocks/>
          </p:cNvSpPr>
          <p:nvPr/>
        </p:nvSpPr>
        <p:spPr>
          <a:xfrm>
            <a:off x="6281889" y="4056859"/>
            <a:ext cx="2790939" cy="745403"/>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900" dirty="0" smtClean="0">
                <a:solidFill>
                  <a:srgbClr val="FFFFFF"/>
                </a:solidFill>
              </a:rPr>
              <a:t>Max von </a:t>
            </a:r>
            <a:r>
              <a:rPr lang="en-US" sz="900" dirty="0" err="1" smtClean="0">
                <a:solidFill>
                  <a:srgbClr val="FFFFFF"/>
                </a:solidFill>
              </a:rPr>
              <a:t>Mises</a:t>
            </a:r>
            <a:r>
              <a:rPr lang="en-US" sz="900" dirty="0" smtClean="0">
                <a:solidFill>
                  <a:srgbClr val="FFFFFF"/>
                </a:solidFill>
              </a:rPr>
              <a:t> Stress for 44 mm Wide Bearing is </a:t>
            </a:r>
          </a:p>
          <a:p>
            <a:r>
              <a:rPr lang="en-US" sz="900" dirty="0" smtClean="0">
                <a:solidFill>
                  <a:srgbClr val="FFFFFF"/>
                </a:solidFill>
              </a:rPr>
              <a:t>136 </a:t>
            </a:r>
            <a:r>
              <a:rPr lang="en-US" sz="900" dirty="0" err="1" smtClean="0">
                <a:solidFill>
                  <a:srgbClr val="FFFFFF"/>
                </a:solidFill>
              </a:rPr>
              <a:t>MPa</a:t>
            </a:r>
            <a:r>
              <a:rPr lang="en-US" sz="900" dirty="0" smtClean="0">
                <a:solidFill>
                  <a:srgbClr val="FFFFFF"/>
                </a:solidFill>
              </a:rPr>
              <a:t> (19.7 </a:t>
            </a:r>
            <a:r>
              <a:rPr lang="en-US" sz="900" dirty="0" err="1" smtClean="0">
                <a:solidFill>
                  <a:srgbClr val="FFFFFF"/>
                </a:solidFill>
              </a:rPr>
              <a:t>ksi</a:t>
            </a:r>
            <a:r>
              <a:rPr lang="en-US" sz="900" dirty="0" smtClean="0">
                <a:solidFill>
                  <a:srgbClr val="FFFFFF"/>
                </a:solidFill>
              </a:rPr>
              <a:t>)</a:t>
            </a:r>
            <a:endParaRPr lang="en-US" sz="900" dirty="0">
              <a:solidFill>
                <a:srgbClr val="FFFFFF"/>
              </a:solidFill>
            </a:endParaRPr>
          </a:p>
        </p:txBody>
      </p:sp>
      <p:sp>
        <p:nvSpPr>
          <p:cNvPr id="32" name="TextBox 31"/>
          <p:cNvSpPr txBox="1"/>
          <p:nvPr/>
        </p:nvSpPr>
        <p:spPr>
          <a:xfrm>
            <a:off x="7526338" y="1777423"/>
            <a:ext cx="1118816" cy="338554"/>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pic>
        <p:nvPicPr>
          <p:cNvPr id="7" name="Picture 6" descr="Screen Shot 2016-04-18 at 10.46.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8" y="1105537"/>
            <a:ext cx="4089400" cy="3488859"/>
          </a:xfrm>
          <a:prstGeom prst="rect">
            <a:avLst/>
          </a:prstGeom>
        </p:spPr>
      </p:pic>
      <p:cxnSp>
        <p:nvCxnSpPr>
          <p:cNvPr id="20" name="Straight Arrow Connector 19"/>
          <p:cNvCxnSpPr/>
          <p:nvPr/>
        </p:nvCxnSpPr>
        <p:spPr>
          <a:xfrm flipH="1">
            <a:off x="3271628" y="2849967"/>
            <a:ext cx="486948" cy="152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703928" y="1866570"/>
            <a:ext cx="1118816" cy="830997"/>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120 degree</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sp>
        <p:nvSpPr>
          <p:cNvPr id="17" name="TextBox 16"/>
          <p:cNvSpPr txBox="1"/>
          <p:nvPr/>
        </p:nvSpPr>
        <p:spPr>
          <a:xfrm>
            <a:off x="7703928" y="5219340"/>
            <a:ext cx="1352654" cy="830997"/>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rounded edge</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sp>
        <p:nvSpPr>
          <p:cNvPr id="15" name="TextBox 14"/>
          <p:cNvSpPr txBox="1"/>
          <p:nvPr/>
        </p:nvSpPr>
        <p:spPr>
          <a:xfrm>
            <a:off x="3112458" y="2018970"/>
            <a:ext cx="1118816" cy="830997"/>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120 degree</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sp>
        <p:nvSpPr>
          <p:cNvPr id="8" name="TextBox 7"/>
          <p:cNvSpPr txBox="1"/>
          <p:nvPr/>
        </p:nvSpPr>
        <p:spPr>
          <a:xfrm>
            <a:off x="495300" y="4802262"/>
            <a:ext cx="2294168" cy="1200328"/>
          </a:xfrm>
          <a:prstGeom prst="rect">
            <a:avLst/>
          </a:prstGeom>
          <a:noFill/>
        </p:spPr>
        <p:txBody>
          <a:bodyPr wrap="none" rtlCol="0">
            <a:spAutoFit/>
          </a:bodyPr>
          <a:lstStyle/>
          <a:p>
            <a:r>
              <a:rPr lang="en-US" dirty="0" smtClean="0">
                <a:solidFill>
                  <a:srgbClr val="404040"/>
                </a:solidFill>
                <a:latin typeface="Calibri" charset="0"/>
                <a:ea typeface="ＭＳ Ｐゴシック" charset="0"/>
              </a:rPr>
              <a:t>45 -&gt; 120 degree</a:t>
            </a:r>
          </a:p>
          <a:p>
            <a:r>
              <a:rPr lang="en-US" dirty="0" smtClean="0">
                <a:solidFill>
                  <a:srgbClr val="404040"/>
                </a:solidFill>
                <a:latin typeface="Calibri" charset="0"/>
                <a:ea typeface="ＭＳ Ｐゴシック" charset="0"/>
              </a:rPr>
              <a:t>42 </a:t>
            </a:r>
            <a:r>
              <a:rPr lang="en-US" dirty="0" err="1" smtClean="0">
                <a:solidFill>
                  <a:srgbClr val="404040"/>
                </a:solidFill>
                <a:latin typeface="Calibri" charset="0"/>
                <a:ea typeface="ＭＳ Ｐゴシック" charset="0"/>
              </a:rPr>
              <a:t>ksi</a:t>
            </a:r>
            <a:r>
              <a:rPr lang="en-US" dirty="0" smtClean="0">
                <a:solidFill>
                  <a:srgbClr val="404040"/>
                </a:solidFill>
                <a:latin typeface="Calibri" charset="0"/>
                <a:ea typeface="ＭＳ Ｐゴシック" charset="0"/>
              </a:rPr>
              <a:t> -&gt; 16 </a:t>
            </a:r>
            <a:r>
              <a:rPr lang="en-US" dirty="0" err="1" smtClean="0">
                <a:solidFill>
                  <a:srgbClr val="404040"/>
                </a:solidFill>
                <a:latin typeface="Calibri" charset="0"/>
                <a:ea typeface="ＭＳ Ｐゴシック" charset="0"/>
              </a:rPr>
              <a:t>ksi</a:t>
            </a:r>
            <a:endParaRPr lang="en-US" dirty="0" smtClean="0">
              <a:solidFill>
                <a:srgbClr val="404040"/>
              </a:solidFill>
              <a:latin typeface="Calibri" charset="0"/>
              <a:ea typeface="ＭＳ Ｐゴシック" charset="0"/>
            </a:endParaRPr>
          </a:p>
          <a:p>
            <a:endParaRPr lang="en-US" dirty="0">
              <a:solidFill>
                <a:srgbClr val="404040"/>
              </a:solidFill>
              <a:latin typeface="Calibri" charset="0"/>
              <a:ea typeface="ＭＳ Ｐゴシック" charset="0"/>
            </a:endParaRPr>
          </a:p>
        </p:txBody>
      </p:sp>
      <p:sp>
        <p:nvSpPr>
          <p:cNvPr id="18" name="TextBox 17"/>
          <p:cNvSpPr txBox="1"/>
          <p:nvPr/>
        </p:nvSpPr>
        <p:spPr>
          <a:xfrm>
            <a:off x="6046158" y="3225862"/>
            <a:ext cx="1472779" cy="830997"/>
          </a:xfrm>
          <a:prstGeom prst="rect">
            <a:avLst/>
          </a:prstGeom>
          <a:noFill/>
        </p:spPr>
        <p:txBody>
          <a:bodyPr wrap="none" rtlCol="0">
            <a:spAutoFit/>
          </a:bodyPr>
          <a:lstStyle/>
          <a:p>
            <a:r>
              <a:rPr lang="en-US" sz="1600" dirty="0" smtClean="0">
                <a:solidFill>
                  <a:srgbClr val="FFFFFF"/>
                </a:solidFill>
                <a:latin typeface="Calibri" charset="0"/>
                <a:ea typeface="ＭＳ Ｐゴシック" charset="0"/>
              </a:rPr>
              <a:t>Rounded edges</a:t>
            </a:r>
          </a:p>
          <a:p>
            <a:r>
              <a:rPr lang="en-US" sz="1600" dirty="0" smtClean="0">
                <a:solidFill>
                  <a:srgbClr val="FFFFFF"/>
                </a:solidFill>
                <a:latin typeface="Calibri" charset="0"/>
                <a:ea typeface="ＭＳ Ｐゴシック" charset="0"/>
              </a:rPr>
              <a:t>supporting</a:t>
            </a:r>
          </a:p>
          <a:p>
            <a:r>
              <a:rPr lang="en-US" sz="1600" dirty="0" smtClean="0">
                <a:solidFill>
                  <a:srgbClr val="FFFFFF"/>
                </a:solidFill>
                <a:latin typeface="Calibri" charset="0"/>
                <a:ea typeface="ＭＳ Ｐゴシック" charset="0"/>
              </a:rPr>
              <a:t>arc bearing</a:t>
            </a:r>
            <a:endParaRPr lang="en-US" sz="1600" dirty="0">
              <a:solidFill>
                <a:srgbClr val="FFFFFF"/>
              </a:solidFill>
              <a:latin typeface="Calibri" charset="0"/>
              <a:ea typeface="ＭＳ Ｐゴシック" charset="0"/>
            </a:endParaRPr>
          </a:p>
        </p:txBody>
      </p:sp>
      <p:sp>
        <p:nvSpPr>
          <p:cNvPr id="9" name="TextBox 8"/>
          <p:cNvSpPr txBox="1"/>
          <p:nvPr/>
        </p:nvSpPr>
        <p:spPr>
          <a:xfrm>
            <a:off x="4543658" y="4316159"/>
            <a:ext cx="4279086" cy="830997"/>
          </a:xfrm>
          <a:prstGeom prst="rect">
            <a:avLst/>
          </a:prstGeom>
          <a:noFill/>
        </p:spPr>
        <p:txBody>
          <a:bodyPr wrap="none" rtlCol="0">
            <a:spAutoFit/>
          </a:bodyPr>
          <a:lstStyle/>
          <a:p>
            <a:r>
              <a:rPr lang="en-US" dirty="0" smtClean="0">
                <a:solidFill>
                  <a:srgbClr val="404040"/>
                </a:solidFill>
                <a:latin typeface="Calibri" charset="0"/>
                <a:ea typeface="ＭＳ Ｐゴシック" charset="0"/>
              </a:rPr>
              <a:t>Expect some more improvement</a:t>
            </a:r>
          </a:p>
          <a:p>
            <a:r>
              <a:rPr lang="en-US" dirty="0" smtClean="0">
                <a:solidFill>
                  <a:srgbClr val="404040"/>
                </a:solidFill>
                <a:latin typeface="Calibri" charset="0"/>
                <a:ea typeface="ＭＳ Ｐゴシック" charset="0"/>
              </a:rPr>
              <a:t>with rounded edges</a:t>
            </a:r>
            <a:endParaRPr lang="en-US" dirty="0">
              <a:solidFill>
                <a:srgbClr val="404040"/>
              </a:solidFill>
              <a:latin typeface="Calibri" charset="0"/>
              <a:ea typeface="ＭＳ Ｐゴシック" charset="0"/>
            </a:endParaRPr>
          </a:p>
        </p:txBody>
      </p:sp>
      <p:pic>
        <p:nvPicPr>
          <p:cNvPr id="21" name="Content Placeholder 4"/>
          <p:cNvPicPr>
            <a:picLocks noGrp="1" noChangeAspect="1"/>
          </p:cNvPicPr>
          <p:nvPr>
            <p:ph idx="1"/>
          </p:nvPr>
        </p:nvPicPr>
        <p:blipFill>
          <a:blip r:embed="rId4"/>
          <a:stretch>
            <a:fillRect/>
          </a:stretch>
        </p:blipFill>
        <p:spPr>
          <a:xfrm>
            <a:off x="4364038" y="1117446"/>
            <a:ext cx="4704238" cy="2767963"/>
          </a:xfrm>
          <a:prstGeom prst="rect">
            <a:avLst/>
          </a:prstGeom>
        </p:spPr>
      </p:pic>
      <p:cxnSp>
        <p:nvCxnSpPr>
          <p:cNvPr id="22" name="Straight Arrow Connector 21"/>
          <p:cNvCxnSpPr/>
          <p:nvPr/>
        </p:nvCxnSpPr>
        <p:spPr>
          <a:xfrm flipV="1">
            <a:off x="6303006" y="3002367"/>
            <a:ext cx="1400922" cy="12913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281889" y="2018970"/>
            <a:ext cx="931711" cy="227479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77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3"/>
          </p:nvPr>
        </p:nvSpPr>
        <p:spPr>
          <a:xfrm>
            <a:off x="228601" y="2935111"/>
            <a:ext cx="8675688" cy="3095802"/>
          </a:xfrm>
        </p:spPr>
        <p:txBody>
          <a:bodyPr/>
          <a:lstStyle/>
          <a:p>
            <a:pPr marL="0" indent="0">
              <a:buNone/>
            </a:pPr>
            <a:r>
              <a:rPr lang="en-US" sz="3200" dirty="0" smtClean="0">
                <a:effectLst>
                  <a:outerShdw blurRad="38100" dist="38100" dir="2700000" algn="tl">
                    <a:srgbClr val="000000">
                      <a:alpha val="43137"/>
                    </a:srgbClr>
                  </a:outerShdw>
                </a:effectLst>
              </a:rPr>
              <a:t>Delivery Ring RF Review</a:t>
            </a:r>
          </a:p>
          <a:p>
            <a:pPr marL="0" indent="0">
              <a:buNone/>
            </a:pPr>
            <a:r>
              <a:rPr lang="en-US" dirty="0"/>
              <a:t>November 19, </a:t>
            </a:r>
            <a:r>
              <a:rPr lang="en-US" dirty="0" smtClean="0"/>
              <a:t>2015</a:t>
            </a:r>
            <a:endParaRPr lang="en-US" dirty="0"/>
          </a:p>
        </p:txBody>
      </p:sp>
      <p:sp>
        <p:nvSpPr>
          <p:cNvPr id="3" name="Date Placeholder 2"/>
          <p:cNvSpPr>
            <a:spLocks noGrp="1"/>
          </p:cNvSpPr>
          <p:nvPr>
            <p:ph type="dt" sz="half" idx="14"/>
          </p:nvPr>
        </p:nvSpPr>
        <p:spPr/>
        <p:txBody>
          <a:bodyPr/>
          <a:lstStyle/>
          <a:p>
            <a:r>
              <a:rPr lang="en-US" altLang="en-US" dirty="0" smtClean="0"/>
              <a:t>4/20/2016</a:t>
            </a:r>
            <a:endParaRPr lang="en-US" altLang="en-US" dirty="0"/>
          </a:p>
        </p:txBody>
      </p:sp>
      <p:sp>
        <p:nvSpPr>
          <p:cNvPr id="4" name="Footer Placeholder 3"/>
          <p:cNvSpPr>
            <a:spLocks noGrp="1"/>
          </p:cNvSpPr>
          <p:nvPr>
            <p:ph type="ftr" sz="quarter" idx="15"/>
          </p:nvPr>
        </p:nvSpPr>
        <p:spPr/>
        <p:txBody>
          <a:bodyPr/>
          <a:lstStyle/>
          <a:p>
            <a:pPr>
              <a:defRPr/>
            </a:pPr>
            <a:r>
              <a:rPr lang="en-US" dirty="0" smtClean="0"/>
              <a:t>Joe Dey| </a:t>
            </a:r>
            <a:r>
              <a:rPr lang="en-US" dirty="0" smtClean="0"/>
              <a:t>Accelerator IDRs</a:t>
            </a:r>
            <a:endParaRPr lang="en-US" b="1" dirty="0"/>
          </a:p>
        </p:txBody>
      </p:sp>
      <p:sp>
        <p:nvSpPr>
          <p:cNvPr id="5" name="Slide Number Placeholder 4"/>
          <p:cNvSpPr>
            <a:spLocks noGrp="1"/>
          </p:cNvSpPr>
          <p:nvPr>
            <p:ph type="sldNum" sz="quarter" idx="16"/>
          </p:nvPr>
        </p:nvSpPr>
        <p:spPr/>
        <p:txBody>
          <a:bodyPr/>
          <a:lstStyle/>
          <a:p>
            <a:fld id="{B71519E6-F709-4990-B973-B339820CA70B}" type="slidenum">
              <a:rPr lang="en-US" altLang="en-US" smtClean="0"/>
              <a:pPr/>
              <a:t>36</a:t>
            </a:fld>
            <a:endParaRPr lang="en-US" altLang="en-US" dirty="0"/>
          </a:p>
        </p:txBody>
      </p:sp>
    </p:spTree>
    <p:extLst>
      <p:ext uri="{BB962C8B-B14F-4D97-AF65-F5344CB8AC3E}">
        <p14:creationId xmlns:p14="http://schemas.microsoft.com/office/powerpoint/2010/main" val="3474375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3" name="Content Placeholder 2"/>
          <p:cNvSpPr>
            <a:spLocks noGrp="1"/>
          </p:cNvSpPr>
          <p:nvPr>
            <p:ph idx="1"/>
          </p:nvPr>
        </p:nvSpPr>
        <p:spPr/>
        <p:txBody>
          <a:bodyPr/>
          <a:lstStyle/>
          <a:p>
            <a:r>
              <a:rPr lang="en-US" dirty="0" smtClean="0"/>
              <a:t>An Independent Design Review of the Mu2e Delivery Ring RF was held on November 19, 2015.</a:t>
            </a:r>
          </a:p>
          <a:p>
            <a:endParaRPr lang="en-US" dirty="0"/>
          </a:p>
          <a:p>
            <a:r>
              <a:rPr lang="en-US" dirty="0" smtClean="0"/>
              <a:t>The review committee consisted of experts in accelerator systems.</a:t>
            </a:r>
          </a:p>
          <a:p>
            <a:pPr lvl="1"/>
            <a:r>
              <a:rPr lang="en-US" dirty="0" smtClean="0"/>
              <a:t>Craig </a:t>
            </a:r>
            <a:r>
              <a:rPr lang="en-US" dirty="0" err="1" smtClean="0"/>
              <a:t>Drennan</a:t>
            </a:r>
            <a:r>
              <a:rPr lang="en-US" dirty="0"/>
              <a:t> - </a:t>
            </a:r>
            <a:r>
              <a:rPr lang="en-US" dirty="0" err="1"/>
              <a:t>Fermilab</a:t>
            </a:r>
            <a:r>
              <a:rPr lang="en-US" dirty="0"/>
              <a:t> Booster </a:t>
            </a:r>
            <a:endParaRPr lang="en-US" dirty="0" smtClean="0"/>
          </a:p>
          <a:p>
            <a:pPr lvl="1"/>
            <a:r>
              <a:rPr lang="en-US" dirty="0" smtClean="0"/>
              <a:t>David Peterson </a:t>
            </a:r>
            <a:r>
              <a:rPr lang="en-US" dirty="0"/>
              <a:t>- former </a:t>
            </a:r>
            <a:r>
              <a:rPr lang="en-US" dirty="0" err="1"/>
              <a:t>Fermilab</a:t>
            </a:r>
            <a:r>
              <a:rPr lang="en-US" dirty="0"/>
              <a:t> Antiproton Source</a:t>
            </a:r>
            <a:endParaRPr lang="en-US" dirty="0" smtClean="0"/>
          </a:p>
          <a:p>
            <a:pPr marL="457200" lvl="1" indent="0">
              <a:buNone/>
            </a:pPr>
            <a:endParaRPr lang="en-US" dirty="0" smtClean="0"/>
          </a:p>
          <a:p>
            <a:r>
              <a:rPr lang="en-US" dirty="0" smtClean="0"/>
              <a:t>Review Proceedings can be found at:</a:t>
            </a:r>
          </a:p>
          <a:p>
            <a:pPr lvl="1"/>
            <a:r>
              <a:rPr lang="en-US" dirty="0">
                <a:hlinkClick r:id="rId2"/>
              </a:rPr>
              <a:t>https://</a:t>
            </a:r>
            <a:r>
              <a:rPr lang="en-US" dirty="0" err="1">
                <a:hlinkClick r:id="rId2"/>
              </a:rPr>
              <a:t>indico.fnal.gov</a:t>
            </a:r>
            <a:r>
              <a:rPr lang="en-US" dirty="0">
                <a:hlinkClick r:id="rId2"/>
              </a:rPr>
              <a:t>/</a:t>
            </a:r>
            <a:r>
              <a:rPr lang="en-US" dirty="0" err="1">
                <a:hlinkClick r:id="rId2"/>
              </a:rPr>
              <a:t>conferenceDisplay.py?confId</a:t>
            </a:r>
            <a:r>
              <a:rPr lang="en-US" dirty="0">
                <a:hlinkClick r:id="rId2"/>
              </a:rPr>
              <a:t>=10838</a:t>
            </a:r>
            <a:endParaRPr lang="en-US" dirty="0" smtClean="0"/>
          </a:p>
          <a:p>
            <a:pPr marL="0" indent="0">
              <a:buNone/>
            </a:pPr>
            <a:endParaRPr lang="en-US" sz="2000" dirty="0" smtClean="0"/>
          </a:p>
          <a:p>
            <a:r>
              <a:rPr lang="en-US" dirty="0" smtClean="0"/>
              <a:t>Final Review Report (Mu2e-doc-6861)</a:t>
            </a:r>
          </a:p>
          <a:p>
            <a:endParaRPr lang="en-US" sz="2000"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37</a:t>
            </a:fld>
            <a:endParaRPr lang="en-US" dirty="0"/>
          </a:p>
        </p:txBody>
      </p:sp>
    </p:spTree>
    <p:extLst>
      <p:ext uri="{BB962C8B-B14F-4D97-AF65-F5344CB8AC3E}">
        <p14:creationId xmlns:p14="http://schemas.microsoft.com/office/powerpoint/2010/main" val="1341624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3" name="Content Placeholder 2"/>
          <p:cNvSpPr>
            <a:spLocks noGrp="1"/>
          </p:cNvSpPr>
          <p:nvPr>
            <p:ph idx="1"/>
          </p:nvPr>
        </p:nvSpPr>
        <p:spPr/>
        <p:txBody>
          <a:bodyPr/>
          <a:lstStyle/>
          <a:p>
            <a:r>
              <a:rPr lang="en-US" dirty="0" smtClean="0">
                <a:cs typeface="Helvetica"/>
              </a:rPr>
              <a:t>Recommendation 1a : The </a:t>
            </a:r>
            <a:r>
              <a:rPr lang="en-US" dirty="0">
                <a:cs typeface="Helvetica"/>
              </a:rPr>
              <a:t>final base timeline, as well as any alternate timelines must be specified, worked into the LLRF system design and documented for the CD-3c review. </a:t>
            </a:r>
            <a:endParaRPr lang="en-US" dirty="0" smtClean="0">
              <a:cs typeface="Helvetica"/>
            </a:endParaRPr>
          </a:p>
          <a:p>
            <a:r>
              <a:rPr lang="en-US" dirty="0" smtClean="0">
                <a:solidFill>
                  <a:srgbClr val="0000FF"/>
                </a:solidFill>
                <a:cs typeface="Helvetica"/>
              </a:rPr>
              <a:t>Response : </a:t>
            </a:r>
            <a:r>
              <a:rPr lang="en-US" dirty="0">
                <a:solidFill>
                  <a:srgbClr val="0000FF"/>
                </a:solidFill>
                <a:ea typeface="Calibri"/>
                <a:cs typeface="Helvetica"/>
              </a:rPr>
              <a:t>Beams-doc-4854 was written and submitted to Program Planning</a:t>
            </a:r>
            <a:r>
              <a:rPr lang="en-US" dirty="0" smtClean="0">
                <a:solidFill>
                  <a:srgbClr val="0000FF"/>
                </a:solidFill>
                <a:ea typeface="Calibri"/>
                <a:cs typeface="Helvetica"/>
              </a:rPr>
              <a:t>.  The final base timeline will be decided by program planning.  The LLRF Mu2e-doc-1776 covers all that is known at this point in time.</a:t>
            </a:r>
          </a:p>
          <a:p>
            <a:r>
              <a:rPr lang="en-US" dirty="0" smtClean="0">
                <a:solidFill>
                  <a:srgbClr val="0000FF"/>
                </a:solidFill>
                <a:ea typeface="Calibri"/>
                <a:cs typeface="Helvetica"/>
              </a:rPr>
              <a:t>Status : In Progress</a:t>
            </a:r>
          </a:p>
          <a:p>
            <a:pPr marL="0" indent="0">
              <a:buNone/>
            </a:pPr>
            <a:endParaRPr lang="en-US" dirty="0" smtClean="0">
              <a:solidFill>
                <a:srgbClr val="3366FF"/>
              </a:solidFill>
            </a:endParaRPr>
          </a:p>
          <a:p>
            <a:endParaRPr lang="en-US" sz="2000"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spTree>
    <p:extLst>
      <p:ext uri="{BB962C8B-B14F-4D97-AF65-F5344CB8AC3E}">
        <p14:creationId xmlns:p14="http://schemas.microsoft.com/office/powerpoint/2010/main" val="2861499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3" name="Content Placeholder 2"/>
          <p:cNvSpPr>
            <a:spLocks noGrp="1"/>
          </p:cNvSpPr>
          <p:nvPr>
            <p:ph idx="1"/>
          </p:nvPr>
        </p:nvSpPr>
        <p:spPr/>
        <p:txBody>
          <a:bodyPr/>
          <a:lstStyle/>
          <a:p>
            <a:r>
              <a:rPr lang="en-US" dirty="0" smtClean="0"/>
              <a:t>Recommendation 1b : Additional </a:t>
            </a:r>
            <a:r>
              <a:rPr lang="en-US" dirty="0"/>
              <a:t>simulations should be performed to include the phase and energy variations. Simulations using the Recycler Ring model should be performed with the inclusion of the cavity impedances. The effects of the Higher-Order Modes of the cavities should be investigated. The documentation of the simulations needs to be updated for the CD-3c review. </a:t>
            </a:r>
            <a:endParaRPr lang="en-US" dirty="0" smtClean="0"/>
          </a:p>
          <a:p>
            <a:r>
              <a:rPr lang="en-US" dirty="0">
                <a:solidFill>
                  <a:srgbClr val="0000FF"/>
                </a:solidFill>
                <a:cs typeface="Helvetica"/>
              </a:rPr>
              <a:t>Response : </a:t>
            </a:r>
            <a:r>
              <a:rPr lang="en-US" dirty="0" smtClean="0">
                <a:solidFill>
                  <a:srgbClr val="0000FF"/>
                </a:solidFill>
                <a:ea typeface="Calibri"/>
                <a:cs typeface="Helvetica"/>
              </a:rPr>
              <a:t>Steve </a:t>
            </a:r>
            <a:r>
              <a:rPr lang="en-US" dirty="0" err="1" smtClean="0">
                <a:solidFill>
                  <a:srgbClr val="0000FF"/>
                </a:solidFill>
                <a:ea typeface="Calibri"/>
                <a:cs typeface="Helvetica"/>
              </a:rPr>
              <a:t>Werkema</a:t>
            </a:r>
            <a:r>
              <a:rPr lang="en-US" dirty="0" smtClean="0">
                <a:solidFill>
                  <a:srgbClr val="0000FF"/>
                </a:solidFill>
                <a:ea typeface="Calibri"/>
                <a:cs typeface="Helvetica"/>
              </a:rPr>
              <a:t> has completed the ESME simulations.  A formal document will be ready for the DOE CD-3c review.</a:t>
            </a:r>
          </a:p>
          <a:p>
            <a:r>
              <a:rPr lang="en-US" dirty="0" smtClean="0">
                <a:solidFill>
                  <a:srgbClr val="0000FF"/>
                </a:solidFill>
                <a:ea typeface="Calibri"/>
                <a:cs typeface="Helvetica"/>
              </a:rPr>
              <a:t>Status : In Progress</a:t>
            </a:r>
            <a:endParaRPr lang="en-US" dirty="0">
              <a:solidFill>
                <a:srgbClr val="0000FF"/>
              </a:solidFill>
              <a:ea typeface="Calibri"/>
              <a:cs typeface="Helvetica"/>
            </a:endParaRPr>
          </a:p>
          <a:p>
            <a:endParaRPr lang="en-US" dirty="0"/>
          </a:p>
          <a:p>
            <a:endParaRPr lang="en-US" sz="2000"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spTree>
    <p:extLst>
      <p:ext uri="{BB962C8B-B14F-4D97-AF65-F5344CB8AC3E}">
        <p14:creationId xmlns:p14="http://schemas.microsoft.com/office/powerpoint/2010/main" val="2560680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96253" y="16561"/>
            <a:ext cx="8819147"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- 2</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4</a:t>
            </a:fld>
            <a:endParaRPr lang="en-US" altLang="en-US" sz="1200" dirty="0">
              <a:solidFill>
                <a:srgbClr val="004C97"/>
              </a:solidFill>
              <a:latin typeface="Helvetica" panose="020B0604020202020204" pitchFamily="34" charset="0"/>
            </a:endParaRPr>
          </a:p>
        </p:txBody>
      </p:sp>
      <p:sp>
        <p:nvSpPr>
          <p:cNvPr id="3" name="TextBox 2"/>
          <p:cNvSpPr txBox="1"/>
          <p:nvPr/>
        </p:nvSpPr>
        <p:spPr>
          <a:xfrm>
            <a:off x="375436" y="1774759"/>
            <a:ext cx="783491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4C97"/>
                </a:solidFill>
              </a:rPr>
              <a:t>Preliminary FMEA has been performed using projections from the MI downtime data</a:t>
            </a:r>
          </a:p>
          <a:p>
            <a:pPr marL="342900" indent="-342900">
              <a:buFont typeface="Arial" panose="020B0604020202020204" pitchFamily="34" charset="0"/>
              <a:buChar char="•"/>
            </a:pPr>
            <a:r>
              <a:rPr lang="en-US" sz="2000" dirty="0" smtClean="0">
                <a:solidFill>
                  <a:srgbClr val="004C97"/>
                </a:solidFill>
              </a:rPr>
              <a:t>Comprehensive fault matrix has been built</a:t>
            </a:r>
          </a:p>
          <a:p>
            <a:pPr marL="342900" indent="-342900">
              <a:buFont typeface="Arial" panose="020B0604020202020204" pitchFamily="34" charset="0"/>
              <a:buChar char="•"/>
            </a:pPr>
            <a:r>
              <a:rPr lang="en-US" sz="2000" dirty="0" smtClean="0">
                <a:solidFill>
                  <a:srgbClr val="004C97"/>
                </a:solidFill>
              </a:rPr>
              <a:t>Analysis is published in the Mu2e-docdb-7301</a:t>
            </a:r>
          </a:p>
        </p:txBody>
      </p:sp>
      <p:sp>
        <p:nvSpPr>
          <p:cNvPr id="8" name="Rectangle 7"/>
          <p:cNvSpPr/>
          <p:nvPr/>
        </p:nvSpPr>
        <p:spPr>
          <a:xfrm>
            <a:off x="375435" y="865043"/>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4C97"/>
                </a:solidFill>
              </a:rPr>
              <a:t>A more comprehensive analysis of beam faults and their detection needs to be done, with a focus on building a realistic fault matrix. </a:t>
            </a:r>
          </a:p>
        </p:txBody>
      </p:sp>
      <p:pic>
        <p:nvPicPr>
          <p:cNvPr id="4" name="Picture 3"/>
          <p:cNvPicPr>
            <a:picLocks noChangeAspect="1"/>
          </p:cNvPicPr>
          <p:nvPr/>
        </p:nvPicPr>
        <p:blipFill>
          <a:blip r:embed="rId3"/>
          <a:stretch>
            <a:fillRect/>
          </a:stretch>
        </p:blipFill>
        <p:spPr>
          <a:xfrm>
            <a:off x="4675158" y="3132507"/>
            <a:ext cx="3739778" cy="2679607"/>
          </a:xfrm>
          <a:prstGeom prst="rect">
            <a:avLst/>
          </a:prstGeom>
        </p:spPr>
      </p:pic>
      <p:pic>
        <p:nvPicPr>
          <p:cNvPr id="5" name="Picture 4"/>
          <p:cNvPicPr>
            <a:picLocks noChangeAspect="1"/>
          </p:cNvPicPr>
          <p:nvPr/>
        </p:nvPicPr>
        <p:blipFill>
          <a:blip r:embed="rId4"/>
          <a:stretch>
            <a:fillRect/>
          </a:stretch>
        </p:blipFill>
        <p:spPr>
          <a:xfrm>
            <a:off x="192555" y="3686476"/>
            <a:ext cx="4415646" cy="1516334"/>
          </a:xfrm>
          <a:prstGeom prst="rect">
            <a:avLst/>
          </a:prstGeom>
        </p:spPr>
      </p:pic>
      <p:sp>
        <p:nvSpPr>
          <p:cNvPr id="6" name="TextBox 5"/>
          <p:cNvSpPr txBox="1"/>
          <p:nvPr/>
        </p:nvSpPr>
        <p:spPr>
          <a:xfrm>
            <a:off x="5348084" y="5800944"/>
            <a:ext cx="2393925" cy="369332"/>
          </a:xfrm>
          <a:prstGeom prst="rect">
            <a:avLst/>
          </a:prstGeom>
          <a:noFill/>
        </p:spPr>
        <p:txBody>
          <a:bodyPr wrap="none" rtlCol="0">
            <a:spAutoFit/>
          </a:bodyPr>
          <a:lstStyle/>
          <a:p>
            <a:r>
              <a:rPr lang="en-US" sz="1800" dirty="0" smtClean="0">
                <a:solidFill>
                  <a:srgbClr val="004C97"/>
                </a:solidFill>
              </a:rPr>
              <a:t>Accelerator fault matrix</a:t>
            </a:r>
            <a:endParaRPr lang="en-US" sz="1800" dirty="0">
              <a:solidFill>
                <a:srgbClr val="004C97"/>
              </a:solidFill>
            </a:endParaRPr>
          </a:p>
        </p:txBody>
      </p:sp>
      <p:sp>
        <p:nvSpPr>
          <p:cNvPr id="12" name="TextBox 11"/>
          <p:cNvSpPr txBox="1"/>
          <p:nvPr/>
        </p:nvSpPr>
        <p:spPr>
          <a:xfrm>
            <a:off x="703870" y="5338492"/>
            <a:ext cx="3252106" cy="646331"/>
          </a:xfrm>
          <a:prstGeom prst="rect">
            <a:avLst/>
          </a:prstGeom>
          <a:noFill/>
        </p:spPr>
        <p:txBody>
          <a:bodyPr wrap="square" rtlCol="0">
            <a:spAutoFit/>
          </a:bodyPr>
          <a:lstStyle/>
          <a:p>
            <a:r>
              <a:rPr lang="en-US" sz="1800" dirty="0" smtClean="0">
                <a:solidFill>
                  <a:srgbClr val="004C97"/>
                </a:solidFill>
              </a:rPr>
              <a:t>SVD solution space for the accidental “channeling mode”</a:t>
            </a:r>
            <a:endParaRPr lang="en-US" sz="1800" dirty="0">
              <a:solidFill>
                <a:srgbClr val="004C97"/>
              </a:solidFill>
            </a:endParaRPr>
          </a:p>
        </p:txBody>
      </p:sp>
    </p:spTree>
    <p:extLst>
      <p:ext uri="{BB962C8B-B14F-4D97-AF65-F5344CB8AC3E}">
        <p14:creationId xmlns:p14="http://schemas.microsoft.com/office/powerpoint/2010/main" val="3874762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40</a:t>
            </a:fld>
            <a:endParaRPr lang="en-US" dirty="0"/>
          </a:p>
        </p:txBody>
      </p:sp>
      <p:sp>
        <p:nvSpPr>
          <p:cNvPr id="7" name="Content Placeholder 6"/>
          <p:cNvSpPr>
            <a:spLocks noGrp="1"/>
          </p:cNvSpPr>
          <p:nvPr>
            <p:ph idx="1"/>
          </p:nvPr>
        </p:nvSpPr>
        <p:spPr/>
        <p:txBody>
          <a:bodyPr/>
          <a:lstStyle/>
          <a:p>
            <a:r>
              <a:rPr lang="en-US" dirty="0" smtClean="0">
                <a:solidFill>
                  <a:srgbClr val="000000"/>
                </a:solidFill>
                <a:ea typeface="Calibri"/>
                <a:cs typeface="Helvetica"/>
              </a:rPr>
              <a:t>Recommendation 1c : The beam studies that the experiment and the Accelerator Division would like to be capable of performing must be specified and the final configuration of the LLRF system must be determined and reviewed.  Considerations for beam study modes must also include radiation shielding limits..</a:t>
            </a:r>
          </a:p>
          <a:p>
            <a:r>
              <a:rPr lang="en-US" dirty="0" smtClean="0">
                <a:solidFill>
                  <a:srgbClr val="0000FF"/>
                </a:solidFill>
                <a:cs typeface="Helvetica"/>
              </a:rPr>
              <a:t>Response : </a:t>
            </a:r>
            <a:r>
              <a:rPr lang="en-US" dirty="0" smtClean="0">
                <a:solidFill>
                  <a:srgbClr val="0000FF"/>
                </a:solidFill>
                <a:ea typeface="Calibri"/>
                <a:cs typeface="Helvetica"/>
              </a:rPr>
              <a:t>Necessary beam studies for the transition to operations (WBS – Delivery Ring RF Studies &amp; Tuning) will be carried out when they have been determined.  Recommendations will be implemented at the time of studies.</a:t>
            </a:r>
          </a:p>
          <a:p>
            <a:r>
              <a:rPr lang="en-US" dirty="0" smtClean="0">
                <a:solidFill>
                  <a:srgbClr val="0000FF"/>
                </a:solidFill>
                <a:ea typeface="Calibri"/>
                <a:cs typeface="Helvetica"/>
              </a:rPr>
              <a:t>Status : Closed</a:t>
            </a:r>
            <a:endParaRPr lang="en-US" dirty="0">
              <a:solidFill>
                <a:srgbClr val="0000FF"/>
              </a:solidFill>
              <a:cs typeface="Helvetica"/>
            </a:endParaRPr>
          </a:p>
        </p:txBody>
      </p:sp>
    </p:spTree>
    <p:extLst>
      <p:ext uri="{BB962C8B-B14F-4D97-AF65-F5344CB8AC3E}">
        <p14:creationId xmlns:p14="http://schemas.microsoft.com/office/powerpoint/2010/main" val="2535270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41</a:t>
            </a:fld>
            <a:endParaRPr lang="en-US" dirty="0"/>
          </a:p>
        </p:txBody>
      </p:sp>
      <p:sp>
        <p:nvSpPr>
          <p:cNvPr id="9" name="Content Placeholder 6"/>
          <p:cNvSpPr>
            <a:spLocks noGrp="1"/>
          </p:cNvSpPr>
          <p:nvPr>
            <p:ph idx="1"/>
          </p:nvPr>
        </p:nvSpPr>
        <p:spPr>
          <a:xfrm>
            <a:off x="228600" y="1043046"/>
            <a:ext cx="8672513" cy="4987867"/>
          </a:xfrm>
        </p:spPr>
        <p:txBody>
          <a:bodyPr/>
          <a:lstStyle/>
          <a:p>
            <a:r>
              <a:rPr lang="en-US" dirty="0" smtClean="0">
                <a:solidFill>
                  <a:srgbClr val="000000"/>
                </a:solidFill>
                <a:ea typeface="Calibri"/>
                <a:cs typeface="Helvetica"/>
              </a:rPr>
              <a:t>Recommendation 2c : </a:t>
            </a:r>
            <a:r>
              <a:rPr lang="en-US" dirty="0">
                <a:solidFill>
                  <a:srgbClr val="000000"/>
                </a:solidFill>
                <a:ea typeface="Calibri"/>
                <a:cs typeface="Helvetica"/>
              </a:rPr>
              <a:t>The risk that the final system design will not have the flexibility to implement the accelerator beam studies </a:t>
            </a:r>
            <a:r>
              <a:rPr lang="en-US" dirty="0" smtClean="0">
                <a:solidFill>
                  <a:srgbClr val="000000"/>
                </a:solidFill>
                <a:ea typeface="Calibri"/>
                <a:cs typeface="Helvetica"/>
              </a:rPr>
              <a:t>desired.  Recommendations </a:t>
            </a:r>
            <a:r>
              <a:rPr lang="en-US" dirty="0">
                <a:solidFill>
                  <a:srgbClr val="000000"/>
                </a:solidFill>
                <a:ea typeface="Calibri"/>
                <a:cs typeface="Helvetica"/>
              </a:rPr>
              <a:t>are found elsewhere in this reviewers’ response</a:t>
            </a:r>
            <a:r>
              <a:rPr lang="en-US" dirty="0" smtClean="0">
                <a:solidFill>
                  <a:srgbClr val="000000"/>
                </a:solidFill>
                <a:ea typeface="Calibri"/>
                <a:cs typeface="Helvetica"/>
              </a:rPr>
              <a:t>. </a:t>
            </a:r>
          </a:p>
          <a:p>
            <a:r>
              <a:rPr lang="en-US" dirty="0" smtClean="0">
                <a:solidFill>
                  <a:srgbClr val="0000FF"/>
                </a:solidFill>
                <a:cs typeface="Helvetica"/>
              </a:rPr>
              <a:t>Response : </a:t>
            </a:r>
            <a:r>
              <a:rPr lang="en-US" dirty="0">
                <a:solidFill>
                  <a:srgbClr val="0000FF"/>
                </a:solidFill>
                <a:ea typeface="Calibri"/>
                <a:cs typeface="Helvetica"/>
              </a:rPr>
              <a:t>The Accelerator Division Low Level RF Department has investigated this and a formal response will be posted in the document </a:t>
            </a:r>
            <a:r>
              <a:rPr lang="en-US" dirty="0" smtClean="0">
                <a:solidFill>
                  <a:srgbClr val="0000FF"/>
                </a:solidFill>
                <a:ea typeface="Calibri"/>
                <a:cs typeface="Helvetica"/>
              </a:rPr>
              <a:t>database.  The formal response is located in Mu2e</a:t>
            </a:r>
            <a:r>
              <a:rPr lang="en-US" dirty="0">
                <a:solidFill>
                  <a:srgbClr val="0000FF"/>
                </a:solidFill>
                <a:ea typeface="Calibri"/>
                <a:cs typeface="Helvetica"/>
              </a:rPr>
              <a:t>-doc-</a:t>
            </a:r>
            <a:r>
              <a:rPr lang="en-US" dirty="0" smtClean="0">
                <a:solidFill>
                  <a:srgbClr val="0000FF"/>
                </a:solidFill>
                <a:ea typeface="Calibri"/>
                <a:cs typeface="Helvetica"/>
              </a:rPr>
              <a:t>7176</a:t>
            </a:r>
          </a:p>
          <a:p>
            <a:r>
              <a:rPr lang="en-US" dirty="0" smtClean="0">
                <a:solidFill>
                  <a:srgbClr val="0000FF"/>
                </a:solidFill>
                <a:ea typeface="Calibri"/>
                <a:cs typeface="Helvetica"/>
              </a:rPr>
              <a:t>Status : Closed</a:t>
            </a:r>
            <a:endParaRPr lang="en-US" dirty="0">
              <a:solidFill>
                <a:srgbClr val="0000FF"/>
              </a:solidFill>
              <a:cs typeface="Helvetica"/>
            </a:endParaRPr>
          </a:p>
        </p:txBody>
      </p:sp>
    </p:spTree>
    <p:extLst>
      <p:ext uri="{BB962C8B-B14F-4D97-AF65-F5344CB8AC3E}">
        <p14:creationId xmlns:p14="http://schemas.microsoft.com/office/powerpoint/2010/main" val="687405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42</a:t>
            </a:fld>
            <a:endParaRPr lang="en-US" dirty="0"/>
          </a:p>
        </p:txBody>
      </p:sp>
      <p:pic>
        <p:nvPicPr>
          <p:cNvPr id="8"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269" y="1042988"/>
            <a:ext cx="7237174" cy="4987925"/>
          </a:xfrm>
        </p:spPr>
      </p:pic>
      <p:sp>
        <p:nvSpPr>
          <p:cNvPr id="9" name="Rectangle 8"/>
          <p:cNvSpPr/>
          <p:nvPr/>
        </p:nvSpPr>
        <p:spPr>
          <a:xfrm>
            <a:off x="228600" y="1372602"/>
            <a:ext cx="1896989" cy="1569660"/>
          </a:xfrm>
          <a:prstGeom prst="rect">
            <a:avLst/>
          </a:prstGeom>
        </p:spPr>
        <p:txBody>
          <a:bodyPr wrap="square">
            <a:spAutoFit/>
          </a:bodyPr>
          <a:lstStyle/>
          <a:p>
            <a:r>
              <a:rPr lang="en-US" dirty="0"/>
              <a:t>Independent </a:t>
            </a:r>
            <a:r>
              <a:rPr lang="en-US" dirty="0" smtClean="0"/>
              <a:t>Control of Delivery Ring LLRF </a:t>
            </a:r>
            <a:endParaRPr lang="en-US" dirty="0"/>
          </a:p>
        </p:txBody>
      </p:sp>
      <p:sp>
        <p:nvSpPr>
          <p:cNvPr id="10" name="TextBox 9"/>
          <p:cNvSpPr txBox="1"/>
          <p:nvPr/>
        </p:nvSpPr>
        <p:spPr>
          <a:xfrm>
            <a:off x="7435850" y="5728960"/>
            <a:ext cx="1562099" cy="523220"/>
          </a:xfrm>
          <a:prstGeom prst="rect">
            <a:avLst/>
          </a:prstGeom>
          <a:noFill/>
        </p:spPr>
        <p:txBody>
          <a:bodyPr wrap="square" rtlCol="0">
            <a:spAutoFit/>
          </a:bodyPr>
          <a:lstStyle/>
          <a:p>
            <a:pPr algn="ctr"/>
            <a:r>
              <a:rPr lang="en-US" sz="1400" dirty="0" smtClean="0"/>
              <a:t>Slide from</a:t>
            </a:r>
          </a:p>
          <a:p>
            <a:pPr algn="ctr"/>
            <a:r>
              <a:rPr lang="en-US" sz="1400" dirty="0" smtClean="0"/>
              <a:t>Mu2e-doc-7176</a:t>
            </a:r>
          </a:p>
        </p:txBody>
      </p:sp>
    </p:spTree>
    <p:extLst>
      <p:ext uri="{BB962C8B-B14F-4D97-AF65-F5344CB8AC3E}">
        <p14:creationId xmlns:p14="http://schemas.microsoft.com/office/powerpoint/2010/main" val="37770550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Independent Design Review</a:t>
            </a:r>
            <a:endParaRPr lang="en-US" dirty="0"/>
          </a:p>
        </p:txBody>
      </p:sp>
      <p:sp>
        <p:nvSpPr>
          <p:cNvPr id="4" name="Date Placeholder 3"/>
          <p:cNvSpPr>
            <a:spLocks noGrp="1"/>
          </p:cNvSpPr>
          <p:nvPr>
            <p:ph type="dt" sz="half" idx="10"/>
          </p:nvPr>
        </p:nvSpPr>
        <p:spPr/>
        <p:txBody>
          <a:bodyPr/>
          <a:lstStyle/>
          <a:p>
            <a:pPr>
              <a:defRPr/>
            </a:pPr>
            <a:r>
              <a:rPr lang="en-US" dirty="0" smtClean="0"/>
              <a:t>4/19/16</a:t>
            </a:r>
            <a:endParaRPr lang="en-US" dirty="0"/>
          </a:p>
        </p:txBody>
      </p:sp>
      <p:sp>
        <p:nvSpPr>
          <p:cNvPr id="5" name="Footer Placeholder 4"/>
          <p:cNvSpPr>
            <a:spLocks noGrp="1"/>
          </p:cNvSpPr>
          <p:nvPr>
            <p:ph type="ftr" sz="quarter" idx="11"/>
          </p:nvPr>
        </p:nvSpPr>
        <p:spPr/>
        <p:txBody>
          <a:bodyPr/>
          <a:lstStyle/>
          <a:p>
            <a:pPr>
              <a:defRPr/>
            </a:pPr>
            <a:r>
              <a:rPr lang="en-US" dirty="0" smtClean="0"/>
              <a:t>Joseph Dey | CD-3c Director's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43</a:t>
            </a:fld>
            <a:endParaRPr lang="en-US" dirty="0"/>
          </a:p>
        </p:txBody>
      </p:sp>
      <p:sp>
        <p:nvSpPr>
          <p:cNvPr id="9" name="Content Placeholder 6"/>
          <p:cNvSpPr>
            <a:spLocks noGrp="1"/>
          </p:cNvSpPr>
          <p:nvPr>
            <p:ph idx="1"/>
          </p:nvPr>
        </p:nvSpPr>
        <p:spPr>
          <a:xfrm>
            <a:off x="228600" y="1043046"/>
            <a:ext cx="8672513" cy="4987867"/>
          </a:xfrm>
        </p:spPr>
        <p:txBody>
          <a:bodyPr/>
          <a:lstStyle/>
          <a:p>
            <a:r>
              <a:rPr lang="en-US" dirty="0" smtClean="0">
                <a:solidFill>
                  <a:srgbClr val="000000"/>
                </a:solidFill>
                <a:ea typeface="Calibri"/>
                <a:cs typeface="Helvetica"/>
              </a:rPr>
              <a:t>Recommendation 2d : </a:t>
            </a:r>
            <a:r>
              <a:rPr lang="en-US" dirty="0">
                <a:solidFill>
                  <a:srgbClr val="000000"/>
                </a:solidFill>
                <a:ea typeface="Lucida Grande"/>
                <a:cs typeface="Helvetica"/>
              </a:rPr>
              <a:t>Recommendations are found elsewhere in this reviewers’ response.</a:t>
            </a:r>
            <a:endParaRPr lang="en-US" dirty="0" smtClean="0">
              <a:solidFill>
                <a:srgbClr val="000000"/>
              </a:solidFill>
              <a:ea typeface="Calibri"/>
              <a:cs typeface="Helvetica"/>
            </a:endParaRPr>
          </a:p>
          <a:p>
            <a:r>
              <a:rPr lang="en-US" dirty="0" smtClean="0">
                <a:solidFill>
                  <a:srgbClr val="0000FF"/>
                </a:solidFill>
                <a:cs typeface="Helvetica"/>
              </a:rPr>
              <a:t>Response : </a:t>
            </a:r>
            <a:r>
              <a:rPr lang="en-US" dirty="0">
                <a:solidFill>
                  <a:srgbClr val="0000FF"/>
                </a:solidFill>
                <a:ea typeface="Calibri"/>
                <a:cs typeface="Helvetica"/>
              </a:rPr>
              <a:t>Recommendation (2d) will be closed once recommendations 1a, 1b, 1c, and 2c have been </a:t>
            </a:r>
            <a:r>
              <a:rPr lang="en-US" dirty="0" smtClean="0">
                <a:solidFill>
                  <a:srgbClr val="0000FF"/>
                </a:solidFill>
                <a:ea typeface="Calibri"/>
                <a:cs typeface="Helvetica"/>
              </a:rPr>
              <a:t>closed.  Nearly </a:t>
            </a:r>
            <a:r>
              <a:rPr lang="en-US" dirty="0">
                <a:solidFill>
                  <a:srgbClr val="0000FF"/>
                </a:solidFill>
                <a:ea typeface="Calibri"/>
                <a:cs typeface="Helvetica"/>
              </a:rPr>
              <a:t>complete (as of 4/7/16)</a:t>
            </a:r>
            <a:endParaRPr lang="en-US" dirty="0">
              <a:solidFill>
                <a:srgbClr val="0000FF"/>
              </a:solidFill>
              <a:cs typeface="Helvetica"/>
            </a:endParaRPr>
          </a:p>
        </p:txBody>
      </p:sp>
    </p:spTree>
    <p:extLst>
      <p:ext uri="{BB962C8B-B14F-4D97-AF65-F5344CB8AC3E}">
        <p14:creationId xmlns:p14="http://schemas.microsoft.com/office/powerpoint/2010/main" val="3811301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p:txBody>
          <a:bodyPr/>
          <a:lstStyle/>
          <a:p>
            <a:pPr marL="342900" indent="-342900">
              <a:buFont typeface="Arial" panose="020B0604020202020204" pitchFamily="34" charset="0"/>
              <a:buChar char="•"/>
            </a:pPr>
            <a:r>
              <a:rPr lang="en-US" dirty="0" smtClean="0"/>
              <a:t>Nominal </a:t>
            </a:r>
            <a:r>
              <a:rPr lang="en-US" dirty="0" err="1" smtClean="0"/>
              <a:t>V</a:t>
            </a:r>
            <a:r>
              <a:rPr lang="en-US" baseline="-25000" dirty="0" err="1" smtClean="0"/>
              <a:t>rf</a:t>
            </a:r>
            <a:r>
              <a:rPr lang="en-US" dirty="0"/>
              <a:t> </a:t>
            </a:r>
            <a:r>
              <a:rPr lang="en-US" dirty="0" smtClean="0"/>
              <a:t>= 10 kV</a:t>
            </a:r>
          </a:p>
          <a:p>
            <a:pPr marL="342900" indent="-342900">
              <a:buFont typeface="Arial" panose="020B0604020202020204" pitchFamily="34" charset="0"/>
              <a:buChar char="•"/>
            </a:pPr>
            <a:r>
              <a:rPr lang="en-US" dirty="0" smtClean="0"/>
              <a:t>Extinction improves with increasing voltage and does not degrade when voltage is decreased to 8 kV</a:t>
            </a:r>
            <a:endParaRPr lang="en-US" dirty="0"/>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8600" y="1077362"/>
            <a:ext cx="4412061" cy="3376928"/>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4737034" y="856721"/>
            <a:ext cx="4076766" cy="5326421"/>
          </a:xfrm>
        </p:spPr>
      </p:pic>
      <p:sp>
        <p:nvSpPr>
          <p:cNvPr id="6" name="Title 5"/>
          <p:cNvSpPr>
            <a:spLocks noGrp="1"/>
          </p:cNvSpPr>
          <p:nvPr>
            <p:ph type="title"/>
          </p:nvPr>
        </p:nvSpPr>
        <p:spPr/>
        <p:txBody>
          <a:bodyPr/>
          <a:lstStyle/>
          <a:p>
            <a:r>
              <a:rPr lang="en-US" altLang="en-US" dirty="0">
                <a:ea typeface="Geneva" pitchFamily="121" charset="-128"/>
              </a:rPr>
              <a:t>Delivery Ring RF Voltage Studies</a:t>
            </a:r>
            <a:endParaRPr lang="en-US" dirty="0"/>
          </a:p>
        </p:txBody>
      </p:sp>
      <p:sp>
        <p:nvSpPr>
          <p:cNvPr id="7" name="Date Placeholder 6"/>
          <p:cNvSpPr>
            <a:spLocks noGrp="1"/>
          </p:cNvSpPr>
          <p:nvPr>
            <p:ph type="dt" sz="half" idx="19"/>
          </p:nvPr>
        </p:nvSpPr>
        <p:spPr/>
        <p:txBody>
          <a:bodyPr/>
          <a:lstStyle/>
          <a:p>
            <a:fld id="{B5F5402E-541C-4D07-BDB1-5293306E21E3}"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44</a:t>
            </a:fld>
            <a:endParaRPr lang="en-US" altLang="en-US" dirty="0"/>
          </a:p>
        </p:txBody>
      </p:sp>
    </p:spTree>
    <p:extLst>
      <p:ext uri="{BB962C8B-B14F-4D97-AF65-F5344CB8AC3E}">
        <p14:creationId xmlns:p14="http://schemas.microsoft.com/office/powerpoint/2010/main" val="2184945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a:xfrm>
            <a:off x="229365" y="4454289"/>
            <a:ext cx="4251960" cy="1576624"/>
          </a:xfrm>
        </p:spPr>
        <p:txBody>
          <a:bodyPr/>
          <a:lstStyle/>
          <a:p>
            <a:pPr marL="342900" indent="-342900">
              <a:buFont typeface="Arial" panose="020B0604020202020204" pitchFamily="34" charset="0"/>
              <a:buChar char="•"/>
            </a:pPr>
            <a:r>
              <a:rPr lang="en-US" dirty="0" smtClean="0"/>
              <a:t>Phase mismatch of less than 10</a:t>
            </a:r>
            <a:r>
              <a:rPr lang="en-US" dirty="0" smtClean="0">
                <a:latin typeface="Cambria Math" panose="02040503050406030204" pitchFamily="18" charset="0"/>
                <a:ea typeface="Cambria Math" panose="02040503050406030204" pitchFamily="18" charset="0"/>
              </a:rPr>
              <a:t>°</a:t>
            </a:r>
            <a:r>
              <a:rPr lang="en-US" dirty="0" smtClean="0"/>
              <a:t> does not appreciably degrade extinction.</a:t>
            </a:r>
          </a:p>
          <a:p>
            <a:pPr marL="342900" indent="-342900">
              <a:buFont typeface="Arial" panose="020B0604020202020204" pitchFamily="34" charset="0"/>
              <a:buChar char="•"/>
            </a:pPr>
            <a:r>
              <a:rPr lang="en-US" dirty="0" smtClean="0"/>
              <a:t>Beam energy and time widths are not appreciably affected by mismatch of </a:t>
            </a:r>
            <a:r>
              <a:rPr lang="en-US" dirty="0"/>
              <a:t>less than 10</a:t>
            </a:r>
            <a:r>
              <a:rPr lang="en-US" dirty="0">
                <a:latin typeface="Cambria Math" panose="02040503050406030204" pitchFamily="18" charset="0"/>
                <a:ea typeface="Cambria Math" panose="02040503050406030204" pitchFamily="18" charset="0"/>
              </a:rPr>
              <a:t>°</a:t>
            </a:r>
            <a:r>
              <a:rPr lang="en-US" dirty="0"/>
              <a:t> </a:t>
            </a:r>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8600" y="1199314"/>
            <a:ext cx="4252725" cy="3254975"/>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4792133" y="865223"/>
            <a:ext cx="4123267" cy="5387175"/>
          </a:xfrm>
        </p:spPr>
      </p:pic>
      <p:sp>
        <p:nvSpPr>
          <p:cNvPr id="6" name="Title 5"/>
          <p:cNvSpPr>
            <a:spLocks noGrp="1"/>
          </p:cNvSpPr>
          <p:nvPr>
            <p:ph type="title"/>
          </p:nvPr>
        </p:nvSpPr>
        <p:spPr/>
        <p:txBody>
          <a:bodyPr/>
          <a:lstStyle/>
          <a:p>
            <a:r>
              <a:rPr lang="en-US" dirty="0" smtClean="0"/>
              <a:t>RR-DR Phase Mismatch Study</a:t>
            </a:r>
            <a:endParaRPr lang="en-US" dirty="0"/>
          </a:p>
        </p:txBody>
      </p:sp>
      <p:sp>
        <p:nvSpPr>
          <p:cNvPr id="7" name="Date Placeholder 6"/>
          <p:cNvSpPr>
            <a:spLocks noGrp="1"/>
          </p:cNvSpPr>
          <p:nvPr>
            <p:ph type="dt" sz="half" idx="19"/>
          </p:nvPr>
        </p:nvSpPr>
        <p:spPr/>
        <p:txBody>
          <a:bodyPr/>
          <a:lstStyle/>
          <a:p>
            <a:fld id="{451ED14E-83A6-4F8A-A9B3-2D898927ACF6}"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45</a:t>
            </a:fld>
            <a:endParaRPr lang="en-US" altLang="en-US" dirty="0"/>
          </a:p>
        </p:txBody>
      </p:sp>
    </p:spTree>
    <p:extLst>
      <p:ext uri="{BB962C8B-B14F-4D97-AF65-F5344CB8AC3E}">
        <p14:creationId xmlns:p14="http://schemas.microsoft.com/office/powerpoint/2010/main" val="3543305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p:txBody>
          <a:bodyPr/>
          <a:lstStyle/>
          <a:p>
            <a:r>
              <a:rPr lang="en-US" dirty="0" smtClean="0"/>
              <a:t>Measured cavity impedance = 54 k</a:t>
            </a:r>
            <a:r>
              <a:rPr lang="en-US" dirty="0" smtClean="0">
                <a:sym typeface="Symbol" panose="05050102010706020507" pitchFamily="18" charset="2"/>
              </a:rPr>
              <a:t></a:t>
            </a:r>
          </a:p>
          <a:p>
            <a:r>
              <a:rPr lang="en-US" dirty="0" smtClean="0"/>
              <a:t>Performance does not depend on impedance less than 100 </a:t>
            </a:r>
            <a:r>
              <a:rPr lang="en-US" dirty="0"/>
              <a:t>k</a:t>
            </a:r>
            <a:r>
              <a:rPr lang="en-US" dirty="0">
                <a:sym typeface="Symbol" panose="05050102010706020507" pitchFamily="18" charset="2"/>
              </a:rPr>
              <a:t></a:t>
            </a:r>
            <a:endParaRPr lang="en-US" dirty="0"/>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30000" y="1200386"/>
            <a:ext cx="4528268" cy="3465871"/>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4758268" y="809913"/>
            <a:ext cx="4157132" cy="5431422"/>
          </a:xfrm>
        </p:spPr>
      </p:pic>
      <p:sp>
        <p:nvSpPr>
          <p:cNvPr id="6" name="Title 5"/>
          <p:cNvSpPr>
            <a:spLocks noGrp="1"/>
          </p:cNvSpPr>
          <p:nvPr>
            <p:ph type="title"/>
          </p:nvPr>
        </p:nvSpPr>
        <p:spPr/>
        <p:txBody>
          <a:bodyPr/>
          <a:lstStyle/>
          <a:p>
            <a:r>
              <a:rPr lang="en-US" dirty="0" smtClean="0"/>
              <a:t>Delivery Ring RF Impedance Study</a:t>
            </a:r>
            <a:endParaRPr lang="en-US" dirty="0"/>
          </a:p>
        </p:txBody>
      </p:sp>
      <p:sp>
        <p:nvSpPr>
          <p:cNvPr id="7" name="Date Placeholder 6"/>
          <p:cNvSpPr>
            <a:spLocks noGrp="1"/>
          </p:cNvSpPr>
          <p:nvPr>
            <p:ph type="dt" sz="half" idx="19"/>
          </p:nvPr>
        </p:nvSpPr>
        <p:spPr/>
        <p:txBody>
          <a:bodyPr/>
          <a:lstStyle/>
          <a:p>
            <a:fld id="{653C5451-5822-4CFF-85D9-3AFF3B20E22D}"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46</a:t>
            </a:fld>
            <a:endParaRPr lang="en-US" altLang="en-US" dirty="0"/>
          </a:p>
        </p:txBody>
      </p:sp>
    </p:spTree>
    <p:extLst>
      <p:ext uri="{BB962C8B-B14F-4D97-AF65-F5344CB8AC3E}">
        <p14:creationId xmlns:p14="http://schemas.microsoft.com/office/powerpoint/2010/main" val="975131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a:xfrm>
            <a:off x="229365" y="4454289"/>
            <a:ext cx="4376502" cy="1576624"/>
          </a:xfrm>
        </p:spPr>
        <p:txBody>
          <a:bodyPr/>
          <a:lstStyle/>
          <a:p>
            <a:r>
              <a:rPr lang="en-US" dirty="0" smtClean="0"/>
              <a:t>After the first RR – DR transfer, the amount of out-of-time beam is independent of extraction time.</a:t>
            </a:r>
            <a:endParaRPr lang="en-US" dirty="0"/>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8600" y="1042988"/>
            <a:ext cx="4456970" cy="3411301"/>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4876132" y="1042988"/>
            <a:ext cx="3817686" cy="4987925"/>
          </a:xfrm>
        </p:spPr>
      </p:pic>
      <p:sp>
        <p:nvSpPr>
          <p:cNvPr id="6" name="Title 5"/>
          <p:cNvSpPr>
            <a:spLocks noGrp="1"/>
          </p:cNvSpPr>
          <p:nvPr>
            <p:ph type="title"/>
          </p:nvPr>
        </p:nvSpPr>
        <p:spPr/>
        <p:txBody>
          <a:bodyPr/>
          <a:lstStyle/>
          <a:p>
            <a:r>
              <a:rPr lang="en-US" dirty="0" smtClean="0"/>
              <a:t>Recycler RF</a:t>
            </a:r>
            <a:endParaRPr lang="en-US" dirty="0"/>
          </a:p>
        </p:txBody>
      </p:sp>
      <p:sp>
        <p:nvSpPr>
          <p:cNvPr id="7" name="Date Placeholder 6"/>
          <p:cNvSpPr>
            <a:spLocks noGrp="1"/>
          </p:cNvSpPr>
          <p:nvPr>
            <p:ph type="dt" sz="half" idx="19"/>
          </p:nvPr>
        </p:nvSpPr>
        <p:spPr/>
        <p:txBody>
          <a:bodyPr/>
          <a:lstStyle/>
          <a:p>
            <a:fld id="{0619218B-339F-4C85-9522-1DEEF6678152}"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47</a:t>
            </a:fld>
            <a:endParaRPr lang="en-US" altLang="en-US" dirty="0"/>
          </a:p>
        </p:txBody>
      </p:sp>
    </p:spTree>
    <p:extLst>
      <p:ext uri="{BB962C8B-B14F-4D97-AF65-F5344CB8AC3E}">
        <p14:creationId xmlns:p14="http://schemas.microsoft.com/office/powerpoint/2010/main" val="624966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p:txBody>
          <a:bodyPr/>
          <a:lstStyle/>
          <a:p>
            <a:r>
              <a:rPr lang="en-US" dirty="0" smtClean="0"/>
              <a:t>Nominal RR </a:t>
            </a:r>
            <a:r>
              <a:rPr lang="en-US" dirty="0" err="1" smtClean="0"/>
              <a:t>V</a:t>
            </a:r>
            <a:r>
              <a:rPr lang="en-US" baseline="-25000" dirty="0" err="1" smtClean="0"/>
              <a:t>rf</a:t>
            </a:r>
            <a:r>
              <a:rPr lang="en-US" dirty="0" smtClean="0"/>
              <a:t> = 80 kV</a:t>
            </a:r>
          </a:p>
          <a:p>
            <a:r>
              <a:rPr lang="en-US" dirty="0" smtClean="0"/>
              <a:t>More voltage is better.</a:t>
            </a:r>
            <a:endParaRPr lang="en-US" dirty="0"/>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9365" y="925934"/>
            <a:ext cx="4807946" cy="3679933"/>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5139267" y="1042987"/>
            <a:ext cx="3959568" cy="5173297"/>
          </a:xfrm>
        </p:spPr>
      </p:pic>
      <p:sp>
        <p:nvSpPr>
          <p:cNvPr id="6" name="Title 5"/>
          <p:cNvSpPr>
            <a:spLocks noGrp="1"/>
          </p:cNvSpPr>
          <p:nvPr>
            <p:ph type="title"/>
          </p:nvPr>
        </p:nvSpPr>
        <p:spPr/>
        <p:txBody>
          <a:bodyPr/>
          <a:lstStyle/>
          <a:p>
            <a:r>
              <a:rPr lang="en-US" dirty="0" smtClean="0"/>
              <a:t>RR 2.5 MHz Voltage study</a:t>
            </a:r>
            <a:endParaRPr lang="en-US" dirty="0"/>
          </a:p>
        </p:txBody>
      </p:sp>
      <p:sp>
        <p:nvSpPr>
          <p:cNvPr id="7" name="Date Placeholder 6"/>
          <p:cNvSpPr>
            <a:spLocks noGrp="1"/>
          </p:cNvSpPr>
          <p:nvPr>
            <p:ph type="dt" sz="half" idx="19"/>
          </p:nvPr>
        </p:nvSpPr>
        <p:spPr/>
        <p:txBody>
          <a:bodyPr/>
          <a:lstStyle/>
          <a:p>
            <a:fld id="{0619218B-339F-4C85-9522-1DEEF6678152}"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48</a:t>
            </a:fld>
            <a:endParaRPr lang="en-US" altLang="en-US" dirty="0"/>
          </a:p>
        </p:txBody>
      </p:sp>
    </p:spTree>
    <p:extLst>
      <p:ext uri="{BB962C8B-B14F-4D97-AF65-F5344CB8AC3E}">
        <p14:creationId xmlns:p14="http://schemas.microsoft.com/office/powerpoint/2010/main" val="1780111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2"/>
          </p:nvPr>
        </p:nvSpPr>
        <p:spPr/>
        <p:txBody>
          <a:bodyPr/>
          <a:lstStyle/>
          <a:p>
            <a:r>
              <a:rPr lang="en-US" dirty="0" smtClean="0"/>
              <a:t>Nominal voltage ramp time = 85 msec.</a:t>
            </a:r>
          </a:p>
          <a:p>
            <a:r>
              <a:rPr lang="en-US" dirty="0" smtClean="0"/>
              <a:t>Longer (more adiabatic) ramps are better.</a:t>
            </a:r>
            <a:endParaRPr lang="en-US" dirty="0"/>
          </a:p>
        </p:txBody>
      </p:sp>
      <p:pic>
        <p:nvPicPr>
          <p:cNvPr id="10" name="Content Placeholder 9"/>
          <p:cNvPicPr>
            <a:picLocks noGrp="1" noChangeAspect="1"/>
          </p:cNvPicPr>
          <p:nvPr>
            <p:ph sz="half" idx="17"/>
          </p:nvPr>
        </p:nvPicPr>
        <p:blipFill>
          <a:blip r:embed="rId3">
            <a:extLst>
              <a:ext uri="{28A0092B-C50C-407E-A947-70E740481C1C}">
                <a14:useLocalDpi xmlns:a14="http://schemas.microsoft.com/office/drawing/2010/main" val="0"/>
              </a:ext>
            </a:extLst>
          </a:blip>
          <a:stretch>
            <a:fillRect/>
          </a:stretch>
        </p:blipFill>
        <p:spPr>
          <a:xfrm>
            <a:off x="228599" y="1052150"/>
            <a:ext cx="4532421" cy="3469050"/>
          </a:xfrm>
        </p:spPr>
      </p:pic>
      <p:pic>
        <p:nvPicPr>
          <p:cNvPr id="11" name="Content Placeholder 10"/>
          <p:cNvPicPr>
            <a:picLocks noGrp="1" noChangeAspect="1"/>
          </p:cNvPicPr>
          <p:nvPr>
            <p:ph sz="half" idx="18"/>
          </p:nvPr>
        </p:nvPicPr>
        <p:blipFill>
          <a:blip r:embed="rId4">
            <a:extLst>
              <a:ext uri="{28A0092B-C50C-407E-A947-70E740481C1C}">
                <a14:useLocalDpi xmlns:a14="http://schemas.microsoft.com/office/drawing/2010/main" val="0"/>
              </a:ext>
            </a:extLst>
          </a:blip>
          <a:stretch>
            <a:fillRect/>
          </a:stretch>
        </p:blipFill>
        <p:spPr>
          <a:xfrm>
            <a:off x="4800600" y="810687"/>
            <a:ext cx="4114800" cy="5376112"/>
          </a:xfrm>
        </p:spPr>
      </p:pic>
      <p:sp>
        <p:nvSpPr>
          <p:cNvPr id="6" name="Title 5"/>
          <p:cNvSpPr>
            <a:spLocks noGrp="1"/>
          </p:cNvSpPr>
          <p:nvPr>
            <p:ph type="title"/>
          </p:nvPr>
        </p:nvSpPr>
        <p:spPr/>
        <p:txBody>
          <a:bodyPr/>
          <a:lstStyle/>
          <a:p>
            <a:r>
              <a:rPr lang="en-US" dirty="0" smtClean="0"/>
              <a:t>RR Voltage Ramp time study</a:t>
            </a:r>
            <a:endParaRPr lang="en-US" dirty="0"/>
          </a:p>
        </p:txBody>
      </p:sp>
      <p:sp>
        <p:nvSpPr>
          <p:cNvPr id="7" name="Date Placeholder 6"/>
          <p:cNvSpPr>
            <a:spLocks noGrp="1"/>
          </p:cNvSpPr>
          <p:nvPr>
            <p:ph type="dt" sz="half" idx="19"/>
          </p:nvPr>
        </p:nvSpPr>
        <p:spPr/>
        <p:txBody>
          <a:bodyPr/>
          <a:lstStyle/>
          <a:p>
            <a:fld id="{0619218B-339F-4C85-9522-1DEEF6678152}" type="datetime1">
              <a:rPr lang="en-US" altLang="en-US" smtClean="0"/>
              <a:t>4/19/2016</a:t>
            </a:fld>
            <a:endParaRPr lang="en-US" altLang="en-US" dirty="0"/>
          </a:p>
        </p:txBody>
      </p:sp>
      <p:sp>
        <p:nvSpPr>
          <p:cNvPr id="8" name="Footer Placeholder 7"/>
          <p:cNvSpPr>
            <a:spLocks noGrp="1"/>
          </p:cNvSpPr>
          <p:nvPr>
            <p:ph type="ftr" sz="quarter" idx="20"/>
          </p:nvPr>
        </p:nvSpPr>
        <p:spPr/>
        <p:txBody>
          <a:bodyPr/>
          <a:lstStyle/>
          <a:p>
            <a:pPr>
              <a:defRPr/>
            </a:pPr>
            <a:r>
              <a:rPr lang="en-US" dirty="0" smtClean="0"/>
              <a:t>S. Werkema | RF Simulations</a:t>
            </a:r>
            <a:endParaRPr lang="en-US" b="1" dirty="0"/>
          </a:p>
        </p:txBody>
      </p:sp>
      <p:sp>
        <p:nvSpPr>
          <p:cNvPr id="9" name="Slide Number Placeholder 8"/>
          <p:cNvSpPr>
            <a:spLocks noGrp="1"/>
          </p:cNvSpPr>
          <p:nvPr>
            <p:ph type="sldNum" sz="quarter" idx="21"/>
          </p:nvPr>
        </p:nvSpPr>
        <p:spPr/>
        <p:txBody>
          <a:bodyPr/>
          <a:lstStyle/>
          <a:p>
            <a:fld id="{47C05DF5-FB48-4D3F-AF82-EC74A689CACF}" type="slidenum">
              <a:rPr lang="en-US" altLang="en-US" smtClean="0"/>
              <a:pPr/>
              <a:t>49</a:t>
            </a:fld>
            <a:endParaRPr lang="en-US" altLang="en-US" dirty="0"/>
          </a:p>
        </p:txBody>
      </p:sp>
    </p:spTree>
    <p:extLst>
      <p:ext uri="{BB962C8B-B14F-4D97-AF65-F5344CB8AC3E}">
        <p14:creationId xmlns:p14="http://schemas.microsoft.com/office/powerpoint/2010/main" val="36403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62426" y="-5045"/>
            <a:ext cx="8819147"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- 3</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5</a:t>
            </a:fld>
            <a:endParaRPr lang="en-US" altLang="en-US" sz="1200" dirty="0">
              <a:solidFill>
                <a:srgbClr val="004C97"/>
              </a:solidFill>
              <a:latin typeface="Helvetica" panose="020B0604020202020204" pitchFamily="34" charset="0"/>
            </a:endParaRPr>
          </a:p>
        </p:txBody>
      </p:sp>
      <p:sp>
        <p:nvSpPr>
          <p:cNvPr id="3" name="TextBox 2"/>
          <p:cNvSpPr txBox="1"/>
          <p:nvPr/>
        </p:nvSpPr>
        <p:spPr>
          <a:xfrm>
            <a:off x="374182" y="2666636"/>
            <a:ext cx="7836157" cy="1200329"/>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rgbClr val="004C97"/>
                </a:solidFill>
              </a:rPr>
              <a:t>Agreed</a:t>
            </a:r>
          </a:p>
          <a:p>
            <a:pPr marL="342900" indent="-342900">
              <a:buFont typeface="Arial" panose="020B0604020202020204" pitchFamily="34" charset="0"/>
              <a:buChar char="•"/>
            </a:pPr>
            <a:r>
              <a:rPr lang="en-US" dirty="0" smtClean="0">
                <a:solidFill>
                  <a:srgbClr val="004C97"/>
                </a:solidFill>
              </a:rPr>
              <a:t>We’ve lost support of the </a:t>
            </a:r>
            <a:r>
              <a:rPr lang="en-US" dirty="0" err="1" smtClean="0">
                <a:solidFill>
                  <a:srgbClr val="004C97"/>
                </a:solidFill>
              </a:rPr>
              <a:t>Synergia</a:t>
            </a:r>
            <a:r>
              <a:rPr lang="en-US" dirty="0" smtClean="0">
                <a:solidFill>
                  <a:srgbClr val="004C97"/>
                </a:solidFill>
              </a:rPr>
              <a:t> simulation group</a:t>
            </a:r>
          </a:p>
          <a:p>
            <a:pPr marL="342900" indent="-342900">
              <a:buFont typeface="Arial" panose="020B0604020202020204" pitchFamily="34" charset="0"/>
              <a:buChar char="•"/>
            </a:pPr>
            <a:r>
              <a:rPr lang="en-US" dirty="0" smtClean="0">
                <a:solidFill>
                  <a:srgbClr val="004C97"/>
                </a:solidFill>
              </a:rPr>
              <a:t>Working on developing </a:t>
            </a:r>
            <a:r>
              <a:rPr lang="en-US" dirty="0" err="1" smtClean="0">
                <a:solidFill>
                  <a:srgbClr val="004C97"/>
                </a:solidFill>
              </a:rPr>
              <a:t>pyOrbit</a:t>
            </a:r>
            <a:r>
              <a:rPr lang="en-US" dirty="0" smtClean="0">
                <a:solidFill>
                  <a:srgbClr val="004C97"/>
                </a:solidFill>
              </a:rPr>
              <a:t> tracking simulations</a:t>
            </a:r>
          </a:p>
        </p:txBody>
      </p:sp>
      <p:sp>
        <p:nvSpPr>
          <p:cNvPr id="9" name="Rectangle 8"/>
          <p:cNvSpPr/>
          <p:nvPr/>
        </p:nvSpPr>
        <p:spPr>
          <a:xfrm>
            <a:off x="374182" y="961689"/>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rgbClr val="404040"/>
                </a:solidFill>
                <a:latin typeface="Helvetica"/>
                <a:ea typeface="ＭＳ Ｐゴシック" charset="0"/>
              </a:rPr>
              <a:t>Simulations need to have a better model of the apertures and an improved model to anticipate operational conditions.</a:t>
            </a:r>
            <a:endParaRPr lang="en-US" sz="2000" dirty="0">
              <a:solidFill>
                <a:srgbClr val="004C97"/>
              </a:solidFill>
            </a:endParaRPr>
          </a:p>
        </p:txBody>
      </p:sp>
    </p:spTree>
    <p:extLst>
      <p:ext uri="{BB962C8B-B14F-4D97-AF65-F5344CB8AC3E}">
        <p14:creationId xmlns:p14="http://schemas.microsoft.com/office/powerpoint/2010/main" val="241393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599" y="0"/>
            <a:ext cx="8799897"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- 4</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6</a:t>
            </a:fld>
            <a:endParaRPr lang="en-US" altLang="en-US" sz="1200" dirty="0">
              <a:solidFill>
                <a:srgbClr val="004C97"/>
              </a:solidFill>
              <a:latin typeface="Helvetica" panose="020B0604020202020204" pitchFamily="34" charset="0"/>
            </a:endParaRPr>
          </a:p>
        </p:txBody>
      </p:sp>
      <p:sp>
        <p:nvSpPr>
          <p:cNvPr id="3" name="TextBox 2"/>
          <p:cNvSpPr txBox="1"/>
          <p:nvPr/>
        </p:nvSpPr>
        <p:spPr>
          <a:xfrm>
            <a:off x="519814" y="2180036"/>
            <a:ext cx="7836157"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4C97"/>
                </a:solidFill>
              </a:rPr>
              <a:t>W</a:t>
            </a:r>
            <a:r>
              <a:rPr lang="en-US" sz="2000" dirty="0" smtClean="0">
                <a:solidFill>
                  <a:srgbClr val="004C97"/>
                </a:solidFill>
              </a:rPr>
              <a:t>e have completed development of the Full Scale ESS prototype solid model in NX based on a single spring retraction concept.  Now working on preparations for its fabrication.</a:t>
            </a:r>
          </a:p>
        </p:txBody>
      </p:sp>
      <p:sp>
        <p:nvSpPr>
          <p:cNvPr id="8" name="Rectangle 7"/>
          <p:cNvSpPr/>
          <p:nvPr/>
        </p:nvSpPr>
        <p:spPr>
          <a:xfrm>
            <a:off x="374182" y="903710"/>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rgbClr val="404040"/>
                </a:solidFill>
                <a:latin typeface="Helvetica"/>
                <a:ea typeface="ＭＳ Ｐゴシック" charset="0"/>
              </a:rPr>
              <a:t>Complete the design of the FSP ESS before CD-3 review.</a:t>
            </a:r>
            <a:endParaRPr lang="en-US" sz="2000" dirty="0">
              <a:solidFill>
                <a:srgbClr val="004C97"/>
              </a:solidFill>
            </a:endParaRPr>
          </a:p>
        </p:txBody>
      </p:sp>
    </p:spTree>
    <p:extLst>
      <p:ext uri="{BB962C8B-B14F-4D97-AF65-F5344CB8AC3E}">
        <p14:creationId xmlns:p14="http://schemas.microsoft.com/office/powerpoint/2010/main" val="2604146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0"/>
            <a:ext cx="8809522"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- 5</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7</a:t>
            </a:fld>
            <a:endParaRPr lang="en-US" altLang="en-US" sz="1200" dirty="0">
              <a:solidFill>
                <a:srgbClr val="004C97"/>
              </a:solidFill>
              <a:latin typeface="Helvetica" panose="020B0604020202020204" pitchFamily="34" charset="0"/>
            </a:endParaRPr>
          </a:p>
        </p:txBody>
      </p:sp>
      <p:sp>
        <p:nvSpPr>
          <p:cNvPr id="8" name="Rectangle 7"/>
          <p:cNvSpPr/>
          <p:nvPr/>
        </p:nvSpPr>
        <p:spPr>
          <a:xfrm>
            <a:off x="375435" y="1002542"/>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rgbClr val="404040"/>
                </a:solidFill>
                <a:latin typeface="Helvetica"/>
                <a:ea typeface="ＭＳ Ｐゴシック" charset="0"/>
              </a:rPr>
              <a:t>The impact of poor field quality needs to be quantified.</a:t>
            </a:r>
            <a:endParaRPr lang="en-US" sz="2000" dirty="0">
              <a:solidFill>
                <a:srgbClr val="004C9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437" y="2069747"/>
            <a:ext cx="2182608" cy="1636956"/>
          </a:xfrm>
          <a:prstGeom prst="rect">
            <a:avLst/>
          </a:prstGeom>
        </p:spPr>
      </p:pic>
      <p:sp>
        <p:nvSpPr>
          <p:cNvPr id="5" name="TextBox 4"/>
          <p:cNvSpPr txBox="1"/>
          <p:nvPr/>
        </p:nvSpPr>
        <p:spPr>
          <a:xfrm>
            <a:off x="2798359" y="2025222"/>
            <a:ext cx="1701242" cy="1569660"/>
          </a:xfrm>
          <a:prstGeom prst="rect">
            <a:avLst/>
          </a:prstGeom>
          <a:noFill/>
        </p:spPr>
        <p:txBody>
          <a:bodyPr wrap="square" rtlCol="0">
            <a:spAutoFit/>
          </a:bodyPr>
          <a:lstStyle/>
          <a:p>
            <a:r>
              <a:rPr lang="en-US" sz="1600" dirty="0" smtClean="0">
                <a:solidFill>
                  <a:srgbClr val="004C97"/>
                </a:solidFill>
              </a:rPr>
              <a:t>The large aperture 8Q24 quad will be used in place of Q205 in the Delivery Ring</a:t>
            </a:r>
            <a:endParaRPr lang="en-US" sz="1600" dirty="0">
              <a:solidFill>
                <a:srgbClr val="004C97"/>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373" y="1902179"/>
            <a:ext cx="2843327" cy="21762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373" y="4447799"/>
            <a:ext cx="2409608" cy="1844280"/>
          </a:xfrm>
          <a:prstGeom prst="rect">
            <a:avLst/>
          </a:prstGeom>
        </p:spPr>
      </p:pic>
      <p:sp>
        <p:nvSpPr>
          <p:cNvPr id="14" name="TextBox 13"/>
          <p:cNvSpPr txBox="1"/>
          <p:nvPr/>
        </p:nvSpPr>
        <p:spPr>
          <a:xfrm>
            <a:off x="5565059" y="3970723"/>
            <a:ext cx="3355537" cy="584775"/>
          </a:xfrm>
          <a:prstGeom prst="rect">
            <a:avLst/>
          </a:prstGeom>
          <a:noFill/>
        </p:spPr>
        <p:txBody>
          <a:bodyPr wrap="square" rtlCol="0">
            <a:spAutoFit/>
          </a:bodyPr>
          <a:lstStyle/>
          <a:p>
            <a:r>
              <a:rPr lang="en-US" sz="1600" b="1" dirty="0" smtClean="0">
                <a:solidFill>
                  <a:srgbClr val="004C97"/>
                </a:solidFill>
              </a:rPr>
              <a:t>Magnet measurement data analysis performed by </a:t>
            </a:r>
            <a:r>
              <a:rPr lang="en-US" sz="1600" b="1" dirty="0" err="1" smtClean="0">
                <a:solidFill>
                  <a:srgbClr val="004C97"/>
                </a:solidFill>
              </a:rPr>
              <a:t>S.Werkema</a:t>
            </a:r>
            <a:endParaRPr lang="en-US" sz="1600" b="1" dirty="0">
              <a:solidFill>
                <a:srgbClr val="004C97"/>
              </a:solidFill>
            </a:endParaRPr>
          </a:p>
        </p:txBody>
      </p:sp>
      <p:pic>
        <p:nvPicPr>
          <p:cNvPr id="10" name="Picture 9"/>
          <p:cNvPicPr>
            <a:picLocks noChangeAspect="1"/>
          </p:cNvPicPr>
          <p:nvPr/>
        </p:nvPicPr>
        <p:blipFill>
          <a:blip r:embed="rId6"/>
          <a:stretch>
            <a:fillRect/>
          </a:stretch>
        </p:blipFill>
        <p:spPr>
          <a:xfrm>
            <a:off x="228600" y="3929724"/>
            <a:ext cx="2853439" cy="2382124"/>
          </a:xfrm>
          <a:prstGeom prst="rect">
            <a:avLst/>
          </a:prstGeom>
        </p:spPr>
      </p:pic>
      <p:sp>
        <p:nvSpPr>
          <p:cNvPr id="16" name="TextBox 15"/>
          <p:cNvSpPr txBox="1"/>
          <p:nvPr/>
        </p:nvSpPr>
        <p:spPr>
          <a:xfrm>
            <a:off x="3010834" y="3929724"/>
            <a:ext cx="1701242" cy="2308324"/>
          </a:xfrm>
          <a:prstGeom prst="rect">
            <a:avLst/>
          </a:prstGeom>
          <a:noFill/>
        </p:spPr>
        <p:txBody>
          <a:bodyPr wrap="square" rtlCol="0">
            <a:spAutoFit/>
          </a:bodyPr>
          <a:lstStyle/>
          <a:p>
            <a:r>
              <a:rPr lang="en-US" sz="1600" b="1" dirty="0" smtClean="0">
                <a:solidFill>
                  <a:srgbClr val="004C97"/>
                </a:solidFill>
              </a:rPr>
              <a:t>Effect of parasitic harmonics:</a:t>
            </a:r>
          </a:p>
          <a:p>
            <a:r>
              <a:rPr lang="en-US" sz="1600" dirty="0" smtClean="0">
                <a:solidFill>
                  <a:srgbClr val="004C97"/>
                </a:solidFill>
              </a:rPr>
              <a:t>Distortions in the extracted beam phase space start to appear when harmonics are 1000 larger than measured</a:t>
            </a:r>
            <a:endParaRPr lang="en-US" sz="1600" dirty="0">
              <a:solidFill>
                <a:srgbClr val="004C97"/>
              </a:solidFill>
            </a:endParaRPr>
          </a:p>
        </p:txBody>
      </p:sp>
      <p:sp>
        <p:nvSpPr>
          <p:cNvPr id="11" name="TextBox 10"/>
          <p:cNvSpPr txBox="1"/>
          <p:nvPr/>
        </p:nvSpPr>
        <p:spPr>
          <a:xfrm>
            <a:off x="2157908" y="4608400"/>
            <a:ext cx="689612" cy="338554"/>
          </a:xfrm>
          <a:prstGeom prst="rect">
            <a:avLst/>
          </a:prstGeom>
          <a:noFill/>
        </p:spPr>
        <p:txBody>
          <a:bodyPr wrap="none" rtlCol="0">
            <a:spAutoFit/>
          </a:bodyPr>
          <a:lstStyle/>
          <a:p>
            <a:r>
              <a:rPr lang="en-US" sz="1600" dirty="0" smtClean="0">
                <a:solidFill>
                  <a:srgbClr val="004C97"/>
                </a:solidFill>
              </a:rPr>
              <a:t>x1000</a:t>
            </a:r>
            <a:endParaRPr lang="en-US" sz="1600" dirty="0">
              <a:solidFill>
                <a:srgbClr val="004C97"/>
              </a:solidFill>
            </a:endParaRPr>
          </a:p>
        </p:txBody>
      </p:sp>
    </p:spTree>
    <p:extLst>
      <p:ext uri="{BB962C8B-B14F-4D97-AF65-F5344CB8AC3E}">
        <p14:creationId xmlns:p14="http://schemas.microsoft.com/office/powerpoint/2010/main" val="80437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599" y="-9646"/>
            <a:ext cx="8799897"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- 6</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8</a:t>
            </a:fld>
            <a:endParaRPr lang="en-US" altLang="en-US" sz="1200" dirty="0">
              <a:solidFill>
                <a:srgbClr val="004C97"/>
              </a:solidFill>
              <a:latin typeface="Helvetica" panose="020B0604020202020204" pitchFamily="34" charset="0"/>
            </a:endParaRPr>
          </a:p>
        </p:txBody>
      </p:sp>
      <p:sp>
        <p:nvSpPr>
          <p:cNvPr id="2" name="TextBox 1"/>
          <p:cNvSpPr txBox="1"/>
          <p:nvPr/>
        </p:nvSpPr>
        <p:spPr>
          <a:xfrm>
            <a:off x="336884" y="981777"/>
            <a:ext cx="8033265" cy="707886"/>
          </a:xfrm>
          <a:prstGeom prst="rect">
            <a:avLst/>
          </a:prstGeom>
          <a:noFill/>
        </p:spPr>
        <p:txBody>
          <a:bodyPr wrap="square" rtlCol="0">
            <a:spAutoFit/>
          </a:bodyPr>
          <a:lstStyle/>
          <a:p>
            <a:r>
              <a:rPr lang="en-US" sz="2000" dirty="0">
                <a:solidFill>
                  <a:srgbClr val="004C97"/>
                </a:solidFill>
              </a:rPr>
              <a:t>2</a:t>
            </a:r>
            <a:r>
              <a:rPr lang="en-US" sz="2000" dirty="0" smtClean="0">
                <a:solidFill>
                  <a:srgbClr val="004C97"/>
                </a:solidFill>
              </a:rPr>
              <a:t>. </a:t>
            </a:r>
            <a:r>
              <a:rPr lang="en-US" sz="2000" dirty="0">
                <a:solidFill>
                  <a:srgbClr val="004C97"/>
                </a:solidFill>
              </a:rPr>
              <a:t>A more comprehensive analysis of beam faults and their detection needs to be done, with a focus on building a realistic fault matrix. </a:t>
            </a:r>
          </a:p>
        </p:txBody>
      </p:sp>
      <p:sp>
        <p:nvSpPr>
          <p:cNvPr id="3" name="TextBox 2"/>
          <p:cNvSpPr txBox="1"/>
          <p:nvPr/>
        </p:nvSpPr>
        <p:spPr>
          <a:xfrm>
            <a:off x="336884" y="2035459"/>
            <a:ext cx="7836157" cy="461665"/>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rgbClr val="004C97"/>
                </a:solidFill>
              </a:rPr>
              <a:t>Found not necessary</a:t>
            </a:r>
          </a:p>
        </p:txBody>
      </p:sp>
      <p:sp>
        <p:nvSpPr>
          <p:cNvPr id="8" name="Rectangle 7"/>
          <p:cNvSpPr/>
          <p:nvPr/>
        </p:nvSpPr>
        <p:spPr>
          <a:xfrm>
            <a:off x="375435" y="865043"/>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rgbClr val="404040"/>
                </a:solidFill>
                <a:latin typeface="Helvetica"/>
                <a:ea typeface="ＭＳ Ｐゴシック" charset="0"/>
              </a:rPr>
              <a:t>If found necessary, correct the field quality of the magnets to meet requirements.</a:t>
            </a:r>
            <a:endParaRPr lang="en-US" sz="2000" dirty="0">
              <a:solidFill>
                <a:srgbClr val="004C97"/>
              </a:solidFill>
            </a:endParaRPr>
          </a:p>
        </p:txBody>
      </p:sp>
    </p:spTree>
    <p:extLst>
      <p:ext uri="{BB962C8B-B14F-4D97-AF65-F5344CB8AC3E}">
        <p14:creationId xmlns:p14="http://schemas.microsoft.com/office/powerpoint/2010/main" val="401525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599" y="-12315"/>
            <a:ext cx="8828773"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Independent Technical Design Review Recommendations - 7</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4/19/2016</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9</a:t>
            </a:fld>
            <a:endParaRPr lang="en-US" altLang="en-US" sz="1200" dirty="0">
              <a:solidFill>
                <a:srgbClr val="004C97"/>
              </a:solidFill>
              <a:latin typeface="Helvetica" panose="020B0604020202020204" pitchFamily="34" charset="0"/>
            </a:endParaRPr>
          </a:p>
        </p:txBody>
      </p:sp>
      <p:sp>
        <p:nvSpPr>
          <p:cNvPr id="3" name="TextBox 2"/>
          <p:cNvSpPr txBox="1"/>
          <p:nvPr/>
        </p:nvSpPr>
        <p:spPr>
          <a:xfrm>
            <a:off x="452437" y="2381620"/>
            <a:ext cx="7836157" cy="830997"/>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rgbClr val="004C97"/>
                </a:solidFill>
              </a:rPr>
              <a:t>Agreed. Will do the field ripple measurements when magnets are powered. </a:t>
            </a:r>
          </a:p>
        </p:txBody>
      </p:sp>
      <p:sp>
        <p:nvSpPr>
          <p:cNvPr id="8" name="Rectangle 7"/>
          <p:cNvSpPr/>
          <p:nvPr/>
        </p:nvSpPr>
        <p:spPr>
          <a:xfrm>
            <a:off x="324851" y="974665"/>
            <a:ext cx="8395636" cy="78555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rgbClr val="404040"/>
                </a:solidFill>
                <a:latin typeface="Helvetica"/>
                <a:ea typeface="ＭＳ Ｐゴシック" charset="0"/>
              </a:rPr>
              <a:t>Power supply ripple measurements need to be made to better determine the RFKO kicker strength, prior to construction.</a:t>
            </a:r>
            <a:endParaRPr lang="en-US" sz="2000" dirty="0">
              <a:solidFill>
                <a:srgbClr val="004C97"/>
              </a:solidFill>
            </a:endParaRPr>
          </a:p>
        </p:txBody>
      </p:sp>
    </p:spTree>
    <p:extLst>
      <p:ext uri="{BB962C8B-B14F-4D97-AF65-F5344CB8AC3E}">
        <p14:creationId xmlns:p14="http://schemas.microsoft.com/office/powerpoint/2010/main" val="2039258438"/>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47</TotalTime>
  <Words>5662</Words>
  <Application>Microsoft Office PowerPoint</Application>
  <PresentationFormat>On-screen Show (4:3)</PresentationFormat>
  <Paragraphs>643</Paragraphs>
  <Slides>49</Slides>
  <Notes>42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49</vt:i4>
      </vt:variant>
    </vt:vector>
  </HeadingPairs>
  <TitlesOfParts>
    <vt:vector size="65" baseType="lpstr">
      <vt:lpstr>Lucida Grande</vt:lpstr>
      <vt:lpstr>Arial</vt:lpstr>
      <vt:lpstr>Calibri</vt:lpstr>
      <vt:lpstr>Cambria Math</vt:lpstr>
      <vt:lpstr>Symbol</vt:lpstr>
      <vt:lpstr>Geneva</vt:lpstr>
      <vt:lpstr>MS PGothic</vt:lpstr>
      <vt:lpstr>Helvetica</vt:lpstr>
      <vt:lpstr>MS PGothic</vt:lpstr>
      <vt:lpstr>FNAL_TemplateMac_060514</vt:lpstr>
      <vt:lpstr>Fermilab: Footer Only</vt:lpstr>
      <vt:lpstr>FermilabTemplate</vt:lpstr>
      <vt:lpstr>1_FermilabTemplate</vt:lpstr>
      <vt:lpstr>2_FermilabTemplate</vt:lpstr>
      <vt:lpstr>3_FermilabTemplate</vt:lpstr>
      <vt:lpstr>1_FNAL_TemplateMac_060514</vt:lpstr>
      <vt:lpstr>Mu2e Accelerator Design Review Recommendations</vt:lpstr>
      <vt:lpstr>PowerPoint Presentation</vt:lpstr>
      <vt:lpstr>Independent Technical Design Review Recommendations - 1</vt:lpstr>
      <vt:lpstr>Independent Technical Design Review Recommendations - 2</vt:lpstr>
      <vt:lpstr>Independent Technical Design Review Recommendations - 3</vt:lpstr>
      <vt:lpstr>Independent Technical Design Review Recommendations - 4</vt:lpstr>
      <vt:lpstr>Independent Technical Design Review Recommendations - 5</vt:lpstr>
      <vt:lpstr>Independent Technical Design Review Recommendations - 6</vt:lpstr>
      <vt:lpstr>Independent Technical Design Review Recommendations - 7</vt:lpstr>
      <vt:lpstr>PowerPoint Presentation</vt:lpstr>
      <vt:lpstr>Independent Design Review</vt:lpstr>
      <vt:lpstr>Design Review Comments &amp; Recommendations</vt:lpstr>
      <vt:lpstr>Independent Design Review</vt:lpstr>
      <vt:lpstr>Design Review Charge Questions</vt:lpstr>
      <vt:lpstr>Design Review Comments &amp; Recommendations</vt:lpstr>
      <vt:lpstr>Design Review Comments &amp; Recommendations</vt:lpstr>
      <vt:lpstr>Design Review Comments &amp; Recommendations</vt:lpstr>
      <vt:lpstr>Design Review Comments &amp; Recommendations</vt:lpstr>
      <vt:lpstr>PowerPoint Presentation</vt:lpstr>
      <vt:lpstr>Recommendations and status</vt:lpstr>
      <vt:lpstr>PowerPoint Presentation</vt:lpstr>
      <vt:lpstr>PowerPoint Presentation</vt:lpstr>
      <vt:lpstr>PowerPoint Presentation</vt:lpstr>
      <vt:lpstr>PowerPoint Presentation</vt:lpstr>
      <vt:lpstr>PowerPoint Presentation</vt:lpstr>
      <vt:lpstr>Extinction Technical Review</vt:lpstr>
      <vt:lpstr>Extinction Review Recommendations</vt:lpstr>
      <vt:lpstr>Extinction Recommendations (cont’d)</vt:lpstr>
      <vt:lpstr>PowerPoint Presentation</vt:lpstr>
      <vt:lpstr>Design Review Comments &amp; Recommendations</vt:lpstr>
      <vt:lpstr>Target, Remote Handling, and HRS Design Review Recommendations (continued)</vt:lpstr>
      <vt:lpstr>HRS Water Residence Time – Main Water Volumes (With heat load, which assists by buoyant mixing) </vt:lpstr>
      <vt:lpstr>Stress on PS cryostat during HRS installation</vt:lpstr>
      <vt:lpstr>HRS Load on PS</vt:lpstr>
      <vt:lpstr>Modified HRS arc bearing design</vt:lpstr>
      <vt:lpstr>PowerPoint Presentation</vt:lpstr>
      <vt:lpstr>Independent Design Review</vt:lpstr>
      <vt:lpstr>Independent Design Review</vt:lpstr>
      <vt:lpstr>Independent Design Review</vt:lpstr>
      <vt:lpstr>Independent Design Review</vt:lpstr>
      <vt:lpstr>Independent Design Review</vt:lpstr>
      <vt:lpstr>Independent Design Review</vt:lpstr>
      <vt:lpstr>Independent Design Review</vt:lpstr>
      <vt:lpstr>Delivery Ring RF Voltage Studies</vt:lpstr>
      <vt:lpstr>RR-DR Phase Mismatch Study</vt:lpstr>
      <vt:lpstr>Delivery Ring RF Impedance Study</vt:lpstr>
      <vt:lpstr>Recycler RF</vt:lpstr>
      <vt:lpstr>RR 2.5 MHz Voltage study</vt:lpstr>
      <vt:lpstr>RR Voltage Ramp time study</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IDR Recomendations</dc:title>
  <dc:creator>Steve Werkema</dc:creator>
  <cp:lastModifiedBy>Steve Werkema</cp:lastModifiedBy>
  <cp:revision>16</cp:revision>
  <cp:lastPrinted>2014-01-20T19:40:21Z</cp:lastPrinted>
  <dcterms:created xsi:type="dcterms:W3CDTF">2016-04-19T15:55:58Z</dcterms:created>
  <dcterms:modified xsi:type="dcterms:W3CDTF">2016-04-19T16:57:47Z</dcterms:modified>
</cp:coreProperties>
</file>