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57" r:id="rId4"/>
    <p:sldId id="271" r:id="rId5"/>
    <p:sldId id="279" r:id="rId6"/>
    <p:sldId id="280" r:id="rId7"/>
    <p:sldId id="283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95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47430-1A33-4082-B2D3-BB19E4DC9FC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8C111-B08C-476D-BE81-A2D158499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73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9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9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4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274638"/>
            <a:ext cx="44958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4191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31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0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52400"/>
            <a:ext cx="42672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4191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1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7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5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1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157EE-147A-4BEA-BE6F-47E500772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3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dunescience.org:440/cgi-bin/ShowDocument?docid=679" TargetMode="External"/><Relationship Id="rId2" Type="http://schemas.openxmlformats.org/officeDocument/2006/relationships/hyperlink" Target="http://docs.dunescience.org:8080/cgi-bin/ShowDocument?docid=67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Systematic errors in </a:t>
            </a:r>
            <a:br>
              <a:rPr lang="en-US" dirty="0" smtClean="0"/>
            </a:br>
            <a:r>
              <a:rPr lang="en-US" dirty="0" smtClean="0"/>
              <a:t>nucleon decay limits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Maury Goodman</a:t>
            </a:r>
          </a:p>
          <a:p>
            <a:r>
              <a:rPr lang="en-US" dirty="0" smtClean="0"/>
              <a:t>Lisa Lin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"/>
            </a:pPr>
            <a:r>
              <a:rPr lang="en-US" dirty="0" smtClean="0"/>
              <a:t>Should nucleon decay limits be degraded by systematic errors in nuclear efficiencies?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Mission of Goodman-Lin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smtClean="0"/>
              <a:t>identify </a:t>
            </a:r>
            <a:r>
              <a:rPr lang="en-US" dirty="0" smtClean="0"/>
              <a:t>those modes (vis-à-vis water counters) for which a high resolution liquid Argon detector has a </a:t>
            </a:r>
            <a:r>
              <a:rPr lang="en-US" dirty="0" smtClean="0"/>
              <a:t>possible competitive </a:t>
            </a:r>
            <a:r>
              <a:rPr lang="en-US" dirty="0" smtClean="0"/>
              <a:t>advantage.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Clr>
                <a:schemeClr val="bg1">
                  <a:lumMod val="50000"/>
                </a:schemeClr>
              </a:buClr>
              <a:buFont typeface="Webdings" panose="05030102010509060703" pitchFamily="18" charset="2"/>
              <a:buChar char=""/>
            </a:pPr>
            <a:r>
              <a:rPr lang="en-US" dirty="0"/>
              <a:t>Note and spreadsheet </a:t>
            </a:r>
            <a:r>
              <a:rPr lang="en-US" dirty="0" smtClean="0"/>
              <a:t>updated in docdb-679</a:t>
            </a:r>
            <a:endParaRPr lang="en-US" dirty="0"/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sz="2200" dirty="0">
                <a:hlinkClick r:id="rId2"/>
              </a:rPr>
              <a:t>http://docs.dunescience.org:8080/cgi-bin/ShowDocument?docid=679</a:t>
            </a:r>
            <a:endParaRPr lang="en-US" sz="2200" dirty="0"/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sz="2200" dirty="0">
                <a:hlinkClick r:id="rId3"/>
              </a:rPr>
              <a:t>http://docs.dunescience.org:440/cgi-bin/ShowDocument?docid=679</a:t>
            </a:r>
            <a:endParaRPr lang="en-US" sz="22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January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  <a:buFont typeface="Webdings" panose="05030102010509060703" pitchFamily="18" charset="2"/>
              <a:buChar char="#"/>
            </a:pPr>
            <a:r>
              <a:rPr lang="en-US" dirty="0" smtClean="0"/>
              <a:t>Sample Mode n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err="1" smtClean="0">
                <a:sym typeface="Symbol"/>
              </a:rPr>
              <a:t>+</a:t>
            </a:r>
            <a:r>
              <a:rPr lang="en-US" dirty="0" err="1" smtClean="0">
                <a:latin typeface="Symbol" panose="05050102010706020507" pitchFamily="18" charset="2"/>
                <a:sym typeface="Symbol"/>
              </a:rPr>
              <a:t>r</a:t>
            </a:r>
            <a:r>
              <a:rPr lang="en-US" baseline="30000" dirty="0" smtClean="0">
                <a:sym typeface="Symbol"/>
              </a:rPr>
              <a:t>-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Final state has one e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, two </a:t>
            </a:r>
            <a:r>
              <a:rPr lang="en-US" dirty="0" smtClean="0">
                <a:latin typeface="Symbol" panose="05050102010706020507" pitchFamily="18" charset="2"/>
                <a:sym typeface="Symbol"/>
              </a:rPr>
              <a:t>g</a:t>
            </a:r>
            <a:r>
              <a:rPr lang="en-US" dirty="0" smtClean="0">
                <a:sym typeface="Symbol"/>
              </a:rPr>
              <a:t>, one </a:t>
            </a:r>
            <a:r>
              <a:rPr lang="en-US" dirty="0" smtClean="0">
                <a:latin typeface="Symbol" panose="05050102010706020507" pitchFamily="18" charset="2"/>
                <a:sym typeface="Symbol"/>
              </a:rPr>
              <a:t>p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.</a:t>
            </a:r>
            <a:endParaRPr lang="en-US" baseline="30000" dirty="0" smtClean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Best limit is from IMB, </a:t>
            </a:r>
            <a:r>
              <a:rPr lang="en-US" dirty="0" smtClean="0">
                <a:latin typeface="Symbol" panose="05050102010706020507" pitchFamily="18" charset="2"/>
                <a:sym typeface="Symbol"/>
              </a:rPr>
              <a:t>t</a:t>
            </a:r>
            <a:r>
              <a:rPr lang="en-US" dirty="0" smtClean="0">
                <a:sym typeface="Symbol"/>
              </a:rPr>
              <a:t>/B &gt; 0.22 10</a:t>
            </a:r>
            <a:r>
              <a:rPr lang="en-US" baseline="30000" dirty="0" smtClean="0">
                <a:sym typeface="Symbol"/>
              </a:rPr>
              <a:t>33</a:t>
            </a:r>
            <a:r>
              <a:rPr lang="en-US" dirty="0" smtClean="0">
                <a:sym typeface="Symbol"/>
              </a:rPr>
              <a:t> yr.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We estimate </a:t>
            </a:r>
            <a:r>
              <a:rPr lang="en-US" dirty="0">
                <a:sym typeface="Symbol"/>
              </a:rPr>
              <a:t></a:t>
            </a:r>
            <a:r>
              <a:rPr lang="en-US" baseline="-25000" dirty="0">
                <a:sym typeface="Symbol"/>
              </a:rPr>
              <a:t>recon</a:t>
            </a:r>
            <a:r>
              <a:rPr lang="en-US" dirty="0">
                <a:sym typeface="Symbol"/>
              </a:rPr>
              <a:t></a:t>
            </a:r>
            <a:r>
              <a:rPr lang="en-US" baseline="-25000" dirty="0" err="1" smtClean="0">
                <a:sym typeface="Symbol"/>
              </a:rPr>
              <a:t>nuc</a:t>
            </a:r>
            <a:r>
              <a:rPr lang="en-US" baseline="-25000" dirty="0" smtClean="0">
                <a:sym typeface="Symbol"/>
              </a:rPr>
              <a:t> = </a:t>
            </a:r>
            <a:r>
              <a:rPr lang="en-US" dirty="0" smtClean="0">
                <a:sym typeface="Symbol"/>
              </a:rPr>
              <a:t>0.95  0.29.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Dune Sensitivity estimate is: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latin typeface="Symbol" panose="05050102010706020507" pitchFamily="18" charset="2"/>
                <a:sym typeface="Symbol"/>
              </a:rPr>
              <a:t>t</a:t>
            </a:r>
            <a:r>
              <a:rPr lang="en-US" dirty="0">
                <a:sym typeface="Symbol"/>
              </a:rPr>
              <a:t>/B &gt; </a:t>
            </a:r>
            <a:r>
              <a:rPr lang="en-US" dirty="0" smtClean="0">
                <a:sym typeface="Symbol"/>
              </a:rPr>
              <a:t>1.6 (16) </a:t>
            </a:r>
            <a:r>
              <a:rPr lang="en-US" dirty="0">
                <a:sym typeface="Symbol"/>
              </a:rPr>
              <a:t>10</a:t>
            </a:r>
            <a:r>
              <a:rPr lang="en-US" baseline="30000" dirty="0">
                <a:sym typeface="Symbol"/>
              </a:rPr>
              <a:t>33</a:t>
            </a:r>
            <a:r>
              <a:rPr lang="en-US" dirty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yr</a:t>
            </a:r>
            <a:r>
              <a:rPr lang="en-US" dirty="0" smtClean="0">
                <a:sym typeface="Symbol"/>
              </a:rPr>
              <a:t> in 40 (400) </a:t>
            </a:r>
            <a:r>
              <a:rPr lang="en-US" dirty="0" err="1" smtClean="0">
                <a:sym typeface="Symbol"/>
              </a:rPr>
              <a:t>kt</a:t>
            </a:r>
            <a:r>
              <a:rPr lang="en-US" dirty="0" smtClean="0">
                <a:sym typeface="Symbol"/>
              </a:rPr>
              <a:t>-y</a:t>
            </a:r>
            <a:endParaRPr lang="en-US" dirty="0">
              <a:sym typeface="Symbo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 modes for which IMB has better limit than Super-K:</a:t>
            </a:r>
          </a:p>
          <a:p>
            <a:pPr marL="0" indent="0">
              <a:buNone/>
            </a:pPr>
            <a:r>
              <a:rPr lang="en-US" dirty="0"/>
              <a:t>n </a:t>
            </a:r>
            <a:r>
              <a:rPr lang="en-US" dirty="0">
                <a:sym typeface="Symbol"/>
              </a:rPr>
              <a:t>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err="1" smtClean="0">
                <a:sym typeface="Symbol"/>
              </a:rPr>
              <a:t>+</a:t>
            </a:r>
            <a:r>
              <a:rPr lang="en-US" dirty="0" err="1" smtClean="0">
                <a:latin typeface="Symbol" panose="05050102010706020507" pitchFamily="18" charset="2"/>
                <a:sym typeface="Symbol"/>
              </a:rPr>
              <a:t>r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 , Super-K 0.07e33y, IMB 0.22 </a:t>
            </a:r>
            <a:r>
              <a:rPr lang="en-US" dirty="0">
                <a:sym typeface="Symbol"/>
              </a:rPr>
              <a:t>10</a:t>
            </a:r>
            <a:r>
              <a:rPr lang="en-US" baseline="30000" dirty="0">
                <a:sym typeface="Symbol"/>
              </a:rPr>
              <a:t>33</a:t>
            </a:r>
            <a:r>
              <a:rPr lang="en-US" dirty="0" smtClean="0">
                <a:sym typeface="Symbol"/>
              </a:rPr>
              <a:t>y</a:t>
            </a:r>
          </a:p>
          <a:p>
            <a:pPr marL="0" indent="0">
              <a:buNone/>
            </a:pPr>
            <a:r>
              <a:rPr lang="en-US" dirty="0"/>
              <a:t>n </a:t>
            </a:r>
            <a:r>
              <a:rPr lang="en-US" dirty="0">
                <a:sym typeface="Symbol"/>
              </a:rPr>
              <a:t></a:t>
            </a:r>
            <a:r>
              <a:rPr lang="en-US" dirty="0" err="1" smtClean="0">
                <a:latin typeface="Symbol" panose="05050102010706020507" pitchFamily="18" charset="2"/>
                <a:sym typeface="Symbol"/>
              </a:rPr>
              <a:t>m</a:t>
            </a:r>
            <a:r>
              <a:rPr lang="en-US" baseline="30000" dirty="0" err="1" smtClean="0">
                <a:sym typeface="Symbol"/>
              </a:rPr>
              <a:t>+</a:t>
            </a:r>
            <a:r>
              <a:rPr lang="en-US" dirty="0" err="1" smtClean="0">
                <a:latin typeface="Symbol" panose="05050102010706020507" pitchFamily="18" charset="2"/>
                <a:sym typeface="Symbol"/>
              </a:rPr>
              <a:t>r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, Super-K 0.036e33y, IMB 0.23 10</a:t>
            </a:r>
            <a:r>
              <a:rPr lang="en-US" baseline="30000" dirty="0" smtClean="0">
                <a:sym typeface="Symbol"/>
              </a:rPr>
              <a:t>33</a:t>
            </a:r>
            <a:r>
              <a:rPr lang="en-US" dirty="0" smtClean="0">
                <a:sym typeface="Symbol"/>
              </a:rPr>
              <a:t>y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(This </a:t>
            </a:r>
            <a:r>
              <a:rPr lang="en-US" dirty="0" smtClean="0">
                <a:latin typeface="Symbol" panose="05050102010706020507" pitchFamily="18" charset="2"/>
                <a:sym typeface="Symbol"/>
              </a:rPr>
              <a:t>m</a:t>
            </a:r>
            <a:r>
              <a:rPr lang="en-US" dirty="0" smtClean="0">
                <a:sym typeface="Symbol"/>
              </a:rPr>
              <a:t> is below Cherenkov threshold)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Super-K has much larger exposure and the issue is not background.  It is “systematic errors”.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baseline="30000" dirty="0"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Super-K limit, </a:t>
            </a:r>
            <a:r>
              <a:rPr lang="en-US" sz="2800" dirty="0" smtClean="0"/>
              <a:t>w/o </a:t>
            </a:r>
            <a:r>
              <a:rPr lang="en-US" sz="2800" dirty="0"/>
              <a:t>systematic errors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Char char="Ù"/>
            </a:pPr>
            <a:r>
              <a:rPr lang="en-US" dirty="0" smtClean="0"/>
              <a:t>n </a:t>
            </a:r>
            <a:r>
              <a:rPr lang="en-US" dirty="0" smtClean="0">
                <a:sym typeface="Symbol"/>
              </a:rPr>
              <a:t>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err="1" smtClean="0">
                <a:sym typeface="Symbol"/>
              </a:rPr>
              <a:t>+</a:t>
            </a:r>
            <a:r>
              <a:rPr lang="en-US" dirty="0" err="1" smtClean="0">
                <a:latin typeface="Symbol" panose="05050102010706020507" pitchFamily="18" charset="2"/>
                <a:sym typeface="Symbol"/>
              </a:rPr>
              <a:t>r</a:t>
            </a:r>
            <a:r>
              <a:rPr lang="en-US" baseline="30000" dirty="0" smtClean="0">
                <a:sym typeface="Symbol"/>
              </a:rPr>
              <a:t>-</a:t>
            </a:r>
          </a:p>
          <a:p>
            <a:pPr>
              <a:buFont typeface="Wingdings 2" panose="05020102010507070707" pitchFamily="18" charset="2"/>
              <a:buChar char="Ù"/>
            </a:pPr>
            <a:r>
              <a:rPr lang="en-US" dirty="0">
                <a:latin typeface="Symbol" panose="05050102010706020507" pitchFamily="18" charset="2"/>
                <a:sym typeface="Symbol"/>
              </a:rPr>
              <a:t>e</a:t>
            </a:r>
            <a:r>
              <a:rPr lang="en-US" dirty="0">
                <a:sym typeface="Symbol"/>
              </a:rPr>
              <a:t> = </a:t>
            </a:r>
            <a:r>
              <a:rPr lang="en-US" dirty="0" smtClean="0">
                <a:sym typeface="Symbol"/>
              </a:rPr>
              <a:t>1.8/1.6% (SK1/SK2)</a:t>
            </a:r>
          </a:p>
          <a:p>
            <a:pPr>
              <a:buFont typeface="Wingdings 2" panose="05020102010507070707" pitchFamily="18" charset="2"/>
              <a:buChar char="Ù"/>
            </a:pPr>
            <a:r>
              <a:rPr lang="en-US" dirty="0" smtClean="0">
                <a:sym typeface="Symbol"/>
              </a:rPr>
              <a:t>N = 1/0</a:t>
            </a:r>
          </a:p>
          <a:p>
            <a:pPr>
              <a:buFont typeface="Wingdings 2" panose="05020102010507070707" pitchFamily="18" charset="2"/>
              <a:buChar char="Ù"/>
            </a:pPr>
            <a:r>
              <a:rPr lang="en-US" dirty="0">
                <a:latin typeface="Symbol" panose="05050102010706020507" pitchFamily="18" charset="2"/>
                <a:sym typeface="Symbol"/>
              </a:rPr>
              <a:t>t</a:t>
            </a:r>
            <a:r>
              <a:rPr lang="en-US" dirty="0">
                <a:sym typeface="Symbol"/>
              </a:rPr>
              <a:t>/B &gt; </a:t>
            </a:r>
            <a:r>
              <a:rPr lang="en-US" dirty="0" smtClean="0">
                <a:sym typeface="Symbol"/>
              </a:rPr>
              <a:t>0.18 10</a:t>
            </a:r>
            <a:r>
              <a:rPr lang="en-US" baseline="30000" dirty="0" smtClean="0">
                <a:sym typeface="Symbol"/>
              </a:rPr>
              <a:t>33</a:t>
            </a:r>
            <a:r>
              <a:rPr lang="en-US" dirty="0" smtClean="0">
                <a:sym typeface="Symbol"/>
              </a:rPr>
              <a:t>y</a:t>
            </a:r>
            <a:endParaRPr lang="en-US" dirty="0"/>
          </a:p>
          <a:p>
            <a:pPr>
              <a:buFont typeface="Wingdings 2" panose="05020102010507070707" pitchFamily="18" charset="2"/>
              <a:buChar char="Ù"/>
            </a:pPr>
            <a:r>
              <a:rPr lang="en-US" dirty="0" smtClean="0"/>
              <a:t>Quoted </a:t>
            </a:r>
            <a:r>
              <a:rPr lang="en-US" dirty="0">
                <a:latin typeface="Symbol" panose="05050102010706020507" pitchFamily="18" charset="2"/>
                <a:sym typeface="Symbol"/>
              </a:rPr>
              <a:t>t</a:t>
            </a:r>
            <a:r>
              <a:rPr lang="en-US" dirty="0">
                <a:sym typeface="Symbol"/>
              </a:rPr>
              <a:t>/B &gt; </a:t>
            </a:r>
            <a:r>
              <a:rPr lang="en-US" dirty="0" smtClean="0">
                <a:sym typeface="Symbol"/>
              </a:rPr>
              <a:t>0.07</a:t>
            </a:r>
            <a:r>
              <a:rPr lang="en-US" dirty="0">
                <a:sym typeface="Symbol"/>
              </a:rPr>
              <a:t>10</a:t>
            </a:r>
            <a:r>
              <a:rPr lang="en-US" baseline="30000" dirty="0">
                <a:sym typeface="Symbol"/>
              </a:rPr>
              <a:t>33</a:t>
            </a:r>
            <a:r>
              <a:rPr lang="en-US" dirty="0" smtClean="0">
                <a:sym typeface="Symbol"/>
              </a:rPr>
              <a:t>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Ù"/>
            </a:pPr>
            <a:r>
              <a:rPr lang="en-US" dirty="0"/>
              <a:t>n </a:t>
            </a:r>
            <a:r>
              <a:rPr lang="en-US" dirty="0" smtClean="0">
                <a:sym typeface="Symbol"/>
              </a:rPr>
              <a:t></a:t>
            </a:r>
            <a:r>
              <a:rPr lang="en-US" dirty="0" err="1" smtClean="0">
                <a:latin typeface="Symbol" panose="05050102010706020507" pitchFamily="18" charset="2"/>
                <a:sym typeface="Symbol"/>
              </a:rPr>
              <a:t>m</a:t>
            </a:r>
            <a:r>
              <a:rPr lang="en-US" baseline="30000" dirty="0" err="1" smtClean="0">
                <a:sym typeface="Symbol"/>
              </a:rPr>
              <a:t>+</a:t>
            </a:r>
            <a:r>
              <a:rPr lang="en-US" dirty="0" err="1" smtClean="0">
                <a:latin typeface="Symbol" panose="05050102010706020507" pitchFamily="18" charset="2"/>
                <a:sym typeface="Symbol"/>
              </a:rPr>
              <a:t>r</a:t>
            </a:r>
            <a:r>
              <a:rPr lang="en-US" baseline="30000" dirty="0" smtClean="0">
                <a:sym typeface="Symbol"/>
              </a:rPr>
              <a:t>-</a:t>
            </a:r>
          </a:p>
          <a:p>
            <a:pPr>
              <a:buFont typeface="Wingdings 2" panose="05020102010507070707" pitchFamily="18" charset="2"/>
              <a:buChar char="Ù"/>
            </a:pPr>
            <a:r>
              <a:rPr lang="en-US" dirty="0" smtClean="0">
                <a:latin typeface="Symbol" panose="05050102010706020507" pitchFamily="18" charset="2"/>
                <a:sym typeface="Symbol"/>
              </a:rPr>
              <a:t>e</a:t>
            </a:r>
            <a:r>
              <a:rPr lang="en-US" dirty="0" smtClean="0">
                <a:sym typeface="Symbol"/>
              </a:rPr>
              <a:t> = 1.1/0.9</a:t>
            </a:r>
          </a:p>
          <a:p>
            <a:pPr>
              <a:buFont typeface="Wingdings 2" panose="05020102010507070707" pitchFamily="18" charset="2"/>
              <a:buChar char="Ù"/>
            </a:pPr>
            <a:r>
              <a:rPr lang="en-US" dirty="0" smtClean="0">
                <a:sym typeface="Symbol"/>
              </a:rPr>
              <a:t>N = 0/9</a:t>
            </a:r>
          </a:p>
          <a:p>
            <a:pPr>
              <a:buFont typeface="Wingdings 2" panose="05020102010507070707" pitchFamily="18" charset="2"/>
              <a:buChar char="Ù"/>
            </a:pPr>
            <a:r>
              <a:rPr lang="en-US" dirty="0" smtClean="0">
                <a:latin typeface="Symbol" panose="05050102010706020507" pitchFamily="18" charset="2"/>
                <a:sym typeface="Symbol"/>
              </a:rPr>
              <a:t>t</a:t>
            </a:r>
            <a:r>
              <a:rPr lang="en-US" dirty="0" smtClean="0">
                <a:sym typeface="Symbol"/>
              </a:rPr>
              <a:t>/B &gt; 0.16 10</a:t>
            </a:r>
            <a:r>
              <a:rPr lang="en-US" baseline="30000" dirty="0" smtClean="0">
                <a:sym typeface="Symbol"/>
              </a:rPr>
              <a:t>33</a:t>
            </a:r>
            <a:r>
              <a:rPr lang="en-US" dirty="0" smtClean="0">
                <a:sym typeface="Symbol"/>
              </a:rPr>
              <a:t>y</a:t>
            </a:r>
          </a:p>
          <a:p>
            <a:pPr>
              <a:buFont typeface="Wingdings 2" panose="05020102010507070707" pitchFamily="18" charset="2"/>
              <a:buChar char="Ù"/>
            </a:pPr>
            <a:r>
              <a:rPr lang="en-US" dirty="0"/>
              <a:t>Quoted </a:t>
            </a:r>
            <a:r>
              <a:rPr lang="en-US" dirty="0">
                <a:latin typeface="Symbol" panose="05050102010706020507" pitchFamily="18" charset="2"/>
                <a:sym typeface="Symbol"/>
              </a:rPr>
              <a:t>t</a:t>
            </a:r>
            <a:r>
              <a:rPr lang="en-US" dirty="0">
                <a:sym typeface="Symbol"/>
              </a:rPr>
              <a:t>/B &gt; </a:t>
            </a:r>
            <a:r>
              <a:rPr lang="en-US" dirty="0" smtClean="0">
                <a:sym typeface="Symbol"/>
              </a:rPr>
              <a:t>0.036 10</a:t>
            </a:r>
            <a:r>
              <a:rPr lang="en-US" baseline="30000" dirty="0" smtClean="0">
                <a:sym typeface="Symbol"/>
              </a:rPr>
              <a:t>33</a:t>
            </a:r>
            <a:r>
              <a:rPr lang="en-US" dirty="0" smtClean="0">
                <a:sym typeface="Symbol"/>
              </a:rPr>
              <a:t>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With (and without) systematic errors for all modes in Nishino’s thesis.  PDG used values with systematic errors.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3966210" cy="4950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18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Super-K systematic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40132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0"/>
            <a:ext cx="2979420" cy="1592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2667000" y="3886200"/>
            <a:ext cx="17272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4648200"/>
            <a:ext cx="914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038600" y="3352800"/>
            <a:ext cx="6096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comparing a limit with a theoretical exact prediction, you would want to include systematic errors in evaluating disagreement</a:t>
            </a:r>
          </a:p>
          <a:p>
            <a:r>
              <a:rPr lang="en-US" dirty="0" smtClean="0"/>
              <a:t>In comparing two experiments, it seems less clear to me.  You especially don’t want to include them for one and not the other.</a:t>
            </a:r>
          </a:p>
          <a:p>
            <a:r>
              <a:rPr lang="en-US" dirty="0" smtClean="0"/>
              <a:t>Our document doesn’t include them for DUNE.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January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PDK modes; Goodman/Lin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57EE-147A-4BEA-BE6F-47E5007721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336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Systematic errors in  nucleon decay limits</vt:lpstr>
      <vt:lpstr>Question</vt:lpstr>
      <vt:lpstr>Mission of Goodman-Lin Study</vt:lpstr>
      <vt:lpstr>January Example</vt:lpstr>
      <vt:lpstr>PowerPoint Presentation</vt:lpstr>
      <vt:lpstr>Super-K limit, w/o systematic errors.</vt:lpstr>
      <vt:lpstr>PowerPoint Presentation</vt:lpstr>
      <vt:lpstr>Super-K systematic errors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Nucleon decay mode lists</dc:title>
  <dc:creator>adminmcg</dc:creator>
  <cp:lastModifiedBy>adminmcg</cp:lastModifiedBy>
  <cp:revision>33</cp:revision>
  <dcterms:created xsi:type="dcterms:W3CDTF">2015-10-23T13:45:08Z</dcterms:created>
  <dcterms:modified xsi:type="dcterms:W3CDTF">2016-03-13T20:24:48Z</dcterms:modified>
</cp:coreProperties>
</file>