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56" r:id="rId3"/>
    <p:sldId id="281" r:id="rId4"/>
    <p:sldId id="263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9" r:id="rId15"/>
    <p:sldId id="287" r:id="rId16"/>
    <p:sldId id="288" r:id="rId17"/>
    <p:sldId id="290" r:id="rId18"/>
    <p:sldId id="286" r:id="rId19"/>
    <p:sldId id="280" r:id="rId20"/>
    <p:sldId id="284" r:id="rId21"/>
    <p:sldId id="283" r:id="rId2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8000"/>
    <a:srgbClr val="000066"/>
    <a:srgbClr val="DFDF67"/>
    <a:srgbClr val="E46E6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861" autoAdjust="0"/>
  </p:normalViewPr>
  <p:slideViewPr>
    <p:cSldViewPr>
      <p:cViewPr varScale="1">
        <p:scale>
          <a:sx n="102" d="100"/>
          <a:sy n="102" d="100"/>
        </p:scale>
        <p:origin x="-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notesViewPr>
    <p:cSldViewPr>
      <p:cViewPr varScale="1">
        <p:scale>
          <a:sx n="65" d="100"/>
          <a:sy n="65" d="100"/>
        </p:scale>
        <p:origin x="-2880" y="-12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Energy Frontier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5688632" cy="83671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25/03/2016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E731B-3460-4D65-891E-EBB07CFF0D0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6CEC66-B038-45E0-933B-E674341E0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952" y="64008"/>
            <a:ext cx="5985048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2F25DED-92AE-4E8A-99F6-14FCD3FC68F1}" type="datetime3">
              <a:rPr lang="en-US" sz="1200" smtClean="0"/>
              <a:t>25 March 2016</a:t>
            </a:fld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0"/>
            <a:ext cx="2411760" cy="883094"/>
          </a:xfrm>
          <a:prstGeom prst="rect">
            <a:avLst/>
          </a:prstGeom>
          <a:noFill/>
        </p:spPr>
      </p:pic>
      <p:pic>
        <p:nvPicPr>
          <p:cNvPr id="4" name="Picture 3" descr="D:\Personal Files\Science\pic\MAPLogo\map-091203aTrans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07150" y="107652"/>
            <a:ext cx="560181" cy="6549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6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Mechanical Analysis of Coil E2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Reported by P. Wanderer, BNL</a:t>
            </a:r>
          </a:p>
          <a:p>
            <a:pPr marL="0" indent="0" algn="ctr">
              <a:buNone/>
            </a:pPr>
            <a:r>
              <a:rPr lang="en-US" dirty="0" smtClean="0"/>
              <a:t>Analysis by H. Witte and A. Marone, BNL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MICE-US meeting</a:t>
            </a:r>
          </a:p>
          <a:p>
            <a:pPr marL="0" indent="0" algn="ctr">
              <a:buNone/>
            </a:pPr>
            <a:r>
              <a:rPr lang="en-US" dirty="0" smtClean="0"/>
              <a:t>March 25,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8" y="1052514"/>
            <a:ext cx="6287427" cy="50299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Displacement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43568" r="21278" b="6639"/>
          <a:stretch/>
        </p:blipFill>
        <p:spPr>
          <a:xfrm>
            <a:off x="1905000" y="1371600"/>
            <a:ext cx="2286000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22860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9592" y="3803754"/>
            <a:ext cx="6365279" cy="45720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3581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39869" y="3200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4074" y="22961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6648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131585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16648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615367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Non-zero slope of straight line indicates “training”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1485" y="4260954"/>
            <a:ext cx="174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slides:</a:t>
            </a:r>
          </a:p>
          <a:p>
            <a:r>
              <a:rPr lang="en-US" dirty="0" smtClean="0"/>
              <a:t>Displacements have been amplified for better visibility.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8" y="1052513"/>
            <a:ext cx="6931421" cy="55451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Displacement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43568" r="21278" b="6639"/>
          <a:stretch/>
        </p:blipFill>
        <p:spPr>
          <a:xfrm>
            <a:off x="1960476" y="4114800"/>
            <a:ext cx="2286000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 rot="3249797">
            <a:off x="2665570" y="4922051"/>
            <a:ext cx="5334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309141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Cooldown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8757" y="206803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mechanical cycling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6947" y="42730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Warming Up + Cooldown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065814"/>
            <a:ext cx="4243387" cy="33947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2065179"/>
            <a:ext cx="4244975" cy="33959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43568" r="21278" b="6639"/>
          <a:stretch/>
        </p:blipFill>
        <p:spPr>
          <a:xfrm>
            <a:off x="1600200" y="2667000"/>
            <a:ext cx="1428750" cy="114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 rot="8866537">
            <a:off x="1920044" y="2713411"/>
            <a:ext cx="609600" cy="5183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53408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293K</a:t>
            </a:r>
            <a:r>
              <a:rPr lang="en-US" dirty="0" smtClean="0">
                <a:latin typeface="Arial"/>
                <a:cs typeface="Arial"/>
              </a:rPr>
              <a:t>→4.2K, energization→293K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53408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4.2K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/>
              <a:t>energiz.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293K→4.2K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displacement (amplified) vs axial position, before and after cycling (note two line colors).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172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Conclusion:  cycle to 293K brings magnet to pre-training state.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9" y="1052514"/>
            <a:ext cx="6433542" cy="496728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E1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64679" y="5638800"/>
            <a:ext cx="6400800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05006" y="1676400"/>
            <a:ext cx="457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05006" y="2438400"/>
            <a:ext cx="228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5006" y="180820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651679">
            <a:off x="1754793" y="2359743"/>
            <a:ext cx="838200" cy="533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8001" y="6172200"/>
            <a:ext cx="38645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 line has no slope.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Preliminary Analysis of M.I.C.E. Solenoid Coils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smtClean="0"/>
              <a:t>Marone  </a:t>
            </a:r>
          </a:p>
          <a:p>
            <a:r>
              <a:rPr lang="en-US" sz="2400" dirty="0" smtClean="0"/>
              <a:t>March 23,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65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Model Run </a:t>
            </a:r>
            <a:r>
              <a:rPr lang="en-US" sz="2000" dirty="0" smtClean="0"/>
              <a:t>With/Without </a:t>
            </a:r>
            <a:r>
              <a:rPr lang="en-US" sz="2000" dirty="0" smtClean="0"/>
              <a:t>½” Aluminum Outer Sleeve</a:t>
            </a:r>
            <a:br>
              <a:rPr lang="en-US" sz="2000" dirty="0" smtClean="0"/>
            </a:br>
            <a:r>
              <a:rPr lang="en-US" sz="2000" dirty="0" smtClean="0"/>
              <a:t>Pre-stress and Thermal Contraction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057099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2939143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1371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Coil bends in reverse direction about </a:t>
            </a:r>
            <a:r>
              <a:rPr lang="en-US" sz="2000" dirty="0" smtClean="0"/>
              <a:t>75</a:t>
            </a:r>
            <a:r>
              <a:rPr lang="el-GR" sz="2000" dirty="0" smtClean="0">
                <a:latin typeface="Arial"/>
                <a:cs typeface="Arial"/>
              </a:rPr>
              <a:t>μ</a:t>
            </a:r>
            <a:r>
              <a:rPr lang="en-US" sz="2000" dirty="0" smtClean="0">
                <a:latin typeface="Arial"/>
                <a:cs typeface="Arial"/>
              </a:rPr>
              <a:t>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sleeve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048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aluminum sleeve important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477000" y="3648165"/>
            <a:ext cx="609600" cy="161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Model Run With ½” Aluminum Outer </a:t>
            </a:r>
            <a:r>
              <a:rPr lang="en-US" sz="2000" dirty="0" smtClean="0"/>
              <a:t>Sleeve,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/ Without magnetic forces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3946249" cy="47928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2462525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862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B=0</a:t>
            </a:r>
          </a:p>
          <a:p>
            <a:endParaRPr lang="en-US" dirty="0"/>
          </a:p>
          <a:p>
            <a:r>
              <a:rPr lang="el-GR" dirty="0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r ~</a:t>
            </a:r>
            <a:r>
              <a:rPr lang="en-US" dirty="0" smtClean="0"/>
              <a:t>75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6576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B~4T</a:t>
            </a:r>
          </a:p>
          <a:p>
            <a:endParaRPr lang="en-US" dirty="0"/>
          </a:p>
          <a:p>
            <a:r>
              <a:rPr lang="el-GR" dirty="0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r ~ 300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6300" y="5943600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Conclusion: cycling produces significant deflections, even with sleeve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Comparison of model inputs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lvl="1"/>
            <a:r>
              <a:rPr lang="en-US" sz="2400" dirty="0" smtClean="0"/>
              <a:t>Remark: models still under development, will converge</a:t>
            </a:r>
          </a:p>
          <a:p>
            <a:r>
              <a:rPr lang="en-US" sz="2800" dirty="0" smtClean="0"/>
              <a:t>Summary for E2</a:t>
            </a:r>
          </a:p>
          <a:p>
            <a:pPr lvl="1"/>
            <a:r>
              <a:rPr lang="en-US" sz="2400" dirty="0" smtClean="0"/>
              <a:t>Both models show significant deflections of the end flange due to thermal contraction</a:t>
            </a:r>
          </a:p>
          <a:p>
            <a:pPr lvl="1"/>
            <a:r>
              <a:rPr lang="en-US" sz="2400" dirty="0" smtClean="0"/>
              <a:t>Models established a mechanism for training, repeatable training and reset of training due to thermal cycle</a:t>
            </a:r>
          </a:p>
          <a:p>
            <a:pPr lvl="1"/>
            <a:r>
              <a:rPr lang="en-US" sz="2400" dirty="0" smtClean="0"/>
              <a:t>Mechanical changes are essential to eliminate this problem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&amp; 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39402"/>
              </p:ext>
            </p:extLst>
          </p:nvPr>
        </p:nvGraphicFramePr>
        <p:xfrm>
          <a:off x="381000" y="1600200"/>
          <a:ext cx="80010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0163"/>
                <a:gridCol w="985837"/>
                <a:gridCol w="1143000"/>
                <a:gridCol w="1371600"/>
                <a:gridCol w="9144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Coil</a:t>
                      </a:r>
                    </a:p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Thermal</a:t>
                      </a:r>
                    </a:p>
                    <a:p>
                      <a:r>
                        <a:rPr lang="en-US" dirty="0" smtClean="0"/>
                        <a:t>Contr.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~5.6T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Gupta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~4.0T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9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4015"/>
            <a:ext cx="6517679" cy="52141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Cycles – Same Current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2831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228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8337" y="620079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2834" y="6228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2197" y="619063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MICE Spectrometer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Bobbin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065814"/>
            <a:ext cx="4243387" cy="33947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2065179"/>
            <a:ext cx="4244975" cy="3395979"/>
          </a:xfrm>
        </p:spPr>
      </p:pic>
      <p:cxnSp>
        <p:nvCxnSpPr>
          <p:cNvPr id="8" name="Straight Connector 7"/>
          <p:cNvCxnSpPr/>
          <p:nvPr/>
        </p:nvCxnSpPr>
        <p:spPr>
          <a:xfrm>
            <a:off x="5257800" y="4038600"/>
            <a:ext cx="3657600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training behavior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Mandrel acts as clamp</a:t>
            </a:r>
          </a:p>
          <a:p>
            <a:r>
              <a:rPr lang="en-US" dirty="0" smtClean="0"/>
              <a:t>Quenches triggered mostly by E2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E2 </a:t>
            </a:r>
            <a:r>
              <a:rPr lang="en-US" dirty="0">
                <a:solidFill>
                  <a:srgbClr val="0000CC"/>
                </a:solidFill>
              </a:rPr>
              <a:t>is held weakly on one </a:t>
            </a:r>
            <a:r>
              <a:rPr lang="en-US" dirty="0" smtClean="0">
                <a:solidFill>
                  <a:srgbClr val="0000CC"/>
                </a:solidFill>
              </a:rPr>
              <a:t>side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Forces push E2 out of clamp</a:t>
            </a:r>
          </a:p>
          <a:p>
            <a:r>
              <a:rPr lang="en-US" dirty="0" smtClean="0"/>
              <a:t>After training spectrometer is ok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Same load does not seem to produce slippage</a:t>
            </a:r>
          </a:p>
          <a:p>
            <a:r>
              <a:rPr lang="en-US" dirty="0" smtClean="0"/>
              <a:t>Thermal cycling requires re-training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Room temperature: “reset”</a:t>
            </a:r>
          </a:p>
          <a:p>
            <a:r>
              <a:rPr lang="en-US" dirty="0" smtClean="0"/>
              <a:t>Fix?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training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Quenches triggered mostly by E2</a:t>
            </a:r>
          </a:p>
          <a:p>
            <a:pPr lvl="1"/>
            <a:r>
              <a:rPr lang="en-US" dirty="0" smtClean="0"/>
              <a:t>Mechanism? </a:t>
            </a:r>
          </a:p>
          <a:p>
            <a:r>
              <a:rPr lang="en-US" dirty="0" smtClean="0"/>
              <a:t>After training spectrometer is ok</a:t>
            </a:r>
          </a:p>
          <a:p>
            <a:r>
              <a:rPr lang="en-US" dirty="0" smtClean="0"/>
              <a:t>Thermal cycling requires re-training</a:t>
            </a:r>
          </a:p>
          <a:p>
            <a:r>
              <a:rPr lang="en-US" dirty="0" smtClean="0"/>
              <a:t>Fix?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969" y="1081881"/>
            <a:ext cx="74676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Spectrometer Training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18383"/>
              </p:ext>
            </p:extLst>
          </p:nvPr>
        </p:nvGraphicFramePr>
        <p:xfrm>
          <a:off x="4499769" y="4114800"/>
          <a:ext cx="264398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1991"/>
                <a:gridCol w="1321991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</a:t>
                      </a:r>
                      <a:endParaRPr lang="en-US" dirty="0"/>
                    </a:p>
                  </a:txBody>
                  <a:tcPr/>
                </a:tc>
              </a:tr>
              <a:tr h="302865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02865"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</a:tr>
              <a:tr h="302865">
                <a:tc>
                  <a:txBody>
                    <a:bodyPr/>
                    <a:lstStyle/>
                    <a:p>
                      <a:r>
                        <a:rPr lang="en-US" dirty="0" smtClean="0"/>
                        <a:t>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209800" y="4846320"/>
            <a:ext cx="2289969" cy="64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NbTi</a:t>
            </a:r>
            <a:r>
              <a:rPr lang="en-US" dirty="0" smtClean="0"/>
              <a:t>: Orthotropic material properties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1/2</a:t>
            </a:r>
            <a:r>
              <a:rPr lang="en-US" dirty="0" smtClean="0"/>
              <a:t>=100/50 </a:t>
            </a:r>
            <a:r>
              <a:rPr lang="en-US" dirty="0" err="1" smtClean="0"/>
              <a:t>GPa</a:t>
            </a:r>
            <a:endParaRPr lang="en-US" dirty="0" smtClean="0"/>
          </a:p>
          <a:p>
            <a:pPr lvl="1"/>
            <a:r>
              <a:rPr lang="en-US" dirty="0" smtClean="0"/>
              <a:t>From: 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Mechanical </a:t>
            </a:r>
            <a:r>
              <a:rPr lang="en-US" dirty="0">
                <a:solidFill>
                  <a:srgbClr val="008000"/>
                </a:solidFill>
              </a:rPr>
              <a:t>properties of epoxy impregnated superconducting </a:t>
            </a:r>
            <a:r>
              <a:rPr lang="en-US" dirty="0" smtClean="0">
                <a:solidFill>
                  <a:srgbClr val="008000"/>
                </a:solidFill>
              </a:rPr>
              <a:t>solenoids. DOI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dirty="0" smtClean="0">
                <a:solidFill>
                  <a:srgbClr val="008000"/>
                </a:solidFill>
              </a:rPr>
              <a:t>10.1109/20.511486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Also: DOI:10.1016/0010-4361(78)90587-6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Al-6061T6</a:t>
            </a:r>
          </a:p>
          <a:p>
            <a:pPr lvl="1"/>
            <a:r>
              <a:rPr lang="en-US" dirty="0" smtClean="0"/>
              <a:t>Isotropic elastic</a:t>
            </a:r>
          </a:p>
          <a:p>
            <a:r>
              <a:rPr lang="en-US" dirty="0" smtClean="0"/>
              <a:t>FEA model</a:t>
            </a:r>
          </a:p>
          <a:p>
            <a:pPr lvl="1"/>
            <a:r>
              <a:rPr lang="en-US" dirty="0" smtClean="0"/>
              <a:t>Contact elements between bobbin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/>
              <a:t>coils </a:t>
            </a:r>
            <a:r>
              <a:rPr lang="en-US" dirty="0" smtClean="0"/>
              <a:t>(0.2 friction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73947"/>
            <a:ext cx="4244975" cy="3778443"/>
          </a:xfrm>
        </p:spPr>
      </p:pic>
      <p:sp>
        <p:nvSpPr>
          <p:cNvPr id="2" name="TextBox 1"/>
          <p:cNvSpPr txBox="1"/>
          <p:nvPr/>
        </p:nvSpPr>
        <p:spPr>
          <a:xfrm>
            <a:off x="6781800" y="4876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0378" y="4038600"/>
            <a:ext cx="34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8252" y="2133600"/>
            <a:ext cx="51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2667000"/>
            <a:ext cx="52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6096000"/>
            <a:ext cx="22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field region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57800" y="4648200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" y="2133600"/>
            <a:ext cx="2957846" cy="25298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08791"/>
            <a:ext cx="2928851" cy="25050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58" y="2108791"/>
            <a:ext cx="2972642" cy="2476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105400"/>
            <a:ext cx="782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Winding tension                     +        Cooldown                      +        EM force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113216" y="3169936"/>
            <a:ext cx="1620584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37416" y="3200400"/>
            <a:ext cx="1620584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563880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Quasi-static</a:t>
            </a:r>
          </a:p>
          <a:p>
            <a:r>
              <a:rPr lang="en-US" dirty="0" smtClean="0"/>
              <a:t>Transient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E2 After Cooldown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867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(m)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402012" cy="5668682"/>
          </a:xfrm>
        </p:spPr>
        <p:txBody>
          <a:bodyPr/>
          <a:lstStyle/>
          <a:p>
            <a:r>
              <a:rPr lang="en-US" sz="2400" dirty="0" smtClean="0"/>
              <a:t>Aluminum mandrel shrinks more than NbTi solenoid</a:t>
            </a:r>
          </a:p>
          <a:p>
            <a:r>
              <a:rPr lang="en-US" sz="2400" dirty="0" smtClean="0"/>
              <a:t>Axial shrinkage leads to coil being clamped in place</a:t>
            </a:r>
          </a:p>
          <a:p>
            <a:r>
              <a:rPr lang="en-US" sz="2400" dirty="0" smtClean="0"/>
              <a:t>Partially detached axially</a:t>
            </a:r>
          </a:p>
          <a:p>
            <a:r>
              <a:rPr lang="en-US" sz="2400" dirty="0" smtClean="0"/>
              <a:t>Radially detached from bobbin</a:t>
            </a:r>
          </a:p>
          <a:p>
            <a:r>
              <a:rPr lang="en-US" sz="2400" dirty="0"/>
              <a:t>x</a:t>
            </a:r>
            <a:r>
              <a:rPr lang="en-US" sz="2400" dirty="0" smtClean="0"/>
              <a:t>, y axes in meters</a:t>
            </a:r>
          </a:p>
          <a:p>
            <a:r>
              <a:rPr lang="en-US" sz="2400" dirty="0" smtClean="0"/>
              <a:t>Axis in color: </a:t>
            </a:r>
            <a:r>
              <a:rPr lang="el-GR" sz="2400" dirty="0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r, m</a:t>
            </a:r>
            <a:endParaRPr lang="en-US" sz="2400" dirty="0" smtClean="0"/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16" y="1219200"/>
            <a:ext cx="5524584" cy="4602876"/>
          </a:xfrm>
        </p:spPr>
      </p:pic>
      <p:sp>
        <p:nvSpPr>
          <p:cNvPr id="10" name="Down Arrow 9"/>
          <p:cNvSpPr/>
          <p:nvPr/>
        </p:nvSpPr>
        <p:spPr>
          <a:xfrm rot="2570492">
            <a:off x="6639737" y="3726237"/>
            <a:ext cx="590508" cy="990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432381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 at room temp.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200" y="51054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on E2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773611" cy="5668682"/>
          </a:xfrm>
        </p:spPr>
        <p:txBody>
          <a:bodyPr/>
          <a:lstStyle/>
          <a:p>
            <a:r>
              <a:rPr lang="en-US" dirty="0" smtClean="0"/>
              <a:t>Solenoidal forces</a:t>
            </a:r>
          </a:p>
          <a:p>
            <a:pPr lvl="1"/>
            <a:r>
              <a:rPr lang="en-US" dirty="0" smtClean="0"/>
              <a:t>Axial compression</a:t>
            </a:r>
          </a:p>
          <a:p>
            <a:pPr lvl="1"/>
            <a:r>
              <a:rPr lang="en-US" dirty="0" smtClean="0"/>
              <a:t>Radial expansion</a:t>
            </a:r>
          </a:p>
          <a:p>
            <a:r>
              <a:rPr lang="en-US" dirty="0" smtClean="0"/>
              <a:t>Additional axial force towards Centre Coil</a:t>
            </a:r>
          </a:p>
          <a:p>
            <a:pPr lvl="1"/>
            <a:r>
              <a:rPr lang="en-US" dirty="0" smtClean="0"/>
              <a:t>Fringe field effect from C</a:t>
            </a:r>
          </a:p>
          <a:p>
            <a:r>
              <a:rPr lang="en-US" dirty="0"/>
              <a:t>Coil shrinks longitudinally and is pressed against C </a:t>
            </a:r>
            <a:r>
              <a:rPr lang="en-US" dirty="0" smtClean="0"/>
              <a:t>coil</a:t>
            </a:r>
          </a:p>
          <a:p>
            <a:r>
              <a:rPr lang="en-US" dirty="0" smtClean="0"/>
              <a:t>Bobbin acts as clamp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4488" r="30067" b="12491"/>
          <a:stretch/>
        </p:blipFill>
        <p:spPr>
          <a:xfrm>
            <a:off x="5562600" y="1066800"/>
            <a:ext cx="1981200" cy="2819400"/>
          </a:xfrm>
        </p:spPr>
      </p:pic>
      <p:sp>
        <p:nvSpPr>
          <p:cNvPr id="8" name="Down Arrow 7"/>
          <p:cNvSpPr/>
          <p:nvPr/>
        </p:nvSpPr>
        <p:spPr>
          <a:xfrm>
            <a:off x="6324579" y="2002632"/>
            <a:ext cx="381000" cy="609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6324579" y="2735421"/>
            <a:ext cx="381000" cy="609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81800" y="2430621"/>
            <a:ext cx="6858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8977" r="30067" b="16978"/>
          <a:stretch/>
        </p:blipFill>
        <p:spPr bwMode="auto">
          <a:xfrm>
            <a:off x="5562600" y="40386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 rot="10800000">
            <a:off x="6324579" y="5105400"/>
            <a:ext cx="381000" cy="609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1219200"/>
            <a:ext cx="2362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2659221"/>
            <a:ext cx="1905000" cy="2598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58" y="1052513"/>
            <a:ext cx="6931421" cy="554513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Load Cycles (~during training)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752600"/>
            <a:ext cx="1133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0→25%</a:t>
            </a:r>
          </a:p>
          <a:p>
            <a:r>
              <a:rPr lang="en-US" dirty="0"/>
              <a:t>0</a:t>
            </a:r>
            <a:r>
              <a:rPr lang="en-US" dirty="0" smtClean="0"/>
              <a:t>→40%</a:t>
            </a:r>
          </a:p>
          <a:p>
            <a:r>
              <a:rPr lang="en-US" dirty="0"/>
              <a:t>0</a:t>
            </a:r>
            <a:r>
              <a:rPr lang="en-US" dirty="0" smtClean="0"/>
              <a:t>→60%</a:t>
            </a:r>
          </a:p>
          <a:p>
            <a:r>
              <a:rPr lang="en-US" dirty="0"/>
              <a:t>0</a:t>
            </a:r>
            <a:r>
              <a:rPr lang="en-US" dirty="0" smtClean="0"/>
              <a:t>→80%</a:t>
            </a:r>
          </a:p>
          <a:p>
            <a:r>
              <a:rPr lang="en-US" dirty="0"/>
              <a:t>0</a:t>
            </a:r>
            <a:r>
              <a:rPr lang="en-US" dirty="0" smtClean="0"/>
              <a:t>→100%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24800" y="5181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 at room temp.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848600" y="4114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19800" y="5791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4343400"/>
            <a:ext cx="113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, y axes in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 Presentation Templat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cience" id="{E6496E62-E3BA-4761-B004-FC452E8C207A}" vid="{63AF188E-2837-43F5-A615-281284DA5E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 Presentation Template</Template>
  <TotalTime>0</TotalTime>
  <Words>558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BNL Presentation Template</vt:lpstr>
      <vt:lpstr>PowerPoint Presentation</vt:lpstr>
      <vt:lpstr>MICE Spectrometer</vt:lpstr>
      <vt:lpstr>Aims of Study</vt:lpstr>
      <vt:lpstr>Spectrometer Training</vt:lpstr>
      <vt:lpstr>Model</vt:lpstr>
      <vt:lpstr>Model</vt:lpstr>
      <vt:lpstr>E2 After Cooldown</vt:lpstr>
      <vt:lpstr>Forces on E2</vt:lpstr>
      <vt:lpstr>Load Cycles (~during training)</vt:lpstr>
      <vt:lpstr>Radial Displacement</vt:lpstr>
      <vt:lpstr>Radial Displacement</vt:lpstr>
      <vt:lpstr>Warming Up + Cooldown</vt:lpstr>
      <vt:lpstr>Comparison: E1</vt:lpstr>
      <vt:lpstr>Preliminary Analysis of M.I.C.E. Solenoid Coils</vt:lpstr>
      <vt:lpstr>Model Run With/Without ½” Aluminum Outer Sleeve Pre-stress and Thermal Contraction</vt:lpstr>
      <vt:lpstr>Model Run With ½” Aluminum Outer Sleeve, With / Without magnetic forces</vt:lpstr>
      <vt:lpstr>Comparison &amp; Summary</vt:lpstr>
      <vt:lpstr>PowerPoint Presentation</vt:lpstr>
      <vt:lpstr>Two Cycles – Same Current</vt:lpstr>
      <vt:lpstr>Steel Bobbin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2016-03-09T19:43:21Z</dcterms:created>
  <dcterms:modified xsi:type="dcterms:W3CDTF">2016-03-25T17:02:38Z</dcterms:modified>
</cp:coreProperties>
</file>