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37"/>
  </p:notesMasterIdLst>
  <p:handoutMasterIdLst>
    <p:handoutMasterId r:id="rId38"/>
  </p:handoutMasterIdLst>
  <p:sldIdLst>
    <p:sldId id="256" r:id="rId3"/>
    <p:sldId id="290" r:id="rId4"/>
    <p:sldId id="291" r:id="rId5"/>
    <p:sldId id="292" r:id="rId6"/>
    <p:sldId id="293" r:id="rId7"/>
    <p:sldId id="286" r:id="rId8"/>
    <p:sldId id="287" r:id="rId9"/>
    <p:sldId id="288" r:id="rId10"/>
    <p:sldId id="289" r:id="rId11"/>
    <p:sldId id="265" r:id="rId12"/>
    <p:sldId id="266" r:id="rId13"/>
    <p:sldId id="267" r:id="rId14"/>
    <p:sldId id="268" r:id="rId15"/>
    <p:sldId id="257" r:id="rId16"/>
    <p:sldId id="258" r:id="rId17"/>
    <p:sldId id="259" r:id="rId18"/>
    <p:sldId id="260"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94" r:id="rId36"/>
  </p:sldIdLst>
  <p:sldSz cx="9144000" cy="6858000" type="screen4x3"/>
  <p:notesSz cx="6985000" cy="92837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2400"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sz="2400"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sz="2400"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sz="2400" kern="1200">
        <a:solidFill>
          <a:schemeClr val="tx1"/>
        </a:solidFill>
        <a:latin typeface="Calibri" pitchFamily="34"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54D81"/>
    <a:srgbClr val="BD1F24"/>
    <a:srgbClr val="DA592A"/>
    <a:srgbClr val="808080"/>
    <a:srgbClr val="DF652C"/>
    <a:srgbClr val="E0692D"/>
    <a:srgbClr val="DF6424"/>
    <a:srgbClr val="D35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6" autoAdjust="0"/>
    <p:restoredTop sz="99764" autoAdjust="0"/>
  </p:normalViewPr>
  <p:slideViewPr>
    <p:cSldViewPr snapToGrid="0" snapToObjects="1">
      <p:cViewPr varScale="1">
        <p:scale>
          <a:sx n="152" d="100"/>
          <a:sy n="152" d="100"/>
        </p:scale>
        <p:origin x="-376"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956551" y="0"/>
            <a:ext cx="3026833" cy="464185"/>
          </a:xfrm>
          <a:prstGeom prst="rect">
            <a:avLst/>
          </a:prstGeom>
        </p:spPr>
        <p:txBody>
          <a:bodyPr vert="horz" wrap="square" lIns="92953" tIns="46477" rIns="92953" bIns="46477" numCol="1" anchor="t" anchorCtr="0" compatLnSpc="1">
            <a:prstTxWarp prst="textNoShape">
              <a:avLst/>
            </a:prstTxWarp>
          </a:bodyPr>
          <a:lstStyle>
            <a:lvl1pPr algn="r">
              <a:defRPr sz="1200">
                <a:latin typeface="Helvetica" charset="0"/>
              </a:defRPr>
            </a:lvl1pPr>
          </a:lstStyle>
          <a:p>
            <a:fld id="{704CD956-0F6B-4722-8727-E971EC07B214}" type="datetimeFigureOut">
              <a:rPr lang="en-US" altLang="en-US"/>
              <a:pPr/>
              <a:t>4/25/16</a:t>
            </a:fld>
            <a:endParaRPr lang="en-US" alt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3" tIns="46477" rIns="92953" bIns="46477"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1" y="8817904"/>
            <a:ext cx="3026833" cy="464185"/>
          </a:xfrm>
          <a:prstGeom prst="rect">
            <a:avLst/>
          </a:prstGeom>
        </p:spPr>
        <p:txBody>
          <a:bodyPr vert="horz" wrap="square" lIns="92953" tIns="46477" rIns="92953" bIns="46477" numCol="1" anchor="b" anchorCtr="0" compatLnSpc="1">
            <a:prstTxWarp prst="textNoShape">
              <a:avLst/>
            </a:prstTxWarp>
          </a:bodyPr>
          <a:lstStyle>
            <a:lvl1pPr algn="r">
              <a:defRPr sz="1200">
                <a:latin typeface="Helvetica" charset="0"/>
              </a:defRPr>
            </a:lvl1pPr>
          </a:lstStyle>
          <a:p>
            <a:fld id="{B19B2DE5-7748-409D-A02C-35275EF26340}" type="slidenum">
              <a:rPr lang="en-US" altLang="en-US"/>
              <a:pPr/>
              <a:t>‹#›</a:t>
            </a:fld>
            <a:endParaRPr lang="en-US" altLang="en-US"/>
          </a:p>
        </p:txBody>
      </p:sp>
    </p:spTree>
    <p:extLst>
      <p:ext uri="{BB962C8B-B14F-4D97-AF65-F5344CB8AC3E}">
        <p14:creationId xmlns:p14="http://schemas.microsoft.com/office/powerpoint/2010/main" val="33639596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956551" y="0"/>
            <a:ext cx="3026833" cy="464185"/>
          </a:xfrm>
          <a:prstGeom prst="rect">
            <a:avLst/>
          </a:prstGeom>
        </p:spPr>
        <p:txBody>
          <a:bodyPr vert="horz" wrap="square" lIns="92953" tIns="46477" rIns="92953" bIns="46477" numCol="1" anchor="t" anchorCtr="0" compatLnSpc="1">
            <a:prstTxWarp prst="textNoShape">
              <a:avLst/>
            </a:prstTxWarp>
          </a:bodyPr>
          <a:lstStyle>
            <a:lvl1pPr algn="r">
              <a:defRPr sz="1200">
                <a:latin typeface="Helvetica" charset="0"/>
              </a:defRPr>
            </a:lvl1pPr>
          </a:lstStyle>
          <a:p>
            <a:fld id="{4EC61B2F-F27F-4827-874F-FDD79266FC25}" type="datetimeFigureOut">
              <a:rPr lang="en-US" altLang="en-US"/>
              <a:pPr/>
              <a:t>4/25/16</a:t>
            </a:fld>
            <a:endParaRPr lang="en-US" alt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pPr lvl="0"/>
            <a:endParaRPr lang="en-US" noProof="0" dirty="0" smtClean="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3" tIns="46477" rIns="92953" bIns="46477"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wrap="square" lIns="92953" tIns="46477" rIns="92953" bIns="46477" numCol="1" anchor="b" anchorCtr="0" compatLnSpc="1">
            <a:prstTxWarp prst="textNoShape">
              <a:avLst/>
            </a:prstTxWarp>
          </a:bodyPr>
          <a:lstStyle>
            <a:lvl1pPr algn="r">
              <a:defRPr sz="1200">
                <a:latin typeface="Helvetica" charset="0"/>
              </a:defRPr>
            </a:lvl1pPr>
          </a:lstStyle>
          <a:p>
            <a:fld id="{CA22620C-B0DB-47BB-9C3E-968AF058F3A8}" type="slidenum">
              <a:rPr lang="en-US" altLang="en-US"/>
              <a:pPr/>
              <a:t>‹#›</a:t>
            </a:fld>
            <a:endParaRPr lang="en-US" altLang="en-US"/>
          </a:p>
        </p:txBody>
      </p:sp>
    </p:spTree>
    <p:extLst>
      <p:ext uri="{BB962C8B-B14F-4D97-AF65-F5344CB8AC3E}">
        <p14:creationId xmlns:p14="http://schemas.microsoft.com/office/powerpoint/2010/main" val="17732404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11</a:t>
            </a:fld>
            <a:endParaRPr lang="en-US" altLang="en-US"/>
          </a:p>
        </p:txBody>
      </p:sp>
    </p:spTree>
    <p:extLst>
      <p:ext uri="{BB962C8B-B14F-4D97-AF65-F5344CB8AC3E}">
        <p14:creationId xmlns:p14="http://schemas.microsoft.com/office/powerpoint/2010/main" val="279669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12</a:t>
            </a:fld>
            <a:endParaRPr lang="en-US" altLang="en-US"/>
          </a:p>
        </p:txBody>
      </p:sp>
    </p:spTree>
    <p:extLst>
      <p:ext uri="{BB962C8B-B14F-4D97-AF65-F5344CB8AC3E}">
        <p14:creationId xmlns:p14="http://schemas.microsoft.com/office/powerpoint/2010/main" val="995028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13</a:t>
            </a:fld>
            <a:endParaRPr lang="en-US" altLang="en-US"/>
          </a:p>
        </p:txBody>
      </p:sp>
    </p:spTree>
    <p:extLst>
      <p:ext uri="{BB962C8B-B14F-4D97-AF65-F5344CB8AC3E}">
        <p14:creationId xmlns:p14="http://schemas.microsoft.com/office/powerpoint/2010/main" val="1022906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14</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15</a:t>
            </a:fld>
            <a:endParaRPr lang="en-US" altLang="en-US"/>
          </a:p>
        </p:txBody>
      </p:sp>
    </p:spTree>
    <p:extLst>
      <p:ext uri="{BB962C8B-B14F-4D97-AF65-F5344CB8AC3E}">
        <p14:creationId xmlns:p14="http://schemas.microsoft.com/office/powerpoint/2010/main" val="4003690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16</a:t>
            </a:fld>
            <a:endParaRPr lang="en-US" altLang="en-US"/>
          </a:p>
        </p:txBody>
      </p:sp>
    </p:spTree>
    <p:extLst>
      <p:ext uri="{BB962C8B-B14F-4D97-AF65-F5344CB8AC3E}">
        <p14:creationId xmlns:p14="http://schemas.microsoft.com/office/powerpoint/2010/main" val="1453144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17</a:t>
            </a:fld>
            <a:endParaRPr lang="en-US" altLang="en-US"/>
          </a:p>
        </p:txBody>
      </p:sp>
    </p:spTree>
    <p:extLst>
      <p:ext uri="{BB962C8B-B14F-4D97-AF65-F5344CB8AC3E}">
        <p14:creationId xmlns:p14="http://schemas.microsoft.com/office/powerpoint/2010/main" val="4255289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18</a:t>
            </a:fld>
            <a:endParaRPr lang="en-US" altLang="en-US"/>
          </a:p>
        </p:txBody>
      </p:sp>
    </p:spTree>
    <p:extLst>
      <p:ext uri="{BB962C8B-B14F-4D97-AF65-F5344CB8AC3E}">
        <p14:creationId xmlns:p14="http://schemas.microsoft.com/office/powerpoint/2010/main" val="1075739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19</a:t>
            </a:fld>
            <a:endParaRPr lang="en-US" altLang="en-US"/>
          </a:p>
        </p:txBody>
      </p:sp>
    </p:spTree>
    <p:extLst>
      <p:ext uri="{BB962C8B-B14F-4D97-AF65-F5344CB8AC3E}">
        <p14:creationId xmlns:p14="http://schemas.microsoft.com/office/powerpoint/2010/main" val="442031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20</a:t>
            </a:fld>
            <a:endParaRPr lang="en-US" altLang="en-US"/>
          </a:p>
        </p:txBody>
      </p:sp>
    </p:spTree>
    <p:extLst>
      <p:ext uri="{BB962C8B-B14F-4D97-AF65-F5344CB8AC3E}">
        <p14:creationId xmlns:p14="http://schemas.microsoft.com/office/powerpoint/2010/main" val="109099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3</a:t>
            </a:fld>
            <a:endParaRPr lang="en-US" altLang="en-US"/>
          </a:p>
        </p:txBody>
      </p:sp>
    </p:spTree>
    <p:extLst>
      <p:ext uri="{BB962C8B-B14F-4D97-AF65-F5344CB8AC3E}">
        <p14:creationId xmlns:p14="http://schemas.microsoft.com/office/powerpoint/2010/main" val="40036901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21</a:t>
            </a:fld>
            <a:endParaRPr lang="en-US" altLang="en-US"/>
          </a:p>
        </p:txBody>
      </p:sp>
    </p:spTree>
    <p:extLst>
      <p:ext uri="{BB962C8B-B14F-4D97-AF65-F5344CB8AC3E}">
        <p14:creationId xmlns:p14="http://schemas.microsoft.com/office/powerpoint/2010/main" val="3875711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22</a:t>
            </a:fld>
            <a:endParaRPr lang="en-US" altLang="en-US"/>
          </a:p>
        </p:txBody>
      </p:sp>
    </p:spTree>
    <p:extLst>
      <p:ext uri="{BB962C8B-B14F-4D97-AF65-F5344CB8AC3E}">
        <p14:creationId xmlns:p14="http://schemas.microsoft.com/office/powerpoint/2010/main" val="818801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23</a:t>
            </a:fld>
            <a:endParaRPr lang="en-US" altLang="en-US"/>
          </a:p>
        </p:txBody>
      </p:sp>
    </p:spTree>
    <p:extLst>
      <p:ext uri="{BB962C8B-B14F-4D97-AF65-F5344CB8AC3E}">
        <p14:creationId xmlns:p14="http://schemas.microsoft.com/office/powerpoint/2010/main" val="414625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24</a:t>
            </a:fld>
            <a:endParaRPr lang="en-US" altLang="en-US"/>
          </a:p>
        </p:txBody>
      </p:sp>
    </p:spTree>
    <p:extLst>
      <p:ext uri="{BB962C8B-B14F-4D97-AF65-F5344CB8AC3E}">
        <p14:creationId xmlns:p14="http://schemas.microsoft.com/office/powerpoint/2010/main" val="915706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25</a:t>
            </a:fld>
            <a:endParaRPr lang="en-US" altLang="en-US"/>
          </a:p>
        </p:txBody>
      </p:sp>
    </p:spTree>
    <p:extLst>
      <p:ext uri="{BB962C8B-B14F-4D97-AF65-F5344CB8AC3E}">
        <p14:creationId xmlns:p14="http://schemas.microsoft.com/office/powerpoint/2010/main" val="1377048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26</a:t>
            </a:fld>
            <a:endParaRPr lang="en-US" altLang="en-US"/>
          </a:p>
        </p:txBody>
      </p:sp>
    </p:spTree>
    <p:extLst>
      <p:ext uri="{BB962C8B-B14F-4D97-AF65-F5344CB8AC3E}">
        <p14:creationId xmlns:p14="http://schemas.microsoft.com/office/powerpoint/2010/main" val="12895514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27</a:t>
            </a:fld>
            <a:endParaRPr lang="en-US" altLang="en-US"/>
          </a:p>
        </p:txBody>
      </p:sp>
    </p:spTree>
    <p:extLst>
      <p:ext uri="{BB962C8B-B14F-4D97-AF65-F5344CB8AC3E}">
        <p14:creationId xmlns:p14="http://schemas.microsoft.com/office/powerpoint/2010/main" val="1208850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28</a:t>
            </a:fld>
            <a:endParaRPr lang="en-US" altLang="en-US"/>
          </a:p>
        </p:txBody>
      </p:sp>
    </p:spTree>
    <p:extLst>
      <p:ext uri="{BB962C8B-B14F-4D97-AF65-F5344CB8AC3E}">
        <p14:creationId xmlns:p14="http://schemas.microsoft.com/office/powerpoint/2010/main" val="14914712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29</a:t>
            </a:fld>
            <a:endParaRPr lang="en-US" altLang="en-US"/>
          </a:p>
        </p:txBody>
      </p:sp>
    </p:spTree>
    <p:extLst>
      <p:ext uri="{BB962C8B-B14F-4D97-AF65-F5344CB8AC3E}">
        <p14:creationId xmlns:p14="http://schemas.microsoft.com/office/powerpoint/2010/main" val="2549475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30</a:t>
            </a:fld>
            <a:endParaRPr lang="en-US" altLang="en-US"/>
          </a:p>
        </p:txBody>
      </p:sp>
    </p:spTree>
    <p:extLst>
      <p:ext uri="{BB962C8B-B14F-4D97-AF65-F5344CB8AC3E}">
        <p14:creationId xmlns:p14="http://schemas.microsoft.com/office/powerpoint/2010/main" val="1783417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4</a:t>
            </a:fld>
            <a:endParaRPr lang="en-US" altLang="en-US"/>
          </a:p>
        </p:txBody>
      </p:sp>
    </p:spTree>
    <p:extLst>
      <p:ext uri="{BB962C8B-B14F-4D97-AF65-F5344CB8AC3E}">
        <p14:creationId xmlns:p14="http://schemas.microsoft.com/office/powerpoint/2010/main" val="14531440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31</a:t>
            </a:fld>
            <a:endParaRPr lang="en-US" altLang="en-US"/>
          </a:p>
        </p:txBody>
      </p:sp>
    </p:spTree>
    <p:extLst>
      <p:ext uri="{BB962C8B-B14F-4D97-AF65-F5344CB8AC3E}">
        <p14:creationId xmlns:p14="http://schemas.microsoft.com/office/powerpoint/2010/main" val="6548281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32</a:t>
            </a:fld>
            <a:endParaRPr lang="en-US" altLang="en-US"/>
          </a:p>
        </p:txBody>
      </p:sp>
    </p:spTree>
    <p:extLst>
      <p:ext uri="{BB962C8B-B14F-4D97-AF65-F5344CB8AC3E}">
        <p14:creationId xmlns:p14="http://schemas.microsoft.com/office/powerpoint/2010/main" val="19614282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33</a:t>
            </a:fld>
            <a:endParaRPr lang="en-US" altLang="en-US"/>
          </a:p>
        </p:txBody>
      </p:sp>
    </p:spTree>
    <p:extLst>
      <p:ext uri="{BB962C8B-B14F-4D97-AF65-F5344CB8AC3E}">
        <p14:creationId xmlns:p14="http://schemas.microsoft.com/office/powerpoint/2010/main" val="2436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5</a:t>
            </a:fld>
            <a:endParaRPr lang="en-US" altLang="en-US"/>
          </a:p>
        </p:txBody>
      </p:sp>
    </p:spTree>
    <p:extLst>
      <p:ext uri="{BB962C8B-B14F-4D97-AF65-F5344CB8AC3E}">
        <p14:creationId xmlns:p14="http://schemas.microsoft.com/office/powerpoint/2010/main" val="4255289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6</a:t>
            </a:fld>
            <a:endParaRPr lang="en-US" altLang="en-US"/>
          </a:p>
        </p:txBody>
      </p:sp>
    </p:spTree>
    <p:extLst>
      <p:ext uri="{BB962C8B-B14F-4D97-AF65-F5344CB8AC3E}">
        <p14:creationId xmlns:p14="http://schemas.microsoft.com/office/powerpoint/2010/main" val="2984757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7</a:t>
            </a:fld>
            <a:endParaRPr lang="en-US" altLang="en-US"/>
          </a:p>
        </p:txBody>
      </p:sp>
    </p:spTree>
    <p:extLst>
      <p:ext uri="{BB962C8B-B14F-4D97-AF65-F5344CB8AC3E}">
        <p14:creationId xmlns:p14="http://schemas.microsoft.com/office/powerpoint/2010/main" val="4003690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8</a:t>
            </a:fld>
            <a:endParaRPr lang="en-US" altLang="en-US"/>
          </a:p>
        </p:txBody>
      </p:sp>
    </p:spTree>
    <p:extLst>
      <p:ext uri="{BB962C8B-B14F-4D97-AF65-F5344CB8AC3E}">
        <p14:creationId xmlns:p14="http://schemas.microsoft.com/office/powerpoint/2010/main" val="1453144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9</a:t>
            </a:fld>
            <a:endParaRPr lang="en-US" altLang="en-US"/>
          </a:p>
        </p:txBody>
      </p:sp>
    </p:spTree>
    <p:extLst>
      <p:ext uri="{BB962C8B-B14F-4D97-AF65-F5344CB8AC3E}">
        <p14:creationId xmlns:p14="http://schemas.microsoft.com/office/powerpoint/2010/main" val="4255289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620C-B0DB-47BB-9C3E-968AF058F3A8}" type="slidenum">
              <a:rPr lang="en-US" altLang="en-US" smtClean="0"/>
              <a:pPr/>
              <a:t>10</a:t>
            </a:fld>
            <a:endParaRPr lang="en-US" altLang="en-US"/>
          </a:p>
        </p:txBody>
      </p:sp>
    </p:spTree>
    <p:extLst>
      <p:ext uri="{BB962C8B-B14F-4D97-AF65-F5344CB8AC3E}">
        <p14:creationId xmlns:p14="http://schemas.microsoft.com/office/powerpoint/2010/main" val="931914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 Id="rId3"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4" descr="Blue-Seal_c100m56y0k23-Mark_SC_Horizontal.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91063" y="1371600"/>
            <a:ext cx="36449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FermilabLogo_100c56m0y23k.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6450" y="1447800"/>
            <a:ext cx="29019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231223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a:lvl1pPr>
          </a:lstStyle>
          <a:p>
            <a:r>
              <a:rPr lang="en-US" altLang="en-US" smtClean="0"/>
              <a:t>4/26/2016</a:t>
            </a:r>
            <a:endParaRPr lang="en-US" altLang="en-US" dirty="0"/>
          </a:p>
        </p:txBody>
      </p:sp>
      <p:sp>
        <p:nvSpPr>
          <p:cNvPr id="5" name="Footer Placeholder 4"/>
          <p:cNvSpPr>
            <a:spLocks noGrp="1"/>
          </p:cNvSpPr>
          <p:nvPr>
            <p:ph type="ftr" sz="quarter" idx="11"/>
          </p:nvPr>
        </p:nvSpPr>
        <p:spPr/>
        <p:txBody>
          <a:bodyPr/>
          <a:lstStyle>
            <a:lvl1pPr>
              <a:defRPr sz="900">
                <a:solidFill>
                  <a:srgbClr val="154D81"/>
                </a:solidFill>
              </a:defRPr>
            </a:lvl1pPr>
          </a:lstStyle>
          <a:p>
            <a:pPr>
              <a:defRPr/>
            </a:pPr>
            <a:r>
              <a:rPr lang="en-US" smtClean="0"/>
              <a:t>Paul Derwent | Consolidated FY17 Budget</a:t>
            </a:r>
            <a:endParaRPr lang="en-US" b="1" dirty="0"/>
          </a:p>
        </p:txBody>
      </p:sp>
      <p:sp>
        <p:nvSpPr>
          <p:cNvPr id="6" name="Slide Number Placeholder 5"/>
          <p:cNvSpPr>
            <a:spLocks noGrp="1"/>
          </p:cNvSpPr>
          <p:nvPr>
            <p:ph type="sldNum" sz="quarter" idx="12"/>
          </p:nvPr>
        </p:nvSpPr>
        <p:spPr/>
        <p:txBody>
          <a:bodyPr/>
          <a:lstStyle>
            <a:lvl1pPr>
              <a:defRPr/>
            </a:lvl1pPr>
          </a:lstStyle>
          <a:p>
            <a:fld id="{2A173052-1B08-42CC-8C29-53A2B625770F}" type="slidenum">
              <a:rPr lang="en-US" altLang="en-US"/>
              <a:pPr/>
              <a:t>‹#›</a:t>
            </a:fld>
            <a:endParaRPr lang="en-US" altLang="en-US"/>
          </a:p>
        </p:txBody>
      </p:sp>
    </p:spTree>
    <p:extLst>
      <p:ext uri="{BB962C8B-B14F-4D97-AF65-F5344CB8AC3E}">
        <p14:creationId xmlns:p14="http://schemas.microsoft.com/office/powerpoint/2010/main" val="416198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r>
              <a:rPr lang="en-US" altLang="en-US" smtClean="0"/>
              <a:t>4/26/2016</a:t>
            </a:r>
            <a:endParaRPr lang="en-US" altLang="en-US"/>
          </a:p>
        </p:txBody>
      </p:sp>
      <p:sp>
        <p:nvSpPr>
          <p:cNvPr id="8" name="Footer Placeholder 4"/>
          <p:cNvSpPr>
            <a:spLocks noGrp="1"/>
          </p:cNvSpPr>
          <p:nvPr>
            <p:ph type="ftr" sz="quarter" idx="20"/>
          </p:nvPr>
        </p:nvSpPr>
        <p:spPr/>
        <p:txBody>
          <a:bodyPr/>
          <a:lstStyle>
            <a:lvl1pPr>
              <a:defRPr/>
            </a:lvl1pPr>
          </a:lstStyle>
          <a:p>
            <a:pPr>
              <a:defRPr/>
            </a:pPr>
            <a:r>
              <a:rPr lang="en-US" smtClean="0"/>
              <a:t>Paul Derwent | Consolidated FY17 Budget</a:t>
            </a:r>
            <a:endParaRPr lang="en-US" b="1" dirty="0"/>
          </a:p>
        </p:txBody>
      </p:sp>
      <p:sp>
        <p:nvSpPr>
          <p:cNvPr id="9" name="Slide Number Placeholder 5"/>
          <p:cNvSpPr>
            <a:spLocks noGrp="1"/>
          </p:cNvSpPr>
          <p:nvPr>
            <p:ph type="sldNum" sz="quarter" idx="21"/>
          </p:nvPr>
        </p:nvSpPr>
        <p:spPr/>
        <p:txBody>
          <a:bodyPr/>
          <a:lstStyle>
            <a:lvl1pPr>
              <a:defRPr/>
            </a:lvl1pPr>
          </a:lstStyle>
          <a:p>
            <a:fld id="{B381F6BD-A310-4E1B-9018-EAA60A93969F}" type="slidenum">
              <a:rPr lang="en-US" altLang="en-US"/>
              <a:pPr/>
              <a:t>‹#›</a:t>
            </a:fld>
            <a:endParaRPr lang="en-US" altLang="en-US"/>
          </a:p>
        </p:txBody>
      </p:sp>
    </p:spTree>
    <p:extLst>
      <p:ext uri="{BB962C8B-B14F-4D97-AF65-F5344CB8AC3E}">
        <p14:creationId xmlns:p14="http://schemas.microsoft.com/office/powerpoint/2010/main" val="50316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r>
              <a:rPr lang="en-US" altLang="en-US" smtClean="0"/>
              <a:t>4/26/2016</a:t>
            </a:r>
            <a:endParaRPr lang="en-US" altLang="en-US"/>
          </a:p>
        </p:txBody>
      </p:sp>
      <p:sp>
        <p:nvSpPr>
          <p:cNvPr id="6" name="Footer Placeholder 4"/>
          <p:cNvSpPr>
            <a:spLocks noGrp="1"/>
          </p:cNvSpPr>
          <p:nvPr>
            <p:ph type="ftr" sz="quarter" idx="17"/>
          </p:nvPr>
        </p:nvSpPr>
        <p:spPr/>
        <p:txBody>
          <a:bodyPr/>
          <a:lstStyle>
            <a:lvl1pPr>
              <a:defRPr/>
            </a:lvl1pPr>
          </a:lstStyle>
          <a:p>
            <a:pPr>
              <a:defRPr/>
            </a:pPr>
            <a:r>
              <a:rPr lang="en-US" smtClean="0"/>
              <a:t>Paul Derwent | Consolidated FY17 Budget</a:t>
            </a:r>
            <a:endParaRPr lang="en-US" b="1" dirty="0"/>
          </a:p>
        </p:txBody>
      </p:sp>
      <p:sp>
        <p:nvSpPr>
          <p:cNvPr id="7" name="Slide Number Placeholder 5"/>
          <p:cNvSpPr>
            <a:spLocks noGrp="1"/>
          </p:cNvSpPr>
          <p:nvPr>
            <p:ph type="sldNum" sz="quarter" idx="18"/>
          </p:nvPr>
        </p:nvSpPr>
        <p:spPr/>
        <p:txBody>
          <a:bodyPr/>
          <a:lstStyle>
            <a:lvl1pPr>
              <a:defRPr/>
            </a:lvl1pPr>
          </a:lstStyle>
          <a:p>
            <a:fld id="{CC595241-B4C9-44AF-AED3-0B62D0693DEB}" type="slidenum">
              <a:rPr lang="en-US" altLang="en-US"/>
              <a:pPr/>
              <a:t>‹#›</a:t>
            </a:fld>
            <a:endParaRPr lang="en-US" altLang="en-US"/>
          </a:p>
        </p:txBody>
      </p:sp>
    </p:spTree>
    <p:extLst>
      <p:ext uri="{BB962C8B-B14F-4D97-AF65-F5344CB8AC3E}">
        <p14:creationId xmlns:p14="http://schemas.microsoft.com/office/powerpoint/2010/main" val="2615391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r>
              <a:rPr lang="en-US" altLang="en-US" smtClean="0"/>
              <a:t>4/26/2016</a:t>
            </a:r>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smtClean="0"/>
              <a:t>Paul Derwent | Consolidated FY17 Budget</a:t>
            </a:r>
            <a:endParaRPr lang="en-US" b="1" dirty="0"/>
          </a:p>
        </p:txBody>
      </p:sp>
      <p:sp>
        <p:nvSpPr>
          <p:cNvPr id="7" name="Slide Number Placeholder 5"/>
          <p:cNvSpPr>
            <a:spLocks noGrp="1"/>
          </p:cNvSpPr>
          <p:nvPr>
            <p:ph type="sldNum" sz="quarter" idx="12"/>
          </p:nvPr>
        </p:nvSpPr>
        <p:spPr/>
        <p:txBody>
          <a:bodyPr/>
          <a:lstStyle>
            <a:lvl1pPr>
              <a:defRPr/>
            </a:lvl1pPr>
          </a:lstStyle>
          <a:p>
            <a:fld id="{CA7AB6ED-B4FE-4F96-9134-138B8D405020}" type="slidenum">
              <a:rPr lang="en-US" altLang="en-US"/>
              <a:pPr/>
              <a:t>‹#›</a:t>
            </a:fld>
            <a:endParaRPr lang="en-US" altLang="en-US"/>
          </a:p>
        </p:txBody>
      </p:sp>
    </p:spTree>
    <p:extLst>
      <p:ext uri="{BB962C8B-B14F-4D97-AF65-F5344CB8AC3E}">
        <p14:creationId xmlns:p14="http://schemas.microsoft.com/office/powerpoint/2010/main" val="3088842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20"/>
          </p:nvPr>
        </p:nvSpPr>
        <p:spPr>
          <a:ln/>
        </p:spPr>
        <p:txBody>
          <a:bodyPr/>
          <a:lstStyle>
            <a:lvl1pPr>
              <a:defRPr/>
            </a:lvl1pPr>
          </a:lstStyle>
          <a:p>
            <a:r>
              <a:rPr lang="en-US" altLang="en-US" smtClean="0"/>
              <a:t>4/26/2016</a:t>
            </a:r>
            <a:endParaRPr lang="en-US" altLang="en-US"/>
          </a:p>
        </p:txBody>
      </p:sp>
      <p:sp>
        <p:nvSpPr>
          <p:cNvPr id="11" name="Footer Placeholder 4"/>
          <p:cNvSpPr>
            <a:spLocks noGrp="1"/>
          </p:cNvSpPr>
          <p:nvPr>
            <p:ph type="ftr" sz="quarter" idx="21"/>
          </p:nvPr>
        </p:nvSpPr>
        <p:spPr>
          <a:ln/>
        </p:spPr>
        <p:txBody>
          <a:bodyPr/>
          <a:lstStyle>
            <a:lvl1pPr>
              <a:defRPr/>
            </a:lvl1pPr>
          </a:lstStyle>
          <a:p>
            <a:pPr>
              <a:defRPr/>
            </a:pPr>
            <a:r>
              <a:rPr lang="en-US" smtClean="0"/>
              <a:t>Paul Derwent | Consolidated FY17 Budget</a:t>
            </a:r>
            <a:endParaRPr lang="en-US" b="1"/>
          </a:p>
        </p:txBody>
      </p:sp>
      <p:sp>
        <p:nvSpPr>
          <p:cNvPr id="12" name="Slide Number Placeholder 5"/>
          <p:cNvSpPr>
            <a:spLocks noGrp="1"/>
          </p:cNvSpPr>
          <p:nvPr>
            <p:ph type="sldNum" sz="quarter" idx="22"/>
          </p:nvPr>
        </p:nvSpPr>
        <p:spPr>
          <a:ln/>
        </p:spPr>
        <p:txBody>
          <a:bodyPr/>
          <a:lstStyle>
            <a:lvl1pPr>
              <a:defRPr/>
            </a:lvl1pPr>
          </a:lstStyle>
          <a:p>
            <a:fld id="{259EF8C4-B56D-49CA-92E3-5DA82B495E38}" type="slidenum">
              <a:rPr lang="en-US" altLang="en-US"/>
              <a:pPr/>
              <a:t>‹#›</a:t>
            </a:fld>
            <a:endParaRPr lang="en-US" altLang="en-US"/>
          </a:p>
        </p:txBody>
      </p:sp>
    </p:spTree>
    <p:extLst>
      <p:ext uri="{BB962C8B-B14F-4D97-AF65-F5344CB8AC3E}">
        <p14:creationId xmlns:p14="http://schemas.microsoft.com/office/powerpoint/2010/main" val="27246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xfrm>
            <a:off x="6445250" y="6515100"/>
            <a:ext cx="1076325" cy="241300"/>
          </a:xfrm>
          <a:extLst>
            <a:ext uri="{FAA26D3D-D897-4be2-8F04-BA451C77F1D7}">
              <ma14:placeholderFlag xmlns:ma14="http://schemas.microsoft.com/office/mac/drawingml/2011/main" val="1"/>
            </a:ext>
          </a:extLst>
        </p:spPr>
        <p:txBody>
          <a:bodyPr/>
          <a:lstStyle>
            <a:lvl1pPr>
              <a:defRPr/>
            </a:lvl1pPr>
          </a:lstStyle>
          <a:p>
            <a:r>
              <a:rPr lang="en-US" altLang="en-US" smtClean="0"/>
              <a:t>4/26/2016</a:t>
            </a:r>
            <a:endParaRPr lang="en-US" altLang="en-US"/>
          </a:p>
        </p:txBody>
      </p:sp>
      <p:sp>
        <p:nvSpPr>
          <p:cNvPr id="4" name="Footer Placeholder 4"/>
          <p:cNvSpPr>
            <a:spLocks noGrp="1"/>
          </p:cNvSpPr>
          <p:nvPr>
            <p:ph type="ftr" sz="quarter" idx="15"/>
          </p:nvPr>
        </p:nvSpPr>
        <p:spPr>
          <a:extLst>
            <a:ext uri="{FAA26D3D-D897-4be2-8F04-BA451C77F1D7}">
              <ma14:placeholderFlag xmlns:ma14="http://schemas.microsoft.com/office/mac/drawingml/2011/main" val="1"/>
            </a:ext>
          </a:extLst>
        </p:spPr>
        <p:txBody>
          <a:bodyPr/>
          <a:lstStyle>
            <a:lvl1pPr>
              <a:defRPr/>
            </a:lvl1pPr>
          </a:lstStyle>
          <a:p>
            <a:pPr>
              <a:defRPr/>
            </a:pPr>
            <a:r>
              <a:rPr lang="en-US" smtClean="0"/>
              <a:t>Paul Derwent | Consolidated FY17 Budget</a:t>
            </a:r>
            <a:endParaRPr lang="en-US" b="1"/>
          </a:p>
        </p:txBody>
      </p:sp>
      <p:sp>
        <p:nvSpPr>
          <p:cNvPr id="5" name="Slide Number Placeholder 5"/>
          <p:cNvSpPr>
            <a:spLocks noGrp="1"/>
          </p:cNvSpPr>
          <p:nvPr>
            <p:ph type="sldNum" sz="quarter" idx="16"/>
          </p:nvPr>
        </p:nvSpPr>
        <p:spPr>
          <a:extLst>
            <a:ext uri="{FAA26D3D-D897-4be2-8F04-BA451C77F1D7}">
              <ma14:placeholderFlag xmlns:ma14="http://schemas.microsoft.com/office/mac/drawingml/2011/main" val="1"/>
            </a:ext>
          </a:extLst>
        </p:spPr>
        <p:txBody>
          <a:bodyPr/>
          <a:lstStyle>
            <a:lvl1pPr>
              <a:defRPr/>
            </a:lvl1pPr>
          </a:lstStyle>
          <a:p>
            <a:fld id="{77B8FE45-5A68-4AA8-A40A-5DC443B720C8}" type="slidenum">
              <a:rPr lang="en-US" altLang="en-US"/>
              <a:pPr/>
              <a:t>‹#›</a:t>
            </a:fld>
            <a:endParaRPr lang="en-US" altLang="en-US"/>
          </a:p>
        </p:txBody>
      </p:sp>
    </p:spTree>
    <p:extLst>
      <p:ext uri="{BB962C8B-B14F-4D97-AF65-F5344CB8AC3E}">
        <p14:creationId xmlns:p14="http://schemas.microsoft.com/office/powerpoint/2010/main" val="595872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xfrm>
            <a:off x="6445250" y="6515100"/>
            <a:ext cx="1076325" cy="241300"/>
          </a:xfrm>
          <a:extLst>
            <a:ext uri="{FAA26D3D-D897-4be2-8F04-BA451C77F1D7}">
              <ma14:placeholderFlag xmlns:ma14="http://schemas.microsoft.com/office/mac/drawingml/2011/main" val="1"/>
            </a:ext>
          </a:extLst>
        </p:spPr>
        <p:txBody>
          <a:bodyPr/>
          <a:lstStyle>
            <a:lvl1pPr>
              <a:defRPr/>
            </a:lvl1pPr>
          </a:lstStyle>
          <a:p>
            <a:r>
              <a:rPr lang="en-US" altLang="en-US" smtClean="0"/>
              <a:t>4/26/2016</a:t>
            </a:r>
            <a:endParaRPr lang="en-US" altLang="en-US"/>
          </a:p>
        </p:txBody>
      </p:sp>
      <p:sp>
        <p:nvSpPr>
          <p:cNvPr id="5" name="Footer Placeholder 4"/>
          <p:cNvSpPr>
            <a:spLocks noGrp="1"/>
          </p:cNvSpPr>
          <p:nvPr>
            <p:ph type="ftr" sz="quarter" idx="15"/>
          </p:nvPr>
        </p:nvSpPr>
        <p:spPr>
          <a:extLst>
            <a:ext uri="{FAA26D3D-D897-4be2-8F04-BA451C77F1D7}">
              <ma14:placeholderFlag xmlns:ma14="http://schemas.microsoft.com/office/mac/drawingml/2011/main" val="1"/>
            </a:ext>
          </a:extLst>
        </p:spPr>
        <p:txBody>
          <a:bodyPr/>
          <a:lstStyle>
            <a:lvl1pPr>
              <a:defRPr/>
            </a:lvl1pPr>
          </a:lstStyle>
          <a:p>
            <a:pPr>
              <a:defRPr/>
            </a:pPr>
            <a:r>
              <a:rPr lang="en-US" smtClean="0"/>
              <a:t>Paul Derwent | Consolidated FY17 Budget</a:t>
            </a:r>
            <a:endParaRPr lang="en-US" b="1"/>
          </a:p>
        </p:txBody>
      </p:sp>
      <p:sp>
        <p:nvSpPr>
          <p:cNvPr id="6" name="Slide Number Placeholder 5"/>
          <p:cNvSpPr>
            <a:spLocks noGrp="1"/>
          </p:cNvSpPr>
          <p:nvPr>
            <p:ph type="sldNum" sz="quarter" idx="16"/>
          </p:nvPr>
        </p:nvSpPr>
        <p:spPr>
          <a:extLst>
            <a:ext uri="{FAA26D3D-D897-4be2-8F04-BA451C77F1D7}">
              <ma14:placeholderFlag xmlns:ma14="http://schemas.microsoft.com/office/mac/drawingml/2011/main" val="1"/>
            </a:ext>
          </a:extLst>
        </p:spPr>
        <p:txBody>
          <a:bodyPr/>
          <a:lstStyle>
            <a:lvl1pPr>
              <a:defRPr/>
            </a:lvl1pPr>
          </a:lstStyle>
          <a:p>
            <a:fld id="{9C042473-246A-4C1A-828A-43CCEEF5CF16}" type="slidenum">
              <a:rPr lang="en-US" altLang="en-US"/>
              <a:pPr/>
              <a:t>‹#›</a:t>
            </a:fld>
            <a:endParaRPr lang="en-US" altLang="en-US"/>
          </a:p>
        </p:txBody>
      </p:sp>
    </p:spTree>
    <p:extLst>
      <p:ext uri="{BB962C8B-B14F-4D97-AF65-F5344CB8AC3E}">
        <p14:creationId xmlns:p14="http://schemas.microsoft.com/office/powerpoint/2010/main" val="2694845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45250" y="6515100"/>
            <a:ext cx="1076325" cy="241300"/>
          </a:xfrm>
          <a:extLst>
            <a:ext uri="{FAA26D3D-D897-4be2-8F04-BA451C77F1D7}">
              <ma14:placeholderFlag xmlns:ma14="http://schemas.microsoft.com/office/mac/drawingml/2011/main" val="1"/>
            </a:ext>
          </a:extLst>
        </p:spPr>
        <p:txBody>
          <a:bodyPr/>
          <a:lstStyle>
            <a:lvl1pPr>
              <a:defRPr/>
            </a:lvl1pPr>
          </a:lstStyle>
          <a:p>
            <a:r>
              <a:rPr lang="en-US" altLang="en-US" smtClean="0"/>
              <a:t>4/26/2016</a:t>
            </a:r>
            <a:endParaRPr lang="en-US" altLang="en-US"/>
          </a:p>
        </p:txBody>
      </p:sp>
      <p:sp>
        <p:nvSpPr>
          <p:cNvPr id="5" name="Footer Placeholder 4"/>
          <p:cNvSpPr>
            <a:spLocks noGrp="1"/>
          </p:cNvSpPr>
          <p:nvPr>
            <p:ph type="ftr" sz="quarter" idx="11"/>
          </p:nvPr>
        </p:nvSpPr>
        <p:spPr>
          <a:extLst>
            <a:ext uri="{FAA26D3D-D897-4be2-8F04-BA451C77F1D7}">
              <ma14:placeholderFlag xmlns:ma14="http://schemas.microsoft.com/office/mac/drawingml/2011/main" val="1"/>
            </a:ext>
          </a:extLst>
        </p:spPr>
        <p:txBody>
          <a:bodyPr/>
          <a:lstStyle>
            <a:lvl1pPr>
              <a:defRPr/>
            </a:lvl1pPr>
          </a:lstStyle>
          <a:p>
            <a:pPr>
              <a:defRPr/>
            </a:pPr>
            <a:r>
              <a:rPr lang="en-US" smtClean="0"/>
              <a:t>Paul Derwent | Consolidated FY17 Budget</a:t>
            </a:r>
            <a:endParaRPr lang="en-US" b="1"/>
          </a:p>
        </p:txBody>
      </p:sp>
      <p:sp>
        <p:nvSpPr>
          <p:cNvPr id="8" name="Slide Number Placeholder 5"/>
          <p:cNvSpPr>
            <a:spLocks noGrp="1"/>
          </p:cNvSpPr>
          <p:nvPr>
            <p:ph type="sldNum" sz="quarter" idx="12"/>
          </p:nvPr>
        </p:nvSpPr>
        <p:spPr>
          <a:extLst>
            <a:ext uri="{FAA26D3D-D897-4be2-8F04-BA451C77F1D7}">
              <ma14:placeholderFlag xmlns:ma14="http://schemas.microsoft.com/office/mac/drawingml/2011/main" val="1"/>
            </a:ext>
          </a:extLst>
        </p:spPr>
        <p:txBody>
          <a:bodyPr/>
          <a:lstStyle>
            <a:lvl1pPr>
              <a:defRPr/>
            </a:lvl1pPr>
          </a:lstStyle>
          <a:p>
            <a:fld id="{49FF6D1B-F1E5-4593-823D-2543A563B677}" type="slidenum">
              <a:rPr lang="en-US" altLang="en-US"/>
              <a:pPr/>
              <a:t>‹#›</a:t>
            </a:fld>
            <a:endParaRPr lang="en-US" altLang="en-US"/>
          </a:p>
        </p:txBody>
      </p:sp>
    </p:spTree>
    <p:extLst>
      <p:ext uri="{BB962C8B-B14F-4D97-AF65-F5344CB8AC3E}">
        <p14:creationId xmlns:p14="http://schemas.microsoft.com/office/powerpoint/2010/main" val="19394523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emf"/><Relationship Id="rId8"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theme" Target="../theme/theme2.xml"/><Relationship Id="rId6" Type="http://schemas.openxmlformats.org/officeDocument/2006/relationships/image" Target="../media/image1.emf"/><Relationship Id="rId7" Type="http://schemas.openxmlformats.org/officeDocument/2006/relationships/image" Target="../media/image5.emf"/><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alphaModFix amt="0"/>
          </a:blip>
          <a:srcRect/>
          <a:stretch>
            <a:fillRect/>
          </a:stretch>
        </a:blipFill>
        <a:effectLst/>
      </p:bgPr>
    </p:bg>
    <p:spTree>
      <p:nvGrpSpPr>
        <p:cNvPr id="1" name=""/>
        <p:cNvGrpSpPr/>
        <p:nvPr/>
      </p:nvGrpSpPr>
      <p:grpSpPr>
        <a:xfrm>
          <a:off x="0" y="0"/>
          <a:ext cx="0" cy="0"/>
          <a:chOff x="0" y="0"/>
          <a:chExt cx="0" cy="0"/>
        </a:xfrm>
      </p:grpSpPr>
      <p:pic>
        <p:nvPicPr>
          <p:cNvPr id="1026" name="Picture 3" descr="ContentSlide_HeaderFooter_012014.pdf"/>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154D81"/>
                </a:solidFill>
                <a:latin typeface="Helvetica" charset="0"/>
              </a:defRPr>
            </a:lvl1pPr>
          </a:lstStyle>
          <a:p>
            <a:r>
              <a:rPr lang="en-US" altLang="en-US" smtClean="0"/>
              <a:t>4/26/2016</a:t>
            </a:r>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154D81"/>
                </a:solidFill>
                <a:latin typeface="Helvetica"/>
                <a:ea typeface="ＭＳ Ｐゴシック" charset="0"/>
                <a:cs typeface="ＭＳ Ｐゴシック" charset="0"/>
              </a:defRPr>
            </a:lvl1pPr>
          </a:lstStyle>
          <a:p>
            <a:pPr>
              <a:defRPr/>
            </a:pPr>
            <a:r>
              <a:rPr lang="en-US" smtClean="0"/>
              <a:t>Paul Derwent | Consolidated FY17 Budget</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154D81"/>
                </a:solidFill>
                <a:latin typeface="Helvetica" charset="0"/>
              </a:defRPr>
            </a:lvl1pPr>
          </a:lstStyle>
          <a:p>
            <a:fld id="{845C19DA-9219-4064-BB8E-87833206547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1" r:id="rId3"/>
    <p:sldLayoutId id="2147484042" r:id="rId4"/>
    <p:sldLayoutId id="2147484043" r:id="rId5"/>
  </p:sldLayoutIdLst>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pitchFamily="34"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alphaModFix amt="0"/>
          </a:blip>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defRPr>
            </a:lvl1pPr>
          </a:lstStyle>
          <a:p>
            <a:r>
              <a:rPr lang="en-US" altLang="en-US" smtClean="0"/>
              <a:t>4/26/2016</a:t>
            </a:r>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ea typeface="ＭＳ Ｐゴシック" charset="0"/>
                <a:cs typeface="ＭＳ Ｐゴシック" charset="0"/>
              </a:defRPr>
            </a:lvl1pPr>
          </a:lstStyle>
          <a:p>
            <a:pPr>
              <a:defRPr/>
            </a:pPr>
            <a:r>
              <a:rPr lang="en-US" smtClean="0"/>
              <a:t>Paul Derwent | Consolidated FY17 Budget</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fld id="{545F57DF-A9CB-49C4-AD11-17CBC1AFF835}" type="slidenum">
              <a:rPr lang="en-US" altLang="en-US"/>
              <a:pPr/>
              <a:t>‹#›</a:t>
            </a:fld>
            <a:endParaRPr lang="en-US" altLang="en-US"/>
          </a:p>
        </p:txBody>
      </p:sp>
      <p:pic>
        <p:nvPicPr>
          <p:cNvPr id="7173" name="Picture 1" descr="ContentSlide_Footer_012014.pd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44" r:id="rId1"/>
    <p:sldLayoutId id="2147484047" r:id="rId2"/>
    <p:sldLayoutId id="2147484048" r:id="rId3"/>
    <p:sldLayoutId id="2147484049" r:id="rId4"/>
  </p:sldLayoutIdLst>
  <p:timing>
    <p:tnLst>
      <p:par>
        <p:cTn xmlns:p14="http://schemas.microsoft.com/office/powerpoint/2010/mai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1600" kern="1200">
          <a:solidFill>
            <a:srgbClr val="7F7F7F"/>
          </a:solidFill>
          <a:latin typeface="Helvetica"/>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1400" kern="1200">
          <a:solidFill>
            <a:srgbClr val="7F7F7F"/>
          </a:solidFill>
          <a:latin typeface="Helvetica"/>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1200" kern="1200">
          <a:solidFill>
            <a:srgbClr val="7F7F7F"/>
          </a:solidFill>
          <a:latin typeface="Helvetica"/>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7.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8.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0.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1.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3.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4.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5.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7.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8.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9.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0.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2243139"/>
            <a:ext cx="7526338" cy="2455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altLang="en-US" dirty="0" smtClean="0">
                <a:latin typeface="Helvetica" charset="0"/>
                <a:ea typeface="ＭＳ Ｐゴシック" pitchFamily="34" charset="-128"/>
              </a:rPr>
              <a:t>Consolidated FY17 Budget Request: Alignment, </a:t>
            </a:r>
            <a:r>
              <a:rPr lang="en-US" altLang="en-US" dirty="0" err="1" smtClean="0">
                <a:latin typeface="Helvetica" charset="0"/>
                <a:ea typeface="ＭＳ Ｐゴシック" pitchFamily="34" charset="-128"/>
              </a:rPr>
              <a:t>Accel</a:t>
            </a:r>
            <a:r>
              <a:rPr lang="en-US" altLang="en-US" dirty="0" smtClean="0">
                <a:latin typeface="Helvetica" charset="0"/>
                <a:ea typeface="ＭＳ Ｐゴシック" pitchFamily="34" charset="-128"/>
              </a:rPr>
              <a:t> Physics, Instrumentation, </a:t>
            </a:r>
            <a:r>
              <a:rPr lang="en-US" altLang="en-US" dirty="0" err="1" smtClean="0">
                <a:latin typeface="Helvetica" charset="0"/>
                <a:ea typeface="ＭＳ Ｐゴシック" pitchFamily="34" charset="-128"/>
              </a:rPr>
              <a:t>Linac</a:t>
            </a:r>
            <a:r>
              <a:rPr lang="en-US" altLang="en-US" dirty="0" smtClean="0">
                <a:latin typeface="Helvetica" charset="0"/>
                <a:ea typeface="ＭＳ Ｐゴシック" pitchFamily="34" charset="-128"/>
              </a:rPr>
              <a:t> PM, LLRF, </a:t>
            </a:r>
            <a:r>
              <a:rPr lang="en-US" altLang="en-US" dirty="0" err="1" smtClean="0">
                <a:latin typeface="Helvetica" charset="0"/>
                <a:ea typeface="ＭＳ Ｐゴシック" pitchFamily="34" charset="-128"/>
              </a:rPr>
              <a:t>Mech</a:t>
            </a:r>
            <a:r>
              <a:rPr lang="en-US" altLang="en-US" dirty="0" smtClean="0">
                <a:latin typeface="Helvetica" charset="0"/>
                <a:ea typeface="ＭＳ Ｐゴシック" pitchFamily="34" charset="-128"/>
              </a:rPr>
              <a:t> Support Systems, Power Supplies, Vacuum</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solidFill>
                  <a:schemeClr val="tx2"/>
                </a:solidFill>
                <a:latin typeface="Helvetica" charset="0"/>
                <a:ea typeface="ＭＳ Ｐゴシック" pitchFamily="34" charset="-128"/>
              </a:rPr>
              <a:t>Paul Derwent</a:t>
            </a:r>
          </a:p>
          <a:p>
            <a:r>
              <a:rPr lang="en-US" altLang="en-US" dirty="0" smtClean="0">
                <a:solidFill>
                  <a:schemeClr val="tx2"/>
                </a:solidFill>
                <a:latin typeface="Helvetica" charset="0"/>
                <a:ea typeface="ＭＳ Ｐゴシック" pitchFamily="34" charset="-128"/>
              </a:rPr>
              <a:t>PIP-II Budget Retreat</a:t>
            </a:r>
          </a:p>
          <a:p>
            <a:r>
              <a:rPr lang="en-US" altLang="en-US" dirty="0" smtClean="0">
                <a:solidFill>
                  <a:schemeClr val="tx2"/>
                </a:solidFill>
                <a:latin typeface="Helvetica" charset="0"/>
                <a:ea typeface="ＭＳ Ｐゴシック" pitchFamily="34" charset="-128"/>
              </a:rPr>
              <a:t>26 April, 2016</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Instrumentation</a:t>
            </a:r>
            <a:r>
              <a:rPr lang="en-US" altLang="en-US" dirty="0" smtClean="0">
                <a:latin typeface="Helvetica" charset="0"/>
                <a:ea typeface="ＭＳ Ｐゴシック" pitchFamily="34" charset="-128"/>
              </a:rPr>
              <a:t> - FY17 Initial Goals</a:t>
            </a:r>
          </a:p>
        </p:txBody>
      </p:sp>
      <p:sp>
        <p:nvSpPr>
          <p:cNvPr id="20482" name="Content Placeholder 2"/>
          <p:cNvSpPr>
            <a:spLocks noGrp="1"/>
          </p:cNvSpPr>
          <p:nvPr>
            <p:ph idx="1"/>
          </p:nvPr>
        </p:nvSpPr>
        <p:spPr bwMode="auto">
          <a:xfrm>
            <a:off x="228600" y="1042988"/>
            <a:ext cx="8672513" cy="5157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Support </a:t>
            </a:r>
            <a:r>
              <a:rPr lang="en-US" altLang="en-US" dirty="0">
                <a:latin typeface="Helvetica" charset="0"/>
                <a:ea typeface="ＭＳ Ｐゴシック" pitchFamily="34" charset="-128"/>
              </a:rPr>
              <a:t>Conceptual Design Report (CDR) and Resource Loaded Schedule (RLS) for </a:t>
            </a:r>
            <a:r>
              <a:rPr lang="en-US" altLang="en-US" dirty="0" smtClean="0">
                <a:latin typeface="Helvetica" charset="0"/>
                <a:ea typeface="ＭＳ Ｐゴシック" pitchFamily="34" charset="-128"/>
              </a:rPr>
              <a:t>Instrumentation </a:t>
            </a:r>
            <a:r>
              <a:rPr lang="en-US" altLang="en-US" dirty="0">
                <a:latin typeface="Helvetica" charset="0"/>
                <a:ea typeface="ＭＳ Ｐゴシック" pitchFamily="34" charset="-128"/>
              </a:rPr>
              <a:t>program </a:t>
            </a:r>
          </a:p>
          <a:p>
            <a:r>
              <a:rPr lang="en-US" altLang="en-US" dirty="0" smtClean="0">
                <a:latin typeface="Helvetica" charset="0"/>
                <a:ea typeface="ＭＳ Ｐゴシック" pitchFamily="34" charset="-128"/>
              </a:rPr>
              <a:t>Continue development of laser based measurement system</a:t>
            </a:r>
            <a:endParaRPr lang="en-US" altLang="en-US" dirty="0">
              <a:latin typeface="Helvetica" charset="0"/>
              <a:ea typeface="ＭＳ Ｐゴシック" pitchFamily="34" charset="-128"/>
            </a:endParaRPr>
          </a:p>
          <a:p>
            <a:pPr lvl="1"/>
            <a:r>
              <a:rPr lang="en-US" altLang="en-US" sz="1800" dirty="0" smtClean="0">
                <a:latin typeface="Helvetica" charset="0"/>
                <a:ea typeface="ＭＳ Ｐゴシック" pitchFamily="34" charset="-128"/>
              </a:rPr>
              <a:t>Minimal support for design</a:t>
            </a:r>
          </a:p>
          <a:p>
            <a:r>
              <a:rPr lang="en-US" altLang="en-US" dirty="0" smtClean="0">
                <a:latin typeface="Helvetica" charset="0"/>
                <a:ea typeface="ＭＳ Ｐゴシック" pitchFamily="34" charset="-128"/>
              </a:rPr>
              <a:t>Prepare for HWR, SSR-1, and HEBT instrumentation</a:t>
            </a:r>
          </a:p>
          <a:p>
            <a:pPr lvl="1"/>
            <a:r>
              <a:rPr lang="en-US" altLang="en-US" sz="1800" dirty="0" smtClean="0">
                <a:latin typeface="Helvetica" charset="0"/>
                <a:ea typeface="ＭＳ Ｐゴシック" pitchFamily="34" charset="-128"/>
              </a:rPr>
              <a:t>Put no requests for this goal at this time</a:t>
            </a:r>
          </a:p>
          <a:p>
            <a:r>
              <a:rPr lang="en-US" altLang="en-US" dirty="0">
                <a:latin typeface="Helvetica" charset="0"/>
                <a:ea typeface="ＭＳ Ｐゴシック" pitchFamily="34" charset="-128"/>
              </a:rPr>
              <a:t>Support </a:t>
            </a:r>
            <a:r>
              <a:rPr lang="en-US" altLang="en-US" dirty="0" smtClean="0">
                <a:latin typeface="Helvetica" charset="0"/>
                <a:ea typeface="ＭＳ Ｐゴシック" pitchFamily="34" charset="-128"/>
              </a:rPr>
              <a:t>PXIE and MEBT beam commissioning</a:t>
            </a:r>
            <a:endParaRPr lang="en-US" altLang="en-US" dirty="0">
              <a:latin typeface="Helvetica" charset="0"/>
              <a:ea typeface="ＭＳ Ｐゴシック" pitchFamily="34" charset="-128"/>
            </a:endParaRPr>
          </a:p>
          <a:p>
            <a:pPr lvl="1"/>
            <a:r>
              <a:rPr lang="en-US" altLang="en-US" sz="1800" dirty="0" smtClean="0">
                <a:latin typeface="Helvetica" charset="0"/>
                <a:ea typeface="ＭＳ Ｐゴシック" pitchFamily="34" charset="-128"/>
              </a:rPr>
              <a:t>Request covers the instrumentation for the full MEBT  (except laser wire)</a:t>
            </a:r>
          </a:p>
          <a:p>
            <a:pPr lvl="2"/>
            <a:r>
              <a:rPr lang="en-US" altLang="en-US" sz="1600" dirty="0" smtClean="0">
                <a:latin typeface="Helvetica" charset="0"/>
                <a:ea typeface="ＭＳ Ｐゴシック" pitchFamily="34" charset="-128"/>
              </a:rPr>
              <a:t>DCCT</a:t>
            </a:r>
          </a:p>
          <a:p>
            <a:pPr lvl="2"/>
            <a:r>
              <a:rPr lang="en-US" altLang="en-US" sz="1600" dirty="0" smtClean="0">
                <a:latin typeface="Helvetica" charset="0"/>
                <a:ea typeface="ＭＳ Ｐゴシック" pitchFamily="34" charset="-128"/>
              </a:rPr>
              <a:t>RWCM (extinction monitor)</a:t>
            </a:r>
          </a:p>
          <a:p>
            <a:pPr lvl="2"/>
            <a:r>
              <a:rPr lang="en-US" altLang="en-US" sz="1600" dirty="0" smtClean="0">
                <a:latin typeface="Helvetica" charset="0"/>
                <a:ea typeface="ＭＳ Ｐゴシック" pitchFamily="34" charset="-128"/>
              </a:rPr>
              <a:t>Laser Wire Test Station</a:t>
            </a:r>
          </a:p>
          <a:p>
            <a:pPr lvl="2"/>
            <a:r>
              <a:rPr lang="en-US" altLang="en-US" sz="1600" dirty="0" smtClean="0">
                <a:latin typeface="Helvetica" charset="0"/>
                <a:ea typeface="ＭＳ Ｐゴシック" pitchFamily="34" charset="-128"/>
              </a:rPr>
              <a:t>7 BPMs, including bunch by bunch capabilities (with a scope)</a:t>
            </a:r>
          </a:p>
          <a:p>
            <a:pPr lvl="2"/>
            <a:r>
              <a:rPr lang="en-US" altLang="en-US" sz="1600" dirty="0" smtClean="0">
                <a:latin typeface="Helvetica" charset="0"/>
                <a:ea typeface="ＭＳ Ｐゴシック" pitchFamily="34" charset="-128"/>
              </a:rPr>
              <a:t>4 Wire Scanners</a:t>
            </a:r>
            <a:endParaRPr lang="en-US" altLang="en-US" dirty="0">
              <a:latin typeface="Helvetica" charset="0"/>
              <a:ea typeface="ＭＳ Ｐゴシック" pitchFamily="34" charset="-128"/>
            </a:endParaRPr>
          </a:p>
          <a:p>
            <a:pPr lvl="2"/>
            <a:r>
              <a:rPr lang="en-US" altLang="en-US" sz="1600" dirty="0" err="1" smtClean="0">
                <a:latin typeface="Helvetica" charset="0"/>
                <a:ea typeface="ＭＳ Ｐゴシック" pitchFamily="34" charset="-128"/>
              </a:rPr>
              <a:t>Readbacks</a:t>
            </a:r>
            <a:r>
              <a:rPr lang="en-US" altLang="en-US" sz="1600" dirty="0" smtClean="0">
                <a:latin typeface="Helvetica" charset="0"/>
                <a:ea typeface="ＭＳ Ｐゴシック" pitchFamily="34" charset="-128"/>
              </a:rPr>
              <a:t> for 8 scraper plates, diff pumping insert, kicker protection electrodes, ring pickup</a:t>
            </a:r>
            <a:endParaRPr lang="en-US" altLang="en-US" sz="1600" dirty="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dirty="0" smtClean="0">
                <a:solidFill>
                  <a:srgbClr val="154D81"/>
                </a:solidFill>
                <a:latin typeface="Helvetica" charset="0"/>
              </a:rPr>
              <a:t>4/26/2016</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dirty="0">
                <a:latin typeface="Helvetica" pitchFamily="34" charset="0"/>
              </a:rPr>
              <a:t>Presenter | Presentation Title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10</a:t>
            </a:fld>
            <a:endParaRPr lang="en-US" altLang="en-US" sz="900">
              <a:solidFill>
                <a:srgbClr val="154D81"/>
              </a:solidFill>
              <a:latin typeface="Helvetica" charset="0"/>
            </a:endParaRPr>
          </a:p>
        </p:txBody>
      </p:sp>
    </p:spTree>
    <p:extLst>
      <p:ext uri="{BB962C8B-B14F-4D97-AF65-F5344CB8AC3E}">
        <p14:creationId xmlns:p14="http://schemas.microsoft.com/office/powerpoint/2010/main" val="4119961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Instrumentation</a:t>
            </a:r>
            <a:r>
              <a:rPr lang="en-US" altLang="en-US" dirty="0" smtClean="0">
                <a:latin typeface="Helvetica" charset="0"/>
                <a:ea typeface="ＭＳ Ｐゴシック" pitchFamily="34" charset="-128"/>
              </a:rPr>
              <a:t> </a:t>
            </a:r>
            <a:r>
              <a:rPr lang="en-US" dirty="0" smtClean="0"/>
              <a:t>– Resources Required to Meet Initial Goals</a:t>
            </a:r>
            <a:endParaRPr lang="en-US" dirty="0"/>
          </a:p>
        </p:txBody>
      </p:sp>
      <p:sp>
        <p:nvSpPr>
          <p:cNvPr id="3" name="Content Placeholder 2"/>
          <p:cNvSpPr>
            <a:spLocks noGrp="1"/>
          </p:cNvSpPr>
          <p:nvPr>
            <p:ph idx="1"/>
          </p:nvPr>
        </p:nvSpPr>
        <p:spPr>
          <a:xfrm>
            <a:off x="242887" y="3230434"/>
            <a:ext cx="8672513" cy="2931083"/>
          </a:xfrm>
        </p:spPr>
        <p:txBody>
          <a:bodyPr/>
          <a:lstStyle/>
          <a:p>
            <a:r>
              <a:rPr lang="en-US" dirty="0" smtClean="0"/>
              <a:t>Describe FTE resource needs to reach goals</a:t>
            </a:r>
          </a:p>
          <a:p>
            <a:pPr lvl="1"/>
            <a:r>
              <a:rPr lang="en-US" dirty="0" smtClean="0"/>
              <a:t>Build, install, commission the diagnostics on the previous page</a:t>
            </a:r>
          </a:p>
          <a:p>
            <a:pPr lvl="1"/>
            <a:r>
              <a:rPr lang="en-US" dirty="0" smtClean="0"/>
              <a:t>Software (especially the FPGA programming) support</a:t>
            </a:r>
          </a:p>
          <a:p>
            <a:pPr lvl="1"/>
            <a:endParaRPr lang="en-US" dirty="0"/>
          </a:p>
          <a:p>
            <a:r>
              <a:rPr lang="en-US" dirty="0" smtClean="0"/>
              <a:t>Describe M&amp;S resource needs to reach goals</a:t>
            </a:r>
          </a:p>
          <a:p>
            <a:pPr lvl="1"/>
            <a:r>
              <a:rPr lang="en-US" dirty="0" smtClean="0"/>
              <a:t>Buy the hardware for the diagnostics listed on the previous page</a:t>
            </a:r>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dirty="0"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11</a:t>
            </a:fld>
            <a:endParaRPr lang="en-US" altLang="en-US" dirty="0"/>
          </a:p>
        </p:txBody>
      </p:sp>
      <p:pic>
        <p:nvPicPr>
          <p:cNvPr id="7" name="Picture 6"/>
          <p:cNvPicPr>
            <a:picLocks noChangeAspect="1"/>
          </p:cNvPicPr>
          <p:nvPr/>
        </p:nvPicPr>
        <p:blipFill>
          <a:blip r:embed="rId3"/>
          <a:stretch>
            <a:fillRect/>
          </a:stretch>
        </p:blipFill>
        <p:spPr>
          <a:xfrm>
            <a:off x="1434260" y="878840"/>
            <a:ext cx="5975828" cy="2286000"/>
          </a:xfrm>
          <a:prstGeom prst="rect">
            <a:avLst/>
          </a:prstGeom>
        </p:spPr>
      </p:pic>
    </p:spTree>
    <p:extLst>
      <p:ext uri="{BB962C8B-B14F-4D97-AF65-F5344CB8AC3E}">
        <p14:creationId xmlns:p14="http://schemas.microsoft.com/office/powerpoint/2010/main" val="10850663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Instrumentation</a:t>
            </a:r>
            <a:r>
              <a:rPr lang="en-US" altLang="en-US" dirty="0" smtClean="0">
                <a:latin typeface="Helvetica" charset="0"/>
                <a:ea typeface="ＭＳ Ｐゴシック" pitchFamily="34" charset="-128"/>
              </a:rPr>
              <a:t> </a:t>
            </a:r>
            <a:r>
              <a:rPr lang="en-US" dirty="0" smtClean="0"/>
              <a:t>– FTE – By Job Category and Role</a:t>
            </a:r>
            <a:endParaRPr lang="en-US" dirty="0"/>
          </a:p>
        </p:txBody>
      </p:sp>
      <p:sp>
        <p:nvSpPr>
          <p:cNvPr id="3" name="Content Placeholder 2"/>
          <p:cNvSpPr>
            <a:spLocks noGrp="1"/>
          </p:cNvSpPr>
          <p:nvPr>
            <p:ph idx="1"/>
          </p:nvPr>
        </p:nvSpPr>
        <p:spPr>
          <a:xfrm>
            <a:off x="291525" y="3701116"/>
            <a:ext cx="8672513" cy="2091354"/>
          </a:xfrm>
        </p:spPr>
        <p:txBody>
          <a:bodyPr/>
          <a:lstStyle/>
          <a:p>
            <a:r>
              <a:rPr lang="en-US" sz="2000" dirty="0" smtClean="0"/>
              <a:t>Scientist:  Vic &amp; </a:t>
            </a:r>
            <a:r>
              <a:rPr lang="en-US" sz="2000" dirty="0" err="1" smtClean="0"/>
              <a:t>Jinhao</a:t>
            </a:r>
            <a:endParaRPr lang="en-US" sz="2000" dirty="0" smtClean="0"/>
          </a:p>
          <a:p>
            <a:r>
              <a:rPr lang="en-US" sz="2000" dirty="0" smtClean="0"/>
              <a:t>ME &amp; Drafter:  Matt &amp; Brian, Eric </a:t>
            </a:r>
          </a:p>
          <a:p>
            <a:r>
              <a:rPr lang="en-US" sz="2000" dirty="0" smtClean="0"/>
              <a:t>Electrical Tech:  Bogey &amp; Andrea for installation (cables, </a:t>
            </a:r>
            <a:r>
              <a:rPr lang="en-US" sz="2000" dirty="0" err="1" smtClean="0"/>
              <a:t>etc</a:t>
            </a:r>
            <a:r>
              <a:rPr lang="en-US" sz="2000" dirty="0" smtClean="0"/>
              <a:t>)</a:t>
            </a:r>
          </a:p>
          <a:p>
            <a:r>
              <a:rPr lang="en-US" sz="2000" dirty="0" smtClean="0"/>
              <a:t>EE: </a:t>
            </a:r>
            <a:r>
              <a:rPr lang="en-US" sz="2000" dirty="0" err="1" smtClean="0"/>
              <a:t>Niral</a:t>
            </a:r>
            <a:r>
              <a:rPr lang="en-US" sz="2000" dirty="0" smtClean="0"/>
              <a:t>, Peter</a:t>
            </a:r>
            <a:r>
              <a:rPr lang="en-US" sz="2000" dirty="0" smtClean="0"/>
              <a:t>, Brian F, Ning for design &amp; firmware</a:t>
            </a:r>
          </a:p>
          <a:p>
            <a:r>
              <a:rPr lang="en-US" sz="2000" dirty="0" smtClean="0"/>
              <a:t>IT:  Roger T &amp; John D for firmware and programming</a:t>
            </a:r>
            <a:endParaRPr lang="en-US" sz="2000" dirty="0"/>
          </a:p>
          <a:p>
            <a:pPr marL="0" indent="0">
              <a:buNone/>
            </a:pPr>
            <a:endParaRPr lang="en-US" b="1" dirty="0">
              <a:solidFill>
                <a:srgbClr val="FF0000"/>
              </a:solidFill>
            </a:endParaRPr>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12</a:t>
            </a:fld>
            <a:endParaRPr lang="en-US" altLang="en-US" dirty="0"/>
          </a:p>
        </p:txBody>
      </p:sp>
      <p:pic>
        <p:nvPicPr>
          <p:cNvPr id="7" name="Picture 6"/>
          <p:cNvPicPr>
            <a:picLocks noChangeAspect="1"/>
          </p:cNvPicPr>
          <p:nvPr/>
        </p:nvPicPr>
        <p:blipFill>
          <a:blip r:embed="rId3"/>
          <a:stretch>
            <a:fillRect/>
          </a:stretch>
        </p:blipFill>
        <p:spPr>
          <a:xfrm>
            <a:off x="647420" y="890270"/>
            <a:ext cx="7434828" cy="2743200"/>
          </a:xfrm>
          <a:prstGeom prst="rect">
            <a:avLst/>
          </a:prstGeom>
        </p:spPr>
      </p:pic>
    </p:spTree>
    <p:extLst>
      <p:ext uri="{BB962C8B-B14F-4D97-AF65-F5344CB8AC3E}">
        <p14:creationId xmlns:p14="http://schemas.microsoft.com/office/powerpoint/2010/main" val="17127307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Instrumentation</a:t>
            </a:r>
            <a:r>
              <a:rPr lang="en-US" altLang="en-US" dirty="0" smtClean="0">
                <a:latin typeface="Helvetica" charset="0"/>
                <a:ea typeface="ＭＳ Ｐゴシック" pitchFamily="34" charset="-128"/>
              </a:rPr>
              <a:t> </a:t>
            </a:r>
            <a:r>
              <a:rPr lang="en-US" dirty="0" smtClean="0"/>
              <a:t>– Achievable Goals at Initial Target</a:t>
            </a:r>
            <a:endParaRPr lang="en-US" dirty="0"/>
          </a:p>
        </p:txBody>
      </p:sp>
      <p:sp>
        <p:nvSpPr>
          <p:cNvPr id="3" name="Content Placeholder 2"/>
          <p:cNvSpPr>
            <a:spLocks noGrp="1"/>
          </p:cNvSpPr>
          <p:nvPr>
            <p:ph idx="1"/>
          </p:nvPr>
        </p:nvSpPr>
        <p:spPr>
          <a:xfrm>
            <a:off x="242887" y="2537686"/>
            <a:ext cx="8672513" cy="3805963"/>
          </a:xfrm>
        </p:spPr>
        <p:txBody>
          <a:bodyPr>
            <a:normAutofit fontScale="92500" lnSpcReduction="20000"/>
          </a:bodyPr>
          <a:lstStyle/>
          <a:p>
            <a:r>
              <a:rPr lang="en-US" dirty="0" smtClean="0"/>
              <a:t>With M&amp;S:  support</a:t>
            </a:r>
          </a:p>
          <a:p>
            <a:pPr lvl="1"/>
            <a:r>
              <a:rPr lang="en-US" dirty="0" smtClean="0"/>
              <a:t>BPMs</a:t>
            </a:r>
          </a:p>
          <a:p>
            <a:pPr lvl="2"/>
            <a:r>
              <a:rPr lang="en-US" dirty="0" smtClean="0"/>
              <a:t>But not bunch by bunch unless could scrounge up scopes</a:t>
            </a:r>
          </a:p>
          <a:p>
            <a:pPr lvl="1"/>
            <a:r>
              <a:rPr lang="en-US" dirty="0" smtClean="0"/>
              <a:t>Current </a:t>
            </a:r>
            <a:r>
              <a:rPr lang="en-US" dirty="0" err="1" smtClean="0"/>
              <a:t>readback</a:t>
            </a:r>
            <a:r>
              <a:rPr lang="en-US" dirty="0" smtClean="0"/>
              <a:t> devices </a:t>
            </a:r>
            <a:r>
              <a:rPr lang="en-US" dirty="0" smtClean="0"/>
              <a:t>but </a:t>
            </a:r>
            <a:r>
              <a:rPr lang="en-US" dirty="0" smtClean="0"/>
              <a:t>probably not all of them</a:t>
            </a:r>
          </a:p>
          <a:p>
            <a:pPr lvl="2"/>
            <a:r>
              <a:rPr lang="en-US" dirty="0" smtClean="0"/>
              <a:t>Scrapers</a:t>
            </a:r>
          </a:p>
          <a:p>
            <a:pPr lvl="2"/>
            <a:r>
              <a:rPr lang="en-US" dirty="0" smtClean="0"/>
              <a:t>Kicker electrodes</a:t>
            </a:r>
          </a:p>
          <a:p>
            <a:pPr lvl="2"/>
            <a:r>
              <a:rPr lang="en-US" dirty="0" smtClean="0"/>
              <a:t>Differential pumping</a:t>
            </a:r>
          </a:p>
          <a:p>
            <a:pPr lvl="2"/>
            <a:r>
              <a:rPr lang="en-US" dirty="0" smtClean="0"/>
              <a:t>Ring pickup</a:t>
            </a:r>
          </a:p>
          <a:p>
            <a:r>
              <a:rPr lang="en-US" dirty="0" smtClean="0"/>
              <a:t>Labor for installation – probably for a limited set</a:t>
            </a:r>
          </a:p>
          <a:p>
            <a:r>
              <a:rPr lang="en-US" dirty="0" smtClean="0"/>
              <a:t>labor for software/firmware – some of it, not necessarily CW operation everywhere</a:t>
            </a:r>
            <a:endParaRPr lang="en-US" dirty="0"/>
          </a:p>
          <a:p>
            <a:r>
              <a:rPr lang="en-US" dirty="0" smtClean="0"/>
              <a:t>Other devices would wait </a:t>
            </a:r>
            <a:endParaRPr lang="en-US" dirty="0"/>
          </a:p>
          <a:p>
            <a:endParaRPr lang="en-US" dirty="0"/>
          </a:p>
        </p:txBody>
      </p:sp>
      <p:sp>
        <p:nvSpPr>
          <p:cNvPr id="4" name="Date Placeholder 3"/>
          <p:cNvSpPr>
            <a:spLocks noGrp="1"/>
          </p:cNvSpPr>
          <p:nvPr>
            <p:ph type="dt" sz="half" idx="10"/>
          </p:nvPr>
        </p:nvSpPr>
        <p:spPr/>
        <p:txBody>
          <a:bodyPr/>
          <a:lstStyle/>
          <a:p>
            <a:r>
              <a:rPr lang="en-US" altLang="en-US" dirty="0" smtClean="0"/>
              <a:t>4/26/20106</a:t>
            </a:r>
            <a:endParaRPr lang="en-US" altLang="en-US" dirty="0"/>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13</a:t>
            </a:fld>
            <a:endParaRPr lang="en-US" altLang="en-US"/>
          </a:p>
        </p:txBody>
      </p:sp>
      <p:pic>
        <p:nvPicPr>
          <p:cNvPr id="9" name="Picture 8"/>
          <p:cNvPicPr>
            <a:picLocks noChangeAspect="1"/>
          </p:cNvPicPr>
          <p:nvPr/>
        </p:nvPicPr>
        <p:blipFill>
          <a:blip r:embed="rId3"/>
          <a:stretch>
            <a:fillRect/>
          </a:stretch>
        </p:blipFill>
        <p:spPr>
          <a:xfrm>
            <a:off x="1018979" y="957580"/>
            <a:ext cx="6943482" cy="1244600"/>
          </a:xfrm>
          <a:prstGeom prst="rect">
            <a:avLst/>
          </a:prstGeom>
        </p:spPr>
      </p:pic>
    </p:spTree>
    <p:extLst>
      <p:ext uri="{BB962C8B-B14F-4D97-AF65-F5344CB8AC3E}">
        <p14:creationId xmlns:p14="http://schemas.microsoft.com/office/powerpoint/2010/main" val="9890251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err="1">
                <a:latin typeface="Helvetica" charset="0"/>
                <a:ea typeface="ＭＳ Ｐゴシック" pitchFamily="34" charset="-128"/>
              </a:rPr>
              <a:t>Linac</a:t>
            </a:r>
            <a:r>
              <a:rPr lang="en-US" altLang="en-US" dirty="0">
                <a:latin typeface="Helvetica" charset="0"/>
                <a:ea typeface="ＭＳ Ｐゴシック" pitchFamily="34" charset="-128"/>
              </a:rPr>
              <a:t> Project Management</a:t>
            </a:r>
            <a:r>
              <a:rPr lang="en-US" altLang="en-US" dirty="0" smtClean="0">
                <a:latin typeface="Helvetica" charset="0"/>
                <a:ea typeface="ＭＳ Ｐゴシック" pitchFamily="34" charset="-128"/>
              </a:rPr>
              <a:t> - FY17 Initial Goals</a:t>
            </a:r>
          </a:p>
        </p:txBody>
      </p:sp>
      <p:sp>
        <p:nvSpPr>
          <p:cNvPr id="20482" name="Content Placeholder 2"/>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Support all high level goals of the PIP-II project</a:t>
            </a:r>
          </a:p>
          <a:p>
            <a:pPr lvl="1"/>
            <a:r>
              <a:rPr lang="en-US" altLang="en-US" sz="1800" dirty="0" smtClean="0">
                <a:latin typeface="Helvetica" charset="0"/>
                <a:ea typeface="ＭＳ Ｐゴシック" pitchFamily="34" charset="-128"/>
              </a:rPr>
              <a:t>Provide any required elucidation of the goal here</a:t>
            </a:r>
            <a:endParaRPr lang="en-US" altLang="en-US" dirty="0">
              <a:latin typeface="Helvetica" charset="0"/>
              <a:ea typeface="ＭＳ Ｐゴシック" pitchFamily="34" charset="-128"/>
            </a:endParaRPr>
          </a:p>
          <a:p>
            <a:endParaRPr lang="en-US" altLang="en-US" dirty="0" smtClean="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smtClean="0">
                <a:solidFill>
                  <a:srgbClr val="154D81"/>
                </a:solidFill>
                <a:latin typeface="Helvetica" charset="0"/>
              </a:rPr>
              <a:t>4/26/2016</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smtClean="0">
                <a:latin typeface="Helvetica" pitchFamily="34" charset="0"/>
              </a:rPr>
              <a:t>Paul Derwent | Consolidated FY17 Budget</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14</a:t>
            </a:fld>
            <a:endParaRPr lang="en-US" altLang="en-US" sz="900">
              <a:solidFill>
                <a:srgbClr val="154D81"/>
              </a:solidFill>
              <a:latin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err="1">
                <a:latin typeface="Helvetica" charset="0"/>
                <a:ea typeface="ＭＳ Ｐゴシック" pitchFamily="34" charset="-128"/>
              </a:rPr>
              <a:t>Linac</a:t>
            </a:r>
            <a:r>
              <a:rPr lang="en-US" altLang="en-US" dirty="0">
                <a:latin typeface="Helvetica" charset="0"/>
                <a:ea typeface="ＭＳ Ｐゴシック" pitchFamily="34" charset="-128"/>
              </a:rPr>
              <a:t> Project Management</a:t>
            </a:r>
            <a:r>
              <a:rPr lang="en-US" altLang="en-US" dirty="0" smtClean="0">
                <a:latin typeface="Helvetica" charset="0"/>
                <a:ea typeface="ＭＳ Ｐゴシック" pitchFamily="34" charset="-128"/>
              </a:rPr>
              <a:t> </a:t>
            </a:r>
            <a:r>
              <a:rPr lang="en-US" dirty="0" smtClean="0"/>
              <a:t>– Resources Required to Meet Initial Goals</a:t>
            </a:r>
            <a:endParaRPr lang="en-US" dirty="0"/>
          </a:p>
        </p:txBody>
      </p:sp>
      <p:sp>
        <p:nvSpPr>
          <p:cNvPr id="3" name="Content Placeholder 2"/>
          <p:cNvSpPr>
            <a:spLocks noGrp="1"/>
          </p:cNvSpPr>
          <p:nvPr>
            <p:ph idx="1"/>
          </p:nvPr>
        </p:nvSpPr>
        <p:spPr>
          <a:xfrm>
            <a:off x="242887" y="3230434"/>
            <a:ext cx="8672513" cy="2931083"/>
          </a:xfrm>
        </p:spPr>
        <p:txBody>
          <a:bodyPr/>
          <a:lstStyle/>
          <a:p>
            <a:r>
              <a:rPr lang="en-US" dirty="0" smtClean="0"/>
              <a:t>Describe FTE resource needs to reach goals</a:t>
            </a:r>
          </a:p>
          <a:p>
            <a:pPr lvl="1"/>
            <a:r>
              <a:rPr lang="en-US" dirty="0" smtClean="0"/>
              <a:t>Fernanda &amp; Allan:  general oversight</a:t>
            </a:r>
          </a:p>
          <a:p>
            <a:pPr lvl="2"/>
            <a:r>
              <a:rPr lang="en-US" dirty="0" smtClean="0"/>
              <a:t>Is Allan’s time accounted for somewhere else?</a:t>
            </a:r>
          </a:p>
          <a:p>
            <a:pPr lvl="1"/>
            <a:r>
              <a:rPr lang="en-US" dirty="0" smtClean="0"/>
              <a:t>Daniel Bowring:  for resonance control</a:t>
            </a:r>
          </a:p>
          <a:p>
            <a:pPr lvl="2"/>
            <a:r>
              <a:rPr lang="en-US" dirty="0" smtClean="0"/>
              <a:t>Is </a:t>
            </a:r>
            <a:r>
              <a:rPr lang="en-US" dirty="0" smtClean="0"/>
              <a:t>time accounted </a:t>
            </a:r>
            <a:r>
              <a:rPr lang="en-US" dirty="0" smtClean="0"/>
              <a:t>for in </a:t>
            </a:r>
            <a:r>
              <a:rPr lang="en-US" dirty="0" err="1" smtClean="0"/>
              <a:t>Accel</a:t>
            </a:r>
            <a:r>
              <a:rPr lang="en-US" dirty="0" smtClean="0"/>
              <a:t> Physics?</a:t>
            </a:r>
          </a:p>
          <a:p>
            <a:pPr lvl="2"/>
            <a:endParaRPr lang="en-US" dirty="0" smtClean="0"/>
          </a:p>
          <a:p>
            <a:pPr lvl="1"/>
            <a:endParaRPr lang="en-US" dirty="0"/>
          </a:p>
        </p:txBody>
      </p:sp>
      <p:sp>
        <p:nvSpPr>
          <p:cNvPr id="4" name="Date Placeholder 3"/>
          <p:cNvSpPr>
            <a:spLocks noGrp="1"/>
          </p:cNvSpPr>
          <p:nvPr>
            <p:ph type="dt" sz="half" idx="10"/>
          </p:nvPr>
        </p:nvSpPr>
        <p:spPr/>
        <p:txBody>
          <a:bodyPr/>
          <a:lstStyle/>
          <a:p>
            <a:r>
              <a:rPr lang="en-US" altLang="en-US"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Consolidated FY17 Budget</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15</a:t>
            </a:fld>
            <a:endParaRPr lang="en-US" altLang="en-US" dirty="0"/>
          </a:p>
        </p:txBody>
      </p:sp>
      <p:pic>
        <p:nvPicPr>
          <p:cNvPr id="7" name="Picture 6"/>
          <p:cNvPicPr>
            <a:picLocks noChangeAspect="1"/>
          </p:cNvPicPr>
          <p:nvPr/>
        </p:nvPicPr>
        <p:blipFill>
          <a:blip r:embed="rId3"/>
          <a:stretch>
            <a:fillRect/>
          </a:stretch>
        </p:blipFill>
        <p:spPr>
          <a:xfrm>
            <a:off x="1307274" y="838200"/>
            <a:ext cx="6019767" cy="2286000"/>
          </a:xfrm>
          <a:prstGeom prst="rect">
            <a:avLst/>
          </a:prstGeom>
        </p:spPr>
      </p:pic>
    </p:spTree>
    <p:extLst>
      <p:ext uri="{BB962C8B-B14F-4D97-AF65-F5344CB8AC3E}">
        <p14:creationId xmlns:p14="http://schemas.microsoft.com/office/powerpoint/2010/main" val="18469924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err="1">
                <a:latin typeface="Helvetica" charset="0"/>
                <a:ea typeface="ＭＳ Ｐゴシック" pitchFamily="34" charset="-128"/>
              </a:rPr>
              <a:t>Linac</a:t>
            </a:r>
            <a:r>
              <a:rPr lang="en-US" altLang="en-US" dirty="0">
                <a:latin typeface="Helvetica" charset="0"/>
                <a:ea typeface="ＭＳ Ｐゴシック" pitchFamily="34" charset="-128"/>
              </a:rPr>
              <a:t> Project Management</a:t>
            </a:r>
            <a:r>
              <a:rPr lang="en-US" altLang="en-US" dirty="0" smtClean="0">
                <a:latin typeface="Helvetica" charset="0"/>
                <a:ea typeface="ＭＳ Ｐゴシック" pitchFamily="34" charset="-128"/>
              </a:rPr>
              <a:t> </a:t>
            </a:r>
            <a:r>
              <a:rPr lang="en-US" dirty="0" smtClean="0"/>
              <a:t>– FTE – By Job Category and Role</a:t>
            </a:r>
            <a:endParaRPr lang="en-US" dirty="0"/>
          </a:p>
        </p:txBody>
      </p:sp>
      <p:sp>
        <p:nvSpPr>
          <p:cNvPr id="3" name="Content Placeholder 2"/>
          <p:cNvSpPr>
            <a:spLocks noGrp="1"/>
          </p:cNvSpPr>
          <p:nvPr>
            <p:ph idx="1"/>
          </p:nvPr>
        </p:nvSpPr>
        <p:spPr>
          <a:xfrm>
            <a:off x="291525" y="3426796"/>
            <a:ext cx="8672513" cy="2091354"/>
          </a:xfrm>
        </p:spPr>
        <p:txBody>
          <a:bodyPr/>
          <a:lstStyle/>
          <a:p>
            <a:r>
              <a:rPr lang="en-US" sz="2000" dirty="0" smtClean="0"/>
              <a:t>Allan, </a:t>
            </a:r>
            <a:r>
              <a:rPr lang="en-US" sz="2000" dirty="0" smtClean="0"/>
              <a:t>Fernanda, Daniel</a:t>
            </a:r>
          </a:p>
          <a:p>
            <a:pPr marL="0" indent="0">
              <a:buNone/>
            </a:pPr>
            <a:endParaRPr lang="en-US" b="1" dirty="0">
              <a:solidFill>
                <a:srgbClr val="FF0000"/>
              </a:solidFill>
            </a:endParaRPr>
          </a:p>
        </p:txBody>
      </p:sp>
      <p:sp>
        <p:nvSpPr>
          <p:cNvPr id="4" name="Date Placeholder 3"/>
          <p:cNvSpPr>
            <a:spLocks noGrp="1"/>
          </p:cNvSpPr>
          <p:nvPr>
            <p:ph type="dt" sz="half" idx="10"/>
          </p:nvPr>
        </p:nvSpPr>
        <p:spPr/>
        <p:txBody>
          <a:bodyPr/>
          <a:lstStyle/>
          <a:p>
            <a:r>
              <a:rPr lang="en-US" altLang="en-US"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Consolidated FY17 Budget</a:t>
            </a:r>
            <a:endParaRPr lang="en-US" b="1"/>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16</a:t>
            </a:fld>
            <a:endParaRPr lang="en-US" altLang="en-US" dirty="0"/>
          </a:p>
        </p:txBody>
      </p:sp>
      <p:pic>
        <p:nvPicPr>
          <p:cNvPr id="7" name="Picture 6"/>
          <p:cNvPicPr>
            <a:picLocks noChangeAspect="1"/>
          </p:cNvPicPr>
          <p:nvPr/>
        </p:nvPicPr>
        <p:blipFill>
          <a:blip r:embed="rId3"/>
          <a:stretch>
            <a:fillRect/>
          </a:stretch>
        </p:blipFill>
        <p:spPr>
          <a:xfrm>
            <a:off x="630666" y="880110"/>
            <a:ext cx="7557664" cy="2286000"/>
          </a:xfrm>
          <a:prstGeom prst="rect">
            <a:avLst/>
          </a:prstGeom>
        </p:spPr>
      </p:pic>
    </p:spTree>
    <p:extLst>
      <p:ext uri="{BB962C8B-B14F-4D97-AF65-F5344CB8AC3E}">
        <p14:creationId xmlns:p14="http://schemas.microsoft.com/office/powerpoint/2010/main" val="14077634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err="1">
                <a:latin typeface="Helvetica" charset="0"/>
                <a:ea typeface="ＭＳ Ｐゴシック" pitchFamily="34" charset="-128"/>
              </a:rPr>
              <a:t>Linac</a:t>
            </a:r>
            <a:r>
              <a:rPr lang="en-US" altLang="en-US" dirty="0">
                <a:latin typeface="Helvetica" charset="0"/>
                <a:ea typeface="ＭＳ Ｐゴシック" pitchFamily="34" charset="-128"/>
              </a:rPr>
              <a:t> Project Management</a:t>
            </a:r>
            <a:r>
              <a:rPr lang="en-US" altLang="en-US" dirty="0" smtClean="0">
                <a:latin typeface="Helvetica" charset="0"/>
                <a:ea typeface="ＭＳ Ｐゴシック" pitchFamily="34" charset="-128"/>
              </a:rPr>
              <a:t> </a:t>
            </a:r>
            <a:r>
              <a:rPr lang="en-US" dirty="0" smtClean="0"/>
              <a:t>– Achievable Goals at Initial Target</a:t>
            </a:r>
            <a:endParaRPr lang="en-US" dirty="0"/>
          </a:p>
        </p:txBody>
      </p:sp>
      <p:sp>
        <p:nvSpPr>
          <p:cNvPr id="3" name="Content Placeholder 2"/>
          <p:cNvSpPr>
            <a:spLocks noGrp="1"/>
          </p:cNvSpPr>
          <p:nvPr>
            <p:ph idx="1"/>
          </p:nvPr>
        </p:nvSpPr>
        <p:spPr>
          <a:xfrm>
            <a:off x="242887" y="2537687"/>
            <a:ext cx="8672513" cy="2148350"/>
          </a:xfrm>
        </p:spPr>
        <p:txBody>
          <a:bodyPr/>
          <a:lstStyle/>
          <a:p>
            <a:r>
              <a:rPr lang="en-US" dirty="0" smtClean="0"/>
              <a:t>How much and where do we put oversight for </a:t>
            </a:r>
            <a:r>
              <a:rPr lang="en-US" dirty="0" err="1" smtClean="0"/>
              <a:t>Linac</a:t>
            </a:r>
            <a:r>
              <a:rPr lang="en-US" dirty="0" smtClean="0"/>
              <a:t> tasks</a:t>
            </a:r>
            <a:endParaRPr lang="en-US" dirty="0"/>
          </a:p>
        </p:txBody>
      </p:sp>
      <p:sp>
        <p:nvSpPr>
          <p:cNvPr id="4" name="Date Placeholder 3"/>
          <p:cNvSpPr>
            <a:spLocks noGrp="1"/>
          </p:cNvSpPr>
          <p:nvPr>
            <p:ph type="dt" sz="half" idx="10"/>
          </p:nvPr>
        </p:nvSpPr>
        <p:spPr/>
        <p:txBody>
          <a:bodyPr/>
          <a:lstStyle/>
          <a:p>
            <a:r>
              <a:rPr lang="en-US" altLang="en-US"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Consolidated FY17 Budget</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17</a:t>
            </a:fld>
            <a:endParaRPr lang="en-US" altLang="en-US"/>
          </a:p>
        </p:txBody>
      </p:sp>
      <p:pic>
        <p:nvPicPr>
          <p:cNvPr id="11" name="Picture 10"/>
          <p:cNvPicPr>
            <a:picLocks noChangeAspect="1"/>
          </p:cNvPicPr>
          <p:nvPr/>
        </p:nvPicPr>
        <p:blipFill>
          <a:blip r:embed="rId3"/>
          <a:stretch>
            <a:fillRect/>
          </a:stretch>
        </p:blipFill>
        <p:spPr>
          <a:xfrm>
            <a:off x="998659" y="957580"/>
            <a:ext cx="6943482" cy="1244600"/>
          </a:xfrm>
          <a:prstGeom prst="rect">
            <a:avLst/>
          </a:prstGeom>
        </p:spPr>
      </p:pic>
    </p:spTree>
    <p:extLst>
      <p:ext uri="{BB962C8B-B14F-4D97-AF65-F5344CB8AC3E}">
        <p14:creationId xmlns:p14="http://schemas.microsoft.com/office/powerpoint/2010/main" val="181359918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LLRF - </a:t>
            </a:r>
            <a:r>
              <a:rPr lang="en-US" altLang="en-US" dirty="0" smtClean="0">
                <a:latin typeface="Helvetica" charset="0"/>
                <a:ea typeface="ＭＳ Ｐゴシック" pitchFamily="34" charset="-128"/>
              </a:rPr>
              <a:t>FY17 Initial Goals</a:t>
            </a:r>
          </a:p>
        </p:txBody>
      </p:sp>
      <p:sp>
        <p:nvSpPr>
          <p:cNvPr id="20482" name="Content Placeholder 2"/>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Assist India with IIFC deliverable</a:t>
            </a:r>
          </a:p>
          <a:p>
            <a:pPr lvl="1"/>
            <a:r>
              <a:rPr lang="en-US" altLang="en-US" sz="1800" dirty="0" smtClean="0">
                <a:latin typeface="Helvetica" charset="0"/>
                <a:ea typeface="ＭＳ Ｐゴシック" pitchFamily="34" charset="-128"/>
              </a:rPr>
              <a:t>lead design efforts and have daily interactions</a:t>
            </a:r>
            <a:endParaRPr lang="en-US" altLang="en-US" dirty="0">
              <a:latin typeface="Helvetica" charset="0"/>
              <a:ea typeface="ＭＳ Ｐゴシック" pitchFamily="34" charset="-128"/>
            </a:endParaRPr>
          </a:p>
          <a:p>
            <a:r>
              <a:rPr lang="en-US" altLang="en-US" dirty="0" smtClean="0">
                <a:latin typeface="Helvetica" charset="0"/>
                <a:ea typeface="ＭＳ Ｐゴシック" pitchFamily="34" charset="-128"/>
              </a:rPr>
              <a:t>Develop strategy for LLRF and timing control for PIP-II</a:t>
            </a:r>
            <a:endParaRPr lang="en-US" altLang="en-US" dirty="0">
              <a:latin typeface="Helvetica" charset="0"/>
              <a:ea typeface="ＭＳ Ｐゴシック" pitchFamily="34" charset="-128"/>
            </a:endParaRPr>
          </a:p>
          <a:p>
            <a:pPr lvl="1"/>
            <a:r>
              <a:rPr lang="en-US" altLang="en-US" sz="1800" dirty="0" smtClean="0">
                <a:latin typeface="Helvetica" charset="0"/>
                <a:ea typeface="ＭＳ Ｐゴシック" pitchFamily="34" charset="-128"/>
              </a:rPr>
              <a:t>Ongoing efforts to define timing and intercommunications between high performance electronic platforms</a:t>
            </a:r>
            <a:endParaRPr lang="en-US" altLang="en-US" dirty="0">
              <a:latin typeface="Helvetica" charset="0"/>
              <a:ea typeface="ＭＳ Ｐゴシック" pitchFamily="34" charset="-128"/>
            </a:endParaRPr>
          </a:p>
          <a:p>
            <a:r>
              <a:rPr lang="en-US" altLang="en-US" dirty="0">
                <a:latin typeface="Helvetica" charset="0"/>
                <a:ea typeface="ＭＳ Ｐゴシック" pitchFamily="34" charset="-128"/>
              </a:rPr>
              <a:t>Support Conceptual Design Report (CDR) and Resource Loaded Schedule (RLS) for </a:t>
            </a:r>
            <a:r>
              <a:rPr lang="en-US" altLang="en-US" dirty="0" smtClean="0">
                <a:latin typeface="Helvetica" charset="0"/>
                <a:ea typeface="ＭＳ Ｐゴシック" pitchFamily="34" charset="-128"/>
              </a:rPr>
              <a:t>LLRF </a:t>
            </a:r>
            <a:r>
              <a:rPr lang="en-US" altLang="en-US" dirty="0">
                <a:latin typeface="Helvetica" charset="0"/>
                <a:ea typeface="ＭＳ Ｐゴシック" pitchFamily="34" charset="-128"/>
              </a:rPr>
              <a:t>program </a:t>
            </a:r>
          </a:p>
          <a:p>
            <a:pPr lvl="1"/>
            <a:r>
              <a:rPr lang="en-US" altLang="en-US" sz="1800" dirty="0">
                <a:latin typeface="Helvetica" charset="0"/>
                <a:ea typeface="ＭＳ Ｐゴシック" pitchFamily="34" charset="-128"/>
              </a:rPr>
              <a:t>Provide any required elucidation of the goal here</a:t>
            </a:r>
            <a:endParaRPr lang="en-US" altLang="en-US" dirty="0">
              <a:latin typeface="Helvetica" charset="0"/>
              <a:ea typeface="ＭＳ Ｐゴシック" pitchFamily="34" charset="-128"/>
            </a:endParaRPr>
          </a:p>
          <a:p>
            <a:r>
              <a:rPr lang="en-US" altLang="en-US" dirty="0" smtClean="0">
                <a:latin typeface="Helvetica" charset="0"/>
                <a:ea typeface="ＭＳ Ｐゴシック" pitchFamily="34" charset="-128"/>
              </a:rPr>
              <a:t>Support PXIE commissioning</a:t>
            </a:r>
            <a:endParaRPr lang="en-US" altLang="en-US" dirty="0">
              <a:latin typeface="Helvetica" charset="0"/>
              <a:ea typeface="ＭＳ Ｐゴシック" pitchFamily="34" charset="-128"/>
            </a:endParaRPr>
          </a:p>
          <a:p>
            <a:pPr lvl="1"/>
            <a:r>
              <a:rPr lang="en-US" altLang="en-US" sz="1800" dirty="0" err="1" smtClean="0">
                <a:latin typeface="Helvetica" charset="0"/>
                <a:ea typeface="ＭＳ Ｐゴシック" pitchFamily="34" charset="-128"/>
              </a:rPr>
              <a:t>Buncher</a:t>
            </a:r>
            <a:r>
              <a:rPr lang="en-US" altLang="en-US" sz="1800" dirty="0" smtClean="0">
                <a:latin typeface="Helvetica" charset="0"/>
                <a:ea typeface="ＭＳ Ｐゴシック" pitchFamily="34" charset="-128"/>
              </a:rPr>
              <a:t> 3 and 4 LLRF systems, MEBT Chopper waveform generation, resonance control</a:t>
            </a:r>
            <a:endParaRPr lang="en-US" altLang="en-US" dirty="0">
              <a:latin typeface="Helvetica" charset="0"/>
              <a:ea typeface="ＭＳ Ｐゴシック" pitchFamily="34" charset="-128"/>
            </a:endParaRPr>
          </a:p>
          <a:p>
            <a:r>
              <a:rPr lang="en-US" altLang="en-US" dirty="0" smtClean="0">
                <a:latin typeface="Helvetica" charset="0"/>
                <a:ea typeface="ＭＳ Ｐゴシック" pitchFamily="34" charset="-128"/>
              </a:rPr>
              <a:t>Support resonance control experiments</a:t>
            </a:r>
            <a:endParaRPr lang="en-US" altLang="en-US" dirty="0">
              <a:latin typeface="Helvetica" charset="0"/>
              <a:ea typeface="ＭＳ Ｐゴシック" pitchFamily="34" charset="-128"/>
            </a:endParaRPr>
          </a:p>
          <a:p>
            <a:pPr lvl="1"/>
            <a:r>
              <a:rPr lang="en-US" altLang="en-US" sz="1800" dirty="0" smtClean="0">
                <a:latin typeface="Helvetica" charset="0"/>
                <a:ea typeface="ＭＳ Ｐゴシック" pitchFamily="34" charset="-128"/>
              </a:rPr>
              <a:t>Studies on 325 MHz SSR cavities and migration of algorithms to LLRF</a:t>
            </a:r>
            <a:endParaRPr lang="en-US" altLang="en-US" dirty="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dirty="0" smtClean="0">
                <a:solidFill>
                  <a:srgbClr val="154D81"/>
                </a:solidFill>
                <a:latin typeface="Helvetica" charset="0"/>
              </a:rPr>
              <a:t>4/26/2016</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dirty="0">
                <a:latin typeface="Helvetica" pitchFamily="34" charset="0"/>
              </a:rPr>
              <a:t>Presenter | Presentation Title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18</a:t>
            </a:fld>
            <a:endParaRPr lang="en-US" altLang="en-US" sz="900">
              <a:solidFill>
                <a:srgbClr val="154D81"/>
              </a:solidFill>
              <a:latin typeface="Helvetica" charset="0"/>
            </a:endParaRPr>
          </a:p>
        </p:txBody>
      </p:sp>
    </p:spTree>
    <p:extLst>
      <p:ext uri="{BB962C8B-B14F-4D97-AF65-F5344CB8AC3E}">
        <p14:creationId xmlns:p14="http://schemas.microsoft.com/office/powerpoint/2010/main" val="17292182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LLRF </a:t>
            </a:r>
            <a:r>
              <a:rPr lang="en-US" dirty="0" smtClean="0"/>
              <a:t>– Resources Required to Meet Initial Goals</a:t>
            </a:r>
            <a:endParaRPr lang="en-US" dirty="0"/>
          </a:p>
        </p:txBody>
      </p:sp>
      <p:sp>
        <p:nvSpPr>
          <p:cNvPr id="3" name="Content Placeholder 2"/>
          <p:cNvSpPr>
            <a:spLocks noGrp="1"/>
          </p:cNvSpPr>
          <p:nvPr>
            <p:ph idx="1"/>
          </p:nvPr>
        </p:nvSpPr>
        <p:spPr>
          <a:xfrm>
            <a:off x="242887" y="3152839"/>
            <a:ext cx="8672513" cy="2931083"/>
          </a:xfrm>
        </p:spPr>
        <p:txBody>
          <a:bodyPr/>
          <a:lstStyle/>
          <a:p>
            <a:r>
              <a:rPr lang="en-US" dirty="0" smtClean="0"/>
              <a:t>Describe FTE resource needs to reach goals</a:t>
            </a:r>
          </a:p>
          <a:p>
            <a:pPr lvl="1"/>
            <a:r>
              <a:rPr lang="en-US" sz="1800" dirty="0" smtClean="0"/>
              <a:t>2 FTEs are IIFC colleagues and .2 FTE to manage collaboration effort.  The remaining FTE is for support for PXIE and other goals.  There is a large effort required to get the remaining </a:t>
            </a:r>
            <a:r>
              <a:rPr lang="en-US" sz="1800" dirty="0" err="1" smtClean="0"/>
              <a:t>buncher</a:t>
            </a:r>
            <a:r>
              <a:rPr lang="en-US" sz="1800" dirty="0" smtClean="0"/>
              <a:t> cavity systems constructed.  The project has been getting J. </a:t>
            </a:r>
            <a:r>
              <a:rPr lang="en-US" sz="1800" dirty="0" err="1" smtClean="0"/>
              <a:t>Edelen</a:t>
            </a:r>
            <a:r>
              <a:rPr lang="en-US" sz="1800" dirty="0" smtClean="0"/>
              <a:t> for free but will have to pay in this year.</a:t>
            </a:r>
          </a:p>
          <a:p>
            <a:pPr lvl="1"/>
            <a:r>
              <a:rPr lang="en-US" sz="1800" dirty="0" smtClean="0"/>
              <a:t>This will be the perfect time to work on the chopper systems and to develop resonance control for SRF</a:t>
            </a:r>
          </a:p>
          <a:p>
            <a:r>
              <a:rPr lang="en-US" dirty="0" smtClean="0"/>
              <a:t>Describe M&amp;S resource needs to reach goals</a:t>
            </a:r>
          </a:p>
          <a:p>
            <a:pPr lvl="1"/>
            <a:r>
              <a:rPr lang="en-US" sz="1800" dirty="0" smtClean="0"/>
              <a:t>Hardware and software tools needed for development  of systems</a:t>
            </a:r>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dirty="0"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19</a:t>
            </a:fld>
            <a:endParaRPr lang="en-US" altLang="en-US" dirty="0"/>
          </a:p>
        </p:txBody>
      </p:sp>
      <p:pic>
        <p:nvPicPr>
          <p:cNvPr id="7" name="Picture 6"/>
          <p:cNvPicPr>
            <a:picLocks noChangeAspect="1"/>
          </p:cNvPicPr>
          <p:nvPr/>
        </p:nvPicPr>
        <p:blipFill>
          <a:blip r:embed="rId3"/>
          <a:stretch>
            <a:fillRect/>
          </a:stretch>
        </p:blipFill>
        <p:spPr>
          <a:xfrm>
            <a:off x="1551497" y="866839"/>
            <a:ext cx="5884633" cy="2286000"/>
          </a:xfrm>
          <a:prstGeom prst="rect">
            <a:avLst/>
          </a:prstGeom>
        </p:spPr>
      </p:pic>
    </p:spTree>
    <p:extLst>
      <p:ext uri="{BB962C8B-B14F-4D97-AF65-F5344CB8AC3E}">
        <p14:creationId xmlns:p14="http://schemas.microsoft.com/office/powerpoint/2010/main" val="2912213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Accelerator Physics </a:t>
            </a:r>
            <a:r>
              <a:rPr lang="en-US" altLang="en-US" dirty="0" smtClean="0">
                <a:latin typeface="Helvetica" charset="0"/>
                <a:ea typeface="ＭＳ Ｐゴシック" pitchFamily="34" charset="-128"/>
              </a:rPr>
              <a:t>- FY17 Initial Goals</a:t>
            </a:r>
          </a:p>
        </p:txBody>
      </p:sp>
      <p:sp>
        <p:nvSpPr>
          <p:cNvPr id="20482" name="Content Placeholder 2"/>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latin typeface="Helvetica" charset="0"/>
                <a:ea typeface="ＭＳ Ｐゴシック" pitchFamily="34" charset="-128"/>
              </a:rPr>
              <a:t>Support Conceptual Design Report (CDR) and Resource Loaded Schedule (</a:t>
            </a:r>
            <a:r>
              <a:rPr lang="en-US" altLang="en-US" dirty="0" smtClean="0">
                <a:latin typeface="Helvetica" charset="0"/>
                <a:ea typeface="ＭＳ Ｐゴシック" pitchFamily="34" charset="-128"/>
              </a:rPr>
              <a:t>RLS)</a:t>
            </a:r>
            <a:endParaRPr lang="en-US" altLang="en-US" dirty="0">
              <a:latin typeface="Helvetica" charset="0"/>
              <a:ea typeface="ＭＳ Ｐゴシック" pitchFamily="34" charset="-128"/>
            </a:endParaRPr>
          </a:p>
          <a:p>
            <a:pPr lvl="1"/>
            <a:r>
              <a:rPr lang="en-US" altLang="en-US" dirty="0" smtClean="0">
                <a:latin typeface="Helvetica" charset="0"/>
                <a:ea typeface="ＭＳ Ｐゴシック" pitchFamily="34" charset="-128"/>
              </a:rPr>
              <a:t>Provide any required elucidation of the goal here</a:t>
            </a:r>
          </a:p>
          <a:p>
            <a:r>
              <a:rPr lang="en-US" altLang="en-US" dirty="0" smtClean="0">
                <a:latin typeface="Helvetica" charset="0"/>
                <a:ea typeface="ＭＳ Ｐゴシック" pitchFamily="34" charset="-128"/>
              </a:rPr>
              <a:t>Support LEBT, RFQ, and MEBT beam analysis</a:t>
            </a:r>
            <a:endParaRPr lang="en-US" altLang="en-US" dirty="0">
              <a:latin typeface="Helvetica" charset="0"/>
              <a:ea typeface="ＭＳ Ｐゴシック" pitchFamily="34" charset="-128"/>
            </a:endParaRPr>
          </a:p>
          <a:p>
            <a:pPr lvl="1"/>
            <a:r>
              <a:rPr lang="en-US" altLang="en-US" dirty="0" smtClean="0">
                <a:latin typeface="Helvetica" charset="0"/>
                <a:ea typeface="ＭＳ Ｐゴシック" pitchFamily="34" charset="-128"/>
              </a:rPr>
              <a:t>Provide any required elucidation of the goal here</a:t>
            </a:r>
          </a:p>
          <a:p>
            <a:r>
              <a:rPr lang="en-US" altLang="en-US" dirty="0" smtClean="0">
                <a:latin typeface="Helvetica" charset="0"/>
                <a:ea typeface="ＭＳ Ｐゴシック" pitchFamily="34" charset="-128"/>
              </a:rPr>
              <a:t>Support resonance control studies</a:t>
            </a:r>
          </a:p>
          <a:p>
            <a:pPr lvl="1"/>
            <a:r>
              <a:rPr lang="en-US" altLang="en-US" dirty="0" smtClean="0">
                <a:latin typeface="Helvetica" charset="0"/>
                <a:ea typeface="ＭＳ Ｐゴシック" pitchFamily="34" charset="-128"/>
              </a:rPr>
              <a:t>Provide any required elucidation of the goal here</a:t>
            </a:r>
          </a:p>
          <a:p>
            <a:pPr marL="0" indent="0">
              <a:buNone/>
            </a:pPr>
            <a:endParaRPr lang="en-US" altLang="en-US" dirty="0">
              <a:latin typeface="Helvetica" charset="0"/>
              <a:ea typeface="ＭＳ Ｐゴシック" pitchFamily="34" charset="-128"/>
            </a:endParaRPr>
          </a:p>
          <a:p>
            <a:endParaRPr lang="en-US" altLang="en-US" dirty="0" smtClean="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dirty="0" smtClean="0">
                <a:solidFill>
                  <a:srgbClr val="154D81"/>
                </a:solidFill>
                <a:latin typeface="Helvetica" charset="0"/>
              </a:rPr>
              <a:t>4/26/2016</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dirty="0">
                <a:latin typeface="Helvetica" pitchFamily="34" charset="0"/>
              </a:rPr>
              <a:t>Presenter | Presentation Title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2</a:t>
            </a:fld>
            <a:endParaRPr lang="en-US" altLang="en-US" sz="900">
              <a:solidFill>
                <a:srgbClr val="154D81"/>
              </a:solidFill>
              <a:latin typeface="Helvetica" charset="0"/>
            </a:endParaRPr>
          </a:p>
        </p:txBody>
      </p:sp>
    </p:spTree>
    <p:extLst>
      <p:ext uri="{BB962C8B-B14F-4D97-AF65-F5344CB8AC3E}">
        <p14:creationId xmlns:p14="http://schemas.microsoft.com/office/powerpoint/2010/main" val="235498047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LLRF </a:t>
            </a:r>
            <a:r>
              <a:rPr lang="en-US" dirty="0" smtClean="0"/>
              <a:t>– FTE – By Job Category and Role</a:t>
            </a:r>
            <a:endParaRPr lang="en-US" dirty="0"/>
          </a:p>
        </p:txBody>
      </p:sp>
      <p:sp>
        <p:nvSpPr>
          <p:cNvPr id="3" name="Content Placeholder 2"/>
          <p:cNvSpPr>
            <a:spLocks noGrp="1"/>
          </p:cNvSpPr>
          <p:nvPr>
            <p:ph idx="1"/>
          </p:nvPr>
        </p:nvSpPr>
        <p:spPr>
          <a:xfrm>
            <a:off x="291525" y="3426796"/>
            <a:ext cx="8672513" cy="2091354"/>
          </a:xfrm>
        </p:spPr>
        <p:txBody>
          <a:bodyPr/>
          <a:lstStyle/>
          <a:p>
            <a:r>
              <a:rPr lang="en-US" sz="2000" dirty="0" smtClean="0"/>
              <a:t>Electrical/Electronics/RF  Engineer </a:t>
            </a:r>
          </a:p>
          <a:p>
            <a:pPr lvl="1"/>
            <a:r>
              <a:rPr lang="en-US" sz="1800" dirty="0" smtClean="0"/>
              <a:t>All aspects of LLRF work.  Beam, RF, Control, Firmware, System simulations.</a:t>
            </a:r>
          </a:p>
          <a:p>
            <a:pPr lvl="1"/>
            <a:r>
              <a:rPr lang="en-US" sz="1800" dirty="0" smtClean="0"/>
              <a:t>Hardware, firmware, software design and implementation (including guests)</a:t>
            </a:r>
          </a:p>
          <a:p>
            <a:r>
              <a:rPr lang="en-US" sz="2000" dirty="0" smtClean="0">
                <a:solidFill>
                  <a:schemeClr val="bg1"/>
                </a:solidFill>
              </a:rPr>
              <a:t>Guest EE is incorrectly labeled as a ME </a:t>
            </a:r>
            <a:endParaRPr lang="en-US" sz="2000" dirty="0">
              <a:solidFill>
                <a:schemeClr val="bg1"/>
              </a:solidFill>
            </a:endParaRPr>
          </a:p>
          <a:p>
            <a:r>
              <a:rPr lang="en-US" sz="2000" dirty="0" smtClean="0"/>
              <a:t>Electronics technician</a:t>
            </a:r>
          </a:p>
          <a:p>
            <a:pPr lvl="1"/>
            <a:r>
              <a:rPr lang="en-US" sz="1800" dirty="0" smtClean="0"/>
              <a:t>Printed circuit board layout, contracts, purchases, construction and test </a:t>
            </a:r>
            <a:endParaRPr lang="en-US" sz="1800" dirty="0"/>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20</a:t>
            </a:fld>
            <a:endParaRPr lang="en-US" altLang="en-US" dirty="0"/>
          </a:p>
        </p:txBody>
      </p:sp>
      <p:pic>
        <p:nvPicPr>
          <p:cNvPr id="7" name="Picture 6"/>
          <p:cNvPicPr>
            <a:picLocks noChangeAspect="1"/>
          </p:cNvPicPr>
          <p:nvPr/>
        </p:nvPicPr>
        <p:blipFill>
          <a:blip r:embed="rId3"/>
          <a:stretch>
            <a:fillRect/>
          </a:stretch>
        </p:blipFill>
        <p:spPr>
          <a:xfrm>
            <a:off x="1592874" y="838599"/>
            <a:ext cx="5674018" cy="2560320"/>
          </a:xfrm>
          <a:prstGeom prst="rect">
            <a:avLst/>
          </a:prstGeom>
        </p:spPr>
      </p:pic>
    </p:spTree>
    <p:extLst>
      <p:ext uri="{BB962C8B-B14F-4D97-AF65-F5344CB8AC3E}">
        <p14:creationId xmlns:p14="http://schemas.microsoft.com/office/powerpoint/2010/main" val="10783426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LLRF </a:t>
            </a:r>
            <a:r>
              <a:rPr lang="en-US" dirty="0" smtClean="0"/>
              <a:t>– Achievable Goals at Initial Target</a:t>
            </a:r>
            <a:endParaRPr lang="en-US" dirty="0"/>
          </a:p>
        </p:txBody>
      </p:sp>
      <p:sp>
        <p:nvSpPr>
          <p:cNvPr id="3" name="Content Placeholder 2"/>
          <p:cNvSpPr>
            <a:spLocks noGrp="1"/>
          </p:cNvSpPr>
          <p:nvPr>
            <p:ph idx="1"/>
          </p:nvPr>
        </p:nvSpPr>
        <p:spPr>
          <a:xfrm>
            <a:off x="242887" y="2537686"/>
            <a:ext cx="8672513" cy="3628873"/>
          </a:xfrm>
        </p:spPr>
        <p:txBody>
          <a:bodyPr/>
          <a:lstStyle/>
          <a:p>
            <a:r>
              <a:rPr lang="en-US" dirty="0" smtClean="0"/>
              <a:t>Goal one that can be achieved with initial target funding</a:t>
            </a:r>
          </a:p>
          <a:p>
            <a:pPr lvl="1"/>
            <a:r>
              <a:rPr lang="en-US" dirty="0" smtClean="0"/>
              <a:t>Fermilab staff does management only: </a:t>
            </a:r>
            <a:r>
              <a:rPr lang="en-US" dirty="0" smtClean="0"/>
              <a:t>0.2 </a:t>
            </a:r>
            <a:r>
              <a:rPr lang="en-US" dirty="0" smtClean="0"/>
              <a:t>FTE</a:t>
            </a:r>
            <a:endParaRPr lang="en-US" dirty="0"/>
          </a:p>
          <a:p>
            <a:pPr lvl="1"/>
            <a:endParaRPr lang="en-US" dirty="0" smtClean="0"/>
          </a:p>
          <a:p>
            <a:pPr lvl="1"/>
            <a:r>
              <a:rPr lang="en-US" dirty="0" smtClean="0"/>
              <a:t>2 FTEs are our Indian Colleagues</a:t>
            </a:r>
          </a:p>
          <a:p>
            <a:pPr lvl="2"/>
            <a:r>
              <a:rPr lang="en-US" dirty="0" smtClean="0"/>
              <a:t>IIFC Development – hardware, firmware, software, design effort</a:t>
            </a:r>
          </a:p>
          <a:p>
            <a:pPr lvl="2"/>
            <a:r>
              <a:rPr lang="en-US" dirty="0" smtClean="0"/>
              <a:t>Work with PXIE and continue to </a:t>
            </a:r>
            <a:r>
              <a:rPr lang="en-US" dirty="0" smtClean="0"/>
              <a:t>learn</a:t>
            </a:r>
          </a:p>
          <a:p>
            <a:pPr lvl="2"/>
            <a:endParaRPr lang="en-US" dirty="0"/>
          </a:p>
          <a:p>
            <a:pPr lvl="1"/>
            <a:r>
              <a:rPr lang="en-US" dirty="0" smtClean="0"/>
              <a:t>Minimal (or none) progress on PXIE commissioning, Resonance Control</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21</a:t>
            </a:fld>
            <a:endParaRPr lang="en-US" altLang="en-US"/>
          </a:p>
        </p:txBody>
      </p:sp>
      <p:pic>
        <p:nvPicPr>
          <p:cNvPr id="12" name="Picture 11"/>
          <p:cNvPicPr>
            <a:picLocks noChangeAspect="1"/>
          </p:cNvPicPr>
          <p:nvPr/>
        </p:nvPicPr>
        <p:blipFill>
          <a:blip r:embed="rId3"/>
          <a:stretch>
            <a:fillRect/>
          </a:stretch>
        </p:blipFill>
        <p:spPr>
          <a:xfrm>
            <a:off x="998659" y="937260"/>
            <a:ext cx="6943482" cy="1244600"/>
          </a:xfrm>
          <a:prstGeom prst="rect">
            <a:avLst/>
          </a:prstGeom>
        </p:spPr>
      </p:pic>
    </p:spTree>
    <p:extLst>
      <p:ext uri="{BB962C8B-B14F-4D97-AF65-F5344CB8AC3E}">
        <p14:creationId xmlns:p14="http://schemas.microsoft.com/office/powerpoint/2010/main" val="110321659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1842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Mechanical Support Systems </a:t>
            </a:r>
            <a:r>
              <a:rPr lang="en-US" altLang="en-US" dirty="0" smtClean="0">
                <a:latin typeface="Helvetica" charset="0"/>
                <a:ea typeface="ＭＳ Ｐゴシック" pitchFamily="34" charset="-128"/>
              </a:rPr>
              <a:t>- FY17 Initial Goals</a:t>
            </a:r>
          </a:p>
        </p:txBody>
      </p:sp>
      <p:sp>
        <p:nvSpPr>
          <p:cNvPr id="20482" name="Content Placeholder 2"/>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Support </a:t>
            </a:r>
            <a:r>
              <a:rPr lang="en-US" altLang="en-US" dirty="0">
                <a:latin typeface="Helvetica" charset="0"/>
                <a:ea typeface="ＭＳ Ｐゴシック" pitchFamily="34" charset="-128"/>
              </a:rPr>
              <a:t>Conceptual Design Report (CDR) and Resource Loaded Schedule (RLS) for </a:t>
            </a:r>
            <a:r>
              <a:rPr lang="en-US" altLang="en-US" dirty="0" smtClean="0">
                <a:latin typeface="Helvetica" charset="0"/>
                <a:ea typeface="ＭＳ Ｐゴシック" pitchFamily="34" charset="-128"/>
              </a:rPr>
              <a:t>Mechanical Support Systems </a:t>
            </a:r>
            <a:endParaRPr lang="en-US" altLang="en-US" dirty="0">
              <a:latin typeface="Helvetica" charset="0"/>
              <a:ea typeface="ＭＳ Ｐゴシック" pitchFamily="34" charset="-128"/>
            </a:endParaRPr>
          </a:p>
          <a:p>
            <a:pPr lvl="1"/>
            <a:r>
              <a:rPr lang="en-US" altLang="en-US" sz="1800" dirty="0" smtClean="0">
                <a:latin typeface="Helvetica" charset="0"/>
                <a:ea typeface="ＭＳ Ｐゴシック" pitchFamily="34" charset="-128"/>
              </a:rPr>
              <a:t>CDR and RLS support as dictated by project timeline</a:t>
            </a:r>
          </a:p>
          <a:p>
            <a:pPr lvl="1"/>
            <a:r>
              <a:rPr lang="en-US" altLang="en-US" sz="1800" dirty="0" smtClean="0">
                <a:latin typeface="Helvetica" charset="0"/>
                <a:ea typeface="ＭＳ Ｐゴシック" pitchFamily="34" charset="-128"/>
              </a:rPr>
              <a:t>Ongoing concept development work in collaboration with ongoing conventional facilities design</a:t>
            </a:r>
            <a:endParaRPr lang="en-US" altLang="en-US" dirty="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dirty="0" smtClean="0">
                <a:solidFill>
                  <a:srgbClr val="154D81"/>
                </a:solidFill>
                <a:latin typeface="Helvetica" charset="0"/>
              </a:rPr>
              <a:t>4/26/2016</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dirty="0">
                <a:latin typeface="Helvetica" pitchFamily="34" charset="0"/>
              </a:rPr>
              <a:t>Presenter | Presentation Title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22</a:t>
            </a:fld>
            <a:endParaRPr lang="en-US" altLang="en-US" sz="900">
              <a:solidFill>
                <a:srgbClr val="154D81"/>
              </a:solidFill>
              <a:latin typeface="Helvetica" charset="0"/>
            </a:endParaRPr>
          </a:p>
        </p:txBody>
      </p:sp>
    </p:spTree>
    <p:extLst>
      <p:ext uri="{BB962C8B-B14F-4D97-AF65-F5344CB8AC3E}">
        <p14:creationId xmlns:p14="http://schemas.microsoft.com/office/powerpoint/2010/main" val="5165917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Mechanical Support Systems </a:t>
            </a:r>
            <a:r>
              <a:rPr lang="en-US" dirty="0" smtClean="0"/>
              <a:t>– Resources Required to Meet Initial Goals</a:t>
            </a:r>
            <a:endParaRPr lang="en-US" dirty="0"/>
          </a:p>
        </p:txBody>
      </p:sp>
      <p:sp>
        <p:nvSpPr>
          <p:cNvPr id="3" name="Content Placeholder 2"/>
          <p:cNvSpPr>
            <a:spLocks noGrp="1"/>
          </p:cNvSpPr>
          <p:nvPr>
            <p:ph idx="1"/>
          </p:nvPr>
        </p:nvSpPr>
        <p:spPr>
          <a:xfrm>
            <a:off x="242887" y="3215194"/>
            <a:ext cx="8672513" cy="2931083"/>
          </a:xfrm>
        </p:spPr>
        <p:txBody>
          <a:bodyPr/>
          <a:lstStyle/>
          <a:p>
            <a:r>
              <a:rPr lang="en-US" dirty="0" smtClean="0"/>
              <a:t>Describe FTE resource needs to reach goals</a:t>
            </a:r>
          </a:p>
          <a:p>
            <a:pPr lvl="1"/>
            <a:r>
              <a:rPr lang="en-US" dirty="0" smtClean="0"/>
              <a:t>Low-level engineering support adequate for FY17</a:t>
            </a:r>
          </a:p>
          <a:p>
            <a:pPr lvl="1"/>
            <a:endParaRPr lang="en-US" dirty="0"/>
          </a:p>
          <a:p>
            <a:r>
              <a:rPr lang="en-US" dirty="0" smtClean="0"/>
              <a:t>M&amp;S resource needs to reach goals</a:t>
            </a:r>
          </a:p>
          <a:p>
            <a:pPr lvl="1"/>
            <a:r>
              <a:rPr lang="en-US" dirty="0" smtClean="0"/>
              <a:t>Strictly speaking, none is required to meet goals (contractor fluids engineering not expected to be used)</a:t>
            </a:r>
          </a:p>
          <a:p>
            <a:pPr lvl="1"/>
            <a:r>
              <a:rPr lang="en-US" dirty="0" smtClean="0"/>
              <a:t>Would like to request $6K M&amp;S to support educational travel to SNS (if not supported in FY16)</a:t>
            </a:r>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dirty="0"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23</a:t>
            </a:fld>
            <a:endParaRPr lang="en-US" altLang="en-US" dirty="0"/>
          </a:p>
        </p:txBody>
      </p:sp>
      <p:pic>
        <p:nvPicPr>
          <p:cNvPr id="7" name="Picture 6"/>
          <p:cNvPicPr>
            <a:picLocks noChangeAspect="1"/>
          </p:cNvPicPr>
          <p:nvPr/>
        </p:nvPicPr>
        <p:blipFill>
          <a:blip r:embed="rId3"/>
          <a:stretch>
            <a:fillRect/>
          </a:stretch>
        </p:blipFill>
        <p:spPr>
          <a:xfrm>
            <a:off x="1683194" y="848360"/>
            <a:ext cx="6019767" cy="2286000"/>
          </a:xfrm>
          <a:prstGeom prst="rect">
            <a:avLst/>
          </a:prstGeom>
        </p:spPr>
      </p:pic>
    </p:spTree>
    <p:extLst>
      <p:ext uri="{BB962C8B-B14F-4D97-AF65-F5344CB8AC3E}">
        <p14:creationId xmlns:p14="http://schemas.microsoft.com/office/powerpoint/2010/main" val="176981083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smtClean="0">
                <a:latin typeface="Helvetica" charset="0"/>
                <a:ea typeface="ＭＳ Ｐゴシック" pitchFamily="34" charset="-128"/>
              </a:rPr>
              <a:t>Mechanical </a:t>
            </a:r>
            <a:r>
              <a:rPr lang="en-US" altLang="en-US" dirty="0">
                <a:latin typeface="Helvetica" charset="0"/>
                <a:ea typeface="ＭＳ Ｐゴシック" pitchFamily="34" charset="-128"/>
              </a:rPr>
              <a:t>Support </a:t>
            </a:r>
            <a:r>
              <a:rPr lang="en-US" altLang="en-US" dirty="0" smtClean="0">
                <a:latin typeface="Helvetica" charset="0"/>
                <a:ea typeface="ＭＳ Ｐゴシック" pitchFamily="34" charset="-128"/>
              </a:rPr>
              <a:t>Systems</a:t>
            </a:r>
            <a:r>
              <a:rPr lang="en-US" dirty="0" smtClean="0">
                <a:latin typeface="Helvetica" charset="0"/>
                <a:ea typeface="ＭＳ Ｐゴシック" pitchFamily="34" charset="-128"/>
              </a:rPr>
              <a:t> </a:t>
            </a:r>
            <a:r>
              <a:rPr lang="en-US" altLang="en-US" dirty="0" smtClean="0">
                <a:latin typeface="Helvetica" charset="0"/>
                <a:ea typeface="ＭＳ Ｐゴシック" pitchFamily="34" charset="-128"/>
              </a:rPr>
              <a:t> </a:t>
            </a:r>
            <a:r>
              <a:rPr lang="en-US" dirty="0"/>
              <a:t>– FTE – By Job Category and Role</a:t>
            </a:r>
          </a:p>
        </p:txBody>
      </p:sp>
      <p:sp>
        <p:nvSpPr>
          <p:cNvPr id="3" name="Content Placeholder 2"/>
          <p:cNvSpPr>
            <a:spLocks noGrp="1"/>
          </p:cNvSpPr>
          <p:nvPr>
            <p:ph idx="1"/>
          </p:nvPr>
        </p:nvSpPr>
        <p:spPr>
          <a:xfrm>
            <a:off x="242887" y="3215194"/>
            <a:ext cx="8672513" cy="2931083"/>
          </a:xfrm>
        </p:spPr>
        <p:txBody>
          <a:bodyPr/>
          <a:lstStyle/>
          <a:p>
            <a:r>
              <a:rPr lang="en-US" dirty="0" smtClean="0"/>
              <a:t>Curtis and Maurice in support of CDR/RLS and interfacing with Civil Construction</a:t>
            </a:r>
            <a:endParaRPr lang="en-US" dirty="0"/>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dirty="0"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24</a:t>
            </a:fld>
            <a:endParaRPr lang="en-US" altLang="en-US" dirty="0"/>
          </a:p>
        </p:txBody>
      </p:sp>
      <p:pic>
        <p:nvPicPr>
          <p:cNvPr id="8" name="Picture 7"/>
          <p:cNvPicPr>
            <a:picLocks noChangeAspect="1"/>
          </p:cNvPicPr>
          <p:nvPr/>
        </p:nvPicPr>
        <p:blipFill>
          <a:blip r:embed="rId3"/>
          <a:stretch>
            <a:fillRect/>
          </a:stretch>
        </p:blipFill>
        <p:spPr>
          <a:xfrm>
            <a:off x="789262" y="859790"/>
            <a:ext cx="7565476" cy="2171700"/>
          </a:xfrm>
          <a:prstGeom prst="rect">
            <a:avLst/>
          </a:prstGeom>
        </p:spPr>
      </p:pic>
    </p:spTree>
    <p:extLst>
      <p:ext uri="{BB962C8B-B14F-4D97-AF65-F5344CB8AC3E}">
        <p14:creationId xmlns:p14="http://schemas.microsoft.com/office/powerpoint/2010/main" val="2152037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Mechanical Support Systems </a:t>
            </a:r>
            <a:r>
              <a:rPr lang="en-US" dirty="0" smtClean="0"/>
              <a:t>– Achievable Goals at Initial Target</a:t>
            </a:r>
            <a:endParaRPr lang="en-US" dirty="0"/>
          </a:p>
        </p:txBody>
      </p:sp>
      <p:sp>
        <p:nvSpPr>
          <p:cNvPr id="3" name="Content Placeholder 2"/>
          <p:cNvSpPr>
            <a:spLocks noGrp="1"/>
          </p:cNvSpPr>
          <p:nvPr>
            <p:ph idx="1"/>
          </p:nvPr>
        </p:nvSpPr>
        <p:spPr>
          <a:xfrm>
            <a:off x="242887" y="2537687"/>
            <a:ext cx="8672513" cy="2148350"/>
          </a:xfrm>
        </p:spPr>
        <p:txBody>
          <a:bodyPr/>
          <a:lstStyle/>
          <a:p>
            <a:r>
              <a:rPr lang="en-US" dirty="0" smtClean="0"/>
              <a:t>CDR support</a:t>
            </a:r>
          </a:p>
          <a:p>
            <a:r>
              <a:rPr lang="en-US" dirty="0" smtClean="0"/>
              <a:t>RLS support</a:t>
            </a:r>
          </a:p>
          <a:p>
            <a:r>
              <a:rPr lang="en-US" dirty="0" smtClean="0"/>
              <a:t>Development of LCW concepts for PIP-II in coordination with conventional facilities design</a:t>
            </a:r>
            <a:endParaRPr lang="en-US" dirty="0"/>
          </a:p>
          <a:p>
            <a:endParaRPr lang="en-US" dirty="0"/>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25</a:t>
            </a:fld>
            <a:endParaRPr lang="en-US" altLang="en-US"/>
          </a:p>
        </p:txBody>
      </p:sp>
      <p:pic>
        <p:nvPicPr>
          <p:cNvPr id="14" name="Picture 13"/>
          <p:cNvPicPr>
            <a:picLocks noChangeAspect="1"/>
          </p:cNvPicPr>
          <p:nvPr/>
        </p:nvPicPr>
        <p:blipFill>
          <a:blip r:embed="rId3"/>
          <a:stretch>
            <a:fillRect/>
          </a:stretch>
        </p:blipFill>
        <p:spPr>
          <a:xfrm>
            <a:off x="1018979" y="937260"/>
            <a:ext cx="6943482" cy="1244600"/>
          </a:xfrm>
          <a:prstGeom prst="rect">
            <a:avLst/>
          </a:prstGeom>
        </p:spPr>
      </p:pic>
    </p:spTree>
    <p:extLst>
      <p:ext uri="{BB962C8B-B14F-4D97-AF65-F5344CB8AC3E}">
        <p14:creationId xmlns:p14="http://schemas.microsoft.com/office/powerpoint/2010/main" val="141529755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Power Supplies - </a:t>
            </a:r>
            <a:r>
              <a:rPr lang="en-US" altLang="en-US" dirty="0" smtClean="0">
                <a:latin typeface="Helvetica" charset="0"/>
                <a:ea typeface="ＭＳ Ｐゴシック" pitchFamily="34" charset="-128"/>
              </a:rPr>
              <a:t>FY17 Initial Goals</a:t>
            </a:r>
          </a:p>
        </p:txBody>
      </p:sp>
      <p:sp>
        <p:nvSpPr>
          <p:cNvPr id="20482" name="Content Placeholder 2"/>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Initiate procurement of HWR solenoid power supplies</a:t>
            </a:r>
          </a:p>
          <a:p>
            <a:pPr lvl="1"/>
            <a:r>
              <a:rPr lang="en-US" altLang="en-US" sz="1800" dirty="0" smtClean="0">
                <a:latin typeface="Helvetica" charset="0"/>
                <a:ea typeface="ＭＳ Ｐゴシック" pitchFamily="34" charset="-128"/>
              </a:rPr>
              <a:t>The HWR and SSR1 magnet power supplies are of a design similar to the Booster Corrector power supplies. Procurement lead times for all the components is of the order of 6 months. Some design work may be required as requirements are modified</a:t>
            </a:r>
            <a:endParaRPr lang="en-US" altLang="en-US" dirty="0" smtClean="0">
              <a:latin typeface="Helvetica" charset="0"/>
              <a:ea typeface="ＭＳ Ｐゴシック" pitchFamily="34" charset="-128"/>
            </a:endParaRPr>
          </a:p>
          <a:p>
            <a:r>
              <a:rPr lang="en-US" altLang="en-US" dirty="0" smtClean="0">
                <a:latin typeface="Helvetica" charset="0"/>
                <a:ea typeface="ＭＳ Ｐゴシック" pitchFamily="34" charset="-128"/>
              </a:rPr>
              <a:t>Support Conceptual Design Report (CDR) and Resource Loaded Schedule (RLS) for Power Supply/Magnet program </a:t>
            </a:r>
          </a:p>
          <a:p>
            <a:pPr lvl="1"/>
            <a:r>
              <a:rPr lang="en-US" altLang="en-US" sz="1800" dirty="0" smtClean="0">
                <a:latin typeface="Helvetica" charset="0"/>
                <a:ea typeface="ＭＳ Ｐゴシック" pitchFamily="34" charset="-128"/>
              </a:rPr>
              <a:t>Some design engineering design work may be required as the requirements for the power supplies are </a:t>
            </a:r>
            <a:r>
              <a:rPr lang="en-US" altLang="en-US" sz="1800" dirty="0" smtClean="0">
                <a:latin typeface="Helvetica" charset="0"/>
                <a:ea typeface="ＭＳ Ｐゴシック" pitchFamily="34" charset="-128"/>
              </a:rPr>
              <a:t>modified</a:t>
            </a:r>
          </a:p>
          <a:p>
            <a:pPr lvl="1"/>
            <a:endParaRPr lang="en-US" altLang="en-US" sz="1800" dirty="0">
              <a:latin typeface="Helvetica" charset="0"/>
              <a:ea typeface="ＭＳ Ｐゴシック" pitchFamily="34" charset="-128"/>
            </a:endParaRPr>
          </a:p>
          <a:p>
            <a:pPr lvl="1"/>
            <a:r>
              <a:rPr lang="en-US" altLang="en-US" sz="1800" dirty="0" smtClean="0">
                <a:latin typeface="Helvetica" charset="0"/>
                <a:ea typeface="ＭＳ Ｐゴシック" pitchFamily="34" charset="-128"/>
              </a:rPr>
              <a:t>recent change to understanding of quench protection requirements</a:t>
            </a:r>
          </a:p>
          <a:p>
            <a:pPr lvl="2"/>
            <a:r>
              <a:rPr lang="en-US" altLang="en-US" sz="1600" dirty="0">
                <a:latin typeface="Helvetica" charset="0"/>
                <a:ea typeface="ＭＳ Ｐゴシック" pitchFamily="34" charset="-128"/>
              </a:rPr>
              <a:t>impacts on </a:t>
            </a:r>
            <a:r>
              <a:rPr lang="en-US" altLang="en-US" sz="1600" dirty="0" smtClean="0">
                <a:latin typeface="Helvetica" charset="0"/>
                <a:ea typeface="ＭＳ Ｐゴシック" pitchFamily="34" charset="-128"/>
              </a:rPr>
              <a:t>engineering time and M&amp;S cost still being fleshed out</a:t>
            </a:r>
            <a:endParaRPr lang="en-US" altLang="en-US" sz="1600" dirty="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dirty="0" smtClean="0">
                <a:solidFill>
                  <a:srgbClr val="154D81"/>
                </a:solidFill>
                <a:latin typeface="Helvetica" charset="0"/>
              </a:rPr>
              <a:t>4/26/2016</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dirty="0">
                <a:latin typeface="Helvetica" pitchFamily="34" charset="0"/>
              </a:rPr>
              <a:t>Presenter | Presentation Title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26</a:t>
            </a:fld>
            <a:endParaRPr lang="en-US" altLang="en-US" sz="900">
              <a:solidFill>
                <a:srgbClr val="154D81"/>
              </a:solidFill>
              <a:latin typeface="Helvetica" charset="0"/>
            </a:endParaRPr>
          </a:p>
        </p:txBody>
      </p:sp>
    </p:spTree>
    <p:extLst>
      <p:ext uri="{BB962C8B-B14F-4D97-AF65-F5344CB8AC3E}">
        <p14:creationId xmlns:p14="http://schemas.microsoft.com/office/powerpoint/2010/main" val="125097604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Power Supplies </a:t>
            </a:r>
            <a:r>
              <a:rPr lang="en-US" dirty="0" smtClean="0"/>
              <a:t>– Resources Required to Meet Initial Goals</a:t>
            </a:r>
            <a:endParaRPr lang="en-US" dirty="0"/>
          </a:p>
        </p:txBody>
      </p:sp>
      <p:sp>
        <p:nvSpPr>
          <p:cNvPr id="3" name="Content Placeholder 2"/>
          <p:cNvSpPr>
            <a:spLocks noGrp="1"/>
          </p:cNvSpPr>
          <p:nvPr>
            <p:ph idx="1"/>
          </p:nvPr>
        </p:nvSpPr>
        <p:spPr>
          <a:xfrm>
            <a:off x="242887" y="3230434"/>
            <a:ext cx="8672513" cy="2931083"/>
          </a:xfrm>
        </p:spPr>
        <p:txBody>
          <a:bodyPr/>
          <a:lstStyle/>
          <a:p>
            <a:r>
              <a:rPr lang="en-US" sz="2000" dirty="0" smtClean="0"/>
              <a:t>Describe FTE resource needs to reach goals</a:t>
            </a:r>
          </a:p>
          <a:p>
            <a:pPr lvl="1"/>
            <a:r>
              <a:rPr lang="en-US" sz="1400" dirty="0" smtClean="0"/>
              <a:t>The original FTE request included manpower to order the parts needed to build the required bulk supply, switching modules and controls. Once parts arrive, technician support is needed to assemble the units</a:t>
            </a:r>
          </a:p>
          <a:p>
            <a:pPr lvl="1"/>
            <a:r>
              <a:rPr lang="en-US" sz="1400" dirty="0" smtClean="0"/>
              <a:t>Recent study has revealed two flaws; one is that we need to increase the current capabilities and two we desire a different quench protection method. These will require extra engineering time</a:t>
            </a:r>
          </a:p>
          <a:p>
            <a:pPr lvl="1"/>
            <a:endParaRPr lang="en-US" dirty="0"/>
          </a:p>
          <a:p>
            <a:r>
              <a:rPr lang="en-US" dirty="0" smtClean="0"/>
              <a:t>Describe M&amp;S resource needs to reach goals</a:t>
            </a:r>
          </a:p>
          <a:p>
            <a:pPr lvl="1"/>
            <a:r>
              <a:rPr lang="en-US" sz="1400" dirty="0" smtClean="0"/>
              <a:t>M&amp;S consists entirely of purchasing parts </a:t>
            </a:r>
          </a:p>
          <a:p>
            <a:pPr lvl="1"/>
            <a:r>
              <a:rPr lang="en-US" sz="1400" dirty="0" smtClean="0"/>
              <a:t>We may require additional M$S for “new” quench protection system</a:t>
            </a:r>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dirty="0"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27</a:t>
            </a:fld>
            <a:endParaRPr lang="en-US" altLang="en-US" dirty="0"/>
          </a:p>
        </p:txBody>
      </p:sp>
      <p:pic>
        <p:nvPicPr>
          <p:cNvPr id="7" name="Picture 6"/>
          <p:cNvPicPr>
            <a:picLocks noChangeAspect="1"/>
          </p:cNvPicPr>
          <p:nvPr/>
        </p:nvPicPr>
        <p:blipFill>
          <a:blip r:embed="rId3"/>
          <a:stretch>
            <a:fillRect/>
          </a:stretch>
        </p:blipFill>
        <p:spPr>
          <a:xfrm>
            <a:off x="1408874" y="848360"/>
            <a:ext cx="6019767" cy="2286000"/>
          </a:xfrm>
          <a:prstGeom prst="rect">
            <a:avLst/>
          </a:prstGeom>
        </p:spPr>
      </p:pic>
    </p:spTree>
    <p:extLst>
      <p:ext uri="{BB962C8B-B14F-4D97-AF65-F5344CB8AC3E}">
        <p14:creationId xmlns:p14="http://schemas.microsoft.com/office/powerpoint/2010/main" val="108563276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Power Supplies </a:t>
            </a:r>
            <a:r>
              <a:rPr lang="en-US" dirty="0" smtClean="0"/>
              <a:t>– FTE – By Job Category and Role</a:t>
            </a:r>
            <a:endParaRPr lang="en-US" dirty="0"/>
          </a:p>
        </p:txBody>
      </p:sp>
      <p:sp>
        <p:nvSpPr>
          <p:cNvPr id="3" name="Content Placeholder 2"/>
          <p:cNvSpPr>
            <a:spLocks noGrp="1"/>
          </p:cNvSpPr>
          <p:nvPr>
            <p:ph idx="1"/>
          </p:nvPr>
        </p:nvSpPr>
        <p:spPr>
          <a:xfrm>
            <a:off x="291525" y="3426796"/>
            <a:ext cx="8672513" cy="2091354"/>
          </a:xfrm>
        </p:spPr>
        <p:txBody>
          <a:bodyPr/>
          <a:lstStyle/>
          <a:p>
            <a:r>
              <a:rPr lang="en-US" sz="1600" dirty="0" smtClean="0"/>
              <a:t>Manage the process to insure it is moving along and to deal with design changes and requirements</a:t>
            </a:r>
          </a:p>
          <a:p>
            <a:r>
              <a:rPr lang="en-US" sz="1600" dirty="0" smtClean="0"/>
              <a:t>To verify proper components are ordered, supervise component testing and to adjust the electrical design to insure specs are met.</a:t>
            </a:r>
            <a:endParaRPr lang="en-US" sz="1600" dirty="0"/>
          </a:p>
          <a:p>
            <a:r>
              <a:rPr lang="en-US" sz="1600" dirty="0" smtClean="0"/>
              <a:t>Order and build the bulk supply and associated modules</a:t>
            </a:r>
            <a:endParaRPr lang="en-US" sz="1600" dirty="0"/>
          </a:p>
          <a:p>
            <a:r>
              <a:rPr lang="en-US" sz="1600" dirty="0" smtClean="0"/>
              <a:t>Order controls hardware, build PS controller modules and provide necessary software</a:t>
            </a:r>
            <a:endParaRPr lang="en-US" sz="1600" dirty="0"/>
          </a:p>
          <a:p>
            <a:pPr marL="0" indent="0">
              <a:buNone/>
            </a:pPr>
            <a:endParaRPr lang="en-US" b="1" dirty="0">
              <a:solidFill>
                <a:srgbClr val="FF0000"/>
              </a:solidFill>
            </a:endParaRPr>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28</a:t>
            </a:fld>
            <a:endParaRPr lang="en-US" altLang="en-US" dirty="0"/>
          </a:p>
        </p:txBody>
      </p:sp>
      <p:pic>
        <p:nvPicPr>
          <p:cNvPr id="7" name="Picture 6"/>
          <p:cNvPicPr>
            <a:picLocks noChangeAspect="1"/>
          </p:cNvPicPr>
          <p:nvPr/>
        </p:nvPicPr>
        <p:blipFill>
          <a:blip r:embed="rId3"/>
          <a:stretch>
            <a:fillRect/>
          </a:stretch>
        </p:blipFill>
        <p:spPr>
          <a:xfrm>
            <a:off x="989048" y="880110"/>
            <a:ext cx="6798213" cy="2286000"/>
          </a:xfrm>
          <a:prstGeom prst="rect">
            <a:avLst/>
          </a:prstGeom>
        </p:spPr>
      </p:pic>
    </p:spTree>
    <p:extLst>
      <p:ext uri="{BB962C8B-B14F-4D97-AF65-F5344CB8AC3E}">
        <p14:creationId xmlns:p14="http://schemas.microsoft.com/office/powerpoint/2010/main" val="194760737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Power Supplies </a:t>
            </a:r>
            <a:r>
              <a:rPr lang="en-US" dirty="0" smtClean="0"/>
              <a:t>– Achievable Goals at Initial Target</a:t>
            </a:r>
            <a:endParaRPr lang="en-US" dirty="0"/>
          </a:p>
        </p:txBody>
      </p:sp>
      <p:sp>
        <p:nvSpPr>
          <p:cNvPr id="3" name="Content Placeholder 2"/>
          <p:cNvSpPr>
            <a:spLocks noGrp="1"/>
          </p:cNvSpPr>
          <p:nvPr>
            <p:ph idx="1"/>
          </p:nvPr>
        </p:nvSpPr>
        <p:spPr>
          <a:xfrm>
            <a:off x="242887" y="2537687"/>
            <a:ext cx="8672513" cy="3211084"/>
          </a:xfrm>
        </p:spPr>
        <p:txBody>
          <a:bodyPr/>
          <a:lstStyle/>
          <a:p>
            <a:r>
              <a:rPr lang="en-US" dirty="0" smtClean="0"/>
              <a:t>Create POs so as to be ready to purchase components</a:t>
            </a:r>
          </a:p>
          <a:p>
            <a:r>
              <a:rPr lang="en-US" dirty="0" smtClean="0"/>
              <a:t>Design work for PS modules</a:t>
            </a:r>
          </a:p>
          <a:p>
            <a:r>
              <a:rPr lang="en-US" dirty="0" smtClean="0"/>
              <a:t>Design changes for quench protection</a:t>
            </a:r>
          </a:p>
          <a:p>
            <a:endParaRPr lang="en-US" dirty="0"/>
          </a:p>
          <a:p>
            <a:r>
              <a:rPr lang="en-US" dirty="0" smtClean="0"/>
              <a:t>Order needs to be placed so available with HWR </a:t>
            </a:r>
            <a:r>
              <a:rPr lang="en-US" dirty="0" smtClean="0"/>
              <a:t>installation</a:t>
            </a:r>
          </a:p>
          <a:p>
            <a:pPr lvl="1"/>
            <a:r>
              <a:rPr lang="en-US" dirty="0" smtClean="0"/>
              <a:t>6 month lead time</a:t>
            </a:r>
          </a:p>
          <a:p>
            <a:pPr lvl="1"/>
            <a:r>
              <a:rPr lang="en-US" dirty="0" smtClean="0"/>
              <a:t>Need to define when necessary</a:t>
            </a:r>
            <a:endParaRPr lang="en-US" dirty="0"/>
          </a:p>
          <a:p>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29</a:t>
            </a:fld>
            <a:endParaRPr lang="en-US" altLang="en-US"/>
          </a:p>
        </p:txBody>
      </p:sp>
      <p:pic>
        <p:nvPicPr>
          <p:cNvPr id="7" name="Picture 6"/>
          <p:cNvPicPr>
            <a:picLocks noChangeAspect="1"/>
          </p:cNvPicPr>
          <p:nvPr/>
        </p:nvPicPr>
        <p:blipFill>
          <a:blip r:embed="rId3"/>
          <a:stretch>
            <a:fillRect/>
          </a:stretch>
        </p:blipFill>
        <p:spPr>
          <a:xfrm>
            <a:off x="907219" y="977900"/>
            <a:ext cx="6943482" cy="1244600"/>
          </a:xfrm>
          <a:prstGeom prst="rect">
            <a:avLst/>
          </a:prstGeom>
        </p:spPr>
      </p:pic>
    </p:spTree>
    <p:extLst>
      <p:ext uri="{BB962C8B-B14F-4D97-AF65-F5344CB8AC3E}">
        <p14:creationId xmlns:p14="http://schemas.microsoft.com/office/powerpoint/2010/main" val="17286583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Accelerator Physics </a:t>
            </a:r>
            <a:r>
              <a:rPr lang="en-US" dirty="0" smtClean="0"/>
              <a:t>– Resources Required to Meet Initial Goals</a:t>
            </a:r>
            <a:endParaRPr lang="en-US" dirty="0"/>
          </a:p>
        </p:txBody>
      </p:sp>
      <p:sp>
        <p:nvSpPr>
          <p:cNvPr id="3" name="Content Placeholder 2"/>
          <p:cNvSpPr>
            <a:spLocks noGrp="1"/>
          </p:cNvSpPr>
          <p:nvPr>
            <p:ph idx="1"/>
          </p:nvPr>
        </p:nvSpPr>
        <p:spPr>
          <a:xfrm>
            <a:off x="242887" y="3230434"/>
            <a:ext cx="8672513" cy="2931083"/>
          </a:xfrm>
        </p:spPr>
        <p:txBody>
          <a:bodyPr/>
          <a:lstStyle/>
          <a:p>
            <a:r>
              <a:rPr lang="en-US" dirty="0" smtClean="0"/>
              <a:t>Describe FTE resource needs to reach goals</a:t>
            </a:r>
          </a:p>
          <a:p>
            <a:pPr lvl="1"/>
            <a:r>
              <a:rPr lang="en-US" dirty="0" smtClean="0"/>
              <a:t>Resonance Control 2.1 FTE</a:t>
            </a:r>
          </a:p>
          <a:p>
            <a:pPr lvl="1"/>
            <a:r>
              <a:rPr lang="en-US" dirty="0" smtClean="0"/>
              <a:t>CDR/RLS:  1 FTE</a:t>
            </a:r>
          </a:p>
          <a:p>
            <a:pPr lvl="1"/>
            <a:r>
              <a:rPr lang="en-US" dirty="0" smtClean="0"/>
              <a:t>Beam </a:t>
            </a:r>
            <a:r>
              <a:rPr lang="en-US" dirty="0" smtClean="0"/>
              <a:t>Analysis/Simulation:  </a:t>
            </a:r>
            <a:r>
              <a:rPr lang="en-US" dirty="0" smtClean="0"/>
              <a:t>1.7 FTE</a:t>
            </a:r>
            <a:endParaRPr lang="en-US" dirty="0"/>
          </a:p>
          <a:p>
            <a:r>
              <a:rPr lang="en-US" dirty="0" smtClean="0"/>
              <a:t>Describe M&amp;S resource needs to reach goals</a:t>
            </a:r>
          </a:p>
          <a:p>
            <a:pPr lvl="1"/>
            <a:r>
              <a:rPr lang="en-US" dirty="0" smtClean="0"/>
              <a:t>Software licenses</a:t>
            </a:r>
          </a:p>
          <a:p>
            <a:pPr lvl="1"/>
            <a:r>
              <a:rPr lang="en-US" dirty="0" smtClean="0"/>
              <a:t>Instrumentation support for Resonance control</a:t>
            </a:r>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dirty="0"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3</a:t>
            </a:fld>
            <a:endParaRPr lang="en-US" altLang="en-US" dirty="0"/>
          </a:p>
        </p:txBody>
      </p:sp>
      <p:pic>
        <p:nvPicPr>
          <p:cNvPr id="7" name="Picture 6"/>
          <p:cNvPicPr>
            <a:picLocks noChangeAspect="1"/>
          </p:cNvPicPr>
          <p:nvPr/>
        </p:nvPicPr>
        <p:blipFill>
          <a:blip r:embed="rId3"/>
          <a:stretch>
            <a:fillRect/>
          </a:stretch>
        </p:blipFill>
        <p:spPr>
          <a:xfrm>
            <a:off x="1855914" y="857250"/>
            <a:ext cx="5665663" cy="2286000"/>
          </a:xfrm>
          <a:prstGeom prst="rect">
            <a:avLst/>
          </a:prstGeom>
        </p:spPr>
      </p:pic>
    </p:spTree>
    <p:extLst>
      <p:ext uri="{BB962C8B-B14F-4D97-AF65-F5344CB8AC3E}">
        <p14:creationId xmlns:p14="http://schemas.microsoft.com/office/powerpoint/2010/main" val="42922749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Vacuum</a:t>
            </a:r>
            <a:r>
              <a:rPr lang="en-US" altLang="en-US" dirty="0" smtClean="0">
                <a:latin typeface="Helvetica" charset="0"/>
                <a:ea typeface="ＭＳ Ｐゴシック" pitchFamily="34" charset="-128"/>
              </a:rPr>
              <a:t> </a:t>
            </a:r>
            <a:r>
              <a:rPr lang="en-US" altLang="en-US" dirty="0">
                <a:latin typeface="Helvetica" charset="0"/>
                <a:ea typeface="ＭＳ Ｐゴシック" pitchFamily="34" charset="-128"/>
              </a:rPr>
              <a:t>- </a:t>
            </a:r>
            <a:r>
              <a:rPr lang="en-US" altLang="en-US" dirty="0" smtClean="0">
                <a:latin typeface="Helvetica" charset="0"/>
                <a:ea typeface="ＭＳ Ｐゴシック" pitchFamily="34" charset="-128"/>
              </a:rPr>
              <a:t>FY17 Initial Goals</a:t>
            </a:r>
          </a:p>
        </p:txBody>
      </p:sp>
      <p:sp>
        <p:nvSpPr>
          <p:cNvPr id="20482" name="Content Placeholder 2"/>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Interface with booster injection development</a:t>
            </a:r>
          </a:p>
          <a:p>
            <a:pPr lvl="1"/>
            <a:r>
              <a:rPr lang="en-US" altLang="en-US" sz="1800" dirty="0" smtClean="0">
                <a:latin typeface="Helvetica" charset="0"/>
                <a:ea typeface="ＭＳ Ｐゴシック" pitchFamily="34" charset="-128"/>
              </a:rPr>
              <a:t>Provide any required elucidation of the goal here</a:t>
            </a:r>
            <a:endParaRPr lang="en-US" altLang="en-US" dirty="0">
              <a:latin typeface="Helvetica" charset="0"/>
              <a:ea typeface="ＭＳ Ｐゴシック" pitchFamily="34" charset="-128"/>
            </a:endParaRPr>
          </a:p>
          <a:p>
            <a:r>
              <a:rPr lang="en-US" altLang="en-US" dirty="0" smtClean="0">
                <a:latin typeface="Helvetica" charset="0"/>
                <a:ea typeface="ＭＳ Ｐゴシック" pitchFamily="34" charset="-128"/>
              </a:rPr>
              <a:t>Support </a:t>
            </a:r>
            <a:r>
              <a:rPr lang="en-US" altLang="en-US" dirty="0">
                <a:latin typeface="Helvetica" charset="0"/>
                <a:ea typeface="ＭＳ Ｐゴシック" pitchFamily="34" charset="-128"/>
              </a:rPr>
              <a:t>Conceptual Design Report (CDR) and Resource Loaded Schedule (RLS) for </a:t>
            </a:r>
            <a:r>
              <a:rPr lang="en-US" altLang="en-US" dirty="0" smtClean="0">
                <a:latin typeface="Helvetica" charset="0"/>
                <a:ea typeface="ＭＳ Ｐゴシック" pitchFamily="34" charset="-128"/>
              </a:rPr>
              <a:t>Vacuum program </a:t>
            </a:r>
            <a:endParaRPr lang="en-US" altLang="en-US" dirty="0">
              <a:latin typeface="Helvetica" charset="0"/>
              <a:ea typeface="ＭＳ Ｐゴシック" pitchFamily="34" charset="-128"/>
            </a:endParaRPr>
          </a:p>
          <a:p>
            <a:pPr lvl="1"/>
            <a:r>
              <a:rPr lang="en-US" altLang="en-US" sz="1800" dirty="0" smtClean="0">
                <a:latin typeface="Helvetica" charset="0"/>
                <a:ea typeface="ＭＳ Ｐゴシック" pitchFamily="34" charset="-128"/>
              </a:rPr>
              <a:t>Provide any required elucidation of the goal </a:t>
            </a:r>
            <a:r>
              <a:rPr lang="en-US" altLang="en-US" sz="1800" dirty="0" smtClean="0">
                <a:latin typeface="Helvetica" charset="0"/>
                <a:ea typeface="ＭＳ Ｐゴシック" pitchFamily="34" charset="-128"/>
              </a:rPr>
              <a:t>here</a:t>
            </a:r>
          </a:p>
          <a:p>
            <a:pPr lvl="1"/>
            <a:endParaRPr lang="en-US" altLang="en-US" sz="1800" dirty="0">
              <a:latin typeface="Helvetica" charset="0"/>
              <a:ea typeface="ＭＳ Ｐゴシック" pitchFamily="34" charset="-128"/>
            </a:endParaRPr>
          </a:p>
          <a:p>
            <a:r>
              <a:rPr lang="en-US" altLang="en-US" sz="2000" dirty="0" smtClean="0">
                <a:latin typeface="Helvetica" charset="0"/>
                <a:ea typeface="ＭＳ Ｐゴシック" pitchFamily="34" charset="-128"/>
              </a:rPr>
              <a:t>Should have included:  support for MEBT vacuum hardware</a:t>
            </a:r>
            <a:endParaRPr lang="en-US" altLang="en-US" sz="2000" dirty="0" smtClean="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dirty="0" smtClean="0">
                <a:solidFill>
                  <a:srgbClr val="154D81"/>
                </a:solidFill>
                <a:latin typeface="Helvetica" charset="0"/>
              </a:rPr>
              <a:t>6/30/2015</a:t>
            </a:r>
            <a:endParaRPr lang="en-US" altLang="en-US" sz="900" dirty="0">
              <a:solidFill>
                <a:srgbClr val="154D81"/>
              </a:solidFill>
              <a:latin typeface="Helvetica"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defRPr/>
            </a:pPr>
            <a:r>
              <a:rPr lang="en-US" sz="900" dirty="0">
                <a:latin typeface="Helvetica" pitchFamily="34" charset="0"/>
              </a:rPr>
              <a:t>Presenter | Presentation Title</a:t>
            </a:r>
            <a:endParaRPr lang="en-US" sz="900" b="1" dirty="0">
              <a:latin typeface="Helvetica" pitchFamily="34"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30</a:t>
            </a:fld>
            <a:endParaRPr lang="en-US" altLang="en-US" sz="900">
              <a:solidFill>
                <a:srgbClr val="154D81"/>
              </a:solidFill>
              <a:latin typeface="Helvetica" charset="0"/>
            </a:endParaRPr>
          </a:p>
        </p:txBody>
      </p:sp>
    </p:spTree>
    <p:extLst>
      <p:ext uri="{BB962C8B-B14F-4D97-AF65-F5344CB8AC3E}">
        <p14:creationId xmlns:p14="http://schemas.microsoft.com/office/powerpoint/2010/main" val="52819261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smtClean="0">
                <a:latin typeface="Helvetica" charset="0"/>
                <a:ea typeface="ＭＳ Ｐゴシック" pitchFamily="34" charset="-128"/>
              </a:rPr>
              <a:t>Vacuum </a:t>
            </a:r>
            <a:r>
              <a:rPr lang="en-US" dirty="0" smtClean="0"/>
              <a:t>– Resources Required to Meet Initial Goals</a:t>
            </a:r>
            <a:endParaRPr lang="en-US" dirty="0"/>
          </a:p>
        </p:txBody>
      </p:sp>
      <p:sp>
        <p:nvSpPr>
          <p:cNvPr id="3" name="Content Placeholder 2"/>
          <p:cNvSpPr>
            <a:spLocks noGrp="1"/>
          </p:cNvSpPr>
          <p:nvPr>
            <p:ph idx="1"/>
          </p:nvPr>
        </p:nvSpPr>
        <p:spPr>
          <a:xfrm>
            <a:off x="242887" y="3230434"/>
            <a:ext cx="8672513" cy="2931083"/>
          </a:xfrm>
        </p:spPr>
        <p:txBody>
          <a:bodyPr/>
          <a:lstStyle/>
          <a:p>
            <a:r>
              <a:rPr lang="en-US" dirty="0" smtClean="0"/>
              <a:t>Describe FTE resource needs to reach goals</a:t>
            </a:r>
          </a:p>
          <a:p>
            <a:pPr lvl="1"/>
            <a:r>
              <a:rPr lang="en-US" dirty="0" smtClean="0"/>
              <a:t>Engineering support for MEBT installation and conceptual design for PIP-II</a:t>
            </a:r>
          </a:p>
          <a:p>
            <a:pPr lvl="1"/>
            <a:endParaRPr lang="en-US" dirty="0"/>
          </a:p>
          <a:p>
            <a:r>
              <a:rPr lang="en-US" dirty="0" smtClean="0"/>
              <a:t>Describe M&amp;S resource needs to reach goals</a:t>
            </a:r>
          </a:p>
          <a:p>
            <a:pPr lvl="1"/>
            <a:r>
              <a:rPr lang="en-US" dirty="0" smtClean="0"/>
              <a:t>PXIE (MEBT) vacuum system:  hardware for the full length MEBT</a:t>
            </a:r>
          </a:p>
        </p:txBody>
      </p:sp>
      <p:sp>
        <p:nvSpPr>
          <p:cNvPr id="4" name="Date Placeholder 3"/>
          <p:cNvSpPr>
            <a:spLocks noGrp="1"/>
          </p:cNvSpPr>
          <p:nvPr>
            <p:ph type="dt" sz="half" idx="10"/>
          </p:nvPr>
        </p:nvSpPr>
        <p:spPr/>
        <p:txBody>
          <a:bodyPr/>
          <a:lstStyle/>
          <a:p>
            <a:r>
              <a:rPr lang="en-US" altLang="en-US" dirty="0" smtClean="0"/>
              <a:t>6/30/2015</a:t>
            </a:r>
            <a:endParaRPr lang="en-US" altLang="en-US" dirty="0"/>
          </a:p>
        </p:txBody>
      </p:sp>
      <p:sp>
        <p:nvSpPr>
          <p:cNvPr id="5" name="Footer Placeholder 4"/>
          <p:cNvSpPr>
            <a:spLocks noGrp="1"/>
          </p:cNvSpPr>
          <p:nvPr>
            <p:ph type="ftr" sz="quarter" idx="11"/>
          </p:nvPr>
        </p:nvSpPr>
        <p:spPr/>
        <p:txBody>
          <a:bodyPr/>
          <a:lstStyle/>
          <a:p>
            <a:pPr>
              <a:defRPr/>
            </a:pPr>
            <a:r>
              <a:rPr lang="en-US" dirty="0"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31</a:t>
            </a:fld>
            <a:endParaRPr lang="en-US" altLang="en-US" dirty="0"/>
          </a:p>
        </p:txBody>
      </p:sp>
      <p:pic>
        <p:nvPicPr>
          <p:cNvPr id="7" name="Picture 6"/>
          <p:cNvPicPr>
            <a:picLocks noChangeAspect="1"/>
          </p:cNvPicPr>
          <p:nvPr/>
        </p:nvPicPr>
        <p:blipFill>
          <a:blip r:embed="rId3"/>
          <a:stretch>
            <a:fillRect/>
          </a:stretch>
        </p:blipFill>
        <p:spPr>
          <a:xfrm>
            <a:off x="1459674" y="848360"/>
            <a:ext cx="6019767" cy="2286000"/>
          </a:xfrm>
          <a:prstGeom prst="rect">
            <a:avLst/>
          </a:prstGeom>
        </p:spPr>
      </p:pic>
    </p:spTree>
    <p:extLst>
      <p:ext uri="{BB962C8B-B14F-4D97-AF65-F5344CB8AC3E}">
        <p14:creationId xmlns:p14="http://schemas.microsoft.com/office/powerpoint/2010/main" val="147160254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smtClean="0">
                <a:latin typeface="Helvetica" charset="0"/>
                <a:ea typeface="ＭＳ Ｐゴシック" pitchFamily="34" charset="-128"/>
              </a:rPr>
              <a:t>Vacuum </a:t>
            </a:r>
            <a:r>
              <a:rPr lang="en-US" dirty="0" smtClean="0"/>
              <a:t>– FTE – By Job Category and Role</a:t>
            </a:r>
            <a:endParaRPr lang="en-US" dirty="0"/>
          </a:p>
        </p:txBody>
      </p:sp>
      <p:sp>
        <p:nvSpPr>
          <p:cNvPr id="3" name="Content Placeholder 2"/>
          <p:cNvSpPr>
            <a:spLocks noGrp="1"/>
          </p:cNvSpPr>
          <p:nvPr>
            <p:ph idx="1"/>
          </p:nvPr>
        </p:nvSpPr>
        <p:spPr>
          <a:xfrm>
            <a:off x="291525" y="3426796"/>
            <a:ext cx="8672513" cy="2091354"/>
          </a:xfrm>
        </p:spPr>
        <p:txBody>
          <a:bodyPr/>
          <a:lstStyle/>
          <a:p>
            <a:r>
              <a:rPr lang="en-US" sz="2000" dirty="0" smtClean="0"/>
              <a:t>Engineer:  half PXIE, half CDR</a:t>
            </a:r>
          </a:p>
          <a:p>
            <a:r>
              <a:rPr lang="en-US" sz="2000" dirty="0" smtClean="0"/>
              <a:t>Designer:  similar</a:t>
            </a:r>
            <a:endParaRPr lang="en-US" sz="2000" dirty="0"/>
          </a:p>
          <a:p>
            <a:pPr marL="0" indent="0">
              <a:buNone/>
            </a:pPr>
            <a:endParaRPr lang="en-US" b="1" dirty="0">
              <a:solidFill>
                <a:srgbClr val="FF0000"/>
              </a:solidFill>
            </a:endParaRPr>
          </a:p>
        </p:txBody>
      </p:sp>
      <p:sp>
        <p:nvSpPr>
          <p:cNvPr id="4" name="Date Placeholder 3"/>
          <p:cNvSpPr>
            <a:spLocks noGrp="1"/>
          </p:cNvSpPr>
          <p:nvPr>
            <p:ph type="dt" sz="half" idx="10"/>
          </p:nvPr>
        </p:nvSpPr>
        <p:spPr/>
        <p:txBody>
          <a:bodyPr/>
          <a:lstStyle/>
          <a:p>
            <a:r>
              <a:rPr lang="en-US" altLang="en-US" dirty="0" smtClean="0"/>
              <a:t>6/30/2015</a:t>
            </a:r>
            <a:endParaRPr lang="en-US" altLang="en-US" dirty="0"/>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32</a:t>
            </a:fld>
            <a:endParaRPr lang="en-US" altLang="en-US" dirty="0"/>
          </a:p>
        </p:txBody>
      </p:sp>
      <p:pic>
        <p:nvPicPr>
          <p:cNvPr id="7" name="Picture 6"/>
          <p:cNvPicPr>
            <a:picLocks noChangeAspect="1"/>
          </p:cNvPicPr>
          <p:nvPr/>
        </p:nvPicPr>
        <p:blipFill>
          <a:blip r:embed="rId3"/>
          <a:stretch>
            <a:fillRect/>
          </a:stretch>
        </p:blipFill>
        <p:spPr>
          <a:xfrm>
            <a:off x="779102" y="900430"/>
            <a:ext cx="7565476" cy="2171700"/>
          </a:xfrm>
          <a:prstGeom prst="rect">
            <a:avLst/>
          </a:prstGeom>
        </p:spPr>
      </p:pic>
    </p:spTree>
    <p:extLst>
      <p:ext uri="{BB962C8B-B14F-4D97-AF65-F5344CB8AC3E}">
        <p14:creationId xmlns:p14="http://schemas.microsoft.com/office/powerpoint/2010/main" val="199005603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smtClean="0">
                <a:latin typeface="Helvetica" charset="0"/>
                <a:ea typeface="ＭＳ Ｐゴシック" pitchFamily="34" charset="-128"/>
              </a:rPr>
              <a:t>Vacuum </a:t>
            </a:r>
            <a:r>
              <a:rPr lang="en-US" dirty="0" smtClean="0"/>
              <a:t>– Achievable Goals at Initial Target</a:t>
            </a:r>
            <a:endParaRPr lang="en-US" dirty="0"/>
          </a:p>
        </p:txBody>
      </p:sp>
      <p:sp>
        <p:nvSpPr>
          <p:cNvPr id="3" name="Content Placeholder 2"/>
          <p:cNvSpPr>
            <a:spLocks noGrp="1"/>
          </p:cNvSpPr>
          <p:nvPr>
            <p:ph idx="1"/>
          </p:nvPr>
        </p:nvSpPr>
        <p:spPr>
          <a:xfrm>
            <a:off x="242887" y="2537687"/>
            <a:ext cx="8672513" cy="2148350"/>
          </a:xfrm>
        </p:spPr>
        <p:txBody>
          <a:bodyPr/>
          <a:lstStyle/>
          <a:p>
            <a:r>
              <a:rPr lang="en-US" dirty="0" smtClean="0"/>
              <a:t>Support CDR.</a:t>
            </a:r>
          </a:p>
          <a:p>
            <a:endParaRPr lang="en-US" dirty="0"/>
          </a:p>
          <a:p>
            <a:r>
              <a:rPr lang="en-US" dirty="0" smtClean="0"/>
              <a:t>No hardware or design for extending the MEBT</a:t>
            </a:r>
            <a:endParaRPr lang="en-US" dirty="0"/>
          </a:p>
          <a:p>
            <a:endParaRPr lang="en-US" dirty="0"/>
          </a:p>
        </p:txBody>
      </p:sp>
      <p:sp>
        <p:nvSpPr>
          <p:cNvPr id="4" name="Date Placeholder 3"/>
          <p:cNvSpPr>
            <a:spLocks noGrp="1"/>
          </p:cNvSpPr>
          <p:nvPr>
            <p:ph type="dt" sz="half" idx="10"/>
          </p:nvPr>
        </p:nvSpPr>
        <p:spPr/>
        <p:txBody>
          <a:bodyPr/>
          <a:lstStyle/>
          <a:p>
            <a:r>
              <a:rPr lang="en-US" altLang="en-US" dirty="0" smtClean="0"/>
              <a:t>6/30/2015</a:t>
            </a:r>
            <a:endParaRPr lang="en-US" altLang="en-US" dirty="0"/>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33</a:t>
            </a:fld>
            <a:endParaRPr lang="en-US" altLang="en-US"/>
          </a:p>
        </p:txBody>
      </p:sp>
      <p:pic>
        <p:nvPicPr>
          <p:cNvPr id="9" name="Picture 8"/>
          <p:cNvPicPr>
            <a:picLocks noChangeAspect="1"/>
          </p:cNvPicPr>
          <p:nvPr/>
        </p:nvPicPr>
        <p:blipFill>
          <a:blip r:embed="rId3"/>
          <a:stretch>
            <a:fillRect/>
          </a:stretch>
        </p:blipFill>
        <p:spPr>
          <a:xfrm>
            <a:off x="968179" y="906780"/>
            <a:ext cx="6943482" cy="1244600"/>
          </a:xfrm>
          <a:prstGeom prst="rect">
            <a:avLst/>
          </a:prstGeom>
        </p:spPr>
      </p:pic>
    </p:spTree>
    <p:extLst>
      <p:ext uri="{BB962C8B-B14F-4D97-AF65-F5344CB8AC3E}">
        <p14:creationId xmlns:p14="http://schemas.microsoft.com/office/powerpoint/2010/main" val="185066672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Requests</a:t>
            </a:r>
            <a:endParaRPr lang="en-US" dirty="0"/>
          </a:p>
        </p:txBody>
      </p:sp>
      <p:sp>
        <p:nvSpPr>
          <p:cNvPr id="4" name="Date Placeholder 3"/>
          <p:cNvSpPr>
            <a:spLocks noGrp="1"/>
          </p:cNvSpPr>
          <p:nvPr>
            <p:ph type="dt" sz="half" idx="10"/>
          </p:nvPr>
        </p:nvSpPr>
        <p:spPr/>
        <p:txBody>
          <a:bodyPr/>
          <a:lstStyle/>
          <a:p>
            <a:r>
              <a:rPr lang="en-US" altLang="en-US"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Paul Derwent | Consolidated FY17 Budget</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34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449048217"/>
              </p:ext>
            </p:extLst>
          </p:nvPr>
        </p:nvGraphicFramePr>
        <p:xfrm>
          <a:off x="228602" y="898940"/>
          <a:ext cx="8686797" cy="5308040"/>
        </p:xfrm>
        <a:graphic>
          <a:graphicData uri="http://schemas.openxmlformats.org/drawingml/2006/table">
            <a:tbl>
              <a:tblPr firstRow="1" bandRow="1">
                <a:tableStyleId>{5C22544A-7EE6-4342-B048-85BDC9FD1C3A}</a:tableStyleId>
              </a:tblPr>
              <a:tblGrid>
                <a:gridCol w="1912014"/>
                <a:gridCol w="1070309"/>
                <a:gridCol w="1227286"/>
                <a:gridCol w="1184475"/>
                <a:gridCol w="1041767"/>
                <a:gridCol w="1009975"/>
                <a:gridCol w="1240971"/>
              </a:tblGrid>
              <a:tr h="530804">
                <a:tc>
                  <a:txBody>
                    <a:bodyPr/>
                    <a:lstStyle/>
                    <a:p>
                      <a:pPr algn="l" fontAlgn="b"/>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b="0" i="0" u="none" strike="noStrike" dirty="0">
                          <a:solidFill>
                            <a:srgbClr val="000000"/>
                          </a:solidFill>
                          <a:effectLst/>
                          <a:latin typeface="Calibri"/>
                        </a:rPr>
                        <a:t>Target</a:t>
                      </a:r>
                    </a:p>
                  </a:txBody>
                  <a:tcPr marL="12700" marR="12700" marT="12700" marB="0" anchor="b"/>
                </a:tc>
                <a:tc>
                  <a:txBody>
                    <a:bodyPr/>
                    <a:lstStyle/>
                    <a:p>
                      <a:pPr algn="ctr" fontAlgn="b"/>
                      <a:r>
                        <a:rPr lang="en-US" sz="1600" b="0" i="0" u="none" strike="noStrike" dirty="0">
                          <a:solidFill>
                            <a:srgbClr val="000000"/>
                          </a:solidFill>
                          <a:effectLst/>
                          <a:latin typeface="Calibri"/>
                        </a:rPr>
                        <a:t>Request</a:t>
                      </a:r>
                    </a:p>
                  </a:txBody>
                  <a:tcPr marL="12700" marR="12700" marT="12700" marB="0" anchor="b"/>
                </a:tc>
                <a:tc>
                  <a:txBody>
                    <a:bodyPr/>
                    <a:lstStyle/>
                    <a:p>
                      <a:pPr algn="ctr" fontAlgn="b"/>
                      <a:r>
                        <a:rPr lang="en-US" sz="1600" b="0" i="0" u="none" strike="noStrike" dirty="0">
                          <a:solidFill>
                            <a:srgbClr val="000000"/>
                          </a:solidFill>
                          <a:effectLst/>
                          <a:latin typeface="Calibri"/>
                        </a:rPr>
                        <a:t>Over/Under</a:t>
                      </a:r>
                    </a:p>
                  </a:txBody>
                  <a:tcPr marL="12700" marR="12700" marT="12700" marB="0" anchor="b"/>
                </a:tc>
                <a:tc>
                  <a:txBody>
                    <a:bodyPr/>
                    <a:lstStyle/>
                    <a:p>
                      <a:pPr algn="ctr" fontAlgn="b"/>
                      <a:r>
                        <a:rPr lang="en-US" sz="1600" b="0" i="0" u="none" strike="noStrike">
                          <a:solidFill>
                            <a:srgbClr val="000000"/>
                          </a:solidFill>
                          <a:effectLst/>
                          <a:latin typeface="Calibri"/>
                        </a:rPr>
                        <a:t>Target</a:t>
                      </a:r>
                    </a:p>
                  </a:txBody>
                  <a:tcPr marL="12700" marR="12700" marT="12700" marB="0" anchor="b"/>
                </a:tc>
                <a:tc>
                  <a:txBody>
                    <a:bodyPr/>
                    <a:lstStyle/>
                    <a:p>
                      <a:pPr algn="ctr" fontAlgn="b"/>
                      <a:r>
                        <a:rPr lang="en-US" sz="1600" b="0" i="0" u="none" strike="noStrike">
                          <a:solidFill>
                            <a:srgbClr val="000000"/>
                          </a:solidFill>
                          <a:effectLst/>
                          <a:latin typeface="Calibri"/>
                        </a:rPr>
                        <a:t>Request</a:t>
                      </a:r>
                    </a:p>
                  </a:txBody>
                  <a:tcPr marL="12700" marR="12700" marT="12700" marB="0" anchor="b"/>
                </a:tc>
                <a:tc>
                  <a:txBody>
                    <a:bodyPr/>
                    <a:lstStyle/>
                    <a:p>
                      <a:pPr algn="ctr" fontAlgn="b"/>
                      <a:r>
                        <a:rPr lang="en-US" sz="1600" b="0" i="0" u="none" strike="noStrike">
                          <a:solidFill>
                            <a:srgbClr val="000000"/>
                          </a:solidFill>
                          <a:effectLst/>
                          <a:latin typeface="Calibri"/>
                        </a:rPr>
                        <a:t>Over/Under</a:t>
                      </a:r>
                    </a:p>
                  </a:txBody>
                  <a:tcPr marL="12700" marR="12700" marT="12700" marB="0" anchor="b"/>
                </a:tc>
              </a:tr>
              <a:tr h="530804">
                <a:tc>
                  <a:txBody>
                    <a:bodyPr/>
                    <a:lstStyle/>
                    <a:p>
                      <a:pPr algn="l" fontAlgn="b"/>
                      <a:r>
                        <a:rPr lang="en-US" sz="1600" b="0" i="0" u="none" strike="noStrike">
                          <a:solidFill>
                            <a:srgbClr val="000000"/>
                          </a:solidFill>
                          <a:effectLst/>
                          <a:latin typeface="Calibri"/>
                        </a:rPr>
                        <a:t>Alignment</a:t>
                      </a:r>
                    </a:p>
                  </a:txBody>
                  <a:tcPr marL="12700" marR="12700" marT="12700" marB="0" anchor="b"/>
                </a:tc>
                <a:tc>
                  <a:txBody>
                    <a:bodyPr/>
                    <a:lstStyle/>
                    <a:p>
                      <a:pPr algn="ctr" fontAlgn="b"/>
                      <a:r>
                        <a:rPr lang="en-US" sz="1600" b="0" i="0" u="none" strike="noStrike">
                          <a:solidFill>
                            <a:srgbClr val="000000"/>
                          </a:solidFill>
                          <a:effectLst/>
                          <a:latin typeface="Calibri"/>
                        </a:rPr>
                        <a:t> 0.40 </a:t>
                      </a:r>
                    </a:p>
                  </a:txBody>
                  <a:tcPr marL="12700" marR="12700" marT="12700" marB="0" anchor="b"/>
                </a:tc>
                <a:tc>
                  <a:txBody>
                    <a:bodyPr/>
                    <a:lstStyle/>
                    <a:p>
                      <a:pPr algn="ctr" fontAlgn="b"/>
                      <a:r>
                        <a:rPr lang="en-US" sz="1600" b="0" i="0" u="none" strike="noStrike">
                          <a:solidFill>
                            <a:srgbClr val="000000"/>
                          </a:solidFill>
                          <a:effectLst/>
                          <a:latin typeface="Calibri"/>
                        </a:rPr>
                        <a:t> 1.53 </a:t>
                      </a:r>
                    </a:p>
                  </a:txBody>
                  <a:tcPr marL="12700" marR="12700" marT="12700" marB="0" anchor="b"/>
                </a:tc>
                <a:tc>
                  <a:txBody>
                    <a:bodyPr/>
                    <a:lstStyle/>
                    <a:p>
                      <a:pPr algn="ctr" fontAlgn="b"/>
                      <a:r>
                        <a:rPr lang="en-US" sz="1600" b="0" i="0" u="none" strike="noStrike" dirty="0">
                          <a:solidFill>
                            <a:srgbClr val="FF0000"/>
                          </a:solidFill>
                          <a:effectLst/>
                          <a:latin typeface="Calibri"/>
                        </a:rPr>
                        <a:t>-1.13</a:t>
                      </a:r>
                    </a:p>
                  </a:txBody>
                  <a:tcPr marL="12700" marR="12700" marT="12700" marB="0" anchor="b"/>
                </a:tc>
                <a:tc>
                  <a:txBody>
                    <a:bodyPr/>
                    <a:lstStyle/>
                    <a:p>
                      <a:pPr algn="ctr" fontAlgn="b"/>
                      <a:r>
                        <a:rPr lang="en-US" sz="1600" b="0" i="0" u="none" strike="noStrike" dirty="0" smtClean="0">
                          <a:solidFill>
                            <a:srgbClr val="000000"/>
                          </a:solidFill>
                          <a:effectLst/>
                          <a:latin typeface="Calibri"/>
                        </a:rPr>
                        <a:t>-  </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b="0" i="0" u="none" strike="noStrike">
                          <a:solidFill>
                            <a:srgbClr val="000000"/>
                          </a:solidFill>
                          <a:effectLst/>
                          <a:latin typeface="Calibri"/>
                        </a:rPr>
                        <a:t> $7.4 </a:t>
                      </a:r>
                    </a:p>
                  </a:txBody>
                  <a:tcPr marL="12700" marR="12700" marT="12700" marB="0" anchor="b"/>
                </a:tc>
                <a:tc>
                  <a:txBody>
                    <a:bodyPr/>
                    <a:lstStyle/>
                    <a:p>
                      <a:pPr algn="ctr" fontAlgn="b"/>
                      <a:r>
                        <a:rPr lang="en-US" sz="1600" b="0" i="0" u="none" strike="noStrike">
                          <a:solidFill>
                            <a:srgbClr val="FF0000"/>
                          </a:solidFill>
                          <a:effectLst/>
                          <a:latin typeface="Calibri"/>
                        </a:rPr>
                        <a:t> $(7.4)</a:t>
                      </a:r>
                    </a:p>
                  </a:txBody>
                  <a:tcPr marL="12700" marR="12700" marT="12700" marB="0" anchor="b"/>
                </a:tc>
              </a:tr>
              <a:tr h="530804">
                <a:tc>
                  <a:txBody>
                    <a:bodyPr/>
                    <a:lstStyle/>
                    <a:p>
                      <a:pPr algn="l" fontAlgn="b"/>
                      <a:r>
                        <a:rPr lang="en-US" sz="1600" b="0" i="0" u="none" strike="noStrike">
                          <a:solidFill>
                            <a:srgbClr val="000000"/>
                          </a:solidFill>
                          <a:effectLst/>
                          <a:latin typeface="Calibri"/>
                        </a:rPr>
                        <a:t>Accelerator Physics</a:t>
                      </a:r>
                    </a:p>
                  </a:txBody>
                  <a:tcPr marL="12700" marR="12700" marT="12700" marB="0" anchor="b"/>
                </a:tc>
                <a:tc>
                  <a:txBody>
                    <a:bodyPr/>
                    <a:lstStyle/>
                    <a:p>
                      <a:pPr algn="ctr" fontAlgn="b"/>
                      <a:r>
                        <a:rPr lang="en-US" sz="1600" b="0" i="0" u="none" strike="noStrike">
                          <a:solidFill>
                            <a:srgbClr val="000000"/>
                          </a:solidFill>
                          <a:effectLst/>
                          <a:latin typeface="Calibri"/>
                        </a:rPr>
                        <a:t> 4.20 </a:t>
                      </a:r>
                    </a:p>
                  </a:txBody>
                  <a:tcPr marL="12700" marR="12700" marT="12700" marB="0" anchor="b"/>
                </a:tc>
                <a:tc>
                  <a:txBody>
                    <a:bodyPr/>
                    <a:lstStyle/>
                    <a:p>
                      <a:pPr algn="ctr" fontAlgn="b"/>
                      <a:r>
                        <a:rPr lang="en-US" sz="1600" b="0" i="0" u="none" strike="noStrike">
                          <a:solidFill>
                            <a:srgbClr val="000000"/>
                          </a:solidFill>
                          <a:effectLst/>
                          <a:latin typeface="Calibri"/>
                        </a:rPr>
                        <a:t> 4.80 </a:t>
                      </a:r>
                    </a:p>
                  </a:txBody>
                  <a:tcPr marL="12700" marR="12700" marT="12700" marB="0" anchor="b"/>
                </a:tc>
                <a:tc>
                  <a:txBody>
                    <a:bodyPr/>
                    <a:lstStyle/>
                    <a:p>
                      <a:pPr algn="ctr" fontAlgn="b"/>
                      <a:r>
                        <a:rPr lang="en-US" sz="1600" b="0" i="0" u="none" strike="noStrike" dirty="0">
                          <a:solidFill>
                            <a:srgbClr val="FF0000"/>
                          </a:solidFill>
                          <a:effectLst/>
                          <a:latin typeface="Calibri"/>
                        </a:rPr>
                        <a:t>-0.60</a:t>
                      </a:r>
                    </a:p>
                  </a:txBody>
                  <a:tcPr marL="12700" marR="12700" marT="12700" marB="0" anchor="b"/>
                </a:tc>
                <a:tc>
                  <a:txBody>
                    <a:bodyPr/>
                    <a:lstStyle/>
                    <a:p>
                      <a:pPr algn="ctr" fontAlgn="b"/>
                      <a:r>
                        <a:rPr lang="en-US" sz="1600" b="0" i="0" u="none" strike="noStrike" dirty="0">
                          <a:solidFill>
                            <a:srgbClr val="000000"/>
                          </a:solidFill>
                          <a:effectLst/>
                          <a:latin typeface="Calibri"/>
                        </a:rPr>
                        <a:t> $40.0 </a:t>
                      </a:r>
                    </a:p>
                  </a:txBody>
                  <a:tcPr marL="12700" marR="12700" marT="12700" marB="0" anchor="b"/>
                </a:tc>
                <a:tc>
                  <a:txBody>
                    <a:bodyPr/>
                    <a:lstStyle/>
                    <a:p>
                      <a:pPr algn="ctr" fontAlgn="b"/>
                      <a:r>
                        <a:rPr lang="en-US" sz="1600" b="0" i="0" u="none" strike="noStrike">
                          <a:solidFill>
                            <a:srgbClr val="000000"/>
                          </a:solidFill>
                          <a:effectLst/>
                          <a:latin typeface="Calibri"/>
                        </a:rPr>
                        <a:t> $14.0 </a:t>
                      </a:r>
                    </a:p>
                  </a:txBody>
                  <a:tcPr marL="12700" marR="12700" marT="12700" marB="0" anchor="b"/>
                </a:tc>
                <a:tc>
                  <a:txBody>
                    <a:bodyPr/>
                    <a:lstStyle/>
                    <a:p>
                      <a:pPr algn="ctr" fontAlgn="b"/>
                      <a:r>
                        <a:rPr lang="en-US" sz="1600" b="0" i="0" u="none" strike="noStrike">
                          <a:solidFill>
                            <a:srgbClr val="000000"/>
                          </a:solidFill>
                          <a:effectLst/>
                          <a:latin typeface="Calibri"/>
                        </a:rPr>
                        <a:t> $26.0 </a:t>
                      </a:r>
                    </a:p>
                  </a:txBody>
                  <a:tcPr marL="12700" marR="12700" marT="12700" marB="0" anchor="b"/>
                </a:tc>
              </a:tr>
              <a:tr h="530804">
                <a:tc>
                  <a:txBody>
                    <a:bodyPr/>
                    <a:lstStyle/>
                    <a:p>
                      <a:pPr algn="l" fontAlgn="b"/>
                      <a:r>
                        <a:rPr lang="en-US" sz="1600" b="0" i="0" u="none" strike="noStrike">
                          <a:solidFill>
                            <a:srgbClr val="000000"/>
                          </a:solidFill>
                          <a:effectLst/>
                          <a:latin typeface="Calibri"/>
                        </a:rPr>
                        <a:t>Instrumentation</a:t>
                      </a:r>
                    </a:p>
                  </a:txBody>
                  <a:tcPr marL="12700" marR="12700" marT="12700" marB="0" anchor="b"/>
                </a:tc>
                <a:tc>
                  <a:txBody>
                    <a:bodyPr/>
                    <a:lstStyle/>
                    <a:p>
                      <a:pPr algn="ctr" fontAlgn="b"/>
                      <a:r>
                        <a:rPr lang="en-US" sz="1600" b="0" i="0" u="none" strike="noStrike">
                          <a:solidFill>
                            <a:srgbClr val="000000"/>
                          </a:solidFill>
                          <a:effectLst/>
                          <a:latin typeface="Calibri"/>
                        </a:rPr>
                        <a:t> 1.50 </a:t>
                      </a:r>
                    </a:p>
                  </a:txBody>
                  <a:tcPr marL="12700" marR="12700" marT="12700" marB="0" anchor="b"/>
                </a:tc>
                <a:tc>
                  <a:txBody>
                    <a:bodyPr/>
                    <a:lstStyle/>
                    <a:p>
                      <a:pPr algn="ctr" fontAlgn="b"/>
                      <a:r>
                        <a:rPr lang="en-US" sz="1600" b="0" i="0" u="none" strike="noStrike">
                          <a:solidFill>
                            <a:srgbClr val="000000"/>
                          </a:solidFill>
                          <a:effectLst/>
                          <a:latin typeface="Calibri"/>
                        </a:rPr>
                        <a:t> 2.85 </a:t>
                      </a:r>
                    </a:p>
                  </a:txBody>
                  <a:tcPr marL="12700" marR="12700" marT="12700" marB="0" anchor="b"/>
                </a:tc>
                <a:tc>
                  <a:txBody>
                    <a:bodyPr/>
                    <a:lstStyle/>
                    <a:p>
                      <a:pPr algn="ctr" fontAlgn="b"/>
                      <a:r>
                        <a:rPr lang="en-US" sz="1600" b="0" i="0" u="none" strike="noStrike" dirty="0">
                          <a:solidFill>
                            <a:srgbClr val="FF0000"/>
                          </a:solidFill>
                          <a:effectLst/>
                          <a:latin typeface="Calibri"/>
                        </a:rPr>
                        <a:t>-1.35</a:t>
                      </a:r>
                    </a:p>
                  </a:txBody>
                  <a:tcPr marL="12700" marR="12700" marT="12700" marB="0" anchor="b"/>
                </a:tc>
                <a:tc>
                  <a:txBody>
                    <a:bodyPr/>
                    <a:lstStyle/>
                    <a:p>
                      <a:pPr algn="ctr" fontAlgn="b"/>
                      <a:r>
                        <a:rPr lang="en-US" sz="1600" b="0" i="0" u="none" strike="noStrike" dirty="0">
                          <a:solidFill>
                            <a:srgbClr val="000000"/>
                          </a:solidFill>
                          <a:effectLst/>
                          <a:latin typeface="Calibri"/>
                        </a:rPr>
                        <a:t> $50.0 </a:t>
                      </a:r>
                    </a:p>
                  </a:txBody>
                  <a:tcPr marL="12700" marR="12700" marT="12700" marB="0" anchor="b"/>
                </a:tc>
                <a:tc>
                  <a:txBody>
                    <a:bodyPr/>
                    <a:lstStyle/>
                    <a:p>
                      <a:pPr algn="ctr" fontAlgn="b"/>
                      <a:r>
                        <a:rPr lang="en-US" sz="1600" b="0" i="0" u="none" strike="noStrike">
                          <a:solidFill>
                            <a:srgbClr val="000000"/>
                          </a:solidFill>
                          <a:effectLst/>
                          <a:latin typeface="Calibri"/>
                        </a:rPr>
                        <a:t> $217.0 </a:t>
                      </a:r>
                    </a:p>
                  </a:txBody>
                  <a:tcPr marL="12700" marR="12700" marT="12700" marB="0" anchor="b"/>
                </a:tc>
                <a:tc>
                  <a:txBody>
                    <a:bodyPr/>
                    <a:lstStyle/>
                    <a:p>
                      <a:pPr algn="ctr" fontAlgn="b"/>
                      <a:r>
                        <a:rPr lang="en-US" sz="1600" b="0" i="0" u="none" strike="noStrike">
                          <a:solidFill>
                            <a:srgbClr val="FF0000"/>
                          </a:solidFill>
                          <a:effectLst/>
                          <a:latin typeface="Calibri"/>
                        </a:rPr>
                        <a:t> $(167.0)</a:t>
                      </a:r>
                    </a:p>
                  </a:txBody>
                  <a:tcPr marL="12700" marR="12700" marT="12700" marB="0" anchor="b"/>
                </a:tc>
              </a:tr>
              <a:tr h="530804">
                <a:tc>
                  <a:txBody>
                    <a:bodyPr/>
                    <a:lstStyle/>
                    <a:p>
                      <a:pPr algn="l" fontAlgn="b"/>
                      <a:r>
                        <a:rPr lang="en-US" sz="1600" b="0" i="0" u="none" strike="noStrike">
                          <a:solidFill>
                            <a:srgbClr val="000000"/>
                          </a:solidFill>
                          <a:effectLst/>
                          <a:latin typeface="Calibri"/>
                        </a:rPr>
                        <a:t>LLRF</a:t>
                      </a:r>
                    </a:p>
                  </a:txBody>
                  <a:tcPr marL="12700" marR="12700" marT="12700" marB="0" anchor="b"/>
                </a:tc>
                <a:tc>
                  <a:txBody>
                    <a:bodyPr/>
                    <a:lstStyle/>
                    <a:p>
                      <a:pPr algn="ctr" fontAlgn="b"/>
                      <a:r>
                        <a:rPr lang="en-US" sz="1600" b="0" i="0" u="none" strike="noStrike">
                          <a:solidFill>
                            <a:srgbClr val="000000"/>
                          </a:solidFill>
                          <a:effectLst/>
                          <a:latin typeface="Calibri"/>
                        </a:rPr>
                        <a:t> 2.25 </a:t>
                      </a:r>
                    </a:p>
                  </a:txBody>
                  <a:tcPr marL="12700" marR="12700" marT="12700" marB="0" anchor="b"/>
                </a:tc>
                <a:tc>
                  <a:txBody>
                    <a:bodyPr/>
                    <a:lstStyle/>
                    <a:p>
                      <a:pPr algn="ctr" fontAlgn="b"/>
                      <a:r>
                        <a:rPr lang="en-US" sz="1600" b="0" i="0" u="none" strike="noStrike">
                          <a:solidFill>
                            <a:srgbClr val="000000"/>
                          </a:solidFill>
                          <a:effectLst/>
                          <a:latin typeface="Calibri"/>
                        </a:rPr>
                        <a:t> 3.25 </a:t>
                      </a:r>
                    </a:p>
                  </a:txBody>
                  <a:tcPr marL="12700" marR="12700" marT="12700" marB="0" anchor="b"/>
                </a:tc>
                <a:tc>
                  <a:txBody>
                    <a:bodyPr/>
                    <a:lstStyle/>
                    <a:p>
                      <a:pPr algn="ctr" fontAlgn="b"/>
                      <a:r>
                        <a:rPr lang="en-US" sz="1600" b="0" i="0" u="none" strike="noStrike" dirty="0">
                          <a:solidFill>
                            <a:srgbClr val="FF0000"/>
                          </a:solidFill>
                          <a:effectLst/>
                          <a:latin typeface="Calibri"/>
                        </a:rPr>
                        <a:t>-1.00</a:t>
                      </a:r>
                    </a:p>
                  </a:txBody>
                  <a:tcPr marL="12700" marR="12700" marT="12700" marB="0" anchor="b"/>
                </a:tc>
                <a:tc>
                  <a:txBody>
                    <a:bodyPr/>
                    <a:lstStyle/>
                    <a:p>
                      <a:pPr algn="ctr" fontAlgn="b"/>
                      <a:r>
                        <a:rPr lang="en-US" sz="1600" b="0" i="0" u="none" strike="noStrike" dirty="0">
                          <a:solidFill>
                            <a:srgbClr val="000000"/>
                          </a:solidFill>
                          <a:effectLst/>
                          <a:latin typeface="Calibri"/>
                        </a:rPr>
                        <a:t> $10.0 </a:t>
                      </a:r>
                    </a:p>
                  </a:txBody>
                  <a:tcPr marL="12700" marR="12700" marT="12700" marB="0" anchor="b"/>
                </a:tc>
                <a:tc>
                  <a:txBody>
                    <a:bodyPr/>
                    <a:lstStyle/>
                    <a:p>
                      <a:pPr algn="ctr" fontAlgn="b"/>
                      <a:r>
                        <a:rPr lang="en-US" sz="1600" b="0" i="0" u="none" strike="noStrike" dirty="0">
                          <a:solidFill>
                            <a:srgbClr val="000000"/>
                          </a:solidFill>
                          <a:effectLst/>
                          <a:latin typeface="Calibri"/>
                        </a:rPr>
                        <a:t> $23.7 </a:t>
                      </a:r>
                    </a:p>
                  </a:txBody>
                  <a:tcPr marL="12700" marR="12700" marT="12700" marB="0" anchor="b"/>
                </a:tc>
                <a:tc>
                  <a:txBody>
                    <a:bodyPr/>
                    <a:lstStyle/>
                    <a:p>
                      <a:pPr algn="ctr" fontAlgn="b"/>
                      <a:r>
                        <a:rPr lang="en-US" sz="1600" b="0" i="0" u="none" strike="noStrike">
                          <a:solidFill>
                            <a:srgbClr val="FF0000"/>
                          </a:solidFill>
                          <a:effectLst/>
                          <a:latin typeface="Calibri"/>
                        </a:rPr>
                        <a:t> $(13.7)</a:t>
                      </a:r>
                    </a:p>
                  </a:txBody>
                  <a:tcPr marL="12700" marR="12700" marT="12700" marB="0" anchor="b"/>
                </a:tc>
              </a:tr>
              <a:tr h="530804">
                <a:tc>
                  <a:txBody>
                    <a:bodyPr/>
                    <a:lstStyle/>
                    <a:p>
                      <a:pPr algn="l" fontAlgn="b"/>
                      <a:r>
                        <a:rPr lang="en-US" sz="1600" b="0" i="0" u="none" strike="noStrike">
                          <a:solidFill>
                            <a:srgbClr val="000000"/>
                          </a:solidFill>
                          <a:effectLst/>
                          <a:latin typeface="Calibri"/>
                        </a:rPr>
                        <a:t>Mech Support</a:t>
                      </a:r>
                    </a:p>
                  </a:txBody>
                  <a:tcPr marL="12700" marR="12700" marT="12700" marB="0" anchor="b"/>
                </a:tc>
                <a:tc>
                  <a:txBody>
                    <a:bodyPr/>
                    <a:lstStyle/>
                    <a:p>
                      <a:pPr algn="ctr" fontAlgn="b"/>
                      <a:r>
                        <a:rPr lang="en-US" sz="1600" b="0" i="0" u="none" strike="noStrike">
                          <a:solidFill>
                            <a:srgbClr val="000000"/>
                          </a:solidFill>
                          <a:effectLst/>
                          <a:latin typeface="Calibri"/>
                        </a:rPr>
                        <a:t> 0.20 </a:t>
                      </a:r>
                    </a:p>
                  </a:txBody>
                  <a:tcPr marL="12700" marR="12700" marT="12700" marB="0" anchor="b"/>
                </a:tc>
                <a:tc>
                  <a:txBody>
                    <a:bodyPr/>
                    <a:lstStyle/>
                    <a:p>
                      <a:pPr algn="ctr" fontAlgn="b"/>
                      <a:r>
                        <a:rPr lang="en-US" sz="1600" b="0" i="0" u="none" strike="noStrike">
                          <a:solidFill>
                            <a:srgbClr val="000000"/>
                          </a:solidFill>
                          <a:effectLst/>
                          <a:latin typeface="Calibri"/>
                        </a:rPr>
                        <a:t> 0.20 </a:t>
                      </a:r>
                    </a:p>
                  </a:txBody>
                  <a:tcPr marL="12700" marR="12700" marT="12700" marB="0" anchor="b"/>
                </a:tc>
                <a:tc>
                  <a:txBody>
                    <a:bodyPr/>
                    <a:lstStyle/>
                    <a:p>
                      <a:pPr algn="ctr" fontAlgn="b"/>
                      <a:r>
                        <a:rPr lang="en-US" sz="1600" b="0" i="0" u="none" strike="noStrike">
                          <a:solidFill>
                            <a:srgbClr val="000000"/>
                          </a:solidFill>
                          <a:effectLst/>
                          <a:latin typeface="Calibri"/>
                        </a:rPr>
                        <a:t>0.00</a:t>
                      </a:r>
                    </a:p>
                  </a:txBody>
                  <a:tcPr marL="12700" marR="12700" marT="12700" marB="0" anchor="b"/>
                </a:tc>
                <a:tc>
                  <a:txBody>
                    <a:bodyPr/>
                    <a:lstStyle/>
                    <a:p>
                      <a:pPr algn="ctr" fontAlgn="b"/>
                      <a:r>
                        <a:rPr lang="en-US" sz="1600" b="0" i="0" u="none" strike="noStrike" dirty="0">
                          <a:solidFill>
                            <a:srgbClr val="000000"/>
                          </a:solidFill>
                          <a:effectLst/>
                          <a:latin typeface="Calibri"/>
                        </a:rPr>
                        <a:t> </a:t>
                      </a:r>
                      <a:r>
                        <a:rPr lang="en-US" sz="1600" b="0" i="0" u="none" strike="noStrike" dirty="0" smtClean="0">
                          <a:solidFill>
                            <a:srgbClr val="000000"/>
                          </a:solidFill>
                          <a:effectLst/>
                          <a:latin typeface="Calibri"/>
                        </a:rPr>
                        <a:t>-  </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b="0" i="0" u="none" strike="noStrike" dirty="0">
                          <a:solidFill>
                            <a:srgbClr val="000000"/>
                          </a:solidFill>
                          <a:effectLst/>
                          <a:latin typeface="Calibri"/>
                        </a:rPr>
                        <a:t> $6.0 </a:t>
                      </a:r>
                    </a:p>
                  </a:txBody>
                  <a:tcPr marL="12700" marR="12700" marT="12700" marB="0" anchor="b"/>
                </a:tc>
                <a:tc>
                  <a:txBody>
                    <a:bodyPr/>
                    <a:lstStyle/>
                    <a:p>
                      <a:pPr algn="ctr" fontAlgn="b"/>
                      <a:r>
                        <a:rPr lang="en-US" sz="1600" b="0" i="0" u="none" strike="noStrike">
                          <a:solidFill>
                            <a:srgbClr val="FF0000"/>
                          </a:solidFill>
                          <a:effectLst/>
                          <a:latin typeface="Calibri"/>
                        </a:rPr>
                        <a:t> $(6.0)</a:t>
                      </a:r>
                    </a:p>
                  </a:txBody>
                  <a:tcPr marL="12700" marR="12700" marT="12700" marB="0" anchor="b"/>
                </a:tc>
              </a:tr>
              <a:tr h="530804">
                <a:tc>
                  <a:txBody>
                    <a:bodyPr/>
                    <a:lstStyle/>
                    <a:p>
                      <a:pPr algn="l" fontAlgn="b"/>
                      <a:r>
                        <a:rPr lang="en-US" sz="1600" b="0" i="0" u="none" strike="noStrike">
                          <a:solidFill>
                            <a:srgbClr val="000000"/>
                          </a:solidFill>
                          <a:effectLst/>
                          <a:latin typeface="Calibri"/>
                        </a:rPr>
                        <a:t>Power Supplies</a:t>
                      </a:r>
                    </a:p>
                  </a:txBody>
                  <a:tcPr marL="12700" marR="12700" marT="12700" marB="0" anchor="b"/>
                </a:tc>
                <a:tc>
                  <a:txBody>
                    <a:bodyPr/>
                    <a:lstStyle/>
                    <a:p>
                      <a:pPr algn="ctr" fontAlgn="b"/>
                      <a:r>
                        <a:rPr lang="en-US" sz="1600" b="0" i="0" u="none" strike="noStrike">
                          <a:solidFill>
                            <a:srgbClr val="000000"/>
                          </a:solidFill>
                          <a:effectLst/>
                          <a:latin typeface="Calibri"/>
                        </a:rPr>
                        <a:t> 0.10 </a:t>
                      </a:r>
                    </a:p>
                  </a:txBody>
                  <a:tcPr marL="12700" marR="12700" marT="12700" marB="0" anchor="b"/>
                </a:tc>
                <a:tc>
                  <a:txBody>
                    <a:bodyPr/>
                    <a:lstStyle/>
                    <a:p>
                      <a:pPr algn="ctr" fontAlgn="b"/>
                      <a:r>
                        <a:rPr lang="en-US" sz="1600" b="0" i="0" u="none" strike="noStrike">
                          <a:solidFill>
                            <a:srgbClr val="000000"/>
                          </a:solidFill>
                          <a:effectLst/>
                          <a:latin typeface="Calibri"/>
                        </a:rPr>
                        <a:t> 2.10 </a:t>
                      </a:r>
                    </a:p>
                  </a:txBody>
                  <a:tcPr marL="12700" marR="12700" marT="12700" marB="0" anchor="b"/>
                </a:tc>
                <a:tc>
                  <a:txBody>
                    <a:bodyPr/>
                    <a:lstStyle/>
                    <a:p>
                      <a:pPr algn="ctr" fontAlgn="b"/>
                      <a:r>
                        <a:rPr lang="en-US" sz="1600" b="0" i="0" u="none" strike="noStrike" dirty="0">
                          <a:solidFill>
                            <a:srgbClr val="FF0000"/>
                          </a:solidFill>
                          <a:effectLst/>
                          <a:latin typeface="Calibri"/>
                        </a:rPr>
                        <a:t>-2.00</a:t>
                      </a:r>
                    </a:p>
                  </a:txBody>
                  <a:tcPr marL="12700" marR="12700" marT="12700" marB="0" anchor="b"/>
                </a:tc>
                <a:tc>
                  <a:txBody>
                    <a:bodyPr/>
                    <a:lstStyle/>
                    <a:p>
                      <a:pPr algn="ctr" fontAlgn="b"/>
                      <a:r>
                        <a:rPr lang="en-US" sz="1600" b="0" i="0" u="none" strike="noStrike" dirty="0">
                          <a:solidFill>
                            <a:srgbClr val="000000"/>
                          </a:solidFill>
                          <a:effectLst/>
                          <a:latin typeface="Calibri"/>
                        </a:rPr>
                        <a:t> </a:t>
                      </a:r>
                      <a:r>
                        <a:rPr lang="en-US" sz="1600" b="0" i="0" u="none" strike="noStrike" dirty="0" smtClean="0">
                          <a:solidFill>
                            <a:srgbClr val="000000"/>
                          </a:solidFill>
                          <a:effectLst/>
                          <a:latin typeface="Calibri"/>
                        </a:rPr>
                        <a:t>- </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b="0" i="0" u="none" strike="noStrike">
                          <a:solidFill>
                            <a:srgbClr val="000000"/>
                          </a:solidFill>
                          <a:effectLst/>
                          <a:latin typeface="Calibri"/>
                        </a:rPr>
                        <a:t> $232.5 </a:t>
                      </a:r>
                    </a:p>
                  </a:txBody>
                  <a:tcPr marL="12700" marR="12700" marT="12700" marB="0" anchor="b"/>
                </a:tc>
                <a:tc>
                  <a:txBody>
                    <a:bodyPr/>
                    <a:lstStyle/>
                    <a:p>
                      <a:pPr algn="ctr" fontAlgn="b"/>
                      <a:r>
                        <a:rPr lang="en-US" sz="1600" b="0" i="0" u="none" strike="noStrike" dirty="0">
                          <a:solidFill>
                            <a:srgbClr val="FF0000"/>
                          </a:solidFill>
                          <a:effectLst/>
                          <a:latin typeface="Calibri"/>
                        </a:rPr>
                        <a:t> $(232.5)</a:t>
                      </a:r>
                    </a:p>
                  </a:txBody>
                  <a:tcPr marL="12700" marR="12700" marT="12700" marB="0" anchor="b"/>
                </a:tc>
              </a:tr>
              <a:tr h="530804">
                <a:tc>
                  <a:txBody>
                    <a:bodyPr/>
                    <a:lstStyle/>
                    <a:p>
                      <a:pPr algn="l" fontAlgn="b"/>
                      <a:r>
                        <a:rPr lang="en-US" sz="1600" b="0" i="0" u="none" strike="noStrike">
                          <a:solidFill>
                            <a:srgbClr val="000000"/>
                          </a:solidFill>
                          <a:effectLst/>
                          <a:latin typeface="Calibri"/>
                        </a:rPr>
                        <a:t>Vacuum</a:t>
                      </a:r>
                    </a:p>
                  </a:txBody>
                  <a:tcPr marL="12700" marR="12700" marT="12700" marB="0" anchor="b"/>
                </a:tc>
                <a:tc>
                  <a:txBody>
                    <a:bodyPr/>
                    <a:lstStyle/>
                    <a:p>
                      <a:pPr algn="ctr" fontAlgn="b"/>
                      <a:r>
                        <a:rPr lang="en-US" sz="1600" b="0" i="0" u="none" strike="noStrike">
                          <a:solidFill>
                            <a:srgbClr val="000000"/>
                          </a:solidFill>
                          <a:effectLst/>
                          <a:latin typeface="Calibri"/>
                        </a:rPr>
                        <a:t> 0.10 </a:t>
                      </a:r>
                    </a:p>
                  </a:txBody>
                  <a:tcPr marL="12700" marR="12700" marT="12700" marB="0" anchor="b"/>
                </a:tc>
                <a:tc>
                  <a:txBody>
                    <a:bodyPr/>
                    <a:lstStyle/>
                    <a:p>
                      <a:pPr algn="ctr" fontAlgn="b"/>
                      <a:r>
                        <a:rPr lang="en-US" sz="1600" b="0" i="0" u="none" strike="noStrike">
                          <a:solidFill>
                            <a:srgbClr val="000000"/>
                          </a:solidFill>
                          <a:effectLst/>
                          <a:latin typeface="Calibri"/>
                        </a:rPr>
                        <a:t> 0.70 </a:t>
                      </a:r>
                    </a:p>
                  </a:txBody>
                  <a:tcPr marL="12700" marR="12700" marT="12700" marB="0" anchor="b"/>
                </a:tc>
                <a:tc>
                  <a:txBody>
                    <a:bodyPr/>
                    <a:lstStyle/>
                    <a:p>
                      <a:pPr algn="ctr" fontAlgn="b"/>
                      <a:r>
                        <a:rPr lang="en-US" sz="1600" b="0" i="0" u="none" strike="noStrike" dirty="0">
                          <a:solidFill>
                            <a:srgbClr val="FF0000"/>
                          </a:solidFill>
                          <a:effectLst/>
                          <a:latin typeface="Calibri"/>
                        </a:rPr>
                        <a:t>-0.60</a:t>
                      </a:r>
                    </a:p>
                  </a:txBody>
                  <a:tcPr marL="12700" marR="12700" marT="12700" marB="0" anchor="b"/>
                </a:tc>
                <a:tc>
                  <a:txBody>
                    <a:bodyPr/>
                    <a:lstStyle/>
                    <a:p>
                      <a:pPr algn="ctr" fontAlgn="b"/>
                      <a:r>
                        <a:rPr lang="en-US" sz="1600" b="0" i="0" u="none" strike="noStrike" dirty="0">
                          <a:solidFill>
                            <a:srgbClr val="000000"/>
                          </a:solidFill>
                          <a:effectLst/>
                          <a:latin typeface="Calibri"/>
                        </a:rPr>
                        <a:t> </a:t>
                      </a:r>
                      <a:r>
                        <a:rPr lang="en-US" sz="1600" b="0" i="0" u="none" strike="noStrike" dirty="0" smtClean="0">
                          <a:solidFill>
                            <a:srgbClr val="000000"/>
                          </a:solidFill>
                          <a:effectLst/>
                          <a:latin typeface="Calibri"/>
                        </a:rPr>
                        <a:t>-  </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b="0" i="0" u="none" strike="noStrike">
                          <a:solidFill>
                            <a:srgbClr val="000000"/>
                          </a:solidFill>
                          <a:effectLst/>
                          <a:latin typeface="Calibri"/>
                        </a:rPr>
                        <a:t> $244.8 </a:t>
                      </a:r>
                    </a:p>
                  </a:txBody>
                  <a:tcPr marL="12700" marR="12700" marT="12700" marB="0" anchor="b"/>
                </a:tc>
                <a:tc>
                  <a:txBody>
                    <a:bodyPr/>
                    <a:lstStyle/>
                    <a:p>
                      <a:pPr algn="ctr" fontAlgn="b"/>
                      <a:r>
                        <a:rPr lang="en-US" sz="1600" b="0" i="0" u="none" strike="noStrike" dirty="0">
                          <a:solidFill>
                            <a:srgbClr val="FF0000"/>
                          </a:solidFill>
                          <a:effectLst/>
                          <a:latin typeface="Calibri"/>
                        </a:rPr>
                        <a:t> $(244.8)</a:t>
                      </a:r>
                    </a:p>
                  </a:txBody>
                  <a:tcPr marL="12700" marR="12700" marT="12700" marB="0" anchor="b"/>
                </a:tc>
              </a:tr>
              <a:tr h="530804">
                <a:tc>
                  <a:txBody>
                    <a:bodyPr/>
                    <a:lstStyle/>
                    <a:p>
                      <a:pPr algn="l" fontAlgn="b"/>
                      <a:r>
                        <a:rPr lang="en-US" sz="1600" b="0" i="0" u="none" strike="noStrike">
                          <a:solidFill>
                            <a:srgbClr val="000000"/>
                          </a:solidFill>
                          <a:effectLst/>
                          <a:latin typeface="Calibri"/>
                        </a:rPr>
                        <a:t>Linac PM</a:t>
                      </a:r>
                    </a:p>
                  </a:txBody>
                  <a:tcPr marL="12700" marR="12700" marT="12700" marB="0" anchor="b"/>
                </a:tc>
                <a:tc>
                  <a:txBody>
                    <a:bodyPr/>
                    <a:lstStyle/>
                    <a:p>
                      <a:pPr algn="ctr" fontAlgn="b"/>
                      <a:r>
                        <a:rPr lang="en-US" sz="1600" b="0" i="0" u="none" strike="noStrike">
                          <a:solidFill>
                            <a:srgbClr val="000000"/>
                          </a:solidFill>
                          <a:effectLst/>
                          <a:latin typeface="Calibri"/>
                        </a:rPr>
                        <a:t> 0.40 </a:t>
                      </a:r>
                    </a:p>
                  </a:txBody>
                  <a:tcPr marL="12700" marR="12700" marT="12700" marB="0" anchor="b"/>
                </a:tc>
                <a:tc>
                  <a:txBody>
                    <a:bodyPr/>
                    <a:lstStyle/>
                    <a:p>
                      <a:pPr algn="ctr" fontAlgn="b"/>
                      <a:r>
                        <a:rPr lang="en-US" sz="1600" b="0" i="0" u="none" strike="noStrike">
                          <a:solidFill>
                            <a:srgbClr val="000000"/>
                          </a:solidFill>
                          <a:effectLst/>
                          <a:latin typeface="Calibri"/>
                        </a:rPr>
                        <a:t> 0.85 </a:t>
                      </a:r>
                    </a:p>
                  </a:txBody>
                  <a:tcPr marL="12700" marR="12700" marT="12700" marB="0" anchor="b"/>
                </a:tc>
                <a:tc>
                  <a:txBody>
                    <a:bodyPr/>
                    <a:lstStyle/>
                    <a:p>
                      <a:pPr algn="ctr" fontAlgn="b"/>
                      <a:r>
                        <a:rPr lang="en-US" sz="1600" b="0" i="0" u="none" strike="noStrike" dirty="0">
                          <a:solidFill>
                            <a:srgbClr val="FF0000"/>
                          </a:solidFill>
                          <a:effectLst/>
                          <a:latin typeface="Calibri"/>
                        </a:rPr>
                        <a:t>-0.45</a:t>
                      </a:r>
                    </a:p>
                  </a:txBody>
                  <a:tcPr marL="12700" marR="12700" marT="12700" marB="0" anchor="b"/>
                </a:tc>
                <a:tc>
                  <a:txBody>
                    <a:bodyPr/>
                    <a:lstStyle/>
                    <a:p>
                      <a:pPr algn="ctr" fontAlgn="b"/>
                      <a:r>
                        <a:rPr lang="en-US" sz="1600" b="0" i="0" u="none" strike="noStrike" dirty="0">
                          <a:solidFill>
                            <a:srgbClr val="000000"/>
                          </a:solidFill>
                          <a:effectLst/>
                          <a:latin typeface="Calibri"/>
                        </a:rPr>
                        <a:t> </a:t>
                      </a:r>
                      <a:r>
                        <a:rPr lang="en-US" sz="1600" b="0" i="0" u="none" strike="noStrike" dirty="0" smtClean="0">
                          <a:solidFill>
                            <a:srgbClr val="000000"/>
                          </a:solidFill>
                          <a:effectLst/>
                          <a:latin typeface="Calibri"/>
                        </a:rPr>
                        <a:t>-  </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b="0" i="0" u="none" strike="noStrike" dirty="0">
                          <a:solidFill>
                            <a:srgbClr val="000000"/>
                          </a:solidFill>
                          <a:effectLst/>
                          <a:latin typeface="Calibri"/>
                        </a:rPr>
                        <a:t> </a:t>
                      </a:r>
                      <a:r>
                        <a:rPr lang="en-US" sz="1600" b="0" i="0" u="none" strike="noStrike" dirty="0" smtClean="0">
                          <a:solidFill>
                            <a:srgbClr val="000000"/>
                          </a:solidFill>
                          <a:effectLst/>
                          <a:latin typeface="Calibri"/>
                        </a:rPr>
                        <a:t>-  </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b="0" i="0" u="none" strike="noStrike" dirty="0" smtClean="0">
                          <a:solidFill>
                            <a:srgbClr val="000000"/>
                          </a:solidFill>
                          <a:effectLst/>
                          <a:latin typeface="Calibri"/>
                        </a:rPr>
                        <a:t>- </a:t>
                      </a:r>
                      <a:endParaRPr lang="en-US" sz="1600" b="0" i="0" u="none" strike="noStrike" dirty="0">
                        <a:solidFill>
                          <a:srgbClr val="000000"/>
                        </a:solidFill>
                        <a:effectLst/>
                        <a:latin typeface="Calibri"/>
                      </a:endParaRPr>
                    </a:p>
                  </a:txBody>
                  <a:tcPr marL="12700" marR="12700" marT="12700" marB="0" anchor="b"/>
                </a:tc>
              </a:tr>
              <a:tr h="530804">
                <a:tc>
                  <a:txBody>
                    <a:bodyPr/>
                    <a:lstStyle/>
                    <a:p>
                      <a:pPr algn="l" fontAlgn="b"/>
                      <a:r>
                        <a:rPr lang="en-US" sz="1600" b="0" i="0" u="none" strike="noStrike" dirty="0" smtClean="0">
                          <a:solidFill>
                            <a:srgbClr val="000000"/>
                          </a:solidFill>
                          <a:effectLst/>
                          <a:latin typeface="Calibri"/>
                        </a:rPr>
                        <a:t>Total</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b="0" i="0" u="none" strike="noStrike" dirty="0">
                          <a:solidFill>
                            <a:srgbClr val="000000"/>
                          </a:solidFill>
                          <a:effectLst/>
                          <a:latin typeface="Calibri"/>
                        </a:rPr>
                        <a:t> 9.15 </a:t>
                      </a:r>
                    </a:p>
                  </a:txBody>
                  <a:tcPr marL="0" marR="0" marT="0" marB="0" anchor="b"/>
                </a:tc>
                <a:tc>
                  <a:txBody>
                    <a:bodyPr/>
                    <a:lstStyle/>
                    <a:p>
                      <a:pPr algn="ctr" fontAlgn="b"/>
                      <a:r>
                        <a:rPr lang="en-US" sz="1600" b="0" i="0" u="none" strike="noStrike" dirty="0">
                          <a:solidFill>
                            <a:srgbClr val="000000"/>
                          </a:solidFill>
                          <a:effectLst/>
                          <a:latin typeface="Calibri"/>
                        </a:rPr>
                        <a:t> 16.28 </a:t>
                      </a:r>
                    </a:p>
                  </a:txBody>
                  <a:tcPr marL="0" marR="0" marT="0" marB="0" anchor="b"/>
                </a:tc>
                <a:tc>
                  <a:txBody>
                    <a:bodyPr/>
                    <a:lstStyle/>
                    <a:p>
                      <a:pPr algn="ctr" fontAlgn="b"/>
                      <a:r>
                        <a:rPr lang="en-US" sz="1600" b="0" i="0" u="none" strike="noStrike" dirty="0">
                          <a:solidFill>
                            <a:srgbClr val="FF0000"/>
                          </a:solidFill>
                          <a:effectLst/>
                          <a:latin typeface="Calibri"/>
                        </a:rPr>
                        <a:t> (7.13)</a:t>
                      </a:r>
                    </a:p>
                  </a:txBody>
                  <a:tcPr marL="0" marR="0" marT="0" marB="0" anchor="b"/>
                </a:tc>
                <a:tc>
                  <a:txBody>
                    <a:bodyPr/>
                    <a:lstStyle/>
                    <a:p>
                      <a:pPr algn="ctr" fontAlgn="b"/>
                      <a:r>
                        <a:rPr lang="en-US" sz="1600" b="0" i="0" u="none" strike="noStrike" dirty="0">
                          <a:solidFill>
                            <a:srgbClr val="000000"/>
                          </a:solidFill>
                          <a:effectLst/>
                          <a:latin typeface="Calibri"/>
                        </a:rPr>
                        <a:t> 100.00 </a:t>
                      </a:r>
                    </a:p>
                  </a:txBody>
                  <a:tcPr marL="0" marR="0" marT="0" marB="0" anchor="b"/>
                </a:tc>
                <a:tc>
                  <a:txBody>
                    <a:bodyPr/>
                    <a:lstStyle/>
                    <a:p>
                      <a:pPr algn="ctr" fontAlgn="b"/>
                      <a:r>
                        <a:rPr lang="en-US" sz="1600" b="0" i="0" u="none" strike="noStrike" dirty="0">
                          <a:solidFill>
                            <a:srgbClr val="000000"/>
                          </a:solidFill>
                          <a:effectLst/>
                          <a:latin typeface="Calibri"/>
                        </a:rPr>
                        <a:t> 745.42 </a:t>
                      </a:r>
                    </a:p>
                  </a:txBody>
                  <a:tcPr marL="0" marR="0" marT="0" marB="0" anchor="b"/>
                </a:tc>
                <a:tc>
                  <a:txBody>
                    <a:bodyPr/>
                    <a:lstStyle/>
                    <a:p>
                      <a:pPr algn="ctr" fontAlgn="b"/>
                      <a:r>
                        <a:rPr lang="en-US" sz="1600" b="0" i="0" u="none" strike="noStrike" dirty="0" smtClean="0">
                          <a:solidFill>
                            <a:srgbClr val="FF0000"/>
                          </a:solidFill>
                          <a:effectLst/>
                          <a:latin typeface="Calibri"/>
                        </a:rPr>
                        <a:t>$ </a:t>
                      </a:r>
                      <a:r>
                        <a:rPr lang="en-US" sz="1600" b="0" i="0" u="none" strike="noStrike" dirty="0">
                          <a:solidFill>
                            <a:srgbClr val="FF0000"/>
                          </a:solidFill>
                          <a:effectLst/>
                          <a:latin typeface="Calibri"/>
                        </a:rPr>
                        <a:t>(645.42)</a:t>
                      </a:r>
                    </a:p>
                  </a:txBody>
                  <a:tcPr marL="0" marR="0" marT="0" marB="0" anchor="b"/>
                </a:tc>
              </a:tr>
            </a:tbl>
          </a:graphicData>
        </a:graphic>
      </p:graphicFrame>
    </p:spTree>
    <p:extLst>
      <p:ext uri="{BB962C8B-B14F-4D97-AF65-F5344CB8AC3E}">
        <p14:creationId xmlns:p14="http://schemas.microsoft.com/office/powerpoint/2010/main" val="261019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Accelerator Physics </a:t>
            </a:r>
            <a:r>
              <a:rPr lang="en-US" dirty="0" smtClean="0"/>
              <a:t>– FTE – By Job Category and Role</a:t>
            </a:r>
            <a:endParaRPr lang="en-US" dirty="0"/>
          </a:p>
        </p:txBody>
      </p:sp>
      <p:sp>
        <p:nvSpPr>
          <p:cNvPr id="3" name="Content Placeholder 2"/>
          <p:cNvSpPr>
            <a:spLocks noGrp="1"/>
          </p:cNvSpPr>
          <p:nvPr>
            <p:ph idx="1"/>
          </p:nvPr>
        </p:nvSpPr>
        <p:spPr>
          <a:xfrm>
            <a:off x="291525" y="3426796"/>
            <a:ext cx="8672513" cy="2091354"/>
          </a:xfrm>
        </p:spPr>
        <p:txBody>
          <a:bodyPr/>
          <a:lstStyle/>
          <a:p>
            <a:r>
              <a:rPr lang="en-US" sz="2000" dirty="0" smtClean="0"/>
              <a:t>Support for the 3 jobs</a:t>
            </a:r>
          </a:p>
          <a:p>
            <a:pPr lvl="1"/>
            <a:r>
              <a:rPr lang="en-US" sz="1800" dirty="0" smtClean="0"/>
              <a:t>CDR/RLS</a:t>
            </a:r>
          </a:p>
          <a:p>
            <a:pPr lvl="1"/>
            <a:r>
              <a:rPr lang="en-US" sz="1800" dirty="0" smtClean="0"/>
              <a:t>LEBT/MEBT Analysis</a:t>
            </a:r>
          </a:p>
          <a:p>
            <a:pPr lvl="1"/>
            <a:r>
              <a:rPr lang="en-US" sz="1800" dirty="0" smtClean="0"/>
              <a:t>Resonance Control</a:t>
            </a:r>
            <a:endParaRPr lang="en-US" sz="1800" dirty="0"/>
          </a:p>
          <a:p>
            <a:pPr marL="0" indent="0">
              <a:buNone/>
            </a:pPr>
            <a:endParaRPr lang="en-US" b="1" dirty="0">
              <a:solidFill>
                <a:srgbClr val="FF0000"/>
              </a:solidFill>
            </a:endParaRPr>
          </a:p>
        </p:txBody>
      </p:sp>
      <p:sp>
        <p:nvSpPr>
          <p:cNvPr id="4" name="Date Placeholder 3"/>
          <p:cNvSpPr>
            <a:spLocks noGrp="1"/>
          </p:cNvSpPr>
          <p:nvPr>
            <p:ph type="dt" sz="half" idx="10"/>
          </p:nvPr>
        </p:nvSpPr>
        <p:spPr>
          <a:xfrm>
            <a:off x="6450013" y="6515100"/>
            <a:ext cx="1076325" cy="241300"/>
          </a:xfrm>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4</a:t>
            </a:fld>
            <a:endParaRPr lang="en-US" altLang="en-US" dirty="0"/>
          </a:p>
        </p:txBody>
      </p:sp>
      <p:pic>
        <p:nvPicPr>
          <p:cNvPr id="7" name="Picture 6"/>
          <p:cNvPicPr>
            <a:picLocks noChangeAspect="1"/>
          </p:cNvPicPr>
          <p:nvPr/>
        </p:nvPicPr>
        <p:blipFill>
          <a:blip r:embed="rId3"/>
          <a:stretch>
            <a:fillRect/>
          </a:stretch>
        </p:blipFill>
        <p:spPr>
          <a:xfrm>
            <a:off x="1319261" y="869950"/>
            <a:ext cx="5695214" cy="2468880"/>
          </a:xfrm>
          <a:prstGeom prst="rect">
            <a:avLst/>
          </a:prstGeom>
        </p:spPr>
      </p:pic>
    </p:spTree>
    <p:extLst>
      <p:ext uri="{BB962C8B-B14F-4D97-AF65-F5344CB8AC3E}">
        <p14:creationId xmlns:p14="http://schemas.microsoft.com/office/powerpoint/2010/main" val="25276907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Accelerator Physics </a:t>
            </a:r>
            <a:r>
              <a:rPr lang="en-US" dirty="0" smtClean="0"/>
              <a:t>– Achievable Goals at Initial Target</a:t>
            </a:r>
            <a:endParaRPr lang="en-US" dirty="0"/>
          </a:p>
        </p:txBody>
      </p:sp>
      <p:sp>
        <p:nvSpPr>
          <p:cNvPr id="3" name="Content Placeholder 2"/>
          <p:cNvSpPr>
            <a:spLocks noGrp="1"/>
          </p:cNvSpPr>
          <p:nvPr>
            <p:ph idx="1"/>
          </p:nvPr>
        </p:nvSpPr>
        <p:spPr>
          <a:xfrm>
            <a:off x="242887" y="2537687"/>
            <a:ext cx="8672513" cy="2148350"/>
          </a:xfrm>
        </p:spPr>
        <p:txBody>
          <a:bodyPr/>
          <a:lstStyle/>
          <a:p>
            <a:r>
              <a:rPr lang="en-US" dirty="0" smtClean="0"/>
              <a:t>15% oversubscribed:  </a:t>
            </a:r>
          </a:p>
          <a:p>
            <a:pPr lvl="1"/>
            <a:r>
              <a:rPr lang="en-US" dirty="0" smtClean="0"/>
              <a:t>Lose some support for Resonance Control</a:t>
            </a:r>
          </a:p>
          <a:p>
            <a:pPr lvl="1"/>
            <a:r>
              <a:rPr lang="en-US" dirty="0" smtClean="0"/>
              <a:t>Lose some support for Beam Analysis</a:t>
            </a:r>
          </a:p>
          <a:p>
            <a:pPr lvl="1"/>
            <a:r>
              <a:rPr lang="en-US" dirty="0" smtClean="0"/>
              <a:t>Lose some support for CDR/RLS</a:t>
            </a:r>
            <a:endParaRPr lang="en-US" dirty="0"/>
          </a:p>
          <a:p>
            <a:endParaRPr lang="en-US" dirty="0"/>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5</a:t>
            </a:fld>
            <a:endParaRPr lang="en-US" altLang="en-US"/>
          </a:p>
        </p:txBody>
      </p:sp>
      <p:pic>
        <p:nvPicPr>
          <p:cNvPr id="7" name="Picture 6"/>
          <p:cNvPicPr>
            <a:picLocks noChangeAspect="1"/>
          </p:cNvPicPr>
          <p:nvPr/>
        </p:nvPicPr>
        <p:blipFill>
          <a:blip r:embed="rId3"/>
          <a:stretch>
            <a:fillRect/>
          </a:stretch>
        </p:blipFill>
        <p:spPr>
          <a:xfrm>
            <a:off x="911032" y="896620"/>
            <a:ext cx="6956176" cy="1244600"/>
          </a:xfrm>
          <a:prstGeom prst="rect">
            <a:avLst/>
          </a:prstGeom>
        </p:spPr>
      </p:pic>
    </p:spTree>
    <p:extLst>
      <p:ext uri="{BB962C8B-B14F-4D97-AF65-F5344CB8AC3E}">
        <p14:creationId xmlns:p14="http://schemas.microsoft.com/office/powerpoint/2010/main" val="36277405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charset="0"/>
                <a:ea typeface="ＭＳ Ｐゴシック" pitchFamily="34" charset="-128"/>
              </a:rPr>
              <a:t>PIP-II </a:t>
            </a:r>
            <a:r>
              <a:rPr lang="en-US" altLang="en-US" dirty="0">
                <a:latin typeface="Helvetica" charset="0"/>
                <a:ea typeface="ＭＳ Ｐゴシック" pitchFamily="34" charset="-128"/>
              </a:rPr>
              <a:t>Alignment/Installation</a:t>
            </a:r>
            <a:r>
              <a:rPr lang="en-US" altLang="en-US" dirty="0" smtClean="0">
                <a:latin typeface="Helvetica" charset="0"/>
                <a:ea typeface="ＭＳ Ｐゴシック" pitchFamily="34" charset="-128"/>
              </a:rPr>
              <a:t> - FY17 Initial Goals</a:t>
            </a:r>
          </a:p>
        </p:txBody>
      </p:sp>
      <p:sp>
        <p:nvSpPr>
          <p:cNvPr id="20482" name="Content Placeholder 2"/>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latin typeface="Helvetica" charset="0"/>
                <a:ea typeface="ＭＳ Ｐゴシック" pitchFamily="34" charset="-128"/>
              </a:rPr>
              <a:t>Support </a:t>
            </a:r>
            <a:r>
              <a:rPr lang="en-US" altLang="en-US" dirty="0">
                <a:latin typeface="Helvetica" charset="0"/>
                <a:ea typeface="ＭＳ Ｐゴシック" pitchFamily="34" charset="-128"/>
              </a:rPr>
              <a:t>Conceptual Design Report (CDR) and Resource Loaded Schedule (RLS) for </a:t>
            </a:r>
            <a:r>
              <a:rPr lang="en-US" altLang="en-US" dirty="0" smtClean="0">
                <a:latin typeface="Helvetica" charset="0"/>
                <a:ea typeface="ＭＳ Ｐゴシック" pitchFamily="34" charset="-128"/>
              </a:rPr>
              <a:t>alignment and installation </a:t>
            </a:r>
            <a:r>
              <a:rPr lang="en-US" altLang="en-US" dirty="0">
                <a:latin typeface="Helvetica" charset="0"/>
                <a:ea typeface="ＭＳ Ｐゴシック" pitchFamily="34" charset="-128"/>
              </a:rPr>
              <a:t>program </a:t>
            </a:r>
            <a:endParaRPr lang="en-US" altLang="en-US" dirty="0" smtClean="0">
              <a:latin typeface="Helvetica" charset="0"/>
              <a:ea typeface="ＭＳ Ｐゴシック" pitchFamily="34" charset="-128"/>
            </a:endParaRPr>
          </a:p>
          <a:p>
            <a:pPr lvl="1"/>
            <a:r>
              <a:rPr lang="en-US" altLang="en-US" sz="1800" dirty="0">
                <a:latin typeface="Helvetica" charset="0"/>
                <a:ea typeface="ＭＳ Ｐゴシック" pitchFamily="34" charset="-128"/>
              </a:rPr>
              <a:t>Support CDR and RLS </a:t>
            </a:r>
            <a:r>
              <a:rPr lang="en-US" altLang="en-US" sz="1800" dirty="0" smtClean="0">
                <a:latin typeface="Helvetica" charset="0"/>
                <a:ea typeface="ＭＳ Ｐゴシック" pitchFamily="34" charset="-128"/>
              </a:rPr>
              <a:t>development as required</a:t>
            </a:r>
            <a:endParaRPr lang="en-US" altLang="en-US" dirty="0" smtClean="0">
              <a:latin typeface="Helvetica" charset="0"/>
              <a:ea typeface="ＭＳ Ｐゴシック" pitchFamily="34" charset="-128"/>
            </a:endParaRPr>
          </a:p>
          <a:p>
            <a:r>
              <a:rPr lang="en-US" altLang="en-US" dirty="0" smtClean="0">
                <a:latin typeface="Helvetica" charset="0"/>
                <a:ea typeface="ＭＳ Ｐゴシック" pitchFamily="34" charset="-128"/>
              </a:rPr>
              <a:t>Support PXIE installation and commissioning activities</a:t>
            </a:r>
          </a:p>
          <a:p>
            <a:pPr lvl="1"/>
            <a:r>
              <a:rPr lang="en-US" altLang="en-US" sz="1800" dirty="0" smtClean="0">
                <a:latin typeface="Helvetica" charset="0"/>
                <a:ea typeface="ＭＳ Ｐゴシック" pitchFamily="34" charset="-128"/>
              </a:rPr>
              <a:t>Support </a:t>
            </a:r>
            <a:r>
              <a:rPr lang="en-US" altLang="en-US" sz="1800" dirty="0">
                <a:latin typeface="Helvetica" charset="0"/>
                <a:ea typeface="ＭＳ Ｐゴシック" pitchFamily="34" charset="-128"/>
              </a:rPr>
              <a:t>installation and </a:t>
            </a:r>
            <a:r>
              <a:rPr lang="en-US" altLang="en-US" sz="1800" dirty="0" smtClean="0">
                <a:latin typeface="Helvetica" charset="0"/>
                <a:ea typeface="ＭＳ Ｐゴシック" pitchFamily="34" charset="-128"/>
              </a:rPr>
              <a:t>commissioning </a:t>
            </a:r>
            <a:r>
              <a:rPr lang="en-US" altLang="en-US" sz="1800" dirty="0">
                <a:latin typeface="Helvetica" charset="0"/>
                <a:ea typeface="ＭＳ Ｐゴシック" pitchFamily="34" charset="-128"/>
              </a:rPr>
              <a:t>of </a:t>
            </a:r>
            <a:r>
              <a:rPr lang="en-US" altLang="en-US" sz="1800" dirty="0" smtClean="0">
                <a:latin typeface="Helvetica" charset="0"/>
                <a:ea typeface="ＭＳ Ｐゴシック" pitchFamily="34" charset="-128"/>
              </a:rPr>
              <a:t>MEBT-2</a:t>
            </a:r>
          </a:p>
          <a:p>
            <a:pPr lvl="1"/>
            <a:r>
              <a:rPr lang="en-US" altLang="en-US" sz="1800" dirty="0">
                <a:latin typeface="Helvetica" charset="0"/>
                <a:ea typeface="ＭＳ Ｐゴシック" pitchFamily="34" charset="-128"/>
              </a:rPr>
              <a:t>Support installation and </a:t>
            </a:r>
            <a:r>
              <a:rPr lang="en-US" altLang="en-US" sz="1800" dirty="0" smtClean="0">
                <a:latin typeface="Helvetica" charset="0"/>
                <a:ea typeface="ＭＳ Ｐゴシック" pitchFamily="34" charset="-128"/>
              </a:rPr>
              <a:t>commissioning </a:t>
            </a:r>
            <a:r>
              <a:rPr lang="en-US" altLang="en-US" sz="1800" dirty="0">
                <a:latin typeface="Helvetica" charset="0"/>
                <a:ea typeface="ＭＳ Ｐゴシック" pitchFamily="34" charset="-128"/>
              </a:rPr>
              <a:t>of </a:t>
            </a:r>
            <a:r>
              <a:rPr lang="en-US" altLang="en-US" sz="1800" dirty="0" smtClean="0">
                <a:latin typeface="Helvetica" charset="0"/>
                <a:ea typeface="ＭＳ Ｐゴシック" pitchFamily="34" charset="-128"/>
              </a:rPr>
              <a:t>MEBT-3</a:t>
            </a:r>
          </a:p>
          <a:p>
            <a:pPr lvl="1"/>
            <a:r>
              <a:rPr lang="en-US" altLang="en-US" sz="1800" dirty="0">
                <a:latin typeface="Helvetica" charset="0"/>
                <a:ea typeface="ＭＳ Ｐゴシック" pitchFamily="34" charset="-128"/>
              </a:rPr>
              <a:t>Alignment support PXIE infrastructure</a:t>
            </a:r>
            <a:endParaRPr lang="en-US" altLang="en-US" sz="1800" dirty="0" smtClean="0">
              <a:latin typeface="Helvetica" charset="0"/>
              <a:ea typeface="ＭＳ Ｐゴシック" pitchFamily="34" charset="-128"/>
            </a:endParaRPr>
          </a:p>
          <a:p>
            <a:r>
              <a:rPr lang="en-US" altLang="en-US" dirty="0" smtClean="0">
                <a:latin typeface="Helvetica" charset="0"/>
                <a:ea typeface="ＭＳ Ｐゴシック" pitchFamily="34" charset="-128"/>
              </a:rPr>
              <a:t>Support SSR-1 assembly activities</a:t>
            </a:r>
            <a:endParaRPr lang="en-US" altLang="en-US" dirty="0">
              <a:latin typeface="Helvetica" charset="0"/>
              <a:ea typeface="ＭＳ Ｐゴシック" pitchFamily="34" charset="-128"/>
            </a:endParaRPr>
          </a:p>
          <a:p>
            <a:pPr lvl="1"/>
            <a:r>
              <a:rPr lang="en-US" altLang="en-US" sz="1800" dirty="0">
                <a:latin typeface="Helvetica" charset="0"/>
                <a:ea typeface="ＭＳ Ｐゴシック" pitchFamily="34" charset="-128"/>
              </a:rPr>
              <a:t>Alignment of the cavity string to cold </a:t>
            </a:r>
            <a:r>
              <a:rPr lang="en-US" altLang="en-US" sz="1800" dirty="0" smtClean="0">
                <a:latin typeface="Helvetica" charset="0"/>
                <a:ea typeface="ＭＳ Ｐゴシック" pitchFamily="34" charset="-128"/>
              </a:rPr>
              <a:t>mass</a:t>
            </a:r>
            <a:endParaRPr lang="en-US" altLang="en-US" dirty="0" smtClean="0">
              <a:latin typeface="Helvetica" charset="0"/>
              <a:ea typeface="ＭＳ Ｐゴシック" pitchFamily="34" charset="-128"/>
            </a:endParaRPr>
          </a:p>
        </p:txBody>
      </p:sp>
      <p:sp>
        <p:nvSpPr>
          <p:cNvPr id="2048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900" dirty="0" smtClean="0">
                <a:solidFill>
                  <a:srgbClr val="154D81"/>
                </a:solidFill>
                <a:latin typeface="Helvetica" charset="0"/>
              </a:rPr>
              <a:t>4/26/2016</a:t>
            </a:r>
            <a:endParaRPr lang="en-US" altLang="en-US" sz="900" dirty="0">
              <a:solidFill>
                <a:srgbClr val="154D81"/>
              </a:solidFill>
              <a:latin typeface="Helvetica"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09234769-EDE6-42C9-BD58-7E41E45DD56D}" type="slidenum">
              <a:rPr lang="en-US" altLang="en-US" sz="900">
                <a:solidFill>
                  <a:srgbClr val="154D81"/>
                </a:solidFill>
                <a:latin typeface="Helvetica" charset="0"/>
              </a:rPr>
              <a:pPr eaLnBrk="1" hangingPunct="1"/>
              <a:t>6</a:t>
            </a:fld>
            <a:endParaRPr lang="en-US" altLang="en-US" sz="900">
              <a:solidFill>
                <a:srgbClr val="154D81"/>
              </a:solidFill>
              <a:latin typeface="Helvetica" charset="0"/>
            </a:endParaRPr>
          </a:p>
        </p:txBody>
      </p:sp>
      <p:sp>
        <p:nvSpPr>
          <p:cNvPr id="7" name="Footer Placeholder 4"/>
          <p:cNvSpPr>
            <a:spLocks noGrp="1"/>
          </p:cNvSpPr>
          <p:nvPr>
            <p:ph type="ftr" sz="quarter" idx="11"/>
          </p:nvPr>
        </p:nvSpPr>
        <p:spPr>
          <a:xfrm>
            <a:off x="806450" y="6515100"/>
            <a:ext cx="5373688" cy="241300"/>
          </a:xfrm>
        </p:spPr>
        <p:txBody>
          <a:bodyPr/>
          <a:lstStyle/>
          <a:p>
            <a:pPr>
              <a:defRPr/>
            </a:pPr>
            <a:r>
              <a:rPr lang="en-US" dirty="0" smtClean="0"/>
              <a:t>V. Bocean | </a:t>
            </a:r>
            <a:r>
              <a:rPr lang="en-US" altLang="en-US" dirty="0">
                <a:latin typeface="Helvetica" charset="0"/>
                <a:ea typeface="ＭＳ Ｐゴシック" pitchFamily="34" charset="-128"/>
              </a:rPr>
              <a:t>Alignment/Installation – FY17 Budget </a:t>
            </a:r>
            <a:endParaRPr lang="en-US" b="1" dirty="0"/>
          </a:p>
        </p:txBody>
      </p:sp>
    </p:spTree>
    <p:extLst>
      <p:ext uri="{BB962C8B-B14F-4D97-AF65-F5344CB8AC3E}">
        <p14:creationId xmlns:p14="http://schemas.microsoft.com/office/powerpoint/2010/main" val="9253365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Alignment/Installation</a:t>
            </a:r>
            <a:r>
              <a:rPr lang="en-US" altLang="en-US" dirty="0" smtClean="0">
                <a:latin typeface="Helvetica" charset="0"/>
                <a:ea typeface="ＭＳ Ｐゴシック" pitchFamily="34" charset="-128"/>
              </a:rPr>
              <a:t> </a:t>
            </a:r>
            <a:r>
              <a:rPr lang="en-US" dirty="0" smtClean="0"/>
              <a:t>– Resources Required to Meet Initial Goals</a:t>
            </a:r>
            <a:endParaRPr lang="en-US" dirty="0"/>
          </a:p>
        </p:txBody>
      </p:sp>
      <p:sp>
        <p:nvSpPr>
          <p:cNvPr id="3" name="Content Placeholder 2"/>
          <p:cNvSpPr>
            <a:spLocks noGrp="1"/>
          </p:cNvSpPr>
          <p:nvPr>
            <p:ph idx="1"/>
          </p:nvPr>
        </p:nvSpPr>
        <p:spPr>
          <a:xfrm>
            <a:off x="242887" y="3230434"/>
            <a:ext cx="8672513" cy="3037016"/>
          </a:xfrm>
        </p:spPr>
        <p:txBody>
          <a:bodyPr/>
          <a:lstStyle/>
          <a:p>
            <a:pPr lvl="0"/>
            <a:r>
              <a:rPr lang="en-US" dirty="0"/>
              <a:t>Labor in this task </a:t>
            </a:r>
            <a:r>
              <a:rPr lang="en-US" dirty="0" smtClean="0"/>
              <a:t>includes:</a:t>
            </a:r>
          </a:p>
          <a:p>
            <a:pPr lvl="1"/>
            <a:r>
              <a:rPr lang="en-US" sz="1800" dirty="0" smtClean="0">
                <a:latin typeface="Helvetica" panose="020B0604020202020204" pitchFamily="34" charset="0"/>
                <a:ea typeface="MS PGothic" panose="020B0600070205080204" pitchFamily="34" charset="-128"/>
                <a:cs typeface="Helvetica" panose="020B0604020202020204" pitchFamily="34" charset="0"/>
              </a:rPr>
              <a:t>engineering </a:t>
            </a:r>
            <a:r>
              <a:rPr lang="en-US" sz="1800" dirty="0">
                <a:latin typeface="Helvetica" panose="020B0604020202020204" pitchFamily="34" charset="0"/>
                <a:ea typeface="MS PGothic" panose="020B0600070205080204" pitchFamily="34" charset="-128"/>
                <a:cs typeface="Helvetica" panose="020B0604020202020204" pitchFamily="34" charset="0"/>
              </a:rPr>
              <a:t>and technician work associated with PXIE installation and commissioning activities and with SSR-1 assembly activities</a:t>
            </a:r>
            <a:endParaRPr lang="en-US" sz="1800" dirty="0">
              <a:latin typeface="Helvetica" panose="020B0604020202020204" pitchFamily="34" charset="0"/>
              <a:ea typeface="Times New Roman" panose="02020603050405020304" pitchFamily="18" charset="0"/>
              <a:cs typeface="Helvetica" panose="020B0604020202020204" pitchFamily="34" charset="0"/>
            </a:endParaRPr>
          </a:p>
          <a:p>
            <a:pPr lvl="1"/>
            <a:r>
              <a:rPr lang="en-US" sz="1800" dirty="0"/>
              <a:t>engineering work to support CDR and RLS </a:t>
            </a:r>
            <a:r>
              <a:rPr lang="en-US" sz="1800" dirty="0" smtClean="0"/>
              <a:t>development</a:t>
            </a:r>
            <a:endParaRPr lang="en-US" sz="1800" dirty="0"/>
          </a:p>
          <a:p>
            <a:r>
              <a:rPr lang="en-US" dirty="0" smtClean="0"/>
              <a:t>M&amp;S includes:</a:t>
            </a:r>
          </a:p>
          <a:p>
            <a:pPr lvl="1"/>
            <a:r>
              <a:rPr lang="en-US" sz="1800" dirty="0"/>
              <a:t>Fiducials for </a:t>
            </a:r>
            <a:r>
              <a:rPr lang="en-US" sz="1800" dirty="0" smtClean="0"/>
              <a:t>PXIE </a:t>
            </a:r>
            <a:r>
              <a:rPr lang="en-US" sz="1800" dirty="0"/>
              <a:t>components referencing and alignment</a:t>
            </a:r>
          </a:p>
          <a:p>
            <a:pPr lvl="1"/>
            <a:r>
              <a:rPr lang="en-US" sz="1800" dirty="0"/>
              <a:t>Fiducials for SSR1 cavities alignment</a:t>
            </a:r>
          </a:p>
          <a:p>
            <a:pPr lvl="1"/>
            <a:r>
              <a:rPr lang="en-US" sz="1800" dirty="0"/>
              <a:t>Infrastructure related costs to support PXIE installation and commissioning activities (epoxy, cleaning solution, tools, vacuum equipment, etc.)</a:t>
            </a:r>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7</a:t>
            </a:fld>
            <a:endParaRPr lang="en-US" altLang="en-US" dirty="0"/>
          </a:p>
        </p:txBody>
      </p:sp>
      <p:pic>
        <p:nvPicPr>
          <p:cNvPr id="7" name="Picture 6"/>
          <p:cNvPicPr>
            <a:picLocks noChangeAspect="1"/>
          </p:cNvPicPr>
          <p:nvPr/>
        </p:nvPicPr>
        <p:blipFill>
          <a:blip r:embed="rId3"/>
          <a:stretch>
            <a:fillRect/>
          </a:stretch>
        </p:blipFill>
        <p:spPr>
          <a:xfrm>
            <a:off x="1439354" y="828040"/>
            <a:ext cx="6019767" cy="2286000"/>
          </a:xfrm>
          <a:prstGeom prst="rect">
            <a:avLst/>
          </a:prstGeom>
        </p:spPr>
      </p:pic>
      <p:sp>
        <p:nvSpPr>
          <p:cNvPr id="8" name="Footer Placeholder 4"/>
          <p:cNvSpPr>
            <a:spLocks noGrp="1"/>
          </p:cNvSpPr>
          <p:nvPr>
            <p:ph type="ftr" sz="quarter" idx="11"/>
          </p:nvPr>
        </p:nvSpPr>
        <p:spPr>
          <a:xfrm>
            <a:off x="806450" y="6515100"/>
            <a:ext cx="5373688" cy="241300"/>
          </a:xfrm>
        </p:spPr>
        <p:txBody>
          <a:bodyPr/>
          <a:lstStyle/>
          <a:p>
            <a:pPr>
              <a:defRPr/>
            </a:pPr>
            <a:r>
              <a:rPr lang="en-US" dirty="0" smtClean="0"/>
              <a:t>V. Bocean | </a:t>
            </a:r>
            <a:r>
              <a:rPr lang="en-US" altLang="en-US" dirty="0">
                <a:latin typeface="Helvetica" charset="0"/>
                <a:ea typeface="ＭＳ Ｐゴシック" pitchFamily="34" charset="-128"/>
              </a:rPr>
              <a:t>Alignment/Installation – FY17 Budget </a:t>
            </a:r>
            <a:endParaRPr lang="en-US" b="1" dirty="0"/>
          </a:p>
        </p:txBody>
      </p:sp>
    </p:spTree>
    <p:extLst>
      <p:ext uri="{BB962C8B-B14F-4D97-AF65-F5344CB8AC3E}">
        <p14:creationId xmlns:p14="http://schemas.microsoft.com/office/powerpoint/2010/main" val="11090683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Alignment/Installation</a:t>
            </a:r>
            <a:r>
              <a:rPr lang="en-US" altLang="en-US" dirty="0" smtClean="0">
                <a:latin typeface="Helvetica" charset="0"/>
                <a:ea typeface="ＭＳ Ｐゴシック" pitchFamily="34" charset="-128"/>
              </a:rPr>
              <a:t> </a:t>
            </a:r>
            <a:r>
              <a:rPr lang="en-US" dirty="0" smtClean="0"/>
              <a:t>– FTE – By Job Category and Role</a:t>
            </a:r>
            <a:endParaRPr lang="en-US" dirty="0"/>
          </a:p>
        </p:txBody>
      </p:sp>
      <p:sp>
        <p:nvSpPr>
          <p:cNvPr id="3" name="Content Placeholder 2"/>
          <p:cNvSpPr>
            <a:spLocks noGrp="1"/>
          </p:cNvSpPr>
          <p:nvPr>
            <p:ph idx="1"/>
          </p:nvPr>
        </p:nvSpPr>
        <p:spPr>
          <a:xfrm>
            <a:off x="291525" y="3426796"/>
            <a:ext cx="8672513" cy="2091354"/>
          </a:xfrm>
        </p:spPr>
        <p:txBody>
          <a:bodyPr/>
          <a:lstStyle/>
          <a:p>
            <a:pPr lvl="0"/>
            <a:r>
              <a:rPr lang="en-US" sz="2000" dirty="0" smtClean="0"/>
              <a:t>Geodesist - design </a:t>
            </a:r>
            <a:r>
              <a:rPr lang="en-US" sz="2000" dirty="0"/>
              <a:t>and implement geodesy/surveying and industrial alignment </a:t>
            </a:r>
            <a:r>
              <a:rPr lang="en-US" sz="2000" dirty="0" smtClean="0"/>
              <a:t>procedures </a:t>
            </a:r>
            <a:r>
              <a:rPr lang="en-US" sz="2000" dirty="0"/>
              <a:t>to support PXIE installation and commissioning, SSR-1 assembly, and CDR and RLS development </a:t>
            </a:r>
            <a:r>
              <a:rPr lang="en-US" sz="2000" dirty="0" smtClean="0"/>
              <a:t>activities</a:t>
            </a:r>
          </a:p>
          <a:p>
            <a:pPr lvl="0"/>
            <a:endParaRPr lang="en-US" sz="2000" dirty="0"/>
          </a:p>
          <a:p>
            <a:pPr lvl="0"/>
            <a:r>
              <a:rPr lang="en-US" sz="2000" dirty="0" err="1" smtClean="0"/>
              <a:t>Metrologist</a:t>
            </a:r>
            <a:r>
              <a:rPr lang="en-US" sz="2000" dirty="0" smtClean="0"/>
              <a:t> - technician support </a:t>
            </a:r>
            <a:r>
              <a:rPr lang="en-US" sz="2000" dirty="0"/>
              <a:t>to implement the PXIE and SSR-1 activities</a:t>
            </a:r>
          </a:p>
          <a:p>
            <a:pPr marL="0" indent="0">
              <a:buNone/>
            </a:pPr>
            <a:endParaRPr lang="en-US" b="1" dirty="0">
              <a:solidFill>
                <a:srgbClr val="FF0000"/>
              </a:solidFill>
            </a:endParaRPr>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8</a:t>
            </a:fld>
            <a:endParaRPr lang="en-US" altLang="en-US" dirty="0"/>
          </a:p>
        </p:txBody>
      </p:sp>
      <p:pic>
        <p:nvPicPr>
          <p:cNvPr id="7" name="Picture 6"/>
          <p:cNvPicPr>
            <a:picLocks noChangeAspect="1"/>
          </p:cNvPicPr>
          <p:nvPr/>
        </p:nvPicPr>
        <p:blipFill>
          <a:blip r:embed="rId3"/>
          <a:stretch>
            <a:fillRect/>
          </a:stretch>
        </p:blipFill>
        <p:spPr>
          <a:xfrm>
            <a:off x="1557234" y="849630"/>
            <a:ext cx="6029532" cy="2171700"/>
          </a:xfrm>
          <a:prstGeom prst="rect">
            <a:avLst/>
          </a:prstGeom>
        </p:spPr>
      </p:pic>
      <p:sp>
        <p:nvSpPr>
          <p:cNvPr id="8" name="Footer Placeholder 4"/>
          <p:cNvSpPr>
            <a:spLocks noGrp="1"/>
          </p:cNvSpPr>
          <p:nvPr>
            <p:ph type="ftr" sz="quarter" idx="11"/>
          </p:nvPr>
        </p:nvSpPr>
        <p:spPr>
          <a:xfrm>
            <a:off x="806450" y="6515100"/>
            <a:ext cx="5373688" cy="241300"/>
          </a:xfrm>
        </p:spPr>
        <p:txBody>
          <a:bodyPr/>
          <a:lstStyle/>
          <a:p>
            <a:pPr>
              <a:defRPr/>
            </a:pPr>
            <a:r>
              <a:rPr lang="en-US" dirty="0" smtClean="0"/>
              <a:t>V. Bocean | </a:t>
            </a:r>
            <a:r>
              <a:rPr lang="en-US" altLang="en-US" dirty="0">
                <a:latin typeface="Helvetica" charset="0"/>
                <a:ea typeface="ＭＳ Ｐゴシック" pitchFamily="34" charset="-128"/>
              </a:rPr>
              <a:t>Alignment/Installation – FY17 Budget </a:t>
            </a:r>
            <a:endParaRPr lang="en-US" b="1" dirty="0"/>
          </a:p>
        </p:txBody>
      </p:sp>
    </p:spTree>
    <p:extLst>
      <p:ext uri="{BB962C8B-B14F-4D97-AF65-F5344CB8AC3E}">
        <p14:creationId xmlns:p14="http://schemas.microsoft.com/office/powerpoint/2010/main" val="15124317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PIP-II </a:t>
            </a:r>
            <a:r>
              <a:rPr lang="en-US" altLang="en-US" dirty="0">
                <a:latin typeface="Helvetica" charset="0"/>
                <a:ea typeface="ＭＳ Ｐゴシック" pitchFamily="34" charset="-128"/>
              </a:rPr>
              <a:t>Alignment/Installation</a:t>
            </a:r>
            <a:r>
              <a:rPr lang="en-US" altLang="en-US" dirty="0" smtClean="0">
                <a:latin typeface="Helvetica" charset="0"/>
                <a:ea typeface="ＭＳ Ｐゴシック" pitchFamily="34" charset="-128"/>
              </a:rPr>
              <a:t> </a:t>
            </a:r>
            <a:r>
              <a:rPr lang="en-US" dirty="0" smtClean="0"/>
              <a:t>– Achievable Goals at Initial Target</a:t>
            </a:r>
            <a:endParaRPr lang="en-US" dirty="0"/>
          </a:p>
        </p:txBody>
      </p:sp>
      <p:sp>
        <p:nvSpPr>
          <p:cNvPr id="3" name="Content Placeholder 2"/>
          <p:cNvSpPr>
            <a:spLocks noGrp="1"/>
          </p:cNvSpPr>
          <p:nvPr>
            <p:ph idx="1"/>
          </p:nvPr>
        </p:nvSpPr>
        <p:spPr>
          <a:xfrm>
            <a:off x="152400" y="3691281"/>
            <a:ext cx="8886825" cy="2519019"/>
          </a:xfrm>
        </p:spPr>
        <p:txBody>
          <a:bodyPr/>
          <a:lstStyle/>
          <a:p>
            <a:r>
              <a:rPr lang="en-US" dirty="0"/>
              <a:t>W</a:t>
            </a:r>
            <a:r>
              <a:rPr lang="en-US" dirty="0" smtClean="0"/>
              <a:t>ith initial target </a:t>
            </a:r>
            <a:r>
              <a:rPr lang="en-US" dirty="0"/>
              <a:t>funding </a:t>
            </a:r>
            <a:r>
              <a:rPr lang="en-US" dirty="0" smtClean="0"/>
              <a:t>can </a:t>
            </a:r>
            <a:r>
              <a:rPr lang="en-US" dirty="0"/>
              <a:t>be </a:t>
            </a:r>
            <a:r>
              <a:rPr lang="en-US" dirty="0" smtClean="0"/>
              <a:t>achieved:</a:t>
            </a:r>
          </a:p>
          <a:p>
            <a:pPr lvl="1"/>
            <a:r>
              <a:rPr lang="en-US" sz="1600" dirty="0" smtClean="0"/>
              <a:t>Goal 1: support PXIE MEBT-2 (contingent to some M&amp;S funding for fiducials), </a:t>
            </a:r>
            <a:r>
              <a:rPr lang="en-US" sz="1600" b="1" u="sng" dirty="0" smtClean="0">
                <a:solidFill>
                  <a:srgbClr val="FF0000"/>
                </a:solidFill>
              </a:rPr>
              <a:t>or</a:t>
            </a:r>
          </a:p>
          <a:p>
            <a:pPr lvl="1"/>
            <a:r>
              <a:rPr lang="en-US" sz="1600" dirty="0"/>
              <a:t>Goal </a:t>
            </a:r>
            <a:r>
              <a:rPr lang="en-US" sz="1600" dirty="0" smtClean="0"/>
              <a:t>2: </a:t>
            </a:r>
            <a:r>
              <a:rPr lang="en-US" sz="1600" dirty="0"/>
              <a:t>support PXIE </a:t>
            </a:r>
            <a:r>
              <a:rPr lang="en-US" sz="1600" dirty="0" smtClean="0"/>
              <a:t>MEBT-3 without diagnostics </a:t>
            </a:r>
            <a:r>
              <a:rPr lang="en-US" sz="1600" dirty="0"/>
              <a:t>(contingent to some M&amp;S funding for fiducials</a:t>
            </a:r>
            <a:r>
              <a:rPr lang="en-US" sz="1600" dirty="0" smtClean="0"/>
              <a:t>), </a:t>
            </a:r>
            <a:r>
              <a:rPr lang="en-US" sz="1600" b="1" u="sng" dirty="0" smtClean="0">
                <a:solidFill>
                  <a:srgbClr val="FF0000"/>
                </a:solidFill>
              </a:rPr>
              <a:t>or</a:t>
            </a:r>
          </a:p>
          <a:p>
            <a:pPr lvl="1"/>
            <a:r>
              <a:rPr lang="en-US" sz="1600" dirty="0"/>
              <a:t>Goal </a:t>
            </a:r>
            <a:r>
              <a:rPr lang="en-US" sz="1600" dirty="0" smtClean="0"/>
              <a:t>3: 2/3 support </a:t>
            </a:r>
            <a:r>
              <a:rPr lang="en-US" sz="1600" dirty="0"/>
              <a:t>PXIE </a:t>
            </a:r>
            <a:r>
              <a:rPr lang="en-US" sz="1600" dirty="0" smtClean="0"/>
              <a:t>infrastructure </a:t>
            </a:r>
            <a:r>
              <a:rPr lang="en-US" sz="1600" dirty="0"/>
              <a:t>(contingent to some M&amp;S </a:t>
            </a:r>
            <a:r>
              <a:rPr lang="en-US" sz="1600" dirty="0" smtClean="0"/>
              <a:t>funding), </a:t>
            </a:r>
            <a:r>
              <a:rPr lang="en-US" sz="1600" b="1" u="sng" dirty="0" smtClean="0">
                <a:solidFill>
                  <a:srgbClr val="FF0000"/>
                </a:solidFill>
              </a:rPr>
              <a:t>or</a:t>
            </a:r>
          </a:p>
          <a:p>
            <a:pPr lvl="1"/>
            <a:r>
              <a:rPr lang="en-US" sz="1600" dirty="0"/>
              <a:t>Goal </a:t>
            </a:r>
            <a:r>
              <a:rPr lang="en-US" sz="1600" dirty="0" smtClean="0"/>
              <a:t>4: </a:t>
            </a:r>
            <a:r>
              <a:rPr lang="en-US" sz="1600" dirty="0"/>
              <a:t>support </a:t>
            </a:r>
            <a:r>
              <a:rPr lang="en-US" sz="1600" dirty="0" smtClean="0"/>
              <a:t>SSR-1 assembly (contingent </a:t>
            </a:r>
            <a:r>
              <a:rPr lang="en-US" sz="1600" dirty="0"/>
              <a:t>to some M&amp;S funding for fiducials</a:t>
            </a:r>
            <a:r>
              <a:rPr lang="en-US" sz="1600" dirty="0" smtClean="0"/>
              <a:t>) </a:t>
            </a:r>
            <a:r>
              <a:rPr lang="en-US" sz="1600" b="1" u="sng" dirty="0" smtClean="0">
                <a:solidFill>
                  <a:srgbClr val="FF0000"/>
                </a:solidFill>
              </a:rPr>
              <a:t>and</a:t>
            </a:r>
            <a:r>
              <a:rPr lang="en-US" sz="1600" dirty="0" smtClean="0"/>
              <a:t> </a:t>
            </a:r>
          </a:p>
          <a:p>
            <a:pPr marL="457200" lvl="1" indent="0">
              <a:buNone/>
            </a:pPr>
            <a:r>
              <a:rPr lang="en-US" sz="1600" dirty="0" smtClean="0"/>
              <a:t>     Goal 5: support CDR and RLS development</a:t>
            </a:r>
            <a:endParaRPr lang="en-US" sz="1600" dirty="0"/>
          </a:p>
          <a:p>
            <a:pPr lvl="1"/>
            <a:endParaRPr lang="en-US" sz="1600" dirty="0"/>
          </a:p>
          <a:p>
            <a:pPr lvl="1"/>
            <a:endParaRPr lang="en-US" sz="1800" dirty="0" smtClean="0"/>
          </a:p>
          <a:p>
            <a:endParaRPr lang="en-US" dirty="0"/>
          </a:p>
        </p:txBody>
      </p:sp>
      <p:sp>
        <p:nvSpPr>
          <p:cNvPr id="4" name="Date Placeholder 3"/>
          <p:cNvSpPr>
            <a:spLocks noGrp="1"/>
          </p:cNvSpPr>
          <p:nvPr>
            <p:ph type="dt" sz="half" idx="10"/>
          </p:nvPr>
        </p:nvSpPr>
        <p:spPr/>
        <p:txBody>
          <a:bodyPr/>
          <a:lstStyle/>
          <a:p>
            <a:r>
              <a:rPr lang="en-US" altLang="en-US" dirty="0" smtClean="0"/>
              <a:t>4/26/2016</a:t>
            </a:r>
            <a:endParaRPr lang="en-US" altLang="en-US" dirty="0"/>
          </a:p>
        </p:txBody>
      </p:sp>
      <p:sp>
        <p:nvSpPr>
          <p:cNvPr id="6" name="Slide Number Placeholder 5"/>
          <p:cNvSpPr>
            <a:spLocks noGrp="1"/>
          </p:cNvSpPr>
          <p:nvPr>
            <p:ph type="sldNum" sz="quarter" idx="12"/>
          </p:nvPr>
        </p:nvSpPr>
        <p:spPr/>
        <p:txBody>
          <a:bodyPr/>
          <a:lstStyle/>
          <a:p>
            <a:fld id="{2A173052-1B08-42CC-8C29-53A2B625770F}" type="slidenum">
              <a:rPr lang="en-US" altLang="en-US" smtClean="0"/>
              <a:pPr/>
              <a:t>9</a:t>
            </a:fld>
            <a:endParaRPr lang="en-US" altLang="en-US"/>
          </a:p>
        </p:txBody>
      </p:sp>
      <p:pic>
        <p:nvPicPr>
          <p:cNvPr id="8" name="Picture 7"/>
          <p:cNvPicPr>
            <a:picLocks noChangeAspect="1"/>
          </p:cNvPicPr>
          <p:nvPr/>
        </p:nvPicPr>
        <p:blipFill>
          <a:blip r:embed="rId3"/>
          <a:stretch>
            <a:fillRect/>
          </a:stretch>
        </p:blipFill>
        <p:spPr>
          <a:xfrm>
            <a:off x="1029139" y="906780"/>
            <a:ext cx="6943482" cy="1244600"/>
          </a:xfrm>
          <a:prstGeom prst="rect">
            <a:avLst/>
          </a:prstGeom>
        </p:spPr>
      </p:pic>
      <p:sp>
        <p:nvSpPr>
          <p:cNvPr id="9" name="Footer Placeholder 4"/>
          <p:cNvSpPr>
            <a:spLocks noGrp="1"/>
          </p:cNvSpPr>
          <p:nvPr>
            <p:ph type="ftr" sz="quarter" idx="11"/>
          </p:nvPr>
        </p:nvSpPr>
        <p:spPr>
          <a:xfrm>
            <a:off x="806450" y="6515100"/>
            <a:ext cx="5373688" cy="241300"/>
          </a:xfrm>
        </p:spPr>
        <p:txBody>
          <a:bodyPr/>
          <a:lstStyle/>
          <a:p>
            <a:pPr>
              <a:defRPr/>
            </a:pPr>
            <a:r>
              <a:rPr lang="en-US" dirty="0" smtClean="0"/>
              <a:t>V. Bocean | </a:t>
            </a:r>
            <a:r>
              <a:rPr lang="en-US" altLang="en-US" dirty="0">
                <a:latin typeface="Helvetica" charset="0"/>
                <a:ea typeface="ＭＳ Ｐゴシック" pitchFamily="34" charset="-128"/>
              </a:rPr>
              <a:t>Alignment/Installation – FY17 Budget </a:t>
            </a:r>
            <a:endParaRPr lang="en-US" b="1" dirty="0"/>
          </a:p>
        </p:txBody>
      </p:sp>
      <p:pic>
        <p:nvPicPr>
          <p:cNvPr id="13" name="Picture 12"/>
          <p:cNvPicPr>
            <a:picLocks noChangeAspect="1"/>
          </p:cNvPicPr>
          <p:nvPr/>
        </p:nvPicPr>
        <p:blipFill>
          <a:blip r:embed="rId4"/>
          <a:stretch>
            <a:fillRect/>
          </a:stretch>
        </p:blipFill>
        <p:spPr>
          <a:xfrm>
            <a:off x="242887" y="2330951"/>
            <a:ext cx="8545082" cy="1107574"/>
          </a:xfrm>
          <a:prstGeom prst="rect">
            <a:avLst/>
          </a:prstGeom>
        </p:spPr>
      </p:pic>
    </p:spTree>
    <p:extLst>
      <p:ext uri="{BB962C8B-B14F-4D97-AF65-F5344CB8AC3E}">
        <p14:creationId xmlns:p14="http://schemas.microsoft.com/office/powerpoint/2010/main" val="35654563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ermilabTemplatePC">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FermilabTemplatePC</Template>
  <TotalTime>2315</TotalTime>
  <Words>2569</Words>
  <Application>Microsoft Macintosh PowerPoint</Application>
  <PresentationFormat>On-screen Show (4:3)</PresentationFormat>
  <Paragraphs>411</Paragraphs>
  <Slides>34</Slides>
  <Notes>32</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FermilabTemplatePC</vt:lpstr>
      <vt:lpstr>Fermilab: Footer Only</vt:lpstr>
      <vt:lpstr>Consolidated FY17 Budget Request: Alignment, Accel Physics, Instrumentation, Linac PM, LLRF, Mech Support Systems, Power Supplies, Vacuum</vt:lpstr>
      <vt:lpstr>PIP-II Accelerator Physics - FY17 Initial Goals</vt:lpstr>
      <vt:lpstr>PIP-II Accelerator Physics – Resources Required to Meet Initial Goals</vt:lpstr>
      <vt:lpstr>PIP-II Accelerator Physics – FTE – By Job Category and Role</vt:lpstr>
      <vt:lpstr>PIP-II Accelerator Physics – Achievable Goals at Initial Target</vt:lpstr>
      <vt:lpstr>PIP-II Alignment/Installation - FY17 Initial Goals</vt:lpstr>
      <vt:lpstr>PIP-II Alignment/Installation – Resources Required to Meet Initial Goals</vt:lpstr>
      <vt:lpstr>PIP-II Alignment/Installation – FTE – By Job Category and Role</vt:lpstr>
      <vt:lpstr>PIP-II Alignment/Installation – Achievable Goals at Initial Target</vt:lpstr>
      <vt:lpstr>PIP-II Instrumentation - FY17 Initial Goals</vt:lpstr>
      <vt:lpstr>PIP-II Instrumentation – Resources Required to Meet Initial Goals</vt:lpstr>
      <vt:lpstr>PIP-II Instrumentation – FTE – By Job Category and Role</vt:lpstr>
      <vt:lpstr>PIP-II Instrumentation – Achievable Goals at Initial Target</vt:lpstr>
      <vt:lpstr>PIP-II Linac Project Management - FY17 Initial Goals</vt:lpstr>
      <vt:lpstr>PIP-II Linac Project Management – Resources Required to Meet Initial Goals</vt:lpstr>
      <vt:lpstr>PIP-II Linac Project Management – FTE – By Job Category and Role</vt:lpstr>
      <vt:lpstr>PIP-II Linac Project Management – Achievable Goals at Initial Target</vt:lpstr>
      <vt:lpstr>PIP-II LLRF - FY17 Initial Goals</vt:lpstr>
      <vt:lpstr>PIP-II LLRF – Resources Required to Meet Initial Goals</vt:lpstr>
      <vt:lpstr>PIP-II LLRF – FTE – By Job Category and Role</vt:lpstr>
      <vt:lpstr>PIP-II LLRF – Achievable Goals at Initial Target</vt:lpstr>
      <vt:lpstr>PIP-II Mechanical Support Systems - FY17 Initial Goals</vt:lpstr>
      <vt:lpstr>PIP-II Mechanical Support Systems – Resources Required to Meet Initial Goals</vt:lpstr>
      <vt:lpstr>PIP-II Mechanical Support Systems  – FTE – By Job Category and Role</vt:lpstr>
      <vt:lpstr>PIP-II Mechanical Support Systems – Achievable Goals at Initial Target</vt:lpstr>
      <vt:lpstr>PIP-II Power Supplies - FY17 Initial Goals</vt:lpstr>
      <vt:lpstr>PIP-II Power Supplies – Resources Required to Meet Initial Goals</vt:lpstr>
      <vt:lpstr>PIP-II Power Supplies – FTE – By Job Category and Role</vt:lpstr>
      <vt:lpstr>PIP-II Power Supplies – Achievable Goals at Initial Target</vt:lpstr>
      <vt:lpstr>PIP-II Vacuum - FY17 Initial Goals</vt:lpstr>
      <vt:lpstr>PIP-II Vacuum – Resources Required to Meet Initial Goals</vt:lpstr>
      <vt:lpstr>PIP-II Vacuum – FTE – By Job Category and Role</vt:lpstr>
      <vt:lpstr>PIP-II Vacuum – Achievable Goals at Initial Target</vt:lpstr>
      <vt:lpstr>Total Requests</vt:lpstr>
    </vt:vector>
  </TitlesOfParts>
  <Company>Fermi National Accelerator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PIP-II Project Management – FY15 Budget Request</dc:title>
  <dc:creator>Christopher P. Jacobsen x 16350N</dc:creator>
  <cp:lastModifiedBy>Paul Derwent</cp:lastModifiedBy>
  <cp:revision>134</cp:revision>
  <cp:lastPrinted>2015-06-17T12:51:22Z</cp:lastPrinted>
  <dcterms:created xsi:type="dcterms:W3CDTF">2014-06-05T19:57:50Z</dcterms:created>
  <dcterms:modified xsi:type="dcterms:W3CDTF">2016-04-25T21:10:43Z</dcterms:modified>
</cp:coreProperties>
</file>