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69" r:id="rId4"/>
    <p:sldId id="268" r:id="rId5"/>
    <p:sldId id="274" r:id="rId6"/>
    <p:sldId id="280" r:id="rId7"/>
    <p:sldId id="278" r:id="rId8"/>
    <p:sldId id="279" r:id="rId9"/>
    <p:sldId id="275" r:id="rId10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5FBCC9C6-654A-406D-B99B-B2E02BB3B088}" type="datetimeFigureOut">
              <a:rPr lang="en-US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6122BC25-99F3-47AC-B472-3B3CBE465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26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CAAD30D9-7CAB-4995-B2A9-A4996CBB3E34}" type="datetimeFigureOut">
              <a:rPr lang="en-US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9A34DB5A-4CC8-461F-A449-0F0B02E14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99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4DB5A-4CC8-461F-A449-0F0B02E144C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56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734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50336-F8FD-495B-B14E-8A6F5AE2F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5ED442B0-4D66-4E76-92D8-1A9277A75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989EB190-B798-490C-B6DE-5CF4CA1D2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97670-E2F3-4313-A493-BA2A54516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97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EE6A4-1E29-46ED-9D26-2F6C9BA080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D617D-F1A6-448D-8D53-263B071C56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4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6D08F-E69C-4ADA-A471-BCD560197B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8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C03FB-691C-440F-BF98-3F51800C5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5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98FA22AE-42D0-4CD3-A436-E5D3A0BB829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Presenter | Wrap-up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22759F01-26A3-45CD-AA5C-5640C090A11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Wrap-up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pitchFamily="34" charset="0"/>
              </a:rPr>
              <a:t>Steve, Paul, </a:t>
            </a:r>
            <a:r>
              <a:rPr lang="en-US" dirty="0" err="1" smtClean="0">
                <a:latin typeface="Helvetica" pitchFamily="34" charset="0"/>
              </a:rPr>
              <a:t>Shekhar</a:t>
            </a:r>
            <a:r>
              <a:rPr lang="en-US" dirty="0" smtClean="0">
                <a:latin typeface="Helvetica" pitchFamily="34" charset="0"/>
              </a:rPr>
              <a:t>, Valeri, Don, Steve, Fernanda, Allan, Jim, Luisella, Chris</a:t>
            </a:r>
          </a:p>
          <a:p>
            <a:r>
              <a:rPr lang="en-US" dirty="0" smtClean="0">
                <a:latin typeface="Helvetica" pitchFamily="34" charset="0"/>
              </a:rPr>
              <a:t>PIP-II Budget Retreat</a:t>
            </a:r>
          </a:p>
          <a:p>
            <a:r>
              <a:rPr lang="en-US" dirty="0" smtClean="0">
                <a:latin typeface="Helvetica" pitchFamily="34" charset="0"/>
              </a:rPr>
              <a:t>26 April 2016</a:t>
            </a:r>
          </a:p>
          <a:p>
            <a:endParaRPr lang="en-US" dirty="0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Total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87105"/>
            <a:ext cx="8672513" cy="5349922"/>
          </a:xfrm>
        </p:spPr>
        <p:txBody>
          <a:bodyPr/>
          <a:lstStyle/>
          <a:p>
            <a:pPr>
              <a:tabLst>
                <a:tab pos="5949950" algn="dec"/>
              </a:tabLst>
            </a:pPr>
            <a:r>
              <a:rPr lang="en-US" dirty="0" smtClean="0"/>
              <a:t>FY2017 </a:t>
            </a:r>
            <a:r>
              <a:rPr lang="en-US" dirty="0"/>
              <a:t>M&amp;S Guidance (Direct)	</a:t>
            </a:r>
            <a:r>
              <a:rPr lang="en-US" dirty="0" smtClean="0"/>
              <a:t>$3.6M</a:t>
            </a:r>
            <a:endParaRPr lang="en-US" dirty="0"/>
          </a:p>
          <a:p>
            <a:pPr>
              <a:tabLst>
                <a:tab pos="5949950" algn="dec"/>
              </a:tabLst>
            </a:pPr>
            <a:r>
              <a:rPr lang="en-US" dirty="0" smtClean="0"/>
              <a:t>FY2017 </a:t>
            </a:r>
            <a:r>
              <a:rPr lang="en-US" dirty="0"/>
              <a:t>M&amp;S Request (Direct)	</a:t>
            </a:r>
            <a:r>
              <a:rPr lang="en-US" dirty="0" smtClean="0"/>
              <a:t>$6.4M</a:t>
            </a:r>
            <a:endParaRPr lang="en-US" dirty="0"/>
          </a:p>
          <a:p>
            <a:pPr>
              <a:tabLst>
                <a:tab pos="5949950" algn="dec"/>
              </a:tabLst>
            </a:pPr>
            <a:r>
              <a:rPr lang="en-US" dirty="0" smtClean="0"/>
              <a:t>FY2017 </a:t>
            </a:r>
            <a:r>
              <a:rPr lang="en-US" dirty="0"/>
              <a:t>FTE Guidance	</a:t>
            </a:r>
            <a:r>
              <a:rPr lang="en-US" dirty="0" smtClean="0"/>
              <a:t>53.4</a:t>
            </a:r>
            <a:endParaRPr lang="en-US" dirty="0"/>
          </a:p>
          <a:p>
            <a:pPr>
              <a:tabLst>
                <a:tab pos="5949950" algn="dec"/>
              </a:tabLst>
            </a:pPr>
            <a:r>
              <a:rPr lang="en-US" dirty="0" smtClean="0"/>
              <a:t>FY2017 </a:t>
            </a:r>
            <a:r>
              <a:rPr lang="en-US" dirty="0"/>
              <a:t>FTE Request	</a:t>
            </a:r>
            <a:r>
              <a:rPr lang="en-US" dirty="0" smtClean="0"/>
              <a:t>72.6</a:t>
            </a:r>
            <a:endParaRPr lang="en-US" dirty="0"/>
          </a:p>
          <a:p>
            <a:pPr>
              <a:tabLst>
                <a:tab pos="5949950" algn="dec"/>
              </a:tabLst>
            </a:pPr>
            <a:endParaRPr lang="en-US" dirty="0" smtClean="0"/>
          </a:p>
          <a:p>
            <a:pPr>
              <a:tabLst>
                <a:tab pos="5949950" algn="dec"/>
              </a:tabLst>
            </a:pPr>
            <a:r>
              <a:rPr lang="en-US" dirty="0" smtClean="0"/>
              <a:t>In fully loaded dollars:</a:t>
            </a:r>
          </a:p>
          <a:p>
            <a:pPr marL="682625" lvl="1" indent="0">
              <a:buNone/>
              <a:tabLst>
                <a:tab pos="5949950" algn="dec"/>
              </a:tabLst>
            </a:pPr>
            <a:r>
              <a:rPr lang="en-US" sz="2400" dirty="0" smtClean="0"/>
              <a:t>FY2017 Guidance	$18.2M</a:t>
            </a:r>
          </a:p>
          <a:p>
            <a:pPr marL="682625" lvl="1" indent="0">
              <a:buNone/>
              <a:tabLst>
                <a:tab pos="5949950" algn="dec"/>
              </a:tabLst>
            </a:pPr>
            <a:r>
              <a:rPr lang="en-US" sz="2400" dirty="0" smtClean="0"/>
              <a:t>FY2017 Request	$26.7M</a:t>
            </a:r>
          </a:p>
          <a:p>
            <a:pPr marL="682625" lvl="1" indent="0">
              <a:buNone/>
              <a:tabLst>
                <a:tab pos="5949950" algn="dec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Over-subscription:	$8.5M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566"/>
            <a:ext cx="8672513" cy="547205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We are assuming $0.75M of carryover into FY17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Requires regulating FTE to 58 (average over the year) = 60 FTE year balance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If we have additional underruns as we approach the end of FY16 we will engage in forward funding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Easiest things to forward fund are items like HWR/ANL and T&amp;M contracts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We do not currently project major underruns beyond the SWF associated with above FTE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for Further Adjustments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tabLst>
                <a:tab pos="6400800" algn="r"/>
              </a:tabLst>
            </a:pPr>
            <a:r>
              <a:rPr lang="en-US" dirty="0" smtClean="0"/>
              <a:t>We do not have sufficient resources to meet our schedule goals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Develop </a:t>
            </a:r>
            <a:r>
              <a:rPr lang="en-US" dirty="0"/>
              <a:t>an internally consistent plan that bring things together synchronously, </a:t>
            </a:r>
            <a:r>
              <a:rPr lang="en-US" dirty="0" smtClean="0"/>
              <a:t>with appropriate </a:t>
            </a:r>
            <a:r>
              <a:rPr lang="en-US" sz="2400" dirty="0" smtClean="0"/>
              <a:t>balance </a:t>
            </a:r>
            <a:r>
              <a:rPr lang="en-US" sz="2400" dirty="0"/>
              <a:t>between R&amp;D, IIFC, and CD-1 activities</a:t>
            </a:r>
          </a:p>
          <a:p>
            <a:pPr>
              <a:spcBef>
                <a:spcPts val="1200"/>
              </a:spcBef>
            </a:pPr>
            <a:r>
              <a:rPr lang="en-US" dirty="0"/>
              <a:t>Strategy</a:t>
            </a:r>
          </a:p>
          <a:p>
            <a:pPr lvl="1"/>
            <a:r>
              <a:rPr lang="en-US" dirty="0" smtClean="0"/>
              <a:t>Support </a:t>
            </a:r>
            <a:r>
              <a:rPr lang="en-US" dirty="0"/>
              <a:t>FY17 M&amp;O costs </a:t>
            </a:r>
            <a:r>
              <a:rPr lang="en-US" dirty="0" smtClean="0"/>
              <a:t>off-project</a:t>
            </a:r>
            <a:endParaRPr lang="en-US" dirty="0"/>
          </a:p>
          <a:p>
            <a:pPr lvl="1"/>
            <a:r>
              <a:rPr lang="en-US" dirty="0"/>
              <a:t>Complete MEBT installation/commissioning in FY17</a:t>
            </a:r>
          </a:p>
          <a:p>
            <a:pPr lvl="2"/>
            <a:r>
              <a:rPr lang="en-US" dirty="0"/>
              <a:t>Delay chopper testing to </a:t>
            </a:r>
            <a:r>
              <a:rPr lang="en-US" dirty="0" smtClean="0"/>
              <a:t>FY18</a:t>
            </a:r>
          </a:p>
          <a:p>
            <a:pPr lvl="2"/>
            <a:r>
              <a:rPr lang="en-US" dirty="0" smtClean="0"/>
              <a:t>Delay HEBT design to FY18</a:t>
            </a:r>
          </a:p>
          <a:p>
            <a:pPr lvl="2"/>
            <a:r>
              <a:rPr lang="en-US" dirty="0" smtClean="0"/>
              <a:t>Limit PXIE operations to 6 months in FY17</a:t>
            </a:r>
            <a:endParaRPr lang="en-US" dirty="0"/>
          </a:p>
          <a:p>
            <a:pPr lvl="1"/>
            <a:r>
              <a:rPr lang="en-US" dirty="0"/>
              <a:t>Delay </a:t>
            </a:r>
            <a:r>
              <a:rPr lang="en-US" dirty="0" err="1" smtClean="0"/>
              <a:t>cryo</a:t>
            </a:r>
            <a:r>
              <a:rPr lang="en-US" dirty="0" smtClean="0"/>
              <a:t> operations in PXIE to Q3FY18</a:t>
            </a:r>
          </a:p>
          <a:p>
            <a:pPr lvl="2"/>
            <a:r>
              <a:rPr lang="en-US" dirty="0"/>
              <a:t>Keep HWR </a:t>
            </a:r>
            <a:r>
              <a:rPr lang="en-US" dirty="0" err="1"/>
              <a:t>pCM</a:t>
            </a:r>
            <a:r>
              <a:rPr lang="en-US" dirty="0"/>
              <a:t> and PXIE </a:t>
            </a:r>
            <a:r>
              <a:rPr lang="en-US" dirty="0" err="1"/>
              <a:t>cryo</a:t>
            </a:r>
            <a:r>
              <a:rPr lang="en-US" dirty="0"/>
              <a:t> distribution proceeding in parallel: Q2FY18 delivery</a:t>
            </a:r>
          </a:p>
          <a:p>
            <a:pPr lvl="3"/>
            <a:r>
              <a:rPr lang="en-US" dirty="0"/>
              <a:t>Note: MUST install </a:t>
            </a:r>
            <a:r>
              <a:rPr lang="en-US" dirty="0" err="1"/>
              <a:t>cryo</a:t>
            </a:r>
            <a:r>
              <a:rPr lang="en-US" dirty="0"/>
              <a:t> distribution before HWR</a:t>
            </a:r>
          </a:p>
          <a:p>
            <a:pPr lvl="1"/>
            <a:r>
              <a:rPr lang="en-US" dirty="0" smtClean="0"/>
              <a:t>Delay beam </a:t>
            </a:r>
            <a:r>
              <a:rPr lang="en-US" dirty="0"/>
              <a:t>through </a:t>
            </a:r>
            <a:r>
              <a:rPr lang="en-US" dirty="0" smtClean="0"/>
              <a:t>HWR/SSR1 to FY19/20</a:t>
            </a:r>
            <a:endParaRPr lang="en-US" dirty="0"/>
          </a:p>
          <a:p>
            <a:pPr lvl="2"/>
            <a:r>
              <a:rPr lang="en-US" dirty="0" smtClean="0"/>
              <a:t>Attempt </a:t>
            </a:r>
            <a:r>
              <a:rPr lang="en-US" dirty="0"/>
              <a:t>to keep SSR1 </a:t>
            </a:r>
            <a:r>
              <a:rPr lang="en-US" dirty="0" err="1"/>
              <a:t>pCM</a:t>
            </a:r>
            <a:r>
              <a:rPr lang="en-US" dirty="0"/>
              <a:t> delivery in </a:t>
            </a:r>
            <a:r>
              <a:rPr lang="en-US" dirty="0" smtClean="0"/>
              <a:t>Q2-4FY19</a:t>
            </a:r>
          </a:p>
          <a:p>
            <a:pPr lvl="2"/>
            <a:r>
              <a:rPr lang="en-US" dirty="0" smtClean="0"/>
              <a:t>Do we need beam through SSR1 at this point?</a:t>
            </a:r>
            <a:endParaRPr lang="en-US" dirty="0"/>
          </a:p>
          <a:p>
            <a:pPr lvl="1"/>
            <a:r>
              <a:rPr lang="en-US" dirty="0"/>
              <a:t>Keep </a:t>
            </a:r>
            <a:r>
              <a:rPr lang="en-US" dirty="0" smtClean="0"/>
              <a:t>STC </a:t>
            </a:r>
            <a:r>
              <a:rPr lang="en-US" dirty="0"/>
              <a:t>modifications and HB650 dressed </a:t>
            </a:r>
            <a:r>
              <a:rPr lang="en-US" dirty="0" err="1" smtClean="0"/>
              <a:t>cavitie</a:t>
            </a:r>
            <a:r>
              <a:rPr lang="en-US" dirty="0" smtClean="0"/>
              <a:t>(s) </a:t>
            </a:r>
            <a:r>
              <a:rPr lang="en-US" dirty="0"/>
              <a:t>proceeding in parallel: early/mid </a:t>
            </a:r>
            <a:r>
              <a:rPr lang="en-US" dirty="0" smtClean="0"/>
              <a:t>FY18</a:t>
            </a:r>
          </a:p>
          <a:p>
            <a:pPr lvl="2"/>
            <a:r>
              <a:rPr lang="en-US" dirty="0" smtClean="0"/>
              <a:t>Delay HTS-2 prep into FY18</a:t>
            </a:r>
          </a:p>
          <a:p>
            <a:pPr lvl="1"/>
            <a:r>
              <a:rPr lang="en-US" dirty="0" smtClean="0"/>
              <a:t>Delay HB650 </a:t>
            </a:r>
            <a:r>
              <a:rPr lang="en-US" dirty="0" err="1" smtClean="0"/>
              <a:t>pCM</a:t>
            </a:r>
            <a:r>
              <a:rPr lang="en-US" dirty="0" smtClean="0"/>
              <a:t> to FY20</a:t>
            </a:r>
            <a:endParaRPr lang="en-US" dirty="0"/>
          </a:p>
          <a:p>
            <a:pPr lvl="1"/>
            <a:r>
              <a:rPr lang="en-US" dirty="0"/>
              <a:t>Complete successful CD-1 DOE Review in FY17</a:t>
            </a:r>
          </a:p>
          <a:p>
            <a:pPr lvl="1"/>
            <a:r>
              <a:rPr lang="en-US" dirty="0"/>
              <a:t>Delay CD-2 to </a:t>
            </a:r>
            <a:r>
              <a:rPr lang="en-US" dirty="0" smtClean="0"/>
              <a:t>FY19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for Further Adjustments/Revised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6"/>
            <a:ext cx="7441048" cy="5086449"/>
          </a:xfrm>
        </p:spPr>
        <p:txBody>
          <a:bodyPr>
            <a:normAutofit fontScale="92500"/>
          </a:bodyPr>
          <a:lstStyle/>
          <a:p>
            <a:pPr>
              <a:tabLst>
                <a:tab pos="6400800" algn="r"/>
              </a:tabLst>
            </a:pPr>
            <a:r>
              <a:rPr lang="en-US" dirty="0" smtClean="0"/>
              <a:t>Priorities/Target Dates 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PXIE warm: beam out of MEBT-1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/>
              <a:t>SSR1: Resonance control </a:t>
            </a:r>
            <a:r>
              <a:rPr lang="en-US" dirty="0" smtClean="0"/>
              <a:t>testing definite results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PXIE warm: beam to end of MEBT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PXIE cold: HWR CM and associated infrastructure (</a:t>
            </a:r>
            <a:r>
              <a:rPr lang="en-US" dirty="0" err="1" smtClean="0"/>
              <a:t>cryo</a:t>
            </a:r>
            <a:r>
              <a:rPr lang="en-US" dirty="0" smtClean="0"/>
              <a:t>, </a:t>
            </a:r>
            <a:r>
              <a:rPr lang="en-US" dirty="0" err="1" smtClean="0"/>
              <a:t>rf</a:t>
            </a:r>
            <a:r>
              <a:rPr lang="en-US" dirty="0" smtClean="0"/>
              <a:t>, power, etc.)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/>
              <a:t>SSR1 CM and associated infrastructure (</a:t>
            </a:r>
            <a:r>
              <a:rPr lang="en-US" dirty="0" err="1"/>
              <a:t>rf</a:t>
            </a:r>
            <a:r>
              <a:rPr lang="en-US" dirty="0"/>
              <a:t>, power,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HB 650 dressed cavities and associated infrastructure (HTS-2, </a:t>
            </a:r>
            <a:r>
              <a:rPr lang="en-US" dirty="0" err="1" smtClean="0"/>
              <a:t>rf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HB650 CM to CMTS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CD-1 activities: CDR, Site Characterization, civil construction drawings</a:t>
            </a:r>
          </a:p>
          <a:p>
            <a:pPr lvl="1">
              <a:spcBef>
                <a:spcPts val="600"/>
              </a:spcBef>
              <a:tabLst>
                <a:tab pos="6400800" algn="r"/>
              </a:tabLst>
            </a:pPr>
            <a:r>
              <a:rPr lang="en-US" dirty="0" smtClean="0"/>
              <a:t>Note: India is not a stand-alone priority; it is integrated into the work above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9649" y="1411447"/>
            <a:ext cx="12457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Q3FY16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Q2FY17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404040"/>
                </a:solidFill>
                <a:latin typeface="Helvetica"/>
                <a:cs typeface="ＭＳ Ｐゴシック" charset="0"/>
              </a:rPr>
              <a:t>QFY17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Q3FY18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Q2FY19</a:t>
            </a:r>
            <a:endParaRPr lang="en-US" sz="2000" dirty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Q4FY18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Q2FY20</a:t>
            </a:r>
            <a:endParaRPr lang="en-US" sz="2000" dirty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404040"/>
                </a:solidFill>
                <a:latin typeface="Helvetica"/>
                <a:cs typeface="ＭＳ Ｐゴシック" charset="0"/>
              </a:rPr>
              <a:t>Q3FY17</a:t>
            </a:r>
          </a:p>
          <a:p>
            <a:pPr>
              <a:spcBef>
                <a:spcPts val="600"/>
              </a:spcBef>
            </a:pPr>
            <a:endParaRPr lang="en-US" sz="2200" dirty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pPr>
              <a:spcBef>
                <a:spcPts val="600"/>
              </a:spcBef>
            </a:pPr>
            <a:endParaRPr lang="en-US" sz="2200" dirty="0" smtClean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endParaRPr lang="en-US" sz="2200" dirty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endParaRPr lang="en-US" sz="2200" dirty="0">
              <a:solidFill>
                <a:srgbClr val="404040"/>
              </a:solidFill>
              <a:latin typeface="Helvetica"/>
              <a:cs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Candidates for Further Adjustments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Chris’ slides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Resultant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FTE: 5.6 over </a:t>
            </a:r>
          </a:p>
          <a:p>
            <a:r>
              <a:rPr lang="en-US" dirty="0" smtClean="0"/>
              <a:t>M&amp;S</a:t>
            </a:r>
            <a:r>
              <a:rPr lang="en-US" smtClean="0"/>
              <a:t>: </a:t>
            </a:r>
            <a:r>
              <a:rPr lang="en-US" smtClean="0"/>
              <a:t>$725K </a:t>
            </a:r>
            <a:r>
              <a:rPr lang="en-US" dirty="0" smtClean="0"/>
              <a:t>over (direct)</a:t>
            </a:r>
          </a:p>
          <a:p>
            <a:r>
              <a:rPr lang="en-US" dirty="0" smtClean="0"/>
              <a:t>Budget:  $21.1 vs 18.2M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budget at $18.2M</a:t>
            </a:r>
          </a:p>
          <a:p>
            <a:r>
              <a:rPr lang="en-US" dirty="0" smtClean="0"/>
              <a:t>Division labor fairs over the next month</a:t>
            </a:r>
          </a:p>
          <a:p>
            <a:r>
              <a:rPr lang="en-US" dirty="0" smtClean="0"/>
              <a:t>We will need you to update your FTE requests to match above guidance – you will get a request from Chris in the next week or two</a:t>
            </a:r>
          </a:p>
          <a:p>
            <a:r>
              <a:rPr lang="en-US" dirty="0" smtClean="0"/>
              <a:t>Budget presentation to Directorate this summer</a:t>
            </a:r>
          </a:p>
          <a:p>
            <a:pPr lvl="1"/>
            <a:r>
              <a:rPr lang="en-US" dirty="0" smtClean="0"/>
              <a:t>Includes appeal for a larger budget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4/26/2016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 | Wrap-up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0336-F8FD-495B-B14E-8A6F5AE2F2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974</TotalTime>
  <Words>489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Helvetica</vt:lpstr>
      <vt:lpstr>FNAL_TemplatePC_060514</vt:lpstr>
      <vt:lpstr>Fermilab: Footer Only</vt:lpstr>
      <vt:lpstr>Wrap-up</vt:lpstr>
      <vt:lpstr>Summary of Total Request</vt:lpstr>
      <vt:lpstr>Carryover</vt:lpstr>
      <vt:lpstr>Strategy for Further Adjustments</vt:lpstr>
      <vt:lpstr>Strategy for Further Adjustments/Revised Milestones</vt:lpstr>
      <vt:lpstr>Candidates for Further Adjustments</vt:lpstr>
      <vt:lpstr>Resultant Bottom Line</vt:lpstr>
      <vt:lpstr>Next Steps</vt:lpstr>
    </vt:vector>
  </TitlesOfParts>
  <Company>Fermi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Steve Holmes</dc:creator>
  <cp:lastModifiedBy>Stephen D. Holmes x3988,3211 05964N</cp:lastModifiedBy>
  <cp:revision>63</cp:revision>
  <cp:lastPrinted>2015-06-25T19:01:44Z</cp:lastPrinted>
  <dcterms:created xsi:type="dcterms:W3CDTF">2014-07-21T19:51:21Z</dcterms:created>
  <dcterms:modified xsi:type="dcterms:W3CDTF">2016-04-26T20:04:49Z</dcterms:modified>
</cp:coreProperties>
</file>