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56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54D81"/>
    <a:srgbClr val="BD1F24"/>
    <a:srgbClr val="DA592A"/>
    <a:srgbClr val="808080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6318" autoAdjust="0"/>
  </p:normalViewPr>
  <p:slideViewPr>
    <p:cSldViewPr snapToGrid="0" snapToObjects="1">
      <p:cViewPr varScale="1">
        <p:scale>
          <a:sx n="112" d="100"/>
          <a:sy n="112" d="100"/>
        </p:scale>
        <p:origin x="16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704CD956-0F6B-4722-8727-E971EC07B214}" type="datetimeFigureOut">
              <a:rPr lang="en-US" altLang="en-US"/>
              <a:pPr/>
              <a:t>4/20/2016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B19B2DE5-7748-409D-A02C-35275EF26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9596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4EC61B2F-F27F-4827-874F-FDD79266FC25}" type="datetimeFigureOut">
              <a:rPr lang="en-US" altLang="en-US"/>
              <a:pPr/>
              <a:t>4/20/2016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CA22620C-B0DB-47BB-9C3E-968AF058F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24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211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757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690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144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289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3716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23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L. Prost | LEBT - FY17 Budget Request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73052-1B08-42CC-8C29-53A2B6257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98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L. Prost | LEBT - FY17 Budget Request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B381F6BD-A310-4E1B-9018-EAA60A9396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16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L. Prost | LEBT - FY17 Budget Request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CC595241-B4C9-44AF-AED3-0B62D0693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39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L. Prost | LEBT - FY17 Budget Request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AB6ED-B4FE-4F96-9134-138B8D405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84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L. Prost | LEBT - FY17 Budget Request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EF8C4-B56D-49CA-92E3-5DA82B495E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L. Prost | LEBT - FY17 Budget Request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77B8FE45-5A68-4AA8-A40A-5DC443B72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87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L. Prost | LEBT - FY17 Budget Request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9C042473-246A-4C1A-828A-43CCEEF5CF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84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L. Prost | LEBT - FY17 Budget Request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49FF6D1B-F1E5-4593-823D-2543A563B6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45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ontentSlide_HeaderFooter_012014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L. Prost | LEBT - FY17 Budget Request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845C19DA-9219-4064-BB8E-8783320654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1" r:id="rId3"/>
    <p:sldLayoutId id="2147484042" r:id="rId4"/>
    <p:sldLayoutId id="2147484043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L. Prost | LEBT - FY17 Budget Request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545F57DF-A9CB-49C4-AD11-17CBC1AFF83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ContentSlide_Footer_012014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7" r:id="rId2"/>
    <p:sldLayoutId id="2147484048" r:id="rId3"/>
    <p:sldLayoutId id="2147484049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LEBT – FY17 Budget Request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L. Prost</a:t>
            </a:r>
            <a:endParaRPr lang="en-US" altLang="en-US" dirty="0" smtClean="0">
              <a:solidFill>
                <a:schemeClr val="tx2"/>
              </a:solidFill>
              <a:latin typeface="Helvetica" charset="0"/>
              <a:ea typeface="ＭＳ Ｐゴシック" pitchFamily="34" charset="-128"/>
            </a:endParaRPr>
          </a:p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PIP-II Budget Retreat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26 April,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 required to meet target goals</a:t>
            </a:r>
          </a:p>
          <a:p>
            <a:r>
              <a:rPr lang="en-US" dirty="0" smtClean="0"/>
              <a:t>Goals that can be met with the initial resources allocation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L. Prost | LEBT - FY17 Budget Request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91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LEBT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 - FY17 Initial Goals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Support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Conceptual Design Report (CDR) and Resource Loaded Schedule (RLS) for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LEBT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program </a:t>
            </a:r>
            <a:endParaRPr lang="en-US" altLang="en-US" dirty="0" smtClean="0">
              <a:latin typeface="Helvetica" charset="0"/>
              <a:ea typeface="ＭＳ Ｐゴシック" pitchFamily="34" charset="-128"/>
            </a:endParaRPr>
          </a:p>
          <a:p>
            <a:pPr lvl="1"/>
            <a:endParaRPr lang="en-US" altLang="en-US" sz="2000" dirty="0">
              <a:latin typeface="Helvetica" charset="0"/>
              <a:ea typeface="ＭＳ Ｐゴシック" pitchFamily="34" charset="-128"/>
            </a:endParaRPr>
          </a:p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Support RFQ and MEBT commissioning</a:t>
            </a:r>
          </a:p>
          <a:p>
            <a:pPr lvl="1"/>
            <a:r>
              <a:rPr lang="en-US" altLang="en-US" sz="2000" dirty="0" smtClean="0">
                <a:latin typeface="Helvetica" charset="0"/>
                <a:ea typeface="ＭＳ Ｐゴシック" pitchFamily="34" charset="-128"/>
              </a:rPr>
              <a:t>Operation and troubleshooting of the IS and LEBT</a:t>
            </a:r>
            <a:endParaRPr lang="en-US" altLang="en-US" sz="2000" dirty="0" smtClean="0">
              <a:latin typeface="Helvetica" charset="0"/>
              <a:ea typeface="ＭＳ Ｐゴシック" pitchFamily="34" charset="-128"/>
            </a:endParaRPr>
          </a:p>
          <a:p>
            <a:endParaRPr lang="en-US" altLang="en-US" dirty="0" smtClean="0"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900" smtClean="0">
                <a:solidFill>
                  <a:srgbClr val="154D81"/>
                </a:solidFill>
                <a:latin typeface="Helvetica" charset="0"/>
              </a:rPr>
              <a:t>4/26/2016</a:t>
            </a:r>
            <a:endParaRPr lang="en-US" altLang="en-US" sz="900" dirty="0">
              <a:solidFill>
                <a:srgbClr val="154D81"/>
              </a:solidFill>
              <a:latin typeface="Helvetica" charset="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900" smtClean="0">
                <a:latin typeface="Helvetica" pitchFamily="34" charset="0"/>
              </a:rPr>
              <a:t>L. Prost | LEBT - FY17 Budget Request</a:t>
            </a:r>
            <a:endParaRPr lang="en-US" sz="900" b="1" dirty="0">
              <a:latin typeface="Helvetica" pitchFamily="34" charset="0"/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9234769-EDE6-42C9-BD58-7E41E45DD56D}" type="slidenum">
              <a:rPr lang="en-US" altLang="en-US" sz="900">
                <a:solidFill>
                  <a:srgbClr val="154D81"/>
                </a:solidFill>
                <a:latin typeface="Helvetica" charset="0"/>
              </a:rPr>
              <a:pPr eaLnBrk="1" hangingPunct="1"/>
              <a:t>3</a:t>
            </a:fld>
            <a:endParaRPr lang="en-US" altLang="en-US" sz="900">
              <a:solidFill>
                <a:srgbClr val="154D81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LEBT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 </a:t>
            </a:r>
            <a:r>
              <a:rPr lang="en-US" dirty="0" smtClean="0"/>
              <a:t>– Resources Required to Meet Initial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3230434"/>
            <a:ext cx="8672513" cy="2931083"/>
          </a:xfrm>
        </p:spPr>
        <p:txBody>
          <a:bodyPr/>
          <a:lstStyle/>
          <a:p>
            <a:r>
              <a:rPr lang="en-US" dirty="0" smtClean="0"/>
              <a:t>FTE </a:t>
            </a:r>
            <a:r>
              <a:rPr lang="en-US" dirty="0" smtClean="0"/>
              <a:t>resource needs to reach goals</a:t>
            </a:r>
          </a:p>
          <a:p>
            <a:pPr lvl="1"/>
            <a:r>
              <a:rPr lang="en-US" dirty="0" smtClean="0"/>
              <a:t>Operation and maintenance of the IS &amp; LEBT</a:t>
            </a:r>
          </a:p>
          <a:p>
            <a:pPr lvl="2"/>
            <a:r>
              <a:rPr lang="en-US" dirty="0" smtClean="0"/>
              <a:t>E.g.: ion source cleaning, electrical failures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M&amp;S </a:t>
            </a:r>
            <a:r>
              <a:rPr lang="en-US" dirty="0" smtClean="0"/>
              <a:t>resource needs to reach goals</a:t>
            </a:r>
          </a:p>
          <a:p>
            <a:pPr lvl="1"/>
            <a:r>
              <a:rPr lang="en-US" dirty="0" smtClean="0"/>
              <a:t>Spare/replacement parts</a:t>
            </a:r>
            <a:endParaRPr lang="en-US" dirty="0" smtClean="0"/>
          </a:p>
          <a:p>
            <a:pPr lvl="2"/>
            <a:r>
              <a:rPr lang="en-US" dirty="0" smtClean="0"/>
              <a:t>E.g.: ion source filament replacement kit, HV switches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L. Prost | LEBT - FY17 Budget Request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714" y="878840"/>
            <a:ext cx="6019767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99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 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LEBT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 </a:t>
            </a:r>
            <a:r>
              <a:rPr lang="en-US" dirty="0" smtClean="0"/>
              <a:t>– FTE – By Job Category and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25" y="3602903"/>
            <a:ext cx="8672513" cy="2621244"/>
          </a:xfrm>
        </p:spPr>
        <p:txBody>
          <a:bodyPr/>
          <a:lstStyle/>
          <a:p>
            <a:r>
              <a:rPr lang="en-US" sz="2000" dirty="0" smtClean="0"/>
              <a:t>Mechanical engineer &amp; Design categories</a:t>
            </a:r>
          </a:p>
          <a:p>
            <a:pPr lvl="1"/>
            <a:r>
              <a:rPr lang="en-US" sz="1800" dirty="0" smtClean="0"/>
              <a:t>Bending dipole magnet improvements/maintenance (e.g.: machine new pole tips)</a:t>
            </a:r>
            <a:endParaRPr lang="en-US" sz="1800" dirty="0" smtClean="0"/>
          </a:p>
          <a:p>
            <a:r>
              <a:rPr lang="en-US" sz="2000" dirty="0" smtClean="0"/>
              <a:t>Operations &amp; Scientist categories</a:t>
            </a:r>
          </a:p>
          <a:p>
            <a:pPr lvl="1"/>
            <a:r>
              <a:rPr lang="en-US" sz="1800" dirty="0" smtClean="0"/>
              <a:t>Operation and troubleshooting</a:t>
            </a:r>
          </a:p>
          <a:p>
            <a:pPr lvl="1"/>
            <a:r>
              <a:rPr lang="en-US" sz="1800" dirty="0" smtClean="0"/>
              <a:t>Support CD-1 activities</a:t>
            </a:r>
            <a:endParaRPr lang="en-US" sz="1800" dirty="0"/>
          </a:p>
          <a:p>
            <a:r>
              <a:rPr lang="en-US" sz="2000" dirty="0" smtClean="0"/>
              <a:t>All other categories</a:t>
            </a:r>
          </a:p>
          <a:p>
            <a:pPr lvl="1"/>
            <a:r>
              <a:rPr lang="en-US" sz="1800" dirty="0" smtClean="0"/>
              <a:t>Maintenance/repairs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L. Prost | LEBT - FY17 Budget Request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513" y="849630"/>
            <a:ext cx="551605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7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LEBT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 </a:t>
            </a:r>
            <a:r>
              <a:rPr lang="en-US" dirty="0" smtClean="0"/>
              <a:t>– Achievable Goals at Initial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2537687"/>
            <a:ext cx="8672513" cy="2148350"/>
          </a:xfrm>
        </p:spPr>
        <p:txBody>
          <a:bodyPr/>
          <a:lstStyle/>
          <a:p>
            <a:r>
              <a:rPr lang="en-US" dirty="0" smtClean="0"/>
              <a:t>FTE allocation should be adequate to achieve both goals</a:t>
            </a:r>
            <a:endParaRPr lang="en-US" dirty="0" smtClean="0"/>
          </a:p>
          <a:p>
            <a:r>
              <a:rPr lang="en-US" dirty="0" smtClean="0"/>
              <a:t>Lacks M&amp;S for operation and maintenance of a running accelerator</a:t>
            </a:r>
          </a:p>
          <a:p>
            <a:pPr lvl="1"/>
            <a:r>
              <a:rPr lang="en-US" dirty="0" smtClean="0"/>
              <a:t>We </a:t>
            </a:r>
            <a:r>
              <a:rPr lang="en-US" b="1" i="1" dirty="0" smtClean="0"/>
              <a:t>will</a:t>
            </a:r>
            <a:r>
              <a:rPr lang="en-US" dirty="0" smtClean="0"/>
              <a:t> have failures and needs to replace parts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L. Prost | LEBT - FY17 Budget Request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19" y="937260"/>
            <a:ext cx="6943482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5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TemplatePC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FermilabTemplatePC</Template>
  <TotalTime>1932</TotalTime>
  <Words>257</Words>
  <Application>Microsoft Office PowerPoint</Application>
  <PresentationFormat>On-screen Show (4:3)</PresentationFormat>
  <Paragraphs>52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Helvetica</vt:lpstr>
      <vt:lpstr>FermilabTemplatePC</vt:lpstr>
      <vt:lpstr>Fermilab: Footer Only</vt:lpstr>
      <vt:lpstr>LEBT – FY17 Budget Request</vt:lpstr>
      <vt:lpstr>Standard Presentation Outline</vt:lpstr>
      <vt:lpstr>PIP-II LEBT - FY17 Initial Goals</vt:lpstr>
      <vt:lpstr>PIP-II LEBT – Resources Required to Meet Initial Goals</vt:lpstr>
      <vt:lpstr>PIP- II LEBT – FTE – By Job Category and Role</vt:lpstr>
      <vt:lpstr>PIP-II LEBT – Achievable Goals at Initial Target</vt:lpstr>
    </vt:vector>
  </TitlesOfParts>
  <Company>Fermi National Accelerator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PIP-II Project Management – FY15 Budget Request</dc:title>
  <dc:creator>Christopher P. Jacobsen x 16350N</dc:creator>
  <cp:lastModifiedBy>Lionel R. Prost x5614 14086N</cp:lastModifiedBy>
  <cp:revision>116</cp:revision>
  <cp:lastPrinted>2015-06-17T12:51:22Z</cp:lastPrinted>
  <dcterms:created xsi:type="dcterms:W3CDTF">2014-06-05T19:57:50Z</dcterms:created>
  <dcterms:modified xsi:type="dcterms:W3CDTF">2016-04-20T13:51:51Z</dcterms:modified>
</cp:coreProperties>
</file>