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4299" autoAdjust="0"/>
  </p:normalViewPr>
  <p:slideViewPr>
    <p:cSldViewPr snapToGrid="0" snapToObjects="1">
      <p:cViewPr varScale="1">
        <p:scale>
          <a:sx n="79" d="100"/>
          <a:sy n="79" d="100"/>
        </p:scale>
        <p:origin x="4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4/26/2016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A. Shemyakin | MEBT FY17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4/22/2016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MEBT – FY17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A. Shemyakin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26 April,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A. Shemyakin | MEBT FY17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-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FY17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2489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RFQ beam characterization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Characterize the beam coming from RFQ with the LEBT bend installed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Test prototype kickers with beam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Install MEBT-2; pass the beam through kickers; measure beam response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Install full length MEBT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With prototype kickers and absorber; “dirty” but cleanable last sections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Finish MEBT absorber design</a:t>
            </a:r>
          </a:p>
          <a:p>
            <a:pPr lvl="1"/>
            <a:r>
              <a:rPr lang="en-US" altLang="en-US" sz="1800" dirty="0">
                <a:latin typeface="Helvetica" charset="0"/>
                <a:ea typeface="ＭＳ Ｐゴシック" pitchFamily="34" charset="-128"/>
              </a:rPr>
              <a:t>Begin and finish the design; order </a:t>
            </a:r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major parts</a:t>
            </a:r>
          </a:p>
          <a:p>
            <a:pPr lvl="2"/>
            <a:r>
              <a:rPr lang="en-US" altLang="en-US" sz="1600" dirty="0" smtClean="0">
                <a:latin typeface="Helvetica" charset="0"/>
                <a:ea typeface="ＭＳ Ｐゴシック" pitchFamily="34" charset="-128"/>
              </a:rPr>
              <a:t>With the goal to test before SRF installation</a:t>
            </a:r>
            <a:endParaRPr lang="en-US" altLang="en-US" sz="16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CDR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and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RLS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for MEBT program 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Develop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HEBT design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Mechanical and optical model that includes all major parts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Model of the dump with all radiation simulations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RF design of separation cavity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154D81"/>
                </a:solidFill>
                <a:latin typeface="Helvetica" charset="0"/>
              </a:rPr>
              <a:t>4/26/2016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dirty="0"/>
              <a:t>A. Shemyakin | MEBT FY17</a:t>
            </a:r>
            <a:endParaRPr lang="en-US" sz="900" b="1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371" y="3181314"/>
            <a:ext cx="2576513" cy="448937"/>
          </a:xfrm>
        </p:spPr>
        <p:txBody>
          <a:bodyPr/>
          <a:lstStyle/>
          <a:p>
            <a:r>
              <a:rPr lang="en-US" dirty="0" smtClean="0"/>
              <a:t>FTE-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Shemyakin | MEBT FY17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573" y="2993765"/>
            <a:ext cx="4396779" cy="29762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883858"/>
            <a:ext cx="8549641" cy="170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FTE – By Job Category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178684"/>
            <a:ext cx="8672513" cy="2091354"/>
          </a:xfrm>
        </p:spPr>
        <p:txBody>
          <a:bodyPr/>
          <a:lstStyle/>
          <a:p>
            <a:r>
              <a:rPr lang="en-US" sz="2000" dirty="0" smtClean="0"/>
              <a:t>Mechanical engineering + design, 1.55 + 1.75 = 3.3 FTE</a:t>
            </a:r>
          </a:p>
          <a:p>
            <a:pPr lvl="1"/>
            <a:r>
              <a:rPr lang="en-US" sz="1800" dirty="0" smtClean="0"/>
              <a:t>Guide assembly work; remaining MEBT-3 design; MEBT absorber; HEBT</a:t>
            </a:r>
          </a:p>
          <a:p>
            <a:r>
              <a:rPr lang="en-US" sz="2000" dirty="0" smtClean="0"/>
              <a:t>Scientists + operation, 3.85 + 0.5 = 4.35 FTE</a:t>
            </a:r>
          </a:p>
          <a:p>
            <a:pPr lvl="1"/>
            <a:r>
              <a:rPr lang="en-US" sz="1800" dirty="0" smtClean="0"/>
              <a:t>MEBT studies etc.; HEBT design</a:t>
            </a:r>
            <a:endParaRPr lang="en-US" sz="1800" dirty="0"/>
          </a:p>
          <a:p>
            <a:r>
              <a:rPr lang="en-US" sz="2000" dirty="0" smtClean="0"/>
              <a:t>Electrical engineers + technicians, 1.5 + 0.85 = 2.35 FTE</a:t>
            </a:r>
          </a:p>
          <a:p>
            <a:pPr lvl="1"/>
            <a:r>
              <a:rPr lang="en-US" sz="1800" dirty="0" smtClean="0"/>
              <a:t>Kickers; MEBT studies</a:t>
            </a:r>
            <a:endParaRPr lang="en-US" sz="1800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Shemyakin | MEBT FY17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25" y="898114"/>
            <a:ext cx="6370920" cy="32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MEBT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291317"/>
            <a:ext cx="8672513" cy="3958875"/>
          </a:xfrm>
        </p:spPr>
        <p:txBody>
          <a:bodyPr/>
          <a:lstStyle/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RFQ beam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characterization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– full scope</a:t>
            </a:r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CDR and RLS for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MEBT -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full scope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Test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prototype kickers with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beam- reduced scope (no CW)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Install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full length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MEBT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- reduced scope </a:t>
            </a:r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e.g. no differential pumping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MEBT absorber design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– no work</a:t>
            </a:r>
          </a:p>
          <a:p>
            <a:r>
              <a:rPr lang="en-US" dirty="0" smtClean="0">
                <a:latin typeface="Helvetica" charset="0"/>
                <a:ea typeface="ＭＳ Ｐゴシック" pitchFamily="34" charset="-128"/>
              </a:rPr>
              <a:t>HEBT – no work</a:t>
            </a:r>
          </a:p>
          <a:p>
            <a:r>
              <a:rPr lang="en-US" dirty="0" smtClean="0">
                <a:latin typeface="Helvetica" charset="0"/>
                <a:ea typeface="ＭＳ Ｐゴシック" pitchFamily="34" charset="-128"/>
              </a:rPr>
              <a:t>Main consequence: postpone tests with full power on absorber until after SRF installation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4/26/2016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A. Shemyakin | MEBT FY17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99" y="901998"/>
            <a:ext cx="6943482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with the scope reduced even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Only passing the beam through the full – length MEBT 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Support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RFQ beam characterization – full scope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Support CDR and RLS for MEBT - full scope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Install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full length MEBT - reduced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scope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Test prototype kickers with beam-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no work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No PXIE operation for a half of year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Scientific and operation personnel need to find different projects</a:t>
            </a: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Additional decrease: 2.15 FTE, 20 k$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To 4.6 FTE, including 1 for Indian visitor </a:t>
            </a:r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>
                <a:latin typeface="Helvetica" charset="0"/>
                <a:ea typeface="ＭＳ Ｐゴシック" pitchFamily="34" charset="-128"/>
              </a:rPr>
              <a:t>MEBT only; additional decrease in LEBT + RFQ may be ~0.5 FTE</a:t>
            </a:r>
          </a:p>
          <a:p>
            <a:pPr lvl="1"/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4/26/2016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Shemyakin | MEBT FY17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52574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2467</TotalTime>
  <Words>438</Words>
  <Application>Microsoft Office PowerPoint</Application>
  <PresentationFormat>On-screen Show (4:3)</PresentationFormat>
  <Paragraphs>74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Helvetica</vt:lpstr>
      <vt:lpstr>FermilabTemplatePC</vt:lpstr>
      <vt:lpstr>Fermilab: Footer Only</vt:lpstr>
      <vt:lpstr>MEBT – FY17 Budget Request</vt:lpstr>
      <vt:lpstr>Standard Presentation Outline</vt:lpstr>
      <vt:lpstr>PIP-II MEBT - FY17 Initial Goals</vt:lpstr>
      <vt:lpstr>PIP-II MEBT – Resources Required to Meet Initial Goals</vt:lpstr>
      <vt:lpstr>PIP-II MEBT – FTE – By Job Category and Role</vt:lpstr>
      <vt:lpstr>PIP-II MEBT – Achievable Goals at Initial Target</vt:lpstr>
      <vt:lpstr>Scenario with the scope reduced even more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Alexander V. Shemyakin x4440 11983N</cp:lastModifiedBy>
  <cp:revision>135</cp:revision>
  <cp:lastPrinted>2015-06-17T12:51:22Z</cp:lastPrinted>
  <dcterms:created xsi:type="dcterms:W3CDTF">2014-06-05T19:57:50Z</dcterms:created>
  <dcterms:modified xsi:type="dcterms:W3CDTF">2016-04-22T16:19:02Z</dcterms:modified>
</cp:coreProperties>
</file>