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3" r:id="rId4"/>
    <p:sldId id="262" r:id="rId5"/>
    <p:sldId id="258" r:id="rId6"/>
    <p:sldId id="265" r:id="rId7"/>
    <p:sldId id="264" r:id="rId8"/>
    <p:sldId id="260" r:id="rId9"/>
    <p:sldId id="266" r:id="rId10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4299" autoAdjust="0"/>
  </p:normalViewPr>
  <p:slideViewPr>
    <p:cSldViewPr snapToGrid="0" snapToObjects="1">
      <p:cViewPr varScale="1">
        <p:scale>
          <a:sx n="75" d="100"/>
          <a:sy n="75" d="100"/>
        </p:scale>
        <p:origin x="166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074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L. Ristori | FY17 Budget Request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325 MHz – FY17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Leonardo Ristori (325 MHz Task Manager)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26 April,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PIP-II 325 MHz – </a:t>
            </a:r>
            <a:r>
              <a:rPr lang="en-US" dirty="0" smtClean="0"/>
              <a:t>SSR1 Cryomodule Schedule (Apr 2016)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65" y="899326"/>
            <a:ext cx="7985581" cy="5340327"/>
          </a:xfrm>
          <a:prstGeom prst="rect">
            <a:avLst/>
          </a:prstGeom>
        </p:spPr>
      </p:pic>
      <p:sp>
        <p:nvSpPr>
          <p:cNvPr id="2" name="Rectangular Callout 1"/>
          <p:cNvSpPr/>
          <p:nvPr/>
        </p:nvSpPr>
        <p:spPr>
          <a:xfrm>
            <a:off x="6550500" y="1370439"/>
            <a:ext cx="1025422" cy="332758"/>
          </a:xfrm>
          <a:prstGeom prst="wedgeRectCallout">
            <a:avLst>
              <a:gd name="adj1" fmla="val -63952"/>
              <a:gd name="adj2" fmla="val 20523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Cavity Qualifications</a:t>
            </a:r>
            <a:endParaRPr lang="en-US" sz="1000" dirty="0"/>
          </a:p>
        </p:txBody>
      </p:sp>
      <p:sp>
        <p:nvSpPr>
          <p:cNvPr id="8" name="Rectangular Callout 7"/>
          <p:cNvSpPr/>
          <p:nvPr/>
        </p:nvSpPr>
        <p:spPr>
          <a:xfrm>
            <a:off x="5809847" y="3403110"/>
            <a:ext cx="1025422" cy="332758"/>
          </a:xfrm>
          <a:prstGeom prst="wedgeRectCallout">
            <a:avLst>
              <a:gd name="adj1" fmla="val -52773"/>
              <a:gd name="adj2" fmla="val 13255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String</a:t>
            </a:r>
          </a:p>
          <a:p>
            <a:pPr algn="ctr"/>
            <a:r>
              <a:rPr lang="en-US" sz="1000" dirty="0" smtClean="0"/>
              <a:t>Assembly</a:t>
            </a:r>
            <a:endParaRPr lang="en-US" sz="1000" dirty="0"/>
          </a:p>
        </p:txBody>
      </p:sp>
      <p:sp>
        <p:nvSpPr>
          <p:cNvPr id="11" name="Rectangular Callout 10"/>
          <p:cNvSpPr/>
          <p:nvPr/>
        </p:nvSpPr>
        <p:spPr>
          <a:xfrm>
            <a:off x="6497522" y="4270326"/>
            <a:ext cx="1209734" cy="332758"/>
          </a:xfrm>
          <a:prstGeom prst="wedgeRectCallout">
            <a:avLst>
              <a:gd name="adj1" fmla="val -37469"/>
              <a:gd name="adj2" fmla="val 20268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Cold Mass</a:t>
            </a:r>
          </a:p>
          <a:p>
            <a:pPr algn="ctr"/>
            <a:r>
              <a:rPr lang="en-US" sz="1000" dirty="0" smtClean="0"/>
              <a:t>Assembly &amp; Insert</a:t>
            </a:r>
            <a:endParaRPr lang="en-US" sz="1000" dirty="0"/>
          </a:p>
        </p:txBody>
      </p:sp>
      <p:sp>
        <p:nvSpPr>
          <p:cNvPr id="12" name="Rectangular Callout 11"/>
          <p:cNvSpPr/>
          <p:nvPr/>
        </p:nvSpPr>
        <p:spPr>
          <a:xfrm>
            <a:off x="7350406" y="4907186"/>
            <a:ext cx="1025422" cy="332758"/>
          </a:xfrm>
          <a:prstGeom prst="wedgeRectCallout">
            <a:avLst>
              <a:gd name="adj1" fmla="val -36662"/>
              <a:gd name="adj2" fmla="val 24526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Cryomodule</a:t>
            </a:r>
          </a:p>
          <a:p>
            <a:pPr algn="ctr"/>
            <a:r>
              <a:rPr lang="en-US" sz="1000" dirty="0" smtClean="0"/>
              <a:t>Assembly</a:t>
            </a:r>
            <a:endParaRPr lang="en-US" sz="1000" dirty="0"/>
          </a:p>
        </p:txBody>
      </p:sp>
      <p:sp>
        <p:nvSpPr>
          <p:cNvPr id="3" name="Right Brace 2"/>
          <p:cNvSpPr/>
          <p:nvPr/>
        </p:nvSpPr>
        <p:spPr>
          <a:xfrm>
            <a:off x="5983104" y="1679004"/>
            <a:ext cx="259882" cy="1392904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325 MHz – FY17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Complete 2</a:t>
            </a:r>
            <a:r>
              <a:rPr lang="en-US" b="1" baseline="30000" dirty="0" smtClean="0"/>
              <a:t>nd</a:t>
            </a:r>
            <a:r>
              <a:rPr lang="en-US" b="1" dirty="0" smtClean="0"/>
              <a:t> half of qualifications </a:t>
            </a:r>
            <a:r>
              <a:rPr lang="en-US" dirty="0" smtClean="0"/>
              <a:t>Oct 2016 – Mar 2017</a:t>
            </a:r>
          </a:p>
          <a:p>
            <a:pPr lvl="1"/>
            <a:r>
              <a:rPr lang="en-US" dirty="0" smtClean="0"/>
              <a:t>Cavities 5-8 of 8 (including IIFC cavities)</a:t>
            </a:r>
          </a:p>
          <a:p>
            <a:r>
              <a:rPr lang="en-US" b="1" dirty="0" smtClean="0"/>
              <a:t>String Assembly </a:t>
            </a:r>
            <a:r>
              <a:rPr lang="en-US" dirty="0" smtClean="0"/>
              <a:t>Oct 2016 - Mar 2017</a:t>
            </a:r>
          </a:p>
          <a:p>
            <a:pPr lvl="1"/>
            <a:r>
              <a:rPr lang="en-US" dirty="0" smtClean="0"/>
              <a:t>String Assembly will start early with 4 cavities in hand</a:t>
            </a:r>
          </a:p>
          <a:p>
            <a:r>
              <a:rPr lang="en-US" b="1" dirty="0" smtClean="0"/>
              <a:t>Cold Mass Assembly &amp; Insertion </a:t>
            </a:r>
            <a:r>
              <a:rPr lang="en-US" dirty="0" smtClean="0"/>
              <a:t>Apr 2017 – Sep 2017</a:t>
            </a:r>
          </a:p>
          <a:p>
            <a:r>
              <a:rPr lang="en-US" b="1" dirty="0" smtClean="0"/>
              <a:t>Cryomodule Assembly &amp; Completion </a:t>
            </a:r>
            <a:r>
              <a:rPr lang="en-US" dirty="0" smtClean="0"/>
              <a:t>Oct 2017 – Feb 2018</a:t>
            </a:r>
          </a:p>
          <a:p>
            <a:r>
              <a:rPr lang="en-US" b="1" dirty="0" smtClean="0"/>
              <a:t>IIFC &amp; Project Management Goals (ongoing)</a:t>
            </a:r>
            <a:r>
              <a:rPr lang="en-US" dirty="0" smtClean="0"/>
              <a:t>:</a:t>
            </a:r>
          </a:p>
          <a:p>
            <a:pPr lvl="1"/>
            <a:r>
              <a:rPr lang="en-US" altLang="en-US" sz="2400" dirty="0">
                <a:latin typeface="Helvetica" charset="0"/>
                <a:ea typeface="ＭＳ Ｐゴシック" pitchFamily="34" charset="-128"/>
              </a:rPr>
              <a:t>Assist Indians with IIFC deliverables – 325 MHz magnets</a:t>
            </a:r>
          </a:p>
          <a:p>
            <a:pPr lvl="1"/>
            <a:r>
              <a:rPr lang="en-US" altLang="en-US" sz="2400" dirty="0" smtClean="0">
                <a:latin typeface="Helvetica" charset="0"/>
                <a:ea typeface="ＭＳ Ｐゴシック" pitchFamily="34" charset="-128"/>
              </a:rPr>
              <a:t>Support </a:t>
            </a:r>
            <a:r>
              <a:rPr lang="en-US" altLang="en-US" sz="2400" dirty="0">
                <a:latin typeface="Helvetica" charset="0"/>
                <a:ea typeface="ＭＳ Ｐゴシック" pitchFamily="34" charset="-128"/>
              </a:rPr>
              <a:t>Conceptual Design Report (CDR) and Resource Loaded Schedule (RLS) for all elements of 325 MHz program</a:t>
            </a:r>
          </a:p>
          <a:p>
            <a:pPr lvl="1"/>
            <a:r>
              <a:rPr lang="en-US" altLang="en-US" sz="2400" dirty="0" smtClean="0">
                <a:latin typeface="Helvetica" charset="0"/>
                <a:ea typeface="ＭＳ Ｐゴシック" pitchFamily="34" charset="-128"/>
              </a:rPr>
              <a:t>Assist </a:t>
            </a:r>
            <a:r>
              <a:rPr lang="en-US" altLang="en-US" sz="2400" dirty="0">
                <a:latin typeface="Helvetica" charset="0"/>
                <a:ea typeface="ＭＳ Ｐゴシック" pitchFamily="34" charset="-128"/>
              </a:rPr>
              <a:t>Indians with IIFC deliverables – SSR-2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1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325 MHz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225" y="1023789"/>
            <a:ext cx="4639689" cy="3086198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22616"/>
              </p:ext>
            </p:extLst>
          </p:nvPr>
        </p:nvGraphicFramePr>
        <p:xfrm>
          <a:off x="526984" y="1095320"/>
          <a:ext cx="2427972" cy="5045597"/>
        </p:xfrm>
        <a:graphic>
          <a:graphicData uri="http://schemas.openxmlformats.org/drawingml/2006/table">
            <a:tbl>
              <a:tblPr/>
              <a:tblGrid>
                <a:gridCol w="1714104"/>
                <a:gridCol w="713868"/>
              </a:tblGrid>
              <a:tr h="567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OHAP Category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FY17 FTE </a:t>
                      </a:r>
                      <a:r>
                        <a:rPr lang="en-US" sz="10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Bdg</a:t>
                      </a:r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Alignment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 Engineer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Design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1.70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Electrical Engineer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0.75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Electrical Technician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Guest Engineer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Guest Scientist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Technology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Mechanical Engineer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5.75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Mechanical Technician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5.40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Administration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0.25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Technical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Postdoctoral Res Assoc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Procurement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Management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Scientist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0.45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Provided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15.30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3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628724" y="4355116"/>
            <a:ext cx="4244741" cy="15400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~10 FTE current effort</a:t>
            </a:r>
          </a:p>
          <a:p>
            <a:pPr algn="ctr"/>
            <a:r>
              <a:rPr lang="en-US" u="sng" dirty="0" smtClean="0"/>
              <a:t>+5 FTE request unidentified</a:t>
            </a:r>
          </a:p>
          <a:p>
            <a:pPr algn="ctr"/>
            <a:r>
              <a:rPr lang="en-US" sz="1600" i="1" dirty="0" smtClean="0"/>
              <a:t>(2 Techs, 2 </a:t>
            </a:r>
            <a:r>
              <a:rPr lang="en-US" sz="1600" i="1" dirty="0" err="1" smtClean="0"/>
              <a:t>Eng</a:t>
            </a:r>
            <a:r>
              <a:rPr lang="en-US" sz="1600" i="1" dirty="0" smtClean="0"/>
              <a:t>, 0.5 Des, 0.25 Admin)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purchases for FY16 </a:t>
            </a:r>
            <a:r>
              <a:rPr lang="en-US" dirty="0"/>
              <a:t>(Apr-Sep 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Tuners (x 10) = $</a:t>
            </a:r>
            <a:r>
              <a:rPr lang="en-US" b="1" dirty="0" smtClean="0"/>
              <a:t>200K</a:t>
            </a:r>
          </a:p>
          <a:p>
            <a:r>
              <a:rPr lang="en-US" b="1" dirty="0" smtClean="0"/>
              <a:t>Current </a:t>
            </a:r>
            <a:r>
              <a:rPr lang="en-US" b="1" dirty="0"/>
              <a:t>Leads (x 4) = $</a:t>
            </a:r>
            <a:r>
              <a:rPr lang="en-US" b="1" dirty="0" smtClean="0"/>
              <a:t>120K</a:t>
            </a:r>
            <a:endParaRPr lang="en-US" b="1" dirty="0"/>
          </a:p>
          <a:p>
            <a:r>
              <a:rPr lang="en-US" dirty="0"/>
              <a:t>String Hardware (seals, screws) = $10K</a:t>
            </a:r>
          </a:p>
          <a:p>
            <a:r>
              <a:rPr lang="en-US" dirty="0"/>
              <a:t>String Tooling (Clean Room) = $</a:t>
            </a:r>
            <a:r>
              <a:rPr lang="en-US" dirty="0" smtClean="0"/>
              <a:t>30K</a:t>
            </a:r>
            <a:endParaRPr lang="en-US" dirty="0"/>
          </a:p>
          <a:p>
            <a:r>
              <a:rPr lang="en-US" b="1" dirty="0" smtClean="0"/>
              <a:t>HPR System for Lab2 </a:t>
            </a:r>
            <a:r>
              <a:rPr lang="en-US" b="1" dirty="0"/>
              <a:t>= $</a:t>
            </a:r>
            <a:r>
              <a:rPr lang="en-US" b="1" dirty="0" smtClean="0"/>
              <a:t>100K</a:t>
            </a:r>
            <a:endParaRPr lang="en-US" b="1" dirty="0"/>
          </a:p>
          <a:p>
            <a:r>
              <a:rPr lang="en-US" dirty="0"/>
              <a:t>Extra HPR tooling for Lab2 = $10K</a:t>
            </a:r>
          </a:p>
          <a:p>
            <a:r>
              <a:rPr lang="en-US" b="1" dirty="0"/>
              <a:t>Thermal Shields = $</a:t>
            </a:r>
            <a:r>
              <a:rPr lang="en-US" b="1" dirty="0" smtClean="0"/>
              <a:t>50K</a:t>
            </a:r>
            <a:endParaRPr lang="en-US" b="1" dirty="0"/>
          </a:p>
          <a:p>
            <a:r>
              <a:rPr lang="en-US" dirty="0"/>
              <a:t>String lifting fixture = $</a:t>
            </a:r>
            <a:r>
              <a:rPr lang="en-US" dirty="0" smtClean="0"/>
              <a:t>20K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Total $540K vs ~$600K left in budget as of 4/26/16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638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smtClean="0">
                <a:solidFill>
                  <a:srgbClr val="004C97"/>
                </a:solidFill>
                <a:latin typeface="Helvetica" charset="0"/>
                <a:cs typeface="Helvetica" charset="0"/>
              </a:rPr>
              <a:t>4/26/2016</a:t>
            </a:r>
            <a:endParaRPr lang="en-US" sz="900">
              <a:solidFill>
                <a:srgbClr val="004C97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smtClean="0">
                <a:solidFill>
                  <a:srgbClr val="004C97"/>
                </a:solidFill>
                <a:latin typeface="Helvetica" charset="0"/>
              </a:rPr>
              <a:t>L. Ristori | FY17 Budget Request</a:t>
            </a:r>
            <a:endParaRPr lang="en-US" sz="900" b="1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7594AE-A735-C649-8C0A-0FF43A88C7C0}" type="slidenum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5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5" name="Explosion 2 4"/>
          <p:cNvSpPr/>
          <p:nvPr/>
        </p:nvSpPr>
        <p:spPr>
          <a:xfrm rot="20600667">
            <a:off x="6127875" y="474878"/>
            <a:ext cx="2895402" cy="1967766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BONUS SLIDE!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325 MHz – FY17 Materials &amp;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809486"/>
            <a:ext cx="7351194" cy="534239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348575" y="4494998"/>
            <a:ext cx="2715341" cy="121278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Tot. Request $430K</a:t>
            </a:r>
          </a:p>
          <a:p>
            <a:pPr algn="ctr"/>
            <a:r>
              <a:rPr lang="en-US" sz="1600" u="sng" dirty="0" smtClean="0"/>
              <a:t>~ ½ of FY16 M&amp;S</a:t>
            </a:r>
          </a:p>
          <a:p>
            <a:pPr algn="ctr"/>
            <a:r>
              <a:rPr lang="en-US" sz="1200" i="1" dirty="0" smtClean="0"/>
              <a:t>($150K is Carry Over)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63783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325 MHz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635632"/>
            <a:ext cx="8672513" cy="2148350"/>
          </a:xfrm>
        </p:spPr>
        <p:txBody>
          <a:bodyPr/>
          <a:lstStyle/>
          <a:p>
            <a:r>
              <a:rPr lang="en-US" u="sng" dirty="0" smtClean="0"/>
              <a:t>M&amp;S FY17 request is ~ ½ of FY16</a:t>
            </a:r>
          </a:p>
          <a:p>
            <a:r>
              <a:rPr lang="en-US" u="sng" dirty="0" smtClean="0"/>
              <a:t>FTE FY17 request is (again) 15 FTE</a:t>
            </a:r>
          </a:p>
          <a:p>
            <a:r>
              <a:rPr lang="en-US" b="1" dirty="0" smtClean="0"/>
              <a:t>All goals could be achieved</a:t>
            </a:r>
            <a:r>
              <a:rPr lang="en-US" dirty="0" smtClean="0"/>
              <a:t> with a FY17 budget = original target!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Extremely challenging to secure additional (qualified) FTEs, must start now, and with full support of PIP-II management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791910"/>
              </p:ext>
            </p:extLst>
          </p:nvPr>
        </p:nvGraphicFramePr>
        <p:xfrm>
          <a:off x="1417420" y="981778"/>
          <a:ext cx="5965158" cy="2483319"/>
        </p:xfrm>
        <a:graphic>
          <a:graphicData uri="http://schemas.openxmlformats.org/drawingml/2006/table">
            <a:tbl>
              <a:tblPr/>
              <a:tblGrid>
                <a:gridCol w="1955558"/>
                <a:gridCol w="914470"/>
                <a:gridCol w="998883"/>
                <a:gridCol w="1027020"/>
                <a:gridCol w="1069227"/>
              </a:tblGrid>
              <a:tr h="26250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Comparison of Initial Target vs Request for: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49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MHz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SWF Cost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M&amp;S Cost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Tot. Directs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 Target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13.50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1,871.1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400.0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2,271.1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3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Request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15.30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1,796.6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580.0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2,376.6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(Over)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/Under Target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(1.80)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74.5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(180.0)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(105.5)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49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Preliminarty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allocated cost per FTE is an average of $138.6K/FTE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7526338" y="1896178"/>
            <a:ext cx="1389062" cy="654518"/>
          </a:xfrm>
          <a:prstGeom prst="wedgeRectCallout">
            <a:avLst>
              <a:gd name="adj1" fmla="val -57558"/>
              <a:gd name="adj2" fmla="val 7426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Includes $150K </a:t>
            </a:r>
            <a:r>
              <a:rPr lang="en-US" sz="1200" dirty="0" smtClean="0"/>
              <a:t>Carryover !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reduced effort (high level of uncertainty)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Difficult to quantify schedule delays </a:t>
            </a:r>
            <a:r>
              <a:rPr lang="en-US" dirty="0" smtClean="0"/>
              <a:t>caused by reduced effort in cryomodule design, procurement and assembly</a:t>
            </a:r>
          </a:p>
          <a:p>
            <a:pPr lvl="1"/>
            <a:r>
              <a:rPr lang="en-US" dirty="0" smtClean="0"/>
              <a:t>We are not in production mode</a:t>
            </a:r>
          </a:p>
          <a:p>
            <a:r>
              <a:rPr lang="en-US" dirty="0" smtClean="0"/>
              <a:t>FTE target has been </a:t>
            </a:r>
            <a:r>
              <a:rPr lang="en-US" b="1" dirty="0" smtClean="0"/>
              <a:t>~15FTE </a:t>
            </a:r>
            <a:r>
              <a:rPr lang="en-US" dirty="0" smtClean="0"/>
              <a:t>for last 2 years </a:t>
            </a:r>
            <a:r>
              <a:rPr lang="en-US" u="sng" dirty="0" smtClean="0"/>
              <a:t>vs.10-12 actual</a:t>
            </a:r>
          </a:p>
          <a:p>
            <a:pPr lvl="1"/>
            <a:r>
              <a:rPr lang="en-US" dirty="0" smtClean="0"/>
              <a:t>10 FTE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constant schedule delays (see last 2 years plans vs. advancements)</a:t>
            </a:r>
          </a:p>
          <a:p>
            <a:r>
              <a:rPr lang="en-US" dirty="0" smtClean="0"/>
              <a:t>Best guess at this moment: </a:t>
            </a:r>
          </a:p>
          <a:p>
            <a:pPr lvl="1"/>
            <a:r>
              <a:rPr lang="en-US" dirty="0" smtClean="0"/>
              <a:t>Effort of ~10FTE will delay cryomodule completion by </a:t>
            </a:r>
            <a:r>
              <a:rPr lang="en-US" b="1" u="sng" dirty="0" smtClean="0">
                <a:solidFill>
                  <a:schemeClr val="tx1"/>
                </a:solidFill>
              </a:rPr>
              <a:t>at least 1.5 years beyond original target of 2/2018 </a:t>
            </a:r>
            <a:r>
              <a:rPr lang="en-US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8/2019 !!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NOTE: Emergence of schedule conflicts with 650 MHz effort</a:t>
            </a:r>
          </a:p>
          <a:p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CRITICAL to </a:t>
            </a:r>
            <a:r>
              <a:rPr lang="en-US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secure now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and </a:t>
            </a:r>
            <a:r>
              <a:rPr lang="en-US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train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ENG &amp; Tech </a:t>
            </a:r>
            <a:r>
              <a:rPr lang="en-US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DEPENDABLE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resources for the next 2 years (2-3 FTE)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 Ristori |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236178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2005</TotalTime>
  <Words>706</Words>
  <Application>Microsoft Office PowerPoint</Application>
  <PresentationFormat>On-screen Show (4:3)</PresentationFormat>
  <Paragraphs>157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Helvetica</vt:lpstr>
      <vt:lpstr>Wingdings</vt:lpstr>
      <vt:lpstr>FermilabTemplatePC</vt:lpstr>
      <vt:lpstr>Fermilab: Footer Only</vt:lpstr>
      <vt:lpstr>325 MHz – FY17 Budget Request</vt:lpstr>
      <vt:lpstr>PIP-II 325 MHz – SSR1 Cryomodule Schedule (Apr 2016)</vt:lpstr>
      <vt:lpstr>PIP-II 325 MHz – FY17 GOALS</vt:lpstr>
      <vt:lpstr>PIP-II 325 MHz – Resources Required to Meet Initial Goals</vt:lpstr>
      <vt:lpstr>Remaining purchases for FY16 (Apr-Sep 2016)</vt:lpstr>
      <vt:lpstr>PIP-II 325 MHz – FY17 Materials &amp; Services</vt:lpstr>
      <vt:lpstr>PIP-II 325 MHz – Achievable Goals at Initial Target</vt:lpstr>
      <vt:lpstr>Impact of reduced effort (high level of uncertainty)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Christopher P. Jacobsen x 16350N</cp:lastModifiedBy>
  <cp:revision>120</cp:revision>
  <cp:lastPrinted>2015-06-17T12:51:22Z</cp:lastPrinted>
  <dcterms:created xsi:type="dcterms:W3CDTF">2014-06-05T19:57:50Z</dcterms:created>
  <dcterms:modified xsi:type="dcterms:W3CDTF">2016-04-25T21:15:00Z</dcterms:modified>
</cp:coreProperties>
</file>