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2" r:id="rId4"/>
    <p:sldId id="257" r:id="rId5"/>
    <p:sldId id="258" r:id="rId6"/>
    <p:sldId id="259" r:id="rId7"/>
    <p:sldId id="260" r:id="rId8"/>
    <p:sldId id="263" r:id="rId9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54D81"/>
    <a:srgbClr val="BD1F24"/>
    <a:srgbClr val="DA592A"/>
    <a:srgbClr val="808080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4299" autoAdjust="0"/>
  </p:normalViewPr>
  <p:slideViewPr>
    <p:cSldViewPr snapToGrid="0" snapToObjects="1">
      <p:cViewPr varScale="1">
        <p:scale>
          <a:sx n="71" d="100"/>
          <a:sy n="71" d="100"/>
        </p:scale>
        <p:origin x="15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704CD956-0F6B-4722-8727-E971EC07B214}" type="datetimeFigureOut">
              <a:rPr lang="en-US" altLang="en-US"/>
              <a:pPr/>
              <a:t>4/21/2016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B19B2DE5-7748-409D-A02C-35275EF263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9596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4EC61B2F-F27F-4827-874F-FDD79266FC25}" type="datetimeFigureOut">
              <a:rPr lang="en-US" altLang="en-US"/>
              <a:pPr/>
              <a:t>4/21/2016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CA22620C-B0DB-47BB-9C3E-968AF058F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24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211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757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690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144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289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-Seal_c100m56y0k23-Mark_SC_Horizonta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1371600"/>
            <a:ext cx="3644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23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E8AC2CDF-A70F-4AE5-8CD6-F3357D154963}" type="datetime1">
              <a:rPr lang="en-US" altLang="en-US" smtClean="0"/>
              <a:pPr/>
              <a:t>4/21/2016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73052-1B08-42CC-8C29-53A2B62577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98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0A9F0B51-E887-4DFF-A52A-02C639403E93}" type="datetime1">
              <a:rPr lang="en-US" altLang="en-US"/>
              <a:pPr/>
              <a:t>4/21/2016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B381F6BD-A310-4E1B-9018-EAA60A9396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16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969D9D7E-41F7-4722-B2EB-D4C411EDCB26}" type="datetime1">
              <a:rPr lang="en-US" altLang="en-US"/>
              <a:pPr/>
              <a:t>4/21/2016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CC595241-B4C9-44AF-AED3-0B62D0693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39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045BCB-5E75-4A7B-BD52-DCEA9BE81284}" type="datetime1">
              <a:rPr lang="en-US" altLang="en-US"/>
              <a:pPr/>
              <a:t>4/21/2016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AB6ED-B4FE-4F96-9134-138B8D4050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84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E8551-9BB1-4B36-B6B3-5CD90CBC0621}" type="datetime1">
              <a:rPr lang="en-US" altLang="en-US"/>
              <a:pPr/>
              <a:t>4/21/2016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EF8C4-B56D-49CA-92E3-5DA82B495E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085DA5BD-D594-4057-A8D7-3B0D3B5CFDA6}" type="datetime1">
              <a:rPr lang="en-US" altLang="en-US"/>
              <a:pPr/>
              <a:t>4/21/2016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77B8FE45-5A68-4AA8-A40A-5DC443B72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87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479C892A-0BFE-405E-82E2-E41D2B808A56}" type="datetime1">
              <a:rPr lang="en-US" altLang="en-US"/>
              <a:pPr/>
              <a:t>4/21/2016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9C042473-246A-4C1A-828A-43CCEEF5CF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84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B37A82F3-D7AE-4C36-9875-62B5CD8CF4F1}" type="datetime1">
              <a:rPr lang="en-US" altLang="en-US"/>
              <a:pPr/>
              <a:t>4/21/2016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49FF6D1B-F1E5-4593-823D-2543A563B6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45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ontentSlide_HeaderFooter_012014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5169BE27-463B-467F-A451-9FD3CFCA9C8A}" type="datetime1">
              <a:rPr lang="en-US" altLang="en-US"/>
              <a:pPr/>
              <a:t>4/21/2016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845C19DA-9219-4064-BB8E-8783320654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1" r:id="rId3"/>
    <p:sldLayoutId id="2147484042" r:id="rId4"/>
    <p:sldLayoutId id="2147484043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9588037C-4B3F-4DB9-9B82-EE224656590B}" type="datetime1">
              <a:rPr lang="en-US" altLang="en-US"/>
              <a:pPr/>
              <a:t>4/21/2016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545F57DF-A9CB-49C4-AD11-17CBC1AFF83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ContentSlide_Footer_012014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7" r:id="rId2"/>
    <p:sldLayoutId id="2147484048" r:id="rId3"/>
    <p:sldLayoutId id="2147484049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err="1" smtClean="0">
                <a:latin typeface="Helvetica" charset="0"/>
                <a:ea typeface="ＭＳ Ｐゴシック" pitchFamily="34" charset="-128"/>
              </a:rPr>
              <a:t>Cyromodule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 Test Facility (CMTF) – FY17 Budget Request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Jerry Leibfritz – Project Engineer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PIP-II Budget Retreat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26 April,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 required to meet target goals</a:t>
            </a:r>
          </a:p>
          <a:p>
            <a:r>
              <a:rPr lang="en-US" dirty="0" smtClean="0"/>
              <a:t>Goals that can be met with the initial resources allocation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J. Leibfritz| </a:t>
            </a:r>
            <a:r>
              <a:rPr lang="en-US" dirty="0" err="1" smtClean="0"/>
              <a:t>Cryomodule</a:t>
            </a:r>
            <a:r>
              <a:rPr lang="en-US" dirty="0" smtClean="0"/>
              <a:t> Test Facility (CMTF) – FY17 Budget Request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91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PIP-II </a:t>
            </a:r>
            <a:r>
              <a:rPr lang="en-US" altLang="en-US" dirty="0" err="1">
                <a:latin typeface="Helvetica" charset="0"/>
                <a:ea typeface="ＭＳ Ｐゴシック" pitchFamily="34" charset="-128"/>
              </a:rPr>
              <a:t>Cyromodule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 Test Facility (CMTF)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- FY17 Initial Goals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Support Conceptual Design Report (CDR) and Resource Loaded Schedule (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RLS)</a:t>
            </a:r>
            <a:endParaRPr lang="en-US" altLang="en-US" dirty="0">
              <a:latin typeface="Helvetica" charset="0"/>
              <a:ea typeface="ＭＳ Ｐゴシック" pitchFamily="34" charset="-128"/>
            </a:endParaRPr>
          </a:p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Support Infrastructure Required for RFQ and MEBT Commissioning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Installation of components and associated utilities (water, air, vacuum)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Cabling and T&amp;M electrical work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RF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s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ystem installation and maintenance (elec., water, etc.)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General infrastructure work that isn’t captured elsewhere</a:t>
            </a:r>
            <a:endParaRPr lang="en-US" altLang="en-US" dirty="0">
              <a:latin typeface="Helvetica" charset="0"/>
              <a:ea typeface="ＭＳ Ｐゴシック" pitchFamily="34" charset="-128"/>
            </a:endParaRPr>
          </a:p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Prepare for FY18 Activities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Design, procure, install utilities (water and air) and ODH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system in preparation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for HWR &amp;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SSR1 installation</a:t>
            </a:r>
            <a:endParaRPr lang="en-US" altLang="en-US" dirty="0" smtClean="0">
              <a:latin typeface="Helvetica" charset="0"/>
              <a:ea typeface="ＭＳ Ｐゴシック" pitchFamily="34" charset="-128"/>
            </a:endParaRPr>
          </a:p>
          <a:p>
            <a:pPr marL="0" indent="0">
              <a:buNone/>
            </a:pPr>
            <a:endParaRPr lang="en-US" altLang="en-US" dirty="0">
              <a:latin typeface="Helvetica" charset="0"/>
              <a:ea typeface="ＭＳ Ｐゴシック" pitchFamily="34" charset="-128"/>
            </a:endParaRPr>
          </a:p>
          <a:p>
            <a:endParaRPr lang="en-US" altLang="en-US" dirty="0" smtClean="0">
              <a:latin typeface="Helvetica" charset="0"/>
              <a:ea typeface="ＭＳ Ｐゴシック" pitchFamily="34" charset="-128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154D81"/>
                </a:solidFill>
                <a:latin typeface="Helvetica" charset="0"/>
              </a:rPr>
              <a:t>4/26/2016</a:t>
            </a:r>
            <a:endParaRPr lang="en-US" altLang="en-US" sz="900" dirty="0">
              <a:solidFill>
                <a:srgbClr val="154D81"/>
              </a:solidFill>
              <a:latin typeface="Helvetica" charset="0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900" dirty="0"/>
              <a:t>J. Leibfritz| </a:t>
            </a:r>
            <a:r>
              <a:rPr lang="en-US" sz="900" dirty="0" err="1"/>
              <a:t>Cryomodule</a:t>
            </a:r>
            <a:r>
              <a:rPr lang="en-US" sz="900" dirty="0"/>
              <a:t> Test Facility (CMTF) – FY17 Budget Request</a:t>
            </a:r>
            <a:endParaRPr lang="en-US" sz="900" b="1" dirty="0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9234769-EDE6-42C9-BD58-7E41E45DD56D}" type="slidenum">
              <a:rPr lang="en-US" altLang="en-US" sz="900">
                <a:solidFill>
                  <a:srgbClr val="154D81"/>
                </a:solidFill>
                <a:latin typeface="Helvetica" charset="0"/>
              </a:rPr>
              <a:pPr eaLnBrk="1" hangingPunct="1"/>
              <a:t>3</a:t>
            </a:fld>
            <a:endParaRPr lang="en-US" altLang="en-US" sz="900">
              <a:solidFill>
                <a:srgbClr val="154D81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 err="1">
                <a:latin typeface="Helvetica" charset="0"/>
                <a:ea typeface="ＭＳ Ｐゴシック" pitchFamily="34" charset="-128"/>
              </a:rPr>
              <a:t>Cyromodule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 Test Facility (CMTF) </a:t>
            </a:r>
            <a:r>
              <a:rPr lang="en-US" dirty="0" smtClean="0"/>
              <a:t>– Resources Required to Meet Initial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3230434"/>
            <a:ext cx="8672513" cy="3076237"/>
          </a:xfrm>
        </p:spPr>
        <p:txBody>
          <a:bodyPr/>
          <a:lstStyle/>
          <a:p>
            <a:r>
              <a:rPr lang="en-US" sz="1800" dirty="0" smtClean="0"/>
              <a:t>Describe FTE resource needs to reach goals</a:t>
            </a:r>
          </a:p>
          <a:p>
            <a:pPr lvl="1"/>
            <a:r>
              <a:rPr lang="en-US" sz="1800" dirty="0" smtClean="0"/>
              <a:t>Labor in this task is for engineering, technician, and design work associated with assembly, installation and maintenance of PXIE infrastructure</a:t>
            </a:r>
            <a:endParaRPr lang="en-US" sz="1800" dirty="0"/>
          </a:p>
          <a:p>
            <a:r>
              <a:rPr lang="en-US" sz="1800" dirty="0" smtClean="0"/>
              <a:t>Describe M&amp;S resource needs to reach goals</a:t>
            </a:r>
          </a:p>
          <a:p>
            <a:pPr lvl="1"/>
            <a:r>
              <a:rPr lang="en-US" sz="1800" dirty="0" smtClean="0"/>
              <a:t>M&amp;S includes infrastructure related costs not captured elsewhere (T&amp;M, </a:t>
            </a:r>
            <a:r>
              <a:rPr lang="en-US" sz="1800" dirty="0" smtClean="0"/>
              <a:t>water, air, cables</a:t>
            </a:r>
            <a:r>
              <a:rPr lang="en-US" sz="1800" dirty="0" smtClean="0"/>
              <a:t>, tools, </a:t>
            </a:r>
            <a:r>
              <a:rPr lang="en-US" sz="1800" dirty="0" smtClean="0"/>
              <a:t>stockroom, contract labor, etc</a:t>
            </a:r>
            <a:r>
              <a:rPr lang="en-US" sz="1800" dirty="0" smtClean="0"/>
              <a:t>.)</a:t>
            </a:r>
          </a:p>
          <a:p>
            <a:pPr lvl="1"/>
            <a:r>
              <a:rPr lang="en-US" sz="1800" dirty="0" smtClean="0"/>
              <a:t>Some items can be pre-paid with extra FY16 funds (T&amp;M, Contract </a:t>
            </a:r>
            <a:r>
              <a:rPr lang="en-US" sz="1800" dirty="0" smtClean="0"/>
              <a:t>Technician)</a:t>
            </a:r>
          </a:p>
          <a:p>
            <a:r>
              <a:rPr lang="en-US" sz="1800" dirty="0" smtClean="0"/>
              <a:t>Note: FY16 Request was $495k, but $170k was forward funded, reducing total to $325k.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J. Leibfritz| </a:t>
            </a:r>
            <a:r>
              <a:rPr lang="en-US" dirty="0" err="1"/>
              <a:t>Cryomodule</a:t>
            </a:r>
            <a:r>
              <a:rPr lang="en-US" dirty="0"/>
              <a:t> Test Facility (CMTF) – FY17 Budget Request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635" y="859790"/>
            <a:ext cx="5934179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99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 err="1">
                <a:latin typeface="Helvetica" charset="0"/>
                <a:ea typeface="ＭＳ Ｐゴシック" pitchFamily="34" charset="-128"/>
              </a:rPr>
              <a:t>Cyromodule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 Test Facility (CMTF) </a:t>
            </a:r>
            <a:r>
              <a:rPr lang="en-US" dirty="0" smtClean="0"/>
              <a:t>– FTE – By Job Category and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25" y="3774363"/>
            <a:ext cx="8672513" cy="2491965"/>
          </a:xfrm>
        </p:spPr>
        <p:txBody>
          <a:bodyPr/>
          <a:lstStyle/>
          <a:p>
            <a:r>
              <a:rPr lang="en-US" sz="1600" dirty="0" smtClean="0"/>
              <a:t>0.75 FTE Mech. Engineer consists </a:t>
            </a:r>
            <a:r>
              <a:rPr lang="en-US" sz="1600" dirty="0" smtClean="0"/>
              <a:t>of a </a:t>
            </a:r>
            <a:r>
              <a:rPr lang="en-US" sz="1600" dirty="0" smtClean="0"/>
              <a:t>portion of several engineers</a:t>
            </a:r>
            <a:r>
              <a:rPr lang="en-US" sz="1600" dirty="0" smtClean="0"/>
              <a:t> </a:t>
            </a:r>
            <a:r>
              <a:rPr lang="en-US" sz="1600" dirty="0" smtClean="0"/>
              <a:t>(Curt, Brian, Linda, Lucy) to support MEBT work</a:t>
            </a:r>
          </a:p>
          <a:p>
            <a:r>
              <a:rPr lang="en-US" sz="1600" dirty="0" smtClean="0"/>
              <a:t>0.35 FTE Design work is for </a:t>
            </a:r>
            <a:r>
              <a:rPr lang="en-US" sz="1600" dirty="0" smtClean="0"/>
              <a:t>MEBT (AD) </a:t>
            </a:r>
            <a:r>
              <a:rPr lang="en-US" sz="1600" dirty="0" smtClean="0"/>
              <a:t>and overall 3-D model of PXIE (</a:t>
            </a:r>
            <a:r>
              <a:rPr lang="en-US" sz="1600" dirty="0" smtClean="0"/>
              <a:t>TD) (TD portion is managed </a:t>
            </a:r>
            <a:r>
              <a:rPr lang="en-US" sz="1600" dirty="0" smtClean="0"/>
              <a:t>by C. </a:t>
            </a:r>
            <a:r>
              <a:rPr lang="en-US" sz="1600" dirty="0" err="1" smtClean="0"/>
              <a:t>Baffes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All Mech. </a:t>
            </a:r>
            <a:r>
              <a:rPr lang="en-US" sz="1600" dirty="0" smtClean="0"/>
              <a:t>Technician </a:t>
            </a:r>
            <a:r>
              <a:rPr lang="en-US" sz="1600" dirty="0" smtClean="0"/>
              <a:t>effort (1.0 FTE) has been moved to this task (from </a:t>
            </a:r>
            <a:r>
              <a:rPr lang="en-US" sz="1600" dirty="0" smtClean="0"/>
              <a:t>LEBT, MEBT</a:t>
            </a:r>
            <a:r>
              <a:rPr lang="en-US" sz="1600" dirty="0" smtClean="0"/>
              <a:t>, RFQ, </a:t>
            </a:r>
            <a:r>
              <a:rPr lang="en-US" sz="1600" dirty="0" smtClean="0"/>
              <a:t>etc.)</a:t>
            </a:r>
            <a:endParaRPr lang="en-US" sz="1600" dirty="0" smtClean="0"/>
          </a:p>
          <a:p>
            <a:r>
              <a:rPr lang="en-US" sz="1600" dirty="0" smtClean="0"/>
              <a:t>0.15 FTE QA is for Fabrication Specialist to assume some of Dan </a:t>
            </a:r>
            <a:r>
              <a:rPr lang="en-US" sz="1600" dirty="0" err="1" smtClean="0"/>
              <a:t>Snee</a:t>
            </a:r>
            <a:r>
              <a:rPr lang="en-US" sz="1600" dirty="0" smtClean="0"/>
              <a:t> </a:t>
            </a:r>
            <a:r>
              <a:rPr lang="en-US" sz="1600" dirty="0" smtClean="0"/>
              <a:t>responsibilities</a:t>
            </a:r>
            <a:endParaRPr lang="en-US" sz="1600" dirty="0" smtClean="0"/>
          </a:p>
          <a:p>
            <a:r>
              <a:rPr lang="en-US" sz="1600" dirty="0" smtClean="0"/>
              <a:t>All other labor (1.05 FTE) </a:t>
            </a:r>
            <a:r>
              <a:rPr lang="en-US" sz="1600" dirty="0" smtClean="0"/>
              <a:t>supports</a:t>
            </a:r>
            <a:r>
              <a:rPr lang="en-US" sz="1600" dirty="0" smtClean="0"/>
              <a:t> infras</a:t>
            </a:r>
            <a:r>
              <a:rPr lang="en-US" sz="1600" dirty="0" smtClean="0"/>
              <a:t>tructure,</a:t>
            </a:r>
            <a:r>
              <a:rPr lang="en-US" sz="1600" dirty="0" smtClean="0"/>
              <a:t> </a:t>
            </a:r>
            <a:r>
              <a:rPr lang="en-US" sz="1600" dirty="0"/>
              <a:t>d</a:t>
            </a:r>
            <a:r>
              <a:rPr lang="en-US" sz="1600" dirty="0" smtClean="0"/>
              <a:t>esign, </a:t>
            </a:r>
            <a:r>
              <a:rPr lang="en-US" sz="1600" dirty="0" smtClean="0"/>
              <a:t>fabrication, and installation </a:t>
            </a:r>
            <a:r>
              <a:rPr lang="en-US" sz="1600" dirty="0" smtClean="0"/>
              <a:t>(elec., mech., water, etc.)</a:t>
            </a:r>
            <a:endParaRPr lang="en-US" sz="1600" dirty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J. Leibfritz| </a:t>
            </a:r>
            <a:r>
              <a:rPr lang="en-US" dirty="0" err="1"/>
              <a:t>Cryomodule</a:t>
            </a:r>
            <a:r>
              <a:rPr lang="en-US" dirty="0"/>
              <a:t> Test Facility (CMTF) – FY17 Budget Request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3980" y="849629"/>
            <a:ext cx="4160371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76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 err="1">
                <a:latin typeface="Helvetica" charset="0"/>
                <a:ea typeface="ＭＳ Ｐゴシック" pitchFamily="34" charset="-128"/>
              </a:rPr>
              <a:t>Cyromodule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 Test Facility (CMTF) </a:t>
            </a:r>
            <a:r>
              <a:rPr lang="en-US" dirty="0" smtClean="0"/>
              <a:t>– Achievable Goals at Initial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2537686"/>
            <a:ext cx="8672513" cy="4218713"/>
          </a:xfrm>
        </p:spPr>
        <p:txBody>
          <a:bodyPr/>
          <a:lstStyle/>
          <a:p>
            <a:r>
              <a:rPr lang="en-US" sz="1800" dirty="0" smtClean="0"/>
              <a:t>The requested labor matches the Target, so no issues</a:t>
            </a:r>
          </a:p>
          <a:p>
            <a:r>
              <a:rPr lang="en-US" sz="1800" dirty="0" smtClean="0"/>
              <a:t>M&amp;S needed to commission MEBT</a:t>
            </a:r>
          </a:p>
          <a:p>
            <a:pPr lvl="1"/>
            <a:r>
              <a:rPr lang="en-US" sz="1800" dirty="0" smtClean="0"/>
              <a:t>$362k is required to meet FY17 goal of commissioning MEBT</a:t>
            </a:r>
          </a:p>
          <a:p>
            <a:pPr lvl="1"/>
            <a:r>
              <a:rPr lang="en-US" sz="1800" dirty="0" smtClean="0"/>
              <a:t>($220k) of this could be pre-paid with extra FY16 funds, if available</a:t>
            </a:r>
            <a:endParaRPr lang="en-US" sz="1800" dirty="0"/>
          </a:p>
          <a:p>
            <a:r>
              <a:rPr lang="en-US" sz="1800" dirty="0" smtClean="0"/>
              <a:t>M&amp;S needed to prepare for FY18</a:t>
            </a:r>
          </a:p>
          <a:p>
            <a:pPr lvl="1"/>
            <a:r>
              <a:rPr lang="en-US" sz="1800" dirty="0" smtClean="0"/>
              <a:t>$143k can be delayed until FY18, increasing the cost in FY18 of installing the HWR and SSR1 and </a:t>
            </a:r>
            <a:r>
              <a:rPr lang="en-US" sz="1800" dirty="0" smtClean="0"/>
              <a:t>possibly </a:t>
            </a:r>
            <a:r>
              <a:rPr lang="en-US" sz="1800" dirty="0" smtClean="0"/>
              <a:t>delaying schedule</a:t>
            </a:r>
          </a:p>
          <a:p>
            <a:r>
              <a:rPr lang="en-US" sz="1800" dirty="0" smtClean="0"/>
              <a:t>M&amp;S – Misc.</a:t>
            </a:r>
          </a:p>
          <a:p>
            <a:pPr lvl="1"/>
            <a:r>
              <a:rPr lang="en-US" sz="1800" dirty="0" smtClean="0"/>
              <a:t>$125k is for Contract Drafter to support MEBT (as was done in FY16</a:t>
            </a:r>
            <a:r>
              <a:rPr lang="en-US" sz="1800" dirty="0" smtClean="0"/>
              <a:t>)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1800" dirty="0"/>
              <a:t>Note: FY16 Request was $495k, but $170k was forward funded, reducing total to $325k.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J. Leibfritz| </a:t>
            </a:r>
            <a:r>
              <a:rPr lang="en-US" dirty="0" err="1"/>
              <a:t>Cryomodule</a:t>
            </a:r>
            <a:r>
              <a:rPr lang="en-US" dirty="0"/>
              <a:t> Test Facility (CMTF) – FY17 Budget Request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179" y="947420"/>
            <a:ext cx="6943482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59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PIP-II </a:t>
            </a:r>
            <a:r>
              <a:rPr lang="en-US" altLang="en-US" dirty="0" err="1">
                <a:latin typeface="Helvetica" charset="0"/>
                <a:ea typeface="ＭＳ Ｐゴシック" pitchFamily="34" charset="-128"/>
              </a:rPr>
              <a:t>Cyromodule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 Test Facility (CMTF) </a:t>
            </a:r>
            <a:r>
              <a:rPr lang="en-US" dirty="0"/>
              <a:t>– </a:t>
            </a:r>
            <a:r>
              <a:rPr lang="en-US" dirty="0" smtClean="0"/>
              <a:t>M&amp;S Details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2CDF-A70F-4AE5-8CD6-F3357D154963}" type="datetime1">
              <a:rPr lang="en-US" altLang="en-US" smtClean="0"/>
              <a:pPr/>
              <a:t>4/21/2016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J. Leibfritz| </a:t>
            </a:r>
            <a:r>
              <a:rPr lang="en-US" dirty="0" err="1"/>
              <a:t>Cryomodule</a:t>
            </a:r>
            <a:r>
              <a:rPr lang="en-US" dirty="0"/>
              <a:t> Test Facility (CMTF) – FY17 Budget Request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177900"/>
              </p:ext>
            </p:extLst>
          </p:nvPr>
        </p:nvGraphicFramePr>
        <p:xfrm>
          <a:off x="927846" y="1042987"/>
          <a:ext cx="6598491" cy="3702248"/>
        </p:xfrm>
        <a:graphic>
          <a:graphicData uri="http://schemas.openxmlformats.org/drawingml/2006/table">
            <a:tbl>
              <a:tblPr/>
              <a:tblGrid>
                <a:gridCol w="5301491"/>
                <a:gridCol w="1297000"/>
              </a:tblGrid>
              <a:tr h="333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Cable, tray, racks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30,000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3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LCW System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45,000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3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MEBT Infrastructure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3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Contract Fluids Engineer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40,000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3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Misc., tools, stockroom, etc.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12,000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58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T&amp;M (electricians and carpenters)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160,000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3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Contract Mechanical/Vacuum Technician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60,000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3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Contract Drafter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125,000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3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Dry air system for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96,000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33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LCW for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32,000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33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ODH System for cave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438836" y="4745236"/>
            <a:ext cx="71000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Blue is needed for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FY17/MEBT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Gray 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is needed for MEBT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Green is to prepare for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FY18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(*) can </a:t>
            </a:r>
            <a:r>
              <a:rPr lang="en-US" dirty="0">
                <a:solidFill>
                  <a:schemeClr val="accent6"/>
                </a:solidFill>
              </a:rPr>
              <a:t>be </a:t>
            </a:r>
            <a:r>
              <a:rPr lang="en-US" dirty="0" smtClean="0">
                <a:solidFill>
                  <a:schemeClr val="accent6"/>
                </a:solidFill>
              </a:rPr>
              <a:t>forward funded </a:t>
            </a:r>
            <a:r>
              <a:rPr lang="en-US" dirty="0">
                <a:solidFill>
                  <a:schemeClr val="accent6"/>
                </a:solidFill>
              </a:rPr>
              <a:t>with extra FY16 funds</a:t>
            </a:r>
          </a:p>
          <a:p>
            <a:pPr marL="342900" indent="-342900">
              <a:buFontTx/>
              <a:buChar char="-"/>
            </a:pP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37929" y="2716306"/>
            <a:ext cx="497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</a:p>
          <a:p>
            <a:r>
              <a:rPr lang="en-US" dirty="0" smtClean="0"/>
              <a:t>*</a:t>
            </a:r>
          </a:p>
          <a:p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22422588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latePC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FermilabTemplatePC</Template>
  <TotalTime>1966</TotalTime>
  <Words>721</Words>
  <Application>Microsoft Office PowerPoint</Application>
  <PresentationFormat>On-screen Show (4:3)</PresentationFormat>
  <Paragraphs>93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Helvetica</vt:lpstr>
      <vt:lpstr>FermilabTemplatePC</vt:lpstr>
      <vt:lpstr>Fermilab: Footer Only</vt:lpstr>
      <vt:lpstr>Cyromodule Test Facility (CMTF) – FY17 Budget Request</vt:lpstr>
      <vt:lpstr>Standard Presentation Outline</vt:lpstr>
      <vt:lpstr>PIP-II Cyromodule Test Facility (CMTF) - FY17 Initial Goals</vt:lpstr>
      <vt:lpstr>PIP-II Cyromodule Test Facility (CMTF) – Resources Required to Meet Initial Goals</vt:lpstr>
      <vt:lpstr>PIP-II Cyromodule Test Facility (CMTF) – FTE – By Job Category and Role</vt:lpstr>
      <vt:lpstr>PIP-II Cyromodule Test Facility (CMTF) – Achievable Goals at Initial Target</vt:lpstr>
      <vt:lpstr>PIP-II Cyromodule Test Facility (CMTF) – M&amp;S Details</vt:lpstr>
    </vt:vector>
  </TitlesOfParts>
  <Company>Fermi National Accelerator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PIP-II Project Management – FY15 Budget Request</dc:title>
  <dc:creator>Christopher P. Jacobsen x 16350N</dc:creator>
  <cp:lastModifiedBy>Jerry R. Leibfritz x8779 08515N</cp:lastModifiedBy>
  <cp:revision>115</cp:revision>
  <cp:lastPrinted>2015-06-17T12:51:22Z</cp:lastPrinted>
  <dcterms:created xsi:type="dcterms:W3CDTF">2014-06-05T19:57:50Z</dcterms:created>
  <dcterms:modified xsi:type="dcterms:W3CDTF">2016-04-21T19:29:42Z</dcterms:modified>
</cp:coreProperties>
</file>