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2" r:id="rId4"/>
    <p:sldId id="257" r:id="rId5"/>
    <p:sldId id="258" r:id="rId6"/>
    <p:sldId id="264" r:id="rId7"/>
    <p:sldId id="263" r:id="rId8"/>
    <p:sldId id="265" r:id="rId9"/>
    <p:sldId id="259" r:id="rId10"/>
    <p:sldId id="266" r:id="rId11"/>
    <p:sldId id="267" r:id="rId12"/>
    <p:sldId id="268" r:id="rId13"/>
    <p:sldId id="260" r:id="rId1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4D81"/>
    <a:srgbClr val="BD1F24"/>
    <a:srgbClr val="DA592A"/>
    <a:srgbClr val="808080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744" autoAdjust="0"/>
  </p:normalViewPr>
  <p:slideViewPr>
    <p:cSldViewPr snapToGrid="0" snapToObjects="1">
      <p:cViewPr varScale="1">
        <p:scale>
          <a:sx n="89" d="100"/>
          <a:sy n="89" d="100"/>
        </p:scale>
        <p:origin x="59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704CD956-0F6B-4722-8727-E971EC07B214}" type="datetimeFigureOut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B19B2DE5-7748-409D-A02C-35275EF2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5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4EC61B2F-F27F-4827-874F-FDD79266FC25}" type="datetimeFigureOut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22620C-B0DB-47BB-9C3E-968AF058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1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308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981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668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444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4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0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52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2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E8AC2CDF-A70F-4AE5-8CD6-F3357D154963}" type="datetime1">
              <a:rPr lang="en-US" altLang="en-US" smtClean="0"/>
              <a:pPr/>
              <a:t>4/25/2016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3052-1B08-42CC-8C29-53A2B625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0A9F0B51-E887-4DFF-A52A-02C639403E93}" type="datetime1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81F6BD-A310-4E1B-9018-EAA60A93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969D9D7E-41F7-4722-B2EB-D4C411EDCB26}" type="datetime1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C595241-B4C9-44AF-AED3-0B62D069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045BCB-5E75-4A7B-BD52-DCEA9BE81284}" type="datetime1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6ED-B4FE-4F96-9134-138B8D405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E8551-9BB1-4B36-B6B3-5CD90CBC0621}" type="datetime1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EF8C4-B56D-49CA-92E3-5DA82B49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085DA5BD-D594-4057-A8D7-3B0D3B5CFDA6}" type="datetime1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7B8FE45-5A68-4AA8-A40A-5DC443B7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79C892A-0BFE-405E-82E2-E41D2B808A56}" type="datetime1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C042473-246A-4C1A-828A-43CCEEF5C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37A82F3-D7AE-4C36-9875-62B5CD8CF4F1}" type="datetime1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9FF6D1B-F1E5-4593-823D-2543A563B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ntentSlide_HeaderFooter_01201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169BE27-463B-467F-A451-9FD3CFCA9C8A}" type="datetime1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845C19DA-9219-4064-BB8E-8783320654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1" r:id="rId3"/>
    <p:sldLayoutId id="2147484042" r:id="rId4"/>
    <p:sldLayoutId id="21474840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9588037C-4B3F-4DB9-9B82-EE224656590B}" type="datetime1">
              <a:rPr lang="en-US" altLang="en-US"/>
              <a:pPr/>
              <a:t>4/25/2016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45F57DF-A9CB-49C4-AD11-17CBC1AFF8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ContentSlide_Footer_012014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7" r:id="rId2"/>
    <p:sldLayoutId id="2147484048" r:id="rId3"/>
    <p:sldLayoutId id="214748404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HTS-2 – FY17 Budget Request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Joe Ozelis, Sr. Eng. Physicist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PIP-II Budget Retreat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26 April,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HTS-2 </a:t>
            </a:r>
            <a:r>
              <a:rPr lang="en-US" dirty="0" smtClean="0"/>
              <a:t>– FTE – By Job Category and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5" y="4149020"/>
            <a:ext cx="8672513" cy="2091354"/>
          </a:xfrm>
        </p:spPr>
        <p:txBody>
          <a:bodyPr/>
          <a:lstStyle/>
          <a:p>
            <a:r>
              <a:rPr lang="en-US" sz="2000" dirty="0" smtClean="0"/>
              <a:t>Mechanical Technician</a:t>
            </a:r>
          </a:p>
          <a:p>
            <a:pPr lvl="1"/>
            <a:r>
              <a:rPr lang="en-US" sz="1600" dirty="0" err="1" smtClean="0"/>
              <a:t>Mech</a:t>
            </a:r>
            <a:r>
              <a:rPr lang="en-US" sz="1600" dirty="0" smtClean="0"/>
              <a:t> </a:t>
            </a:r>
            <a:r>
              <a:rPr lang="en-US" sz="1600" dirty="0" err="1" smtClean="0"/>
              <a:t>Assy</a:t>
            </a:r>
            <a:r>
              <a:rPr lang="en-US" sz="1600" dirty="0" smtClean="0"/>
              <a:t> : HTS-2 facility prep</a:t>
            </a:r>
            <a:r>
              <a:rPr lang="en-US" sz="1600" dirty="0"/>
              <a:t> </a:t>
            </a:r>
            <a:r>
              <a:rPr lang="en-US" sz="1600" dirty="0" smtClean="0"/>
              <a:t>(racks</a:t>
            </a:r>
            <a:r>
              <a:rPr lang="en-US" sz="1600" dirty="0"/>
              <a:t>, cable </a:t>
            </a:r>
            <a:r>
              <a:rPr lang="en-US" sz="1600" dirty="0" smtClean="0"/>
              <a:t>trays, cables)</a:t>
            </a:r>
          </a:p>
          <a:p>
            <a:pPr lvl="1"/>
            <a:r>
              <a:rPr lang="en-US" sz="1600" dirty="0" err="1" smtClean="0"/>
              <a:t>Mech</a:t>
            </a:r>
            <a:r>
              <a:rPr lang="en-US" sz="1600" dirty="0" smtClean="0"/>
              <a:t> SRF Tech </a:t>
            </a:r>
            <a:r>
              <a:rPr lang="en-US" sz="1600" dirty="0"/>
              <a:t>: HTS-2 facility prep </a:t>
            </a:r>
            <a:r>
              <a:rPr lang="en-US" sz="1600" dirty="0" smtClean="0"/>
              <a:t>(vacuum systems), STC mods assembly</a:t>
            </a:r>
          </a:p>
          <a:p>
            <a:pPr lvl="1"/>
            <a:r>
              <a:rPr lang="en-US" sz="1600" dirty="0" err="1" smtClean="0"/>
              <a:t>Mech</a:t>
            </a:r>
            <a:r>
              <a:rPr lang="en-US" sz="1600" dirty="0" smtClean="0"/>
              <a:t> </a:t>
            </a:r>
            <a:r>
              <a:rPr lang="en-US" sz="1600" dirty="0"/>
              <a:t>Sys Tech : HTS-2 facility prep </a:t>
            </a:r>
            <a:r>
              <a:rPr lang="en-US" sz="1600" dirty="0" smtClean="0"/>
              <a:t>(vacuum systems), STC mods assembly</a:t>
            </a:r>
            <a:endParaRPr lang="en-US" sz="1600" dirty="0" smtClean="0"/>
          </a:p>
          <a:p>
            <a:r>
              <a:rPr lang="en-US" sz="2000" dirty="0" smtClean="0"/>
              <a:t>Electrical Technician</a:t>
            </a:r>
          </a:p>
          <a:p>
            <a:pPr lvl="1"/>
            <a:r>
              <a:rPr lang="en-US" sz="1600" dirty="0" smtClean="0"/>
              <a:t>E Intlk Tech : </a:t>
            </a:r>
            <a:r>
              <a:rPr lang="en-US" sz="1600" dirty="0"/>
              <a:t>HTS-2 facility prep </a:t>
            </a:r>
            <a:r>
              <a:rPr lang="en-US" sz="1600" dirty="0" smtClean="0"/>
              <a:t>(interlock </a:t>
            </a:r>
            <a:r>
              <a:rPr lang="en-US" sz="1600" dirty="0"/>
              <a:t>systems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Electronics Tech (RF) : HTS-2 facility prep (RF </a:t>
            </a:r>
            <a:r>
              <a:rPr lang="en-US" sz="1600" dirty="0" err="1" smtClean="0"/>
              <a:t>dist</a:t>
            </a:r>
            <a:r>
              <a:rPr lang="en-US" sz="1600" dirty="0" smtClean="0"/>
              <a:t> system)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104" y="900429"/>
            <a:ext cx="4164143" cy="32004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J. Ozelis | HTS-2 FY17 Budget 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14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HTS-2 </a:t>
            </a:r>
            <a:r>
              <a:rPr lang="en-US" dirty="0" smtClean="0"/>
              <a:t>– FTE – By Job Category and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5" y="4149020"/>
            <a:ext cx="8672513" cy="2091354"/>
          </a:xfrm>
        </p:spPr>
        <p:txBody>
          <a:bodyPr/>
          <a:lstStyle/>
          <a:p>
            <a:r>
              <a:rPr lang="en-US" sz="2000" dirty="0" smtClean="0"/>
              <a:t>Electrical Technician – cont’d</a:t>
            </a:r>
          </a:p>
          <a:p>
            <a:pPr lvl="1"/>
            <a:r>
              <a:rPr lang="en-US" sz="1600" dirty="0" smtClean="0"/>
              <a:t>Elec Tech : </a:t>
            </a:r>
            <a:r>
              <a:rPr lang="en-US" sz="1600" dirty="0"/>
              <a:t>HTS-2 facility prep </a:t>
            </a:r>
            <a:r>
              <a:rPr lang="en-US" sz="1600" dirty="0" smtClean="0"/>
              <a:t>(install cable trays, racks, cables, </a:t>
            </a:r>
            <a:r>
              <a:rPr lang="en-US" sz="1600" dirty="0" err="1" smtClean="0"/>
              <a:t>instr</a:t>
            </a:r>
            <a:r>
              <a:rPr lang="en-US" sz="1600" dirty="0" smtClean="0"/>
              <a:t>)</a:t>
            </a:r>
          </a:p>
          <a:p>
            <a:pPr indent="-285750"/>
            <a:r>
              <a:rPr lang="en-US" sz="2000" dirty="0" smtClean="0"/>
              <a:t>Electrical Engineer</a:t>
            </a:r>
          </a:p>
          <a:p>
            <a:pPr lvl="1"/>
            <a:r>
              <a:rPr lang="en-US" sz="1600" dirty="0" smtClean="0"/>
              <a:t>Elec Des </a:t>
            </a:r>
            <a:r>
              <a:rPr lang="en-US" sz="1600" dirty="0" err="1" smtClean="0"/>
              <a:t>Engr</a:t>
            </a:r>
            <a:r>
              <a:rPr lang="en-US" sz="1600" dirty="0" smtClean="0"/>
              <a:t> : HTS-2 facility prep (facility rack/cable layout)</a:t>
            </a:r>
          </a:p>
          <a:p>
            <a:pPr lvl="1"/>
            <a:r>
              <a:rPr lang="en-US" sz="1600" dirty="0" smtClean="0"/>
              <a:t>Intlk </a:t>
            </a:r>
            <a:r>
              <a:rPr lang="en-US" sz="1600" dirty="0" err="1" smtClean="0"/>
              <a:t>Engr</a:t>
            </a:r>
            <a:r>
              <a:rPr lang="en-US" sz="1600" dirty="0" smtClean="0"/>
              <a:t> : HTS-2 facility prep (interlock design, implementation, integration)</a:t>
            </a:r>
          </a:p>
          <a:p>
            <a:pPr lvl="1"/>
            <a:r>
              <a:rPr lang="en-US" sz="1600" dirty="0" smtClean="0"/>
              <a:t>RF </a:t>
            </a:r>
            <a:r>
              <a:rPr lang="en-US" sz="1600" dirty="0" err="1" smtClean="0"/>
              <a:t>Engr</a:t>
            </a:r>
            <a:r>
              <a:rPr lang="en-US" sz="1600" dirty="0" smtClean="0"/>
              <a:t> : HTS-2 facility prep (RF </a:t>
            </a:r>
            <a:r>
              <a:rPr lang="en-US" sz="1600" dirty="0" err="1" smtClean="0"/>
              <a:t>distr</a:t>
            </a:r>
            <a:r>
              <a:rPr lang="en-US" sz="1600" dirty="0" smtClean="0"/>
              <a:t> system layout, components, </a:t>
            </a:r>
            <a:r>
              <a:rPr lang="en-US" sz="1600" dirty="0" err="1" smtClean="0"/>
              <a:t>assy</a:t>
            </a:r>
            <a:r>
              <a:rPr lang="en-US" sz="1600" dirty="0" smtClean="0"/>
              <a:t>/integration)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104" y="900429"/>
            <a:ext cx="4164143" cy="32004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J. Ozelis | HTS-2 FY17 Budget 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HTS-2 </a:t>
            </a:r>
            <a:r>
              <a:rPr lang="en-US" dirty="0" smtClean="0"/>
              <a:t>– Achievable Goals at Initial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2537686"/>
            <a:ext cx="8672513" cy="3756109"/>
          </a:xfrm>
        </p:spPr>
        <p:txBody>
          <a:bodyPr/>
          <a:lstStyle/>
          <a:p>
            <a:r>
              <a:rPr lang="en-US" sz="2200" dirty="0" smtClean="0"/>
              <a:t>HTS2- Cryostat /</a:t>
            </a:r>
            <a:r>
              <a:rPr lang="en-US" sz="2200" dirty="0" err="1" smtClean="0"/>
              <a:t>feedcan</a:t>
            </a:r>
            <a:r>
              <a:rPr lang="en-US" sz="2200" dirty="0" smtClean="0"/>
              <a:t> procurement</a:t>
            </a:r>
          </a:p>
          <a:p>
            <a:pPr lvl="1"/>
            <a:r>
              <a:rPr lang="en-US" sz="1800" dirty="0" smtClean="0"/>
              <a:t>M&amp;S : 14k$</a:t>
            </a:r>
          </a:p>
          <a:p>
            <a:pPr lvl="1"/>
            <a:r>
              <a:rPr lang="en-US" sz="1800" dirty="0" smtClean="0"/>
              <a:t>FTE : 0.25</a:t>
            </a:r>
          </a:p>
          <a:p>
            <a:r>
              <a:rPr lang="en-US" sz="2200" dirty="0" smtClean="0"/>
              <a:t>Support SSR1 testing at STC</a:t>
            </a:r>
          </a:p>
          <a:p>
            <a:pPr lvl="1"/>
            <a:r>
              <a:rPr lang="en-US" sz="1800" dirty="0" smtClean="0"/>
              <a:t>M&amp;S 61k$</a:t>
            </a:r>
          </a:p>
          <a:p>
            <a:pPr lvl="1"/>
            <a:r>
              <a:rPr lang="en-US" sz="1800" dirty="0" smtClean="0"/>
              <a:t>FTE : 0.07</a:t>
            </a:r>
          </a:p>
          <a:p>
            <a:r>
              <a:rPr lang="en-US" sz="2200" dirty="0" smtClean="0"/>
              <a:t>Support STC modifications</a:t>
            </a:r>
            <a:endParaRPr lang="en-US" sz="2200" dirty="0" smtClean="0"/>
          </a:p>
          <a:p>
            <a:pPr lvl="1"/>
            <a:r>
              <a:rPr lang="en-US" sz="1800" dirty="0" smtClean="0"/>
              <a:t>M&amp;S 72k$</a:t>
            </a:r>
          </a:p>
          <a:p>
            <a:pPr lvl="1"/>
            <a:r>
              <a:rPr lang="en-US" sz="1800" dirty="0" smtClean="0"/>
              <a:t>FTE : 0.64</a:t>
            </a:r>
          </a:p>
          <a:p>
            <a:r>
              <a:rPr lang="en-US" dirty="0" smtClean="0"/>
              <a:t>Total : M&amp;S : 147k$, FTE : 0.96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79" y="977900"/>
            <a:ext cx="6943482" cy="12446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J. Ozelis | HTS-2 FY17 Budget 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required to meet target goals</a:t>
            </a:r>
          </a:p>
          <a:p>
            <a:r>
              <a:rPr lang="en-US" dirty="0" smtClean="0"/>
              <a:t>Goals that can be met with the initial resources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J. Ozelis | HTS-2 FY17 Budget Presentation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91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HTS-2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- FY17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142103" y="944134"/>
            <a:ext cx="8672513" cy="53083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Progress on HTS-2 </a:t>
            </a:r>
            <a:r>
              <a:rPr lang="en-US" altLang="en-US" dirty="0" err="1" smtClean="0">
                <a:latin typeface="Helvetica" charset="0"/>
                <a:ea typeface="ＭＳ Ｐゴシック" pitchFamily="34" charset="-128"/>
              </a:rPr>
              <a:t>Feedcan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/Cryostat Fabrication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pPr lvl="1"/>
            <a:r>
              <a:rPr lang="en-US" altLang="en-US" sz="2000" dirty="0" smtClean="0">
                <a:latin typeface="Helvetica" charset="0"/>
                <a:ea typeface="ＭＳ Ｐゴシック" pitchFamily="34" charset="-128"/>
              </a:rPr>
              <a:t>Oversight/involvement in procurement process, vendor visits, meetings to track progress</a:t>
            </a:r>
            <a:endParaRPr lang="en-US" altLang="en-US" sz="2000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Support testing of production SSR-1 cavities in STC</a:t>
            </a:r>
          </a:p>
          <a:p>
            <a:pPr lvl="1"/>
            <a:r>
              <a:rPr lang="en-US" altLang="en-US" sz="2000" dirty="0" smtClean="0">
                <a:latin typeface="Helvetica" charset="0"/>
                <a:ea typeface="ＭＳ Ｐゴシック" pitchFamily="34" charset="-128"/>
              </a:rPr>
              <a:t>Cryogenic support (M&amp;S &amp; Cryo Engineering) for production testing of cavities for </a:t>
            </a:r>
            <a:r>
              <a:rPr lang="en-US" altLang="en-US" sz="2000" dirty="0" err="1" smtClean="0">
                <a:latin typeface="Helvetica" charset="0"/>
                <a:ea typeface="ＭＳ Ｐゴシック" pitchFamily="34" charset="-128"/>
              </a:rPr>
              <a:t>pCM</a:t>
            </a:r>
            <a:endParaRPr lang="en-US" altLang="en-US" sz="2000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Develop backup plan for HTS-2 for 2018</a:t>
            </a:r>
          </a:p>
          <a:p>
            <a:pPr lvl="1"/>
            <a:r>
              <a:rPr lang="en-US" altLang="en-US" sz="2000" dirty="0" smtClean="0">
                <a:latin typeface="Helvetica" charset="0"/>
                <a:ea typeface="ＭＳ Ｐゴシック" pitchFamily="34" charset="-128"/>
              </a:rPr>
              <a:t>Modifications to STC to allow testing of 650MHZ elliptical cavities, ready at end of FY17</a:t>
            </a: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HTS-2 Facility Preparation at FNAL</a:t>
            </a:r>
          </a:p>
          <a:p>
            <a:pPr lvl="1"/>
            <a:r>
              <a:rPr lang="en-US" altLang="en-US" sz="2000" dirty="0" smtClean="0">
                <a:latin typeface="Helvetica" charset="0"/>
                <a:ea typeface="ＭＳ Ｐゴシック" pitchFamily="34" charset="-128"/>
              </a:rPr>
              <a:t>Install cable trays, racks, RF distribution, ES&amp;H, and vacuum systems</a:t>
            </a:r>
            <a:endParaRPr lang="en-US" altLang="en-US" sz="2000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Support Conceptual Design Report (CDR) and Resource Loaded Schedule (RLS) for HTS-2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program</a:t>
            </a:r>
          </a:p>
          <a:p>
            <a:pPr lvl="1"/>
            <a:r>
              <a:rPr lang="en-US" altLang="en-US" sz="2000" dirty="0" smtClean="0">
                <a:latin typeface="Helvetica" charset="0"/>
                <a:ea typeface="ＭＳ Ｐゴシック" pitchFamily="34" charset="-128"/>
              </a:rPr>
              <a:t>Assist as needed/requested </a:t>
            </a:r>
            <a:endParaRPr lang="en-US" altLang="en-US" sz="2000" dirty="0">
              <a:latin typeface="Helvetica" charset="0"/>
              <a:ea typeface="ＭＳ Ｐゴシック" pitchFamily="34" charset="-128"/>
            </a:endParaRPr>
          </a:p>
          <a:p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154D81"/>
                </a:solidFill>
                <a:latin typeface="Helvetica" charset="0"/>
              </a:rPr>
              <a:t>4/26/2016</a:t>
            </a:r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3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J. Ozelis | HTS-2 FY17 Budget Presentation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PIP-II </a:t>
            </a:r>
            <a:r>
              <a:rPr lang="en-US" altLang="en-US" sz="2200" dirty="0">
                <a:latin typeface="Helvetica" charset="0"/>
                <a:ea typeface="ＭＳ Ｐゴシック" pitchFamily="34" charset="-128"/>
              </a:rPr>
              <a:t>HTS-2 </a:t>
            </a:r>
            <a:r>
              <a:rPr lang="en-US" sz="2200" dirty="0" smtClean="0"/>
              <a:t>– Resources Required to Meet Initial </a:t>
            </a:r>
            <a:r>
              <a:rPr lang="en-US" sz="2200" dirty="0" smtClean="0"/>
              <a:t>Goals - FTE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3137063"/>
            <a:ext cx="8672513" cy="3205369"/>
          </a:xfrm>
        </p:spPr>
        <p:txBody>
          <a:bodyPr/>
          <a:lstStyle/>
          <a:p>
            <a:r>
              <a:rPr lang="en-US" altLang="en-US" sz="2200" dirty="0">
                <a:latin typeface="Helvetica" charset="0"/>
                <a:ea typeface="ＭＳ Ｐゴシック" pitchFamily="34" charset="-128"/>
              </a:rPr>
              <a:t>Progress on HTS-2 </a:t>
            </a:r>
            <a:r>
              <a:rPr lang="en-US" altLang="en-US" sz="2200" dirty="0" err="1">
                <a:latin typeface="Helvetica" charset="0"/>
                <a:ea typeface="ＭＳ Ｐゴシック" pitchFamily="34" charset="-128"/>
              </a:rPr>
              <a:t>Feedcan</a:t>
            </a:r>
            <a:r>
              <a:rPr lang="en-US" altLang="en-US" sz="2200" dirty="0">
                <a:latin typeface="Helvetica" charset="0"/>
                <a:ea typeface="ＭＳ Ｐゴシック" pitchFamily="34" charset="-128"/>
              </a:rPr>
              <a:t>/Cryostat </a:t>
            </a:r>
            <a:r>
              <a:rPr lang="en-US" altLang="en-US" sz="2200" dirty="0" smtClean="0">
                <a:latin typeface="Helvetica" charset="0"/>
                <a:ea typeface="ＭＳ Ｐゴシック" pitchFamily="34" charset="-128"/>
              </a:rPr>
              <a:t>fabrication</a:t>
            </a:r>
            <a:endParaRPr lang="en-US" altLang="en-US" sz="2200" dirty="0">
              <a:latin typeface="Helvetica" charset="0"/>
              <a:ea typeface="ＭＳ Ｐゴシック" pitchFamily="34" charset="-128"/>
            </a:endParaRPr>
          </a:p>
          <a:p>
            <a:pPr lvl="1"/>
            <a:r>
              <a:rPr lang="en-US" sz="1800" dirty="0" smtClean="0"/>
              <a:t>Engagement with RRCAT on procurement, vendor visit(s)</a:t>
            </a:r>
          </a:p>
          <a:p>
            <a:r>
              <a:rPr lang="en-US" sz="2200" dirty="0" smtClean="0"/>
              <a:t>Support testing at STC</a:t>
            </a:r>
          </a:p>
          <a:p>
            <a:pPr lvl="1"/>
            <a:r>
              <a:rPr lang="en-US" sz="1800" dirty="0" smtClean="0"/>
              <a:t>Cryo engineering (ops</a:t>
            </a:r>
            <a:r>
              <a:rPr lang="en-US" sz="1800" dirty="0"/>
              <a:t>) </a:t>
            </a:r>
            <a:r>
              <a:rPr lang="en-US" sz="1800" dirty="0" smtClean="0"/>
              <a:t>support</a:t>
            </a:r>
            <a:endParaRPr lang="en-US" sz="1800" dirty="0"/>
          </a:p>
          <a:p>
            <a:r>
              <a:rPr lang="en-US" dirty="0"/>
              <a:t>STC modifications for 650MHz </a:t>
            </a:r>
            <a:r>
              <a:rPr lang="en-US" dirty="0" smtClean="0"/>
              <a:t>testing</a:t>
            </a:r>
          </a:p>
          <a:p>
            <a:pPr lvl="1"/>
            <a:r>
              <a:rPr lang="en-US" sz="1800" dirty="0" err="1" smtClean="0"/>
              <a:t>Mech</a:t>
            </a:r>
            <a:r>
              <a:rPr lang="en-US" sz="1800" dirty="0" smtClean="0"/>
              <a:t> engineering and design, Procurement support, Installation/assembly</a:t>
            </a:r>
          </a:p>
          <a:p>
            <a:r>
              <a:rPr lang="en-US" sz="2200" dirty="0" smtClean="0"/>
              <a:t>HTS-2 facility prep at FNAL</a:t>
            </a:r>
          </a:p>
          <a:p>
            <a:pPr lvl="1"/>
            <a:r>
              <a:rPr lang="en-US" sz="1800" dirty="0" smtClean="0"/>
              <a:t>Design of HVAC, RF </a:t>
            </a:r>
            <a:r>
              <a:rPr lang="en-US" sz="1800" dirty="0" err="1" smtClean="0"/>
              <a:t>distr</a:t>
            </a:r>
            <a:r>
              <a:rPr lang="en-US" sz="1800" dirty="0" smtClean="0"/>
              <a:t>, ES&amp;H, </a:t>
            </a:r>
            <a:r>
              <a:rPr lang="en-US" sz="1800" dirty="0" err="1" smtClean="0"/>
              <a:t>vac</a:t>
            </a:r>
            <a:r>
              <a:rPr lang="en-US" sz="1800" dirty="0" smtClean="0"/>
              <a:t> systems, racks/</a:t>
            </a:r>
            <a:r>
              <a:rPr lang="en-US" sz="1800" dirty="0" err="1" smtClean="0"/>
              <a:t>cabel</a:t>
            </a:r>
            <a:r>
              <a:rPr lang="en-US" sz="1800" dirty="0" smtClean="0"/>
              <a:t> trays and install/assemble</a:t>
            </a:r>
            <a:endParaRPr lang="en-US" sz="1800" dirty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541" y="872490"/>
            <a:ext cx="5980034" cy="22860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J. Ozelis | HTS-2 FY17 Budget 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69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PIP-II </a:t>
            </a:r>
            <a:r>
              <a:rPr lang="en-US" altLang="en-US" sz="2200" dirty="0">
                <a:latin typeface="Helvetica" charset="0"/>
                <a:ea typeface="ＭＳ Ｐゴシック" pitchFamily="34" charset="-128"/>
              </a:rPr>
              <a:t>HTS-2 </a:t>
            </a:r>
            <a:r>
              <a:rPr lang="en-US" sz="2200" dirty="0" smtClean="0"/>
              <a:t>– Resources Required to Meet Initial </a:t>
            </a:r>
            <a:r>
              <a:rPr lang="en-US" sz="2200" dirty="0" smtClean="0"/>
              <a:t>Goals - FTE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3137063"/>
            <a:ext cx="8672513" cy="3205369"/>
          </a:xfrm>
        </p:spPr>
        <p:txBody>
          <a:bodyPr/>
          <a:lstStyle/>
          <a:p>
            <a:r>
              <a:rPr lang="en-US" altLang="en-US" sz="2200" dirty="0" smtClean="0">
                <a:latin typeface="Helvetica" charset="0"/>
                <a:ea typeface="ＭＳ Ｐゴシック" pitchFamily="34" charset="-128"/>
              </a:rPr>
              <a:t>Support CDR and RLS development of HTS-2 fo</a:t>
            </a:r>
            <a:r>
              <a:rPr lang="en-US" altLang="en-US" sz="2200" u="sng" dirty="0" smtClean="0">
                <a:latin typeface="Helvetica" charset="0"/>
                <a:ea typeface="ＭＳ Ｐゴシック" pitchFamily="34" charset="-128"/>
              </a:rPr>
              <a:t>r PIP-II</a:t>
            </a:r>
          </a:p>
          <a:p>
            <a:pPr lvl="1"/>
            <a:r>
              <a:rPr lang="en-US" sz="1800" dirty="0" smtClean="0">
                <a:latin typeface="Helvetica" charset="0"/>
                <a:ea typeface="ＭＳ Ｐゴシック" pitchFamily="34" charset="-128"/>
              </a:rPr>
              <a:t>Support mgmt. as needed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541" y="872490"/>
            <a:ext cx="5980034" cy="22860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J. Ozelis | HTS-2 FY17 Budget 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3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PIP-II </a:t>
            </a:r>
            <a:r>
              <a:rPr lang="en-US" altLang="en-US" sz="2200" dirty="0">
                <a:latin typeface="Helvetica" charset="0"/>
                <a:ea typeface="ＭＳ Ｐゴシック" pitchFamily="34" charset="-128"/>
              </a:rPr>
              <a:t>HTS-2 </a:t>
            </a:r>
            <a:r>
              <a:rPr lang="en-US" sz="2200" dirty="0" smtClean="0"/>
              <a:t>– Resources Required to Meet Initial </a:t>
            </a:r>
            <a:r>
              <a:rPr lang="en-US" sz="2200" dirty="0" smtClean="0"/>
              <a:t>Goals – M&amp;S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3230434"/>
            <a:ext cx="8672513" cy="2931083"/>
          </a:xfrm>
        </p:spPr>
        <p:txBody>
          <a:bodyPr/>
          <a:lstStyle/>
          <a:p>
            <a:r>
              <a:rPr lang="en-US" sz="2200" dirty="0" smtClean="0"/>
              <a:t>HTS-2 </a:t>
            </a:r>
            <a:r>
              <a:rPr lang="en-US" sz="2200" dirty="0" err="1" smtClean="0"/>
              <a:t>Feedcan</a:t>
            </a:r>
            <a:r>
              <a:rPr lang="en-US" sz="2200" dirty="0" smtClean="0"/>
              <a:t>/Cryostat (14k$)</a:t>
            </a:r>
          </a:p>
          <a:p>
            <a:pPr lvl="1"/>
            <a:r>
              <a:rPr lang="en-US" sz="1800" dirty="0" smtClean="0"/>
              <a:t>V</a:t>
            </a:r>
            <a:r>
              <a:rPr lang="en-US" sz="1800" dirty="0" smtClean="0"/>
              <a:t>endor visits</a:t>
            </a:r>
          </a:p>
          <a:p>
            <a:r>
              <a:rPr lang="en-US" sz="2200" dirty="0"/>
              <a:t>Support testing at </a:t>
            </a:r>
            <a:r>
              <a:rPr lang="en-US" sz="2200" dirty="0" smtClean="0"/>
              <a:t>STC (62k$)</a:t>
            </a:r>
            <a:endParaRPr lang="en-US" sz="2200" dirty="0"/>
          </a:p>
          <a:p>
            <a:pPr lvl="1"/>
            <a:r>
              <a:rPr lang="en-US" sz="1800" dirty="0" smtClean="0"/>
              <a:t>Cryogens (LHe, </a:t>
            </a:r>
            <a:r>
              <a:rPr lang="en-US" sz="1800" dirty="0" err="1" smtClean="0"/>
              <a:t>GHe</a:t>
            </a:r>
            <a:r>
              <a:rPr lang="en-US" sz="1800" dirty="0" smtClean="0"/>
              <a:t>, LN2)</a:t>
            </a:r>
          </a:p>
          <a:p>
            <a:r>
              <a:rPr lang="en-US" sz="2200" dirty="0"/>
              <a:t>STC modifications for 650MHz </a:t>
            </a:r>
            <a:r>
              <a:rPr lang="en-US" sz="2200" dirty="0" smtClean="0"/>
              <a:t>(low power) testing (72k$)</a:t>
            </a:r>
          </a:p>
          <a:p>
            <a:pPr lvl="1"/>
            <a:r>
              <a:rPr lang="en-US" sz="1800" dirty="0" smtClean="0"/>
              <a:t>Vacuum vessel, thermal shield and magnetic shield spool pieces</a:t>
            </a:r>
          </a:p>
          <a:p>
            <a:pPr lvl="1"/>
            <a:r>
              <a:rPr lang="en-US" sz="1800" dirty="0" smtClean="0"/>
              <a:t>Cavity support structure</a:t>
            </a:r>
          </a:p>
          <a:p>
            <a:pPr lvl="1"/>
            <a:r>
              <a:rPr lang="en-US" sz="1800" dirty="0" smtClean="0"/>
              <a:t>LHe header/sensor assembly &amp; additional relief valve</a:t>
            </a:r>
          </a:p>
          <a:p>
            <a:endParaRPr lang="en-US" sz="22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541" y="872490"/>
            <a:ext cx="5980034" cy="22860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J. Ozelis | HTS-2 FY17 Budget 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86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PIP-II </a:t>
            </a:r>
            <a:r>
              <a:rPr lang="en-US" altLang="en-US" sz="2200" dirty="0">
                <a:latin typeface="Helvetica" charset="0"/>
                <a:ea typeface="ＭＳ Ｐゴシック" pitchFamily="34" charset="-128"/>
              </a:rPr>
              <a:t>HTS-2 </a:t>
            </a:r>
            <a:r>
              <a:rPr lang="en-US" sz="2200" dirty="0" smtClean="0"/>
              <a:t>– Resources Required to Meet Initial </a:t>
            </a:r>
            <a:r>
              <a:rPr lang="en-US" sz="2200" dirty="0" smtClean="0"/>
              <a:t>Goals – M&amp;S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3230434"/>
            <a:ext cx="8672513" cy="2931083"/>
          </a:xfrm>
        </p:spPr>
        <p:txBody>
          <a:bodyPr/>
          <a:lstStyle/>
          <a:p>
            <a:r>
              <a:rPr lang="en-US" sz="2200" dirty="0" smtClean="0"/>
              <a:t>HTS-2 Facility Preparation (255k$)</a:t>
            </a:r>
          </a:p>
          <a:p>
            <a:pPr lvl="1"/>
            <a:r>
              <a:rPr lang="en-US" sz="1800" dirty="0" smtClean="0"/>
              <a:t>Cavity and insulating vacuum pumping systems</a:t>
            </a:r>
          </a:p>
          <a:p>
            <a:pPr lvl="1"/>
            <a:r>
              <a:rPr lang="en-US" sz="1800" dirty="0" smtClean="0"/>
              <a:t>Cryogenic controls/thermometry readout</a:t>
            </a:r>
          </a:p>
          <a:p>
            <a:pPr lvl="1"/>
            <a:r>
              <a:rPr lang="en-US" sz="1800" dirty="0" smtClean="0"/>
              <a:t>Cable trays and racks</a:t>
            </a:r>
          </a:p>
          <a:p>
            <a:pPr lvl="1"/>
            <a:r>
              <a:rPr lang="en-US" sz="1800" dirty="0" smtClean="0"/>
              <a:t>ODH system/alarms and HVAC</a:t>
            </a:r>
          </a:p>
          <a:p>
            <a:pPr lvl="1"/>
            <a:r>
              <a:rPr lang="en-US" sz="1800" dirty="0" smtClean="0"/>
              <a:t>Enclosure gates/interlock switches/boxes</a:t>
            </a:r>
          </a:p>
          <a:p>
            <a:pPr lvl="1"/>
            <a:r>
              <a:rPr lang="en-US" sz="1800" dirty="0" smtClean="0"/>
              <a:t>RF distribution (hardline, circulators, directional couplers, loads)</a:t>
            </a:r>
          </a:p>
          <a:p>
            <a:pPr lvl="1"/>
            <a:r>
              <a:rPr lang="en-US" sz="1800" dirty="0" smtClean="0"/>
              <a:t>Cabling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541" y="872490"/>
            <a:ext cx="5980034" cy="22860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J. Ozelis | HTS-2 FY17 Budget 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04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HTS-2 </a:t>
            </a:r>
            <a:r>
              <a:rPr lang="en-US" dirty="0" smtClean="0"/>
              <a:t>– FTE – By Job Category and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5" y="4168476"/>
            <a:ext cx="8672513" cy="2091354"/>
          </a:xfrm>
        </p:spPr>
        <p:txBody>
          <a:bodyPr/>
          <a:lstStyle/>
          <a:p>
            <a:r>
              <a:rPr lang="en-US" sz="2000" dirty="0" smtClean="0"/>
              <a:t>ME</a:t>
            </a:r>
          </a:p>
          <a:p>
            <a:pPr lvl="1"/>
            <a:r>
              <a:rPr lang="en-US" sz="1600" dirty="0" smtClean="0"/>
              <a:t>Cryo Eng. : Ops support for SSR1 testing in STC</a:t>
            </a:r>
          </a:p>
          <a:p>
            <a:pPr lvl="1"/>
            <a:r>
              <a:rPr lang="en-US" sz="1600" dirty="0" err="1" smtClean="0"/>
              <a:t>Mech</a:t>
            </a:r>
            <a:r>
              <a:rPr lang="en-US" sz="1600" dirty="0" smtClean="0"/>
              <a:t> Des </a:t>
            </a:r>
            <a:r>
              <a:rPr lang="en-US" sz="1600" dirty="0" err="1" smtClean="0"/>
              <a:t>Eng</a:t>
            </a:r>
            <a:r>
              <a:rPr lang="en-US" sz="1600" dirty="0" smtClean="0"/>
              <a:t> : STC modifications for 650MHz operation, HTS-2 facility</a:t>
            </a:r>
          </a:p>
          <a:p>
            <a:pPr lvl="1"/>
            <a:r>
              <a:rPr lang="en-US" sz="1600" dirty="0" smtClean="0"/>
              <a:t>Proc/</a:t>
            </a:r>
            <a:r>
              <a:rPr lang="en-US" sz="1600" dirty="0" err="1" smtClean="0"/>
              <a:t>Contr</a:t>
            </a:r>
            <a:r>
              <a:rPr lang="en-US" sz="1600" dirty="0" smtClean="0"/>
              <a:t> </a:t>
            </a:r>
            <a:r>
              <a:rPr lang="en-US" sz="1600" dirty="0" err="1" smtClean="0"/>
              <a:t>Eng</a:t>
            </a:r>
            <a:r>
              <a:rPr lang="en-US" sz="1600" dirty="0" smtClean="0"/>
              <a:t> (?)</a:t>
            </a:r>
            <a:r>
              <a:rPr lang="en-US" sz="1600" dirty="0" smtClean="0"/>
              <a:t> : HTS-2 mgmt., support RDR, HTS </a:t>
            </a:r>
            <a:r>
              <a:rPr lang="en-US" sz="1600" dirty="0" smtClean="0"/>
              <a:t>f</a:t>
            </a:r>
            <a:r>
              <a:rPr lang="en-US" sz="1600" dirty="0" smtClean="0"/>
              <a:t>acility design</a:t>
            </a:r>
            <a:endParaRPr lang="en-US" sz="1600" dirty="0" smtClean="0"/>
          </a:p>
          <a:p>
            <a:r>
              <a:rPr lang="en-US" sz="2000" dirty="0" smtClean="0"/>
              <a:t>Operations</a:t>
            </a:r>
          </a:p>
          <a:p>
            <a:pPr lvl="1"/>
            <a:r>
              <a:rPr lang="en-US" sz="1600" dirty="0" err="1" smtClean="0"/>
              <a:t>Acc</a:t>
            </a:r>
            <a:r>
              <a:rPr lang="en-US" sz="1600" dirty="0" smtClean="0"/>
              <a:t> Sys Spec : STC modifications for 650MHz operation (RF)</a:t>
            </a:r>
            <a:endParaRPr lang="en-US" sz="1600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104" y="900429"/>
            <a:ext cx="4164143" cy="32004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J. Ozelis | HTS-2 FY17 Budget 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77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HTS-2 </a:t>
            </a:r>
            <a:r>
              <a:rPr lang="en-US" dirty="0" smtClean="0"/>
              <a:t>– FTE – By Job Category and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5" y="4168476"/>
            <a:ext cx="8672513" cy="2091354"/>
          </a:xfrm>
        </p:spPr>
        <p:txBody>
          <a:bodyPr/>
          <a:lstStyle/>
          <a:p>
            <a:r>
              <a:rPr lang="en-US" sz="2000" dirty="0" smtClean="0"/>
              <a:t>Procurement </a:t>
            </a:r>
          </a:p>
          <a:p>
            <a:pPr lvl="1"/>
            <a:r>
              <a:rPr lang="en-US" sz="1600" dirty="0" smtClean="0"/>
              <a:t>Proc: s</a:t>
            </a:r>
            <a:r>
              <a:rPr lang="en-US" sz="1600" dirty="0" smtClean="0"/>
              <a:t>upport procurements (SOW, RFQ) for STC mods and HTS-2 facility</a:t>
            </a:r>
          </a:p>
          <a:p>
            <a:r>
              <a:rPr lang="en-US" sz="2000" dirty="0" smtClean="0"/>
              <a:t>Design</a:t>
            </a:r>
          </a:p>
          <a:p>
            <a:pPr lvl="1"/>
            <a:r>
              <a:rPr lang="en-US" sz="1600" dirty="0" smtClean="0"/>
              <a:t>Cryo Des : </a:t>
            </a:r>
            <a:r>
              <a:rPr lang="en-US" sz="1600" dirty="0"/>
              <a:t>STC modifications for 650MHz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 err="1" smtClean="0"/>
              <a:t>Mech</a:t>
            </a:r>
            <a:r>
              <a:rPr lang="en-US" sz="1600" dirty="0" smtClean="0"/>
              <a:t> Draft : HTS-2 facility prep (</a:t>
            </a:r>
            <a:r>
              <a:rPr lang="en-US" sz="1600" dirty="0" err="1" smtClean="0"/>
              <a:t>shld</a:t>
            </a:r>
            <a:r>
              <a:rPr lang="en-US" sz="1600" dirty="0" smtClean="0"/>
              <a:t> layout, racks, cable trays)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104" y="900429"/>
            <a:ext cx="4164143" cy="32004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J. Ozelis | HTS-2 FY17 Budget 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87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P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FermilabTemplatePC</Template>
  <TotalTime>2572</TotalTime>
  <Words>793</Words>
  <Application>Microsoft Office PowerPoint</Application>
  <PresentationFormat>On-screen Show (4:3)</PresentationFormat>
  <Paragraphs>133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Helvetica</vt:lpstr>
      <vt:lpstr>FermilabTemplatePC</vt:lpstr>
      <vt:lpstr>Fermilab: Footer Only</vt:lpstr>
      <vt:lpstr>HTS-2 – FY17 Budget Request</vt:lpstr>
      <vt:lpstr>Standard Presentation Outline</vt:lpstr>
      <vt:lpstr>PIP-II HTS-2 - FY17 Initial Goals</vt:lpstr>
      <vt:lpstr>PIP-II HTS-2 – Resources Required to Meet Initial Goals - FTE</vt:lpstr>
      <vt:lpstr>PIP-II HTS-2 – Resources Required to Meet Initial Goals - FTE</vt:lpstr>
      <vt:lpstr>PIP-II HTS-2 – Resources Required to Meet Initial Goals – M&amp;S</vt:lpstr>
      <vt:lpstr>PIP-II HTS-2 – Resources Required to Meet Initial Goals – M&amp;S</vt:lpstr>
      <vt:lpstr>PIP-II HTS-2 – FTE – By Job Category and Role</vt:lpstr>
      <vt:lpstr>PIP-II HTS-2 – FTE – By Job Category and Role</vt:lpstr>
      <vt:lpstr>PIP-II HTS-2 – FTE – By Job Category and Role</vt:lpstr>
      <vt:lpstr>PIP-II HTS-2 – FTE – By Job Category and Role</vt:lpstr>
      <vt:lpstr>PIP-II HTS-2 – Achievable Goals at Initial Target</vt:lpstr>
    </vt:vector>
  </TitlesOfParts>
  <Company>Fermi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Project Management – FY15 Budget Request</dc:title>
  <dc:creator>Christopher P. Jacobsen x 16350N</dc:creator>
  <cp:lastModifiedBy>Joe P. Ozelis x4319 08433N</cp:lastModifiedBy>
  <cp:revision>119</cp:revision>
  <cp:lastPrinted>2015-06-17T12:51:22Z</cp:lastPrinted>
  <dcterms:created xsi:type="dcterms:W3CDTF">2014-06-05T19:57:50Z</dcterms:created>
  <dcterms:modified xsi:type="dcterms:W3CDTF">2016-04-25T20:45:11Z</dcterms:modified>
</cp:coreProperties>
</file>