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6" r:id="rId4"/>
    <p:sldId id="280" r:id="rId5"/>
    <p:sldId id="271" r:id="rId6"/>
    <p:sldId id="272" r:id="rId7"/>
    <p:sldId id="273" r:id="rId8"/>
    <p:sldId id="263" r:id="rId9"/>
    <p:sldId id="264" r:id="rId10"/>
    <p:sldId id="269" r:id="rId11"/>
    <p:sldId id="268" r:id="rId12"/>
    <p:sldId id="278" r:id="rId13"/>
    <p:sldId id="260" r:id="rId14"/>
    <p:sldId id="275" r:id="rId15"/>
    <p:sldId id="257" r:id="rId16"/>
    <p:sldId id="274" r:id="rId17"/>
    <p:sldId id="265" r:id="rId18"/>
    <p:sldId id="279" r:id="rId19"/>
    <p:sldId id="267" r:id="rId20"/>
    <p:sldId id="270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022" y="-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41FC9-A5F1-4DEE-BFCD-B2BB3E752B84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FADD0-9F50-4A65-93B9-B8B614D6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Tune </a:t>
            </a:r>
            <a:r>
              <a:rPr lang="en-US" dirty="0" err="1" smtClean="0"/>
              <a:t>vy</a:t>
            </a:r>
            <a:r>
              <a:rPr lang="en-US" dirty="0" smtClean="0"/>
              <a:t>=</a:t>
            </a:r>
            <a:r>
              <a:rPr lang="en-US" dirty="0" err="1" smtClean="0"/>
              <a:t>vy</a:t>
            </a:r>
            <a:r>
              <a:rPr lang="en-US" dirty="0" smtClean="0"/>
              <a:t>=6.6, pulse length 15-145 ns,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195D1-CEEA-7C45-800A-A64ABB31D7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04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alternate lattices possible</a:t>
            </a:r>
          </a:p>
          <a:p>
            <a:r>
              <a:rPr lang="en-US" dirty="0" smtClean="0"/>
              <a:t>Dr. Santiago Bernal has developed alternate lattice strategies for the ring.</a:t>
            </a:r>
          </a:p>
          <a:p>
            <a:r>
              <a:rPr lang="en-US" dirty="0" smtClean="0"/>
              <a:t>----- Meeting Notes (7/19/13 12:02) -----</a:t>
            </a:r>
          </a:p>
          <a:p>
            <a:r>
              <a:rPr lang="en-US" dirty="0" smtClean="0"/>
              <a:t>symmetry problem nbd.</a:t>
            </a:r>
          </a:p>
          <a:p>
            <a:r>
              <a:rPr lang="en-US" dirty="0" smtClean="0"/>
              <a:t>flexible lattice</a:t>
            </a:r>
          </a:p>
          <a:p>
            <a:r>
              <a:rPr lang="en-US" dirty="0" smtClean="0"/>
              <a:t>more room with alt lattice., more symmetry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195D1-CEEA-7C45-800A-A64ABB31D7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 tune spread about half delta</a:t>
            </a:r>
            <a:r>
              <a:rPr lang="en-US" baseline="0" dirty="0" smtClean="0"/>
              <a:t> 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6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Steering: </a:t>
            </a:r>
            <a:r>
              <a:rPr lang="en-US" dirty="0" err="1" smtClean="0"/>
              <a:t>horz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2 mm, max 5 mm</a:t>
            </a:r>
          </a:p>
          <a:p>
            <a:r>
              <a:rPr lang="en-US" dirty="0" smtClean="0"/>
              <a:t>Vert: </a:t>
            </a:r>
            <a:r>
              <a:rPr lang="en-US" dirty="0" err="1" smtClean="0"/>
              <a:t>rms</a:t>
            </a:r>
            <a:r>
              <a:rPr lang="en-US" dirty="0" smtClean="0"/>
              <a:t> 2.5, max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4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Multi-turn (first 4</a:t>
            </a:r>
            <a:r>
              <a:rPr lang="en-US" baseline="0" dirty="0" smtClean="0"/>
              <a:t> turns):</a:t>
            </a:r>
          </a:p>
          <a:p>
            <a:r>
              <a:rPr lang="en-US" dirty="0" smtClean="0"/>
              <a:t>MAX</a:t>
            </a:r>
            <a:r>
              <a:rPr lang="en-US" baseline="0" dirty="0" smtClean="0"/>
              <a:t> delta X 2 mm</a:t>
            </a:r>
          </a:p>
          <a:p>
            <a:r>
              <a:rPr lang="en-US" baseline="0" dirty="0" smtClean="0"/>
              <a:t>MAX delta Y up to 1 cm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Alt Lattice:</a:t>
            </a:r>
            <a:r>
              <a:rPr lang="en-US" baseline="0" dirty="0" smtClean="0"/>
              <a:t> </a:t>
            </a:r>
            <a:r>
              <a:rPr lang="en-US" dirty="0" smtClean="0"/>
              <a:t>Steering: </a:t>
            </a:r>
            <a:r>
              <a:rPr lang="en-US" dirty="0" err="1" smtClean="0"/>
              <a:t>horz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2 mm, max 5 mm</a:t>
            </a:r>
          </a:p>
          <a:p>
            <a:r>
              <a:rPr lang="en-US" dirty="0" smtClean="0"/>
              <a:t>Vert: </a:t>
            </a:r>
            <a:r>
              <a:rPr lang="en-US" dirty="0" err="1" smtClean="0"/>
              <a:t>rms</a:t>
            </a:r>
            <a:r>
              <a:rPr lang="en-US" dirty="0" smtClean="0"/>
              <a:t> 2.5, max 1 cm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27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Tolerances from Dave?</a:t>
            </a:r>
          </a:p>
          <a:p>
            <a:endParaRPr lang="en-US" dirty="0" smtClean="0"/>
          </a:p>
          <a:p>
            <a:r>
              <a:rPr lang="en-US" dirty="0" smtClean="0"/>
              <a:t>Prev. movement of 2-4 mm on vacuum break, 20 </a:t>
            </a:r>
            <a:r>
              <a:rPr lang="en-US" dirty="0" err="1" smtClean="0"/>
              <a:t>lbs</a:t>
            </a:r>
            <a:r>
              <a:rPr lang="en-US" baseline="0" dirty="0" smtClean="0"/>
              <a:t> of inward force. Expected .5-1 mm, hopefully less.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FADD0-9F50-4A65-93B9-B8B614D67D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2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4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1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7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1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2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4EAE9-46DA-4183-8185-A929A52C9CCF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E820D-8888-4559-87A3-E0D6B7185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hyperlink" Target="https://youtu.be/EZcCYs80T8k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Status Update</a:t>
            </a:r>
            <a:r>
              <a:rPr lang="en-US" dirty="0" smtClean="0"/>
              <a:t>: Nonlinear Optics Experiments at UMER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Kiersten Ruisard,</a:t>
            </a:r>
          </a:p>
          <a:p>
            <a:r>
              <a:rPr lang="en-US" dirty="0" smtClean="0"/>
              <a:t>Timothy </a:t>
            </a:r>
            <a:r>
              <a:rPr lang="en-US" dirty="0" err="1" smtClean="0"/>
              <a:t>Koeth</a:t>
            </a:r>
            <a:r>
              <a:rPr lang="en-US" dirty="0" smtClean="0"/>
              <a:t>, Brian Beaudoin, Irving Haber, David Matthew, Heidi Baumgartner</a:t>
            </a:r>
            <a:endParaRPr lang="en-US" dirty="0"/>
          </a:p>
        </p:txBody>
      </p:sp>
      <p:pic>
        <p:nvPicPr>
          <p:cNvPr id="4" name="Picture 6" descr="http://www.ireap.umd.edu/ireap/images/IREAP%20Logo-2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2286000" cy="7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0" y="3810000"/>
            <a:ext cx="6096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7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PC Octupole Magnets: </a:t>
            </a:r>
            <a:r>
              <a:rPr lang="en-US" sz="4000" dirty="0" smtClean="0"/>
              <a:t>Characterization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9" y="1524000"/>
            <a:ext cx="4096595" cy="3072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1466851"/>
            <a:ext cx="4201759" cy="3151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11" y="4572000"/>
            <a:ext cx="4532134" cy="2228378"/>
          </a:xfrm>
        </p:spPr>
      </p:pic>
      <p:sp>
        <p:nvSpPr>
          <p:cNvPr id="8" name="Rectangle 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230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Matthew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1368623"/>
            <a:ext cx="18310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Octupole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2880777"/>
            <a:ext cx="18310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Skew </a:t>
            </a:r>
            <a:r>
              <a:rPr lang="en-US" sz="1400" dirty="0" err="1" smtClean="0"/>
              <a:t>Octupole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9145" y="1393071"/>
            <a:ext cx="18310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16-pole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3727" y="2892623"/>
            <a:ext cx="18310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Skew 16-pole</a:t>
            </a:r>
            <a:endParaRPr lang="en-US" sz="1400" dirty="0"/>
          </a:p>
        </p:txBody>
      </p:sp>
      <p:sp>
        <p:nvSpPr>
          <p:cNvPr id="4" name="Oval 3"/>
          <p:cNvSpPr/>
          <p:nvPr/>
        </p:nvSpPr>
        <p:spPr>
          <a:xfrm>
            <a:off x="3984373" y="4485640"/>
            <a:ext cx="1023689" cy="1023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92" y="2286000"/>
            <a:ext cx="4267199" cy="3200400"/>
          </a:xfrm>
        </p:spPr>
      </p:pic>
      <p:sp>
        <p:nvSpPr>
          <p:cNvPr id="8" name="Rectangle 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PC Octupole Magnets: </a:t>
            </a:r>
            <a:r>
              <a:rPr lang="en-US" sz="4000" smtClean="0"/>
              <a:t>Characterization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230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Matthew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4033608" y="2057400"/>
            <a:ext cx="5034192" cy="3886200"/>
            <a:chOff x="4033608" y="2057400"/>
            <a:chExt cx="5034192" cy="3886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9" t="17143" r="11579" b="8572"/>
            <a:stretch/>
          </p:blipFill>
          <p:spPr>
            <a:xfrm>
              <a:off x="4033608" y="2498526"/>
              <a:ext cx="4881792" cy="27592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33608" y="2057400"/>
              <a:ext cx="4729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Rotating coil apparatus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57900" y="542186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Coil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29200" y="5301734"/>
              <a:ext cx="1371600" cy="64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Magnet housing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39000" y="542186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Motor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3" idx="0"/>
            </p:cNvCxnSpPr>
            <p:nvPr/>
          </p:nvCxnSpPr>
          <p:spPr>
            <a:xfrm flipV="1">
              <a:off x="5715000" y="4419600"/>
              <a:ext cx="0" cy="88213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474504" y="3962400"/>
              <a:ext cx="495891" cy="145946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8117206" y="3581400"/>
              <a:ext cx="40004" cy="171461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8382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2192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002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9812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3622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7432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581400" y="5410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49794" y="589990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626750" y="580870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1005845" y="56827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Sext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365767" y="55684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1756299" y="59875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10-pole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2184448" y="594943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12-pole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3006091" y="600950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16-pole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1203245" y="3629978"/>
            <a:ext cx="277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EMF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1000" y="2131298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Scope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PC Octupole Magnets: </a:t>
            </a:r>
            <a:r>
              <a:rPr lang="en-US" sz="4000" smtClean="0"/>
              <a:t>Characterization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230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Heidi Baumgartner</a:t>
            </a:r>
            <a:endParaRPr lang="en-US" dirty="0"/>
          </a:p>
        </p:txBody>
      </p:sp>
      <p:pic>
        <p:nvPicPr>
          <p:cNvPr id="40" name="Picture 2" descr="C:\Users\user\Documents\IOTA\Oct_design_Dave\Magnet Measurement Stage XYZ-Ro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57939"/>
            <a:ext cx="6247921" cy="32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521" y="2098671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3+1D Gauss Probe Stage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N4 Lattice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548563" y="1336584"/>
            <a:ext cx="6366837" cy="5000295"/>
            <a:chOff x="1752600" y="1336584"/>
            <a:chExt cx="6366837" cy="5000295"/>
          </a:xfrm>
        </p:grpSpPr>
        <p:grpSp>
          <p:nvGrpSpPr>
            <p:cNvPr id="5" name="Group 4"/>
            <p:cNvGrpSpPr/>
            <p:nvPr/>
          </p:nvGrpSpPr>
          <p:grpSpPr>
            <a:xfrm>
              <a:off x="1752600" y="1336584"/>
              <a:ext cx="6366837" cy="5000295"/>
              <a:chOff x="17764198" y="9144000"/>
              <a:chExt cx="12183550" cy="956854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64198" y="9144000"/>
                <a:ext cx="12183550" cy="956854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3754726" y="11592400"/>
                <a:ext cx="2760516" cy="1943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4 Octupoles equally distributed</a:t>
                </a:r>
              </a:p>
            </p:txBody>
          </p:sp>
          <p:cxnSp>
            <p:nvCxnSpPr>
              <p:cNvPr id="18" name="Straight Arrow Connector 17"/>
              <p:cNvCxnSpPr>
                <a:stCxn id="15" idx="0"/>
              </p:cNvCxnSpPr>
              <p:nvPr/>
            </p:nvCxnSpPr>
            <p:spPr>
              <a:xfrm flipV="1">
                <a:off x="25134985" y="11325434"/>
                <a:ext cx="794908" cy="26696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4205821" y="4010583"/>
              <a:ext cx="23039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/>
                <a:t>π</a:t>
              </a:r>
              <a:r>
                <a:rPr lang="en-US" sz="2000" dirty="0" smtClean="0"/>
                <a:t> phase advance between sections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8059549">
              <a:off x="3488869" y="2647809"/>
              <a:ext cx="128005" cy="59070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2653600">
              <a:off x="6261687" y="1972158"/>
              <a:ext cx="128005" cy="59070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8246041">
              <a:off x="6922048" y="4733972"/>
              <a:ext cx="128005" cy="59070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2780858">
              <a:off x="4141819" y="5333033"/>
              <a:ext cx="128005" cy="59070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5218" y="1714004"/>
            <a:ext cx="3222588" cy="1606319"/>
            <a:chOff x="374753" y="2961242"/>
            <a:chExt cx="3392348" cy="1690936"/>
          </a:xfrm>
        </p:grpSpPr>
        <p:sp>
          <p:nvSpPr>
            <p:cNvPr id="25" name="TextBox 24"/>
            <p:cNvSpPr txBox="1"/>
            <p:nvPr/>
          </p:nvSpPr>
          <p:spPr>
            <a:xfrm>
              <a:off x="2498573" y="3169963"/>
              <a:ext cx="821647" cy="926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 1     0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-k     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86000" y="3130519"/>
              <a:ext cx="1272741" cy="1104185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03329" y="2974762"/>
              <a:ext cx="1882671" cy="1205505"/>
            </a:xfrm>
            <a:custGeom>
              <a:avLst/>
              <a:gdLst>
                <a:gd name="connsiteX0" fmla="*/ 1404471 w 1404471"/>
                <a:gd name="connsiteY0" fmla="*/ 1210235 h 1210235"/>
                <a:gd name="connsiteX1" fmla="*/ 0 w 1404471"/>
                <a:gd name="connsiteY1" fmla="*/ 1210235 h 1210235"/>
                <a:gd name="connsiteX2" fmla="*/ 0 w 1404471"/>
                <a:gd name="connsiteY2" fmla="*/ 0 h 121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4471" h="1210235">
                  <a:moveTo>
                    <a:pt x="1404471" y="1210235"/>
                  </a:moveTo>
                  <a:lnTo>
                    <a:pt x="0" y="1210235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74753" y="2961242"/>
                  <a:ext cx="1911247" cy="411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≈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753" y="2961242"/>
                  <a:ext cx="1911247" cy="41187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/>
            <p:cNvSpPr txBox="1"/>
            <p:nvPr/>
          </p:nvSpPr>
          <p:spPr>
            <a:xfrm>
              <a:off x="2527860" y="4263390"/>
              <a:ext cx="1172497" cy="38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T-insert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7529" y="4253205"/>
              <a:ext cx="3309572" cy="38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Octupole strength</a:t>
              </a:r>
            </a:p>
          </p:txBody>
        </p:sp>
      </p:grpSp>
      <p:sp>
        <p:nvSpPr>
          <p:cNvPr id="36" name="Freeform 35"/>
          <p:cNvSpPr/>
          <p:nvPr/>
        </p:nvSpPr>
        <p:spPr>
          <a:xfrm>
            <a:off x="490412" y="2113788"/>
            <a:ext cx="1566988" cy="756412"/>
          </a:xfrm>
          <a:custGeom>
            <a:avLst/>
            <a:gdLst>
              <a:gd name="connsiteX0" fmla="*/ 0 w 1566988"/>
              <a:gd name="connsiteY0" fmla="*/ 680212 h 756412"/>
              <a:gd name="connsiteX1" fmla="*/ 101600 w 1566988"/>
              <a:gd name="connsiteY1" fmla="*/ 629412 h 756412"/>
              <a:gd name="connsiteX2" fmla="*/ 419100 w 1566988"/>
              <a:gd name="connsiteY2" fmla="*/ 96012 h 756412"/>
              <a:gd name="connsiteX3" fmla="*/ 1117600 w 1566988"/>
              <a:gd name="connsiteY3" fmla="*/ 57912 h 756412"/>
              <a:gd name="connsiteX4" fmla="*/ 1511300 w 1566988"/>
              <a:gd name="connsiteY4" fmla="*/ 705612 h 756412"/>
              <a:gd name="connsiteX5" fmla="*/ 1562100 w 1566988"/>
              <a:gd name="connsiteY5" fmla="*/ 718312 h 756412"/>
              <a:gd name="connsiteX6" fmla="*/ 1562100 w 1566988"/>
              <a:gd name="connsiteY6" fmla="*/ 756412 h 7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6988" h="756412">
                <a:moveTo>
                  <a:pt x="0" y="680212"/>
                </a:moveTo>
                <a:cubicBezTo>
                  <a:pt x="15875" y="703495"/>
                  <a:pt x="31750" y="726779"/>
                  <a:pt x="101600" y="629412"/>
                </a:cubicBezTo>
                <a:cubicBezTo>
                  <a:pt x="171450" y="532045"/>
                  <a:pt x="249767" y="191262"/>
                  <a:pt x="419100" y="96012"/>
                </a:cubicBezTo>
                <a:cubicBezTo>
                  <a:pt x="588433" y="762"/>
                  <a:pt x="935567" y="-43688"/>
                  <a:pt x="1117600" y="57912"/>
                </a:cubicBezTo>
                <a:cubicBezTo>
                  <a:pt x="1299633" y="159512"/>
                  <a:pt x="1437217" y="595545"/>
                  <a:pt x="1511300" y="705612"/>
                </a:cubicBezTo>
                <a:cubicBezTo>
                  <a:pt x="1585383" y="815679"/>
                  <a:pt x="1553633" y="709845"/>
                  <a:pt x="1562100" y="718312"/>
                </a:cubicBezTo>
                <a:cubicBezTo>
                  <a:pt x="1570567" y="726779"/>
                  <a:pt x="1566333" y="741595"/>
                  <a:pt x="1562100" y="75641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373852" y="2267509"/>
            <a:ext cx="1683548" cy="2090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73852" y="2267509"/>
            <a:ext cx="1683548" cy="152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411457" y="3300224"/>
                <a:ext cx="20254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𝑜𝑐𝑡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≈0.14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∗2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7" y="3300224"/>
                <a:ext cx="2025426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rved Left Arrow 34"/>
          <p:cNvSpPr/>
          <p:nvPr/>
        </p:nvSpPr>
        <p:spPr>
          <a:xfrm rot="20909982">
            <a:off x="8106393" y="2024587"/>
            <a:ext cx="649562" cy="29199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4" descr="ig2_cluster_p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7356" r="15909" b="16083"/>
          <a:stretch>
            <a:fillRect/>
          </a:stretch>
        </p:blipFill>
        <p:spPr bwMode="auto">
          <a:xfrm>
            <a:off x="215652" y="4864804"/>
            <a:ext cx="3238750" cy="138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y 2"/>
          <p:cNvSpPr/>
          <p:nvPr/>
        </p:nvSpPr>
        <p:spPr>
          <a:xfrm>
            <a:off x="278011" y="5045490"/>
            <a:ext cx="960335" cy="1207350"/>
          </a:xfrm>
          <a:prstGeom prst="mathMultiply">
            <a:avLst>
              <a:gd name="adj1" fmla="val 44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1689027" y="5098078"/>
            <a:ext cx="960335" cy="1207350"/>
          </a:xfrm>
          <a:prstGeom prst="mathMultiply">
            <a:avLst>
              <a:gd name="adj1" fmla="val 44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2364" y="406476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 Lattice: remove every other quadrupole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N4 </a:t>
            </a:r>
            <a:r>
              <a:rPr lang="en-US" dirty="0" smtClean="0"/>
              <a:t>lattice: operating point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26330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524000" y="4692307"/>
                <a:ext cx="6096000" cy="1064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000" dirty="0" smtClean="0"/>
                  <a:t>π</a:t>
                </a:r>
                <a:r>
                  <a:rPr lang="en-US" sz="2000" dirty="0" smtClean="0"/>
                  <a:t> phase advance between sections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𝑓𝑜𝑐𝑢𝑠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≈0.98 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𝑑𝑒𝑓𝑜𝑐𝑢𝑠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≈0.99 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692307"/>
                <a:ext cx="6096000" cy="1064907"/>
              </a:xfrm>
              <a:prstGeom prst="rect">
                <a:avLst/>
              </a:prstGeom>
              <a:blipFill rotWithShape="0">
                <a:blip r:embed="rId3"/>
                <a:stretch>
                  <a:fillRect t="-344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9400" y="1676400"/>
                <a:ext cx="458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676400"/>
                <a:ext cx="45852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3999" y="1676400"/>
                <a:ext cx="466153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9" y="1676400"/>
                <a:ext cx="466153" cy="391261"/>
              </a:xfrm>
              <a:prstGeom prst="rect">
                <a:avLst/>
              </a:prstGeom>
              <a:blipFill rotWithShape="1"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 Octupole Magnets: Installation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600"/>
            <a:ext cx="3276600" cy="3437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4886"/>
            <a:ext cx="2794000" cy="4963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24400" y="13716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turn beam image, varying </a:t>
            </a:r>
            <a:r>
              <a:rPr lang="en-US" dirty="0" err="1" smtClean="0"/>
              <a:t>octupole</a:t>
            </a:r>
            <a:r>
              <a:rPr lang="en-US" dirty="0" smtClean="0"/>
              <a:t> current (bipolar)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4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Scan – Alternative Lattice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22" y="1601190"/>
            <a:ext cx="4023078" cy="4525962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1189"/>
            <a:ext cx="4023078" cy="4525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198"/>
            <a:ext cx="2739434" cy="2842161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2627566" y="2944586"/>
            <a:ext cx="291946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578891" y="3403760"/>
            <a:ext cx="291946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879546" y="1601189"/>
            <a:ext cx="3578654" cy="3627798"/>
            <a:chOff x="4879546" y="1601189"/>
            <a:chExt cx="3578654" cy="36277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922" y="1982190"/>
              <a:ext cx="2685143" cy="28194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48220" y="4821175"/>
              <a:ext cx="310998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 2        2.5        3        3.5         4        4.5</a:t>
              </a:r>
              <a:endParaRPr lang="en-US" sz="15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04432" y="1601189"/>
              <a:ext cx="281968" cy="3627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9546" y="1905000"/>
              <a:ext cx="649773" cy="327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r>
                <a:rPr lang="en-US" sz="1500" dirty="0" smtClean="0"/>
                <a:t>4.5</a:t>
              </a:r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endParaRPr lang="en-US" sz="1500" dirty="0" smtClean="0"/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r>
                <a:rPr lang="en-US" sz="1500" dirty="0" smtClean="0"/>
                <a:t>4</a:t>
              </a:r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endParaRPr lang="en-US" sz="1500" dirty="0"/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r>
                <a:rPr lang="en-US" sz="1500" dirty="0" smtClean="0"/>
                <a:t>3.5</a:t>
              </a:r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endParaRPr lang="en-US" sz="1500" dirty="0" smtClean="0"/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r>
                <a:rPr lang="en-US" sz="1500" dirty="0" smtClean="0"/>
                <a:t>3</a:t>
              </a:r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endParaRPr lang="en-US" sz="1500" dirty="0" smtClean="0"/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r>
                <a:rPr lang="en-US" sz="1500" dirty="0" smtClean="0"/>
                <a:t>2.5</a:t>
              </a:r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endParaRPr lang="en-US" sz="1500" dirty="0"/>
            </a:p>
            <a:p>
              <a:pPr algn="r">
                <a:spcBef>
                  <a:spcPts val="140"/>
                </a:spcBef>
                <a:spcAft>
                  <a:spcPts val="150"/>
                </a:spcAft>
              </a:pPr>
              <a:r>
                <a:rPr lang="en-US" sz="1500" dirty="0" smtClean="0"/>
                <a:t>2</a:t>
              </a:r>
            </a:p>
            <a:p>
              <a:pPr algn="r"/>
              <a:endParaRPr lang="en-US" sz="1500" dirty="0"/>
            </a:p>
          </p:txBody>
        </p:sp>
      </p:grpSp>
      <p:sp>
        <p:nvSpPr>
          <p:cNvPr id="18" name="5-Point Star 17"/>
          <p:cNvSpPr/>
          <p:nvPr/>
        </p:nvSpPr>
        <p:spPr>
          <a:xfrm>
            <a:off x="6824353" y="3018312"/>
            <a:ext cx="291946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14138" y="5562600"/>
            <a:ext cx="4648662" cy="369332"/>
            <a:chOff x="2514138" y="5562600"/>
            <a:chExt cx="4648662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2806084" y="5562600"/>
              <a:ext cx="4356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Nominal Operating Point </a:t>
              </a:r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2514138" y="5562600"/>
              <a:ext cx="291946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Experiments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023078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2717493" cy="281940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023078" cy="4525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81201"/>
            <a:ext cx="2717493" cy="2819398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2590800" y="2895600"/>
            <a:ext cx="291946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553200" y="2895600"/>
            <a:ext cx="291946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390438" y="2133600"/>
            <a:ext cx="291946" cy="2286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308773" y="2133600"/>
            <a:ext cx="291946" cy="2286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514138" y="5562600"/>
            <a:ext cx="5334462" cy="646331"/>
            <a:chOff x="2514138" y="5562600"/>
            <a:chExt cx="5334462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2806084" y="5562600"/>
              <a:ext cx="5042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Nominal Operating Point </a:t>
              </a:r>
            </a:p>
            <a:p>
              <a:r>
                <a:rPr lang="en-US" dirty="0" smtClean="0"/>
                <a:t>Desired Operating Point </a:t>
              </a:r>
              <a:r>
                <a:rPr lang="en-US" dirty="0" smtClean="0"/>
                <a:t>(near </a:t>
              </a:r>
              <a:r>
                <a:rPr lang="el-GR" dirty="0" smtClean="0"/>
                <a:t>π</a:t>
              </a:r>
              <a:r>
                <a:rPr lang="en-US" dirty="0" smtClean="0"/>
                <a:t> </a:t>
              </a:r>
              <a:r>
                <a:rPr lang="en-US" dirty="0" smtClean="0"/>
                <a:t>phase advance)</a:t>
              </a:r>
              <a:endParaRPr lang="en-US" dirty="0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2514138" y="5562600"/>
              <a:ext cx="291946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2517645" y="5897563"/>
              <a:ext cx="291946" cy="228600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95400"/>
            <a:ext cx="8143875" cy="50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7808" y="373010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bad BPM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83108" y="4082534"/>
            <a:ext cx="152400" cy="304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57700" y="51170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bad BPM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4991100" y="5486400"/>
            <a:ext cx="190500" cy="381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78285" y="48006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4355068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00500" y="23622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4280" y="6164703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 (meters)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781800" y="1674257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458075" y="305752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Q65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543800" y="19050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772400" y="177534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Q69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7162800" y="2895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Ring Improvement: Steering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492478" y="2464400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503896" y="4800600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en-US" dirty="0"/>
              <a:t>y</a:t>
            </a:r>
            <a:r>
              <a:rPr lang="en-US" dirty="0" smtClean="0"/>
              <a:t> (mm)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48765" y="17846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</a:p>
          <a:p>
            <a:r>
              <a:rPr lang="en-US" dirty="0" smtClean="0"/>
              <a:t>Quadrupole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463039" y="1924050"/>
            <a:ext cx="109920" cy="109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477205" y="2194560"/>
            <a:ext cx="105903" cy="9144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Improvement: Steering</a:t>
            </a:r>
            <a:endParaRPr lang="en-US" dirty="0"/>
          </a:p>
        </p:txBody>
      </p:sp>
      <p:pic>
        <p:nvPicPr>
          <p:cNvPr id="5122" name="Picture 2" descr="C:\Users\user\Documents\Ring Experiments\quad_as_BPM_1511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8799555" cy="21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cuments\Ring Experiments\steering_writeup\figures\quad_as_BPM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78842"/>
            <a:ext cx="8799555" cy="22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211776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Horizontal, MAX: 3 mm, RMS: 0.8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417813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Vertical: MAX: 10 mm, RMS: 3 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609599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vertical correctors necessary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H="1" flipV="1">
            <a:off x="3276600" y="5257801"/>
            <a:ext cx="2209800" cy="8381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0"/>
          </p:cNvCxnSpPr>
          <p:nvPr/>
        </p:nvCxnSpPr>
        <p:spPr>
          <a:xfrm flipH="1" flipV="1">
            <a:off x="4191000" y="5257801"/>
            <a:ext cx="1295400" cy="8381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0"/>
          </p:cNvCxnSpPr>
          <p:nvPr/>
        </p:nvCxnSpPr>
        <p:spPr>
          <a:xfrm flipV="1">
            <a:off x="5486400" y="4987421"/>
            <a:ext cx="0" cy="11085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0"/>
          </p:cNvCxnSpPr>
          <p:nvPr/>
        </p:nvCxnSpPr>
        <p:spPr>
          <a:xfrm flipV="1">
            <a:off x="5486400" y="4987420"/>
            <a:ext cx="990600" cy="11085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15200" y="3932148"/>
            <a:ext cx="152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Same scale as prev. slide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0" y="1602886"/>
            <a:ext cx="1524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 new scale (2x smaller)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51309" y="4800600"/>
            <a:ext cx="2162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en-US" dirty="0"/>
              <a:t>y</a:t>
            </a:r>
            <a:r>
              <a:rPr lang="en-US" dirty="0" smtClean="0"/>
              <a:t> (mm)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4038600"/>
            <a:ext cx="378904" cy="17876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120"/>
              </a:spcAft>
            </a:pPr>
            <a:r>
              <a:rPr lang="en-US" sz="1150" dirty="0" smtClean="0"/>
              <a:t>20</a:t>
            </a:r>
          </a:p>
          <a:p>
            <a:pPr algn="r">
              <a:spcAft>
                <a:spcPts val="120"/>
              </a:spcAft>
            </a:pPr>
            <a:endParaRPr lang="en-US" sz="1150" dirty="0"/>
          </a:p>
          <a:p>
            <a:pPr algn="r">
              <a:spcAft>
                <a:spcPts val="120"/>
              </a:spcAft>
            </a:pPr>
            <a:r>
              <a:rPr lang="en-US" sz="1150" dirty="0" smtClean="0"/>
              <a:t>10</a:t>
            </a:r>
          </a:p>
          <a:p>
            <a:pPr algn="r">
              <a:spcAft>
                <a:spcPts val="120"/>
              </a:spcAft>
            </a:pPr>
            <a:endParaRPr lang="en-US" sz="1150" dirty="0"/>
          </a:p>
          <a:p>
            <a:pPr algn="r">
              <a:spcAft>
                <a:spcPts val="120"/>
              </a:spcAft>
            </a:pPr>
            <a:r>
              <a:rPr lang="en-US" sz="1150" dirty="0" smtClean="0"/>
              <a:t>0</a:t>
            </a:r>
          </a:p>
          <a:p>
            <a:pPr algn="r">
              <a:spcAft>
                <a:spcPts val="120"/>
              </a:spcAft>
            </a:pPr>
            <a:endParaRPr lang="en-US" sz="1150" dirty="0" smtClean="0"/>
          </a:p>
          <a:p>
            <a:pPr algn="r">
              <a:spcAft>
                <a:spcPts val="120"/>
              </a:spcAft>
            </a:pPr>
            <a:r>
              <a:rPr lang="en-US" sz="1150" dirty="0" smtClean="0"/>
              <a:t>-10</a:t>
            </a:r>
          </a:p>
          <a:p>
            <a:pPr algn="r">
              <a:spcAft>
                <a:spcPts val="120"/>
              </a:spcAft>
            </a:pPr>
            <a:endParaRPr lang="en-US" sz="1150" dirty="0"/>
          </a:p>
          <a:p>
            <a:pPr algn="r">
              <a:spcAft>
                <a:spcPts val="120"/>
              </a:spcAft>
            </a:pPr>
            <a:r>
              <a:rPr lang="en-US" sz="1150" dirty="0" smtClean="0"/>
              <a:t>-20</a:t>
            </a:r>
            <a:endParaRPr lang="en-US" sz="1150" dirty="0"/>
          </a:p>
        </p:txBody>
      </p:sp>
      <p:sp>
        <p:nvSpPr>
          <p:cNvPr id="19" name="TextBox 18"/>
          <p:cNvSpPr txBox="1"/>
          <p:nvPr/>
        </p:nvSpPr>
        <p:spPr>
          <a:xfrm>
            <a:off x="1371600" y="126957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</a:p>
          <a:p>
            <a:r>
              <a:rPr lang="en-US" dirty="0" smtClean="0"/>
              <a:t>Quadrupole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285874" y="1408957"/>
            <a:ext cx="109920" cy="109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158876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*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Overview: </a:t>
            </a:r>
            <a:r>
              <a:rPr lang="en-US" dirty="0" smtClean="0"/>
              <a:t>UMER and Nonlinear Optics</a:t>
            </a:r>
          </a:p>
          <a:p>
            <a:r>
              <a:rPr lang="en-US" dirty="0" smtClean="0"/>
              <a:t>Nonlinear </a:t>
            </a:r>
            <a:r>
              <a:rPr lang="en-US" dirty="0" smtClean="0"/>
              <a:t>Experiments at UMER</a:t>
            </a:r>
            <a:endParaRPr lang="en-US" i="1" dirty="0" smtClean="0"/>
          </a:p>
          <a:p>
            <a:pPr lvl="1"/>
            <a:r>
              <a:rPr lang="en-US" dirty="0" smtClean="0"/>
              <a:t>Single Channel</a:t>
            </a:r>
          </a:p>
          <a:p>
            <a:r>
              <a:rPr lang="en-US" dirty="0" smtClean="0"/>
              <a:t>Octupole Design and Measurement</a:t>
            </a:r>
          </a:p>
          <a:p>
            <a:r>
              <a:rPr lang="en-US" dirty="0" smtClean="0"/>
              <a:t>Preliminary Experiments</a:t>
            </a:r>
          </a:p>
          <a:p>
            <a:pPr lvl="1"/>
            <a:r>
              <a:rPr lang="en-US" dirty="0" smtClean="0"/>
              <a:t>N4 </a:t>
            </a:r>
            <a:r>
              <a:rPr lang="en-US" dirty="0"/>
              <a:t>lattice</a:t>
            </a:r>
          </a:p>
          <a:p>
            <a:pPr lvl="1"/>
            <a:r>
              <a:rPr lang="en-US" dirty="0" smtClean="0"/>
              <a:t>Tune scan with octupoles</a:t>
            </a:r>
          </a:p>
          <a:p>
            <a:r>
              <a:rPr lang="en-US" dirty="0" smtClean="0"/>
              <a:t>Ring Improvement	</a:t>
            </a:r>
          </a:p>
          <a:p>
            <a:pPr lvl="1"/>
            <a:r>
              <a:rPr lang="en-US" dirty="0"/>
              <a:t>Beam </a:t>
            </a:r>
            <a:r>
              <a:rPr lang="en-US" dirty="0" smtClean="0"/>
              <a:t>steering</a:t>
            </a:r>
            <a:endParaRPr lang="en-US" dirty="0" smtClean="0"/>
          </a:p>
          <a:p>
            <a:pPr lvl="1"/>
            <a:r>
              <a:rPr lang="en-US" dirty="0" smtClean="0"/>
              <a:t>Re-anchoring </a:t>
            </a:r>
            <a:r>
              <a:rPr lang="en-US" dirty="0" smtClean="0"/>
              <a:t>and realignment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UMER Realignment</a:t>
            </a:r>
            <a:endParaRPr lang="en-US" dirty="0"/>
          </a:p>
        </p:txBody>
      </p:sp>
      <p:pic>
        <p:nvPicPr>
          <p:cNvPr id="4" name="UMER-refastening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495800" y="6433066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https://youtu.be/EZcCYs80T8k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1903611"/>
            <a:ext cx="396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Credits: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Heidi Baumgartner (producer)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Dave Sutter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Eric Montgomery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Brian Beaudoin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Santiago Bernal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Tim </a:t>
            </a:r>
            <a:r>
              <a:rPr lang="en-US" dirty="0" err="1" smtClean="0">
                <a:solidFill>
                  <a:schemeClr val="bg1"/>
                </a:solidFill>
              </a:rPr>
              <a:t>Koeth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Rami </a:t>
            </a:r>
            <a:r>
              <a:rPr lang="en-US" dirty="0" err="1" smtClean="0">
                <a:solidFill>
                  <a:schemeClr val="bg1"/>
                </a:solidFill>
              </a:rPr>
              <a:t>Kishek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Irving Haber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Dave Matthew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Ana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Matt </a:t>
            </a:r>
            <a:r>
              <a:rPr lang="en-US" dirty="0" err="1" smtClean="0">
                <a:solidFill>
                  <a:schemeClr val="bg1"/>
                </a:solidFill>
              </a:rPr>
              <a:t>Teperman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Kiersten Ruisard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g2_cluster_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7356" r="15909" b="16083"/>
          <a:stretch>
            <a:fillRect/>
          </a:stretch>
        </p:blipFill>
        <p:spPr bwMode="auto">
          <a:xfrm>
            <a:off x="3276600" y="4178916"/>
            <a:ext cx="5105400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79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Octupoles tested and installed on ring for very preliminary testing</a:t>
            </a:r>
          </a:p>
          <a:p>
            <a:r>
              <a:rPr lang="en-US" dirty="0" smtClean="0"/>
              <a:t>Ring fastened to floor and re-aligned, pump-down imminent</a:t>
            </a:r>
          </a:p>
          <a:p>
            <a:r>
              <a:rPr lang="en-US" dirty="0" smtClean="0"/>
              <a:t>Focus for this summer:</a:t>
            </a:r>
          </a:p>
          <a:p>
            <a:pPr lvl="1"/>
            <a:r>
              <a:rPr lang="en-US" dirty="0" smtClean="0"/>
              <a:t>Recommissioning of the beam</a:t>
            </a:r>
          </a:p>
          <a:p>
            <a:pPr lvl="1"/>
            <a:r>
              <a:rPr lang="en-US" dirty="0" smtClean="0"/>
              <a:t>Simulation program to catch up to experimental</a:t>
            </a:r>
          </a:p>
          <a:p>
            <a:pPr lvl="2"/>
            <a:r>
              <a:rPr lang="en-US" dirty="0" smtClean="0"/>
              <a:t>Quantify conservation of Hamiltonian/ tune spread</a:t>
            </a:r>
          </a:p>
          <a:p>
            <a:pPr lvl="1"/>
            <a:r>
              <a:rPr lang="en-US" dirty="0" smtClean="0"/>
              <a:t>Characterization of octupoles</a:t>
            </a:r>
          </a:p>
          <a:p>
            <a:pPr lvl="1"/>
            <a:r>
              <a:rPr lang="en-US" dirty="0" smtClean="0"/>
              <a:t>Mechanical framework for single-channel experiment on 20-degree section</a:t>
            </a:r>
          </a:p>
          <a:p>
            <a:pPr lvl="1"/>
            <a:r>
              <a:rPr lang="en-US" dirty="0" smtClean="0"/>
              <a:t>N4 lattice tests at improved operating point</a:t>
            </a:r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4953000" y="4864716"/>
            <a:ext cx="1828800" cy="1143000"/>
          </a:xfrm>
          <a:prstGeom prst="cube">
            <a:avLst>
              <a:gd name="adj" fmla="val 3136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63362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mount for multi-octupole magnet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53200" y="6007716"/>
            <a:ext cx="228600" cy="3503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UMERMachine2009.jpe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" b="1980"/>
          <a:stretch>
            <a:fillRect/>
          </a:stretch>
        </p:blipFill>
        <p:spPr>
          <a:xfrm>
            <a:off x="457200" y="4267200"/>
            <a:ext cx="4072944" cy="2239962"/>
          </a:xfr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90600"/>
          </a:xfrm>
        </p:spPr>
        <p:txBody>
          <a:bodyPr/>
          <a:lstStyle/>
          <a:p>
            <a:pPr algn="ctr"/>
            <a:r>
              <a:rPr lang="en-US" dirty="0" smtClean="0"/>
              <a:t>UMER 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28557" y="5064485"/>
            <a:ext cx="3352800" cy="156966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txBody>
          <a:bodyPr wrap="square" tIns="182880" bIns="0" rtlCol="0" anchor="ctr" anchorCtr="1">
            <a:spAutoFit/>
          </a:bodyPr>
          <a:lstStyle/>
          <a:p>
            <a:r>
              <a:rPr lang="en-US" sz="2400" dirty="0" smtClean="0"/>
              <a:t>We (typically) operate in high intensity, </a:t>
            </a:r>
            <a:r>
              <a:rPr lang="en-US" sz="2400" dirty="0"/>
              <a:t>“extreme” space charge </a:t>
            </a:r>
            <a:r>
              <a:rPr lang="en-US" sz="2400" dirty="0" smtClean="0"/>
              <a:t>regime!</a:t>
            </a:r>
            <a:endParaRPr lang="en-US" sz="2400" dirty="0"/>
          </a:p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2000" y="1371600"/>
            <a:ext cx="3581400" cy="2554545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/>
              <a:t>System Parameters</a:t>
            </a:r>
          </a:p>
          <a:p>
            <a:pPr algn="ctr" eaLnBrk="0" hangingPunct="0"/>
            <a:r>
              <a:rPr lang="en-US" sz="2000" dirty="0"/>
              <a:t>Beam Length 20-140ns</a:t>
            </a:r>
          </a:p>
          <a:p>
            <a:pPr algn="ctr" eaLnBrk="0" hangingPunct="0"/>
            <a:r>
              <a:rPr lang="en-US" sz="2000" dirty="0"/>
              <a:t>Circulation Time </a:t>
            </a:r>
            <a:r>
              <a:rPr lang="en-US" sz="2000" dirty="0" smtClean="0"/>
              <a:t>197ns</a:t>
            </a:r>
          </a:p>
          <a:p>
            <a:pPr algn="ctr" eaLnBrk="0" hangingPunct="0"/>
            <a:r>
              <a:rPr lang="en-US" sz="2000" dirty="0"/>
              <a:t>Circumference 11.5 </a:t>
            </a:r>
            <a:r>
              <a:rPr lang="en-US" sz="2000" dirty="0" smtClean="0"/>
              <a:t>m</a:t>
            </a:r>
            <a:endParaRPr lang="en-US" sz="2000" dirty="0"/>
          </a:p>
          <a:p>
            <a:pPr algn="ctr" eaLnBrk="0" hangingPunct="0"/>
            <a:r>
              <a:rPr lang="en-US" sz="2000" dirty="0"/>
              <a:t>Beam </a:t>
            </a:r>
            <a:r>
              <a:rPr lang="en-US" sz="2000" dirty="0" smtClean="0"/>
              <a:t>energy </a:t>
            </a:r>
            <a:r>
              <a:rPr lang="en-US" sz="2000" dirty="0"/>
              <a:t>10 </a:t>
            </a:r>
            <a:r>
              <a:rPr lang="en-US" sz="2000" dirty="0" err="1"/>
              <a:t>keV</a:t>
            </a:r>
            <a:endParaRPr lang="en-US" sz="2000" dirty="0"/>
          </a:p>
          <a:p>
            <a:pPr algn="ctr" eaLnBrk="0" hangingPunct="0"/>
            <a:r>
              <a:rPr lang="en-US" sz="2000" dirty="0"/>
              <a:t>Beam current 0.6 - 100mA</a:t>
            </a:r>
          </a:p>
          <a:p>
            <a:pPr algn="ctr" eaLnBrk="0" hangingPunct="0"/>
            <a:r>
              <a:rPr lang="en-US" sz="2000" dirty="0"/>
              <a:t>Beam radius  0.25 - 10mm</a:t>
            </a:r>
          </a:p>
          <a:p>
            <a:pPr algn="ctr" eaLnBrk="0" hangingPunct="0"/>
            <a:r>
              <a:rPr lang="en-US" sz="2000" dirty="0" smtClean="0"/>
              <a:t>Tune </a:t>
            </a:r>
            <a:r>
              <a:rPr lang="en-US" sz="2000" dirty="0" err="1" smtClean="0"/>
              <a:t>ν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~ </a:t>
            </a:r>
            <a:r>
              <a:rPr lang="en-US" sz="2000" dirty="0" err="1" smtClean="0"/>
              <a:t>ν</a:t>
            </a:r>
            <a:r>
              <a:rPr lang="en-US" sz="2000" baseline="-25000" dirty="0" err="1" smtClean="0"/>
              <a:t>y</a:t>
            </a:r>
            <a:r>
              <a:rPr lang="en-US" sz="2000" dirty="0" smtClean="0"/>
              <a:t>~ 6.6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638800" y="4419600"/>
            <a:ext cx="2438400" cy="762000"/>
            <a:chOff x="5486400" y="3200400"/>
            <a:chExt cx="2438400" cy="762000"/>
          </a:xfrm>
        </p:grpSpPr>
        <p:sp>
          <p:nvSpPr>
            <p:cNvPr id="5" name="TextBox 4"/>
            <p:cNvSpPr txBox="1"/>
            <p:nvPr/>
          </p:nvSpPr>
          <p:spPr>
            <a:xfrm>
              <a:off x="5486400" y="3276597"/>
              <a:ext cx="2438400" cy="68290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tIns="137160" bIns="137160" rtlCol="0">
              <a:spAutoFit/>
            </a:bodyPr>
            <a:lstStyle/>
            <a:p>
              <a:r>
                <a:rPr lang="en-US" sz="2400" dirty="0"/>
                <a:t> </a:t>
              </a:r>
              <a:r>
                <a:rPr lang="en-US" sz="2400" dirty="0" smtClean="0"/>
                <a:t>    = 0.85 – 0.14</a:t>
              </a:r>
              <a:endParaRPr lang="en-US" sz="2400" dirty="0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254498"/>
                </p:ext>
              </p:extLst>
            </p:nvPr>
          </p:nvGraphicFramePr>
          <p:xfrm>
            <a:off x="5541963" y="3200400"/>
            <a:ext cx="3810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Equation" r:id="rId5" imgW="215900" imgH="431800" progId="Equation.3">
                    <p:embed/>
                  </p:oleObj>
                </mc:Choice>
                <mc:Fallback>
                  <p:oleObj name="Equation" r:id="rId5" imgW="215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41963" y="3200400"/>
                          <a:ext cx="381000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15" y="1390786"/>
            <a:ext cx="3880757" cy="29105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UMER as a testbed for nonlinear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Existing facility</a:t>
            </a:r>
          </a:p>
          <a:p>
            <a:pPr lvl="1"/>
            <a:r>
              <a:rPr lang="en-US" dirty="0" smtClean="0"/>
              <a:t>Intuition about operation</a:t>
            </a:r>
          </a:p>
          <a:p>
            <a:pPr lvl="1"/>
            <a:r>
              <a:rPr lang="en-US" dirty="0" smtClean="0"/>
              <a:t>Well benchmarked codes (WARP)</a:t>
            </a:r>
          </a:p>
          <a:p>
            <a:pPr lvl="1"/>
            <a:r>
              <a:rPr lang="en-US" dirty="0" smtClean="0"/>
              <a:t>Variable intensity</a:t>
            </a:r>
          </a:p>
          <a:p>
            <a:pPr lvl="1"/>
            <a:r>
              <a:rPr lang="en-US" dirty="0" smtClean="0"/>
              <a:t>Flexible lattice</a:t>
            </a:r>
          </a:p>
          <a:p>
            <a:pPr lvl="1"/>
            <a:r>
              <a:rPr lang="en-US" dirty="0" smtClean="0"/>
              <a:t>Low-cost upgrade to nonlinear lattice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600200"/>
            <a:ext cx="3657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Not designed as precision machine</a:t>
            </a:r>
          </a:p>
          <a:p>
            <a:pPr lvl="1"/>
            <a:r>
              <a:rPr lang="en-US" dirty="0" smtClean="0"/>
              <a:t>Not designed for non-</a:t>
            </a:r>
            <a:r>
              <a:rPr lang="en-US" dirty="0" err="1" smtClean="0"/>
              <a:t>fodo</a:t>
            </a:r>
            <a:r>
              <a:rPr lang="en-US" dirty="0" smtClean="0"/>
              <a:t> lattice</a:t>
            </a:r>
          </a:p>
          <a:p>
            <a:pPr lvl="1"/>
            <a:r>
              <a:rPr lang="en-US" dirty="0" smtClean="0"/>
              <a:t>Dense lattice with limited space</a:t>
            </a:r>
          </a:p>
          <a:p>
            <a:pPr lvl="1"/>
            <a:r>
              <a:rPr lang="en-US" dirty="0" smtClean="0"/>
              <a:t>Need to share with other experiments with AG lattice</a:t>
            </a:r>
          </a:p>
          <a:p>
            <a:pPr lvl="1"/>
            <a:r>
              <a:rPr lang="en-US" dirty="0" smtClean="0"/>
              <a:t>Too much intensity?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3"/>
          <a:srcRect l="-13569" r="-13569"/>
          <a:stretch>
            <a:fillRect/>
          </a:stretch>
        </p:blipFill>
        <p:spPr>
          <a:xfrm>
            <a:off x="1584493" y="1207490"/>
            <a:ext cx="9815515" cy="5816601"/>
          </a:xfrm>
        </p:spPr>
      </p:pic>
      <p:grpSp>
        <p:nvGrpSpPr>
          <p:cNvPr id="25" name="Group 24"/>
          <p:cNvGrpSpPr/>
          <p:nvPr/>
        </p:nvGrpSpPr>
        <p:grpSpPr>
          <a:xfrm>
            <a:off x="2138232" y="1245126"/>
            <a:ext cx="8306708" cy="5931947"/>
            <a:chOff x="2086954" y="1396655"/>
            <a:chExt cx="8028061" cy="5732961"/>
          </a:xfrm>
        </p:grpSpPr>
        <p:grpSp>
          <p:nvGrpSpPr>
            <p:cNvPr id="24" name="Group 23"/>
            <p:cNvGrpSpPr/>
            <p:nvPr/>
          </p:nvGrpSpPr>
          <p:grpSpPr>
            <a:xfrm>
              <a:off x="7311193" y="1396655"/>
              <a:ext cx="2803822" cy="5732961"/>
              <a:chOff x="7311193" y="1396655"/>
              <a:chExt cx="2803822" cy="573296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600415" y="1396655"/>
                <a:ext cx="2514600" cy="762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311193" y="6367616"/>
                <a:ext cx="2514600" cy="762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6954" y="6305739"/>
              <a:ext cx="25146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9060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Experimental Program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40581" y="2133600"/>
            <a:ext cx="3641419" cy="1789331"/>
            <a:chOff x="3581471" y="2057400"/>
            <a:chExt cx="3641419" cy="1789331"/>
          </a:xfrm>
        </p:grpSpPr>
        <p:sp>
          <p:nvSpPr>
            <p:cNvPr id="73" name="Rectangle 72"/>
            <p:cNvSpPr/>
            <p:nvPr/>
          </p:nvSpPr>
          <p:spPr>
            <a:xfrm>
              <a:off x="4495800" y="2438400"/>
              <a:ext cx="14478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581471" y="2057400"/>
              <a:ext cx="3641419" cy="1789331"/>
              <a:chOff x="3200400" y="2057400"/>
              <a:chExt cx="3641419" cy="1789331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200400" y="3200400"/>
                <a:ext cx="1066800" cy="64633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Pulsed Injector</a:t>
                </a:r>
                <a:endParaRPr lang="en-US" dirty="0"/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3809929" y="2057400"/>
                <a:ext cx="2743200" cy="762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 rot="854115">
                <a:off x="3700925" y="2511746"/>
                <a:ext cx="31408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Nonlinear Insert</a:t>
                </a:r>
                <a:endParaRPr lang="en-US" sz="2800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95218" y="1714004"/>
            <a:ext cx="3222588" cy="1606319"/>
            <a:chOff x="374753" y="2961242"/>
            <a:chExt cx="3392348" cy="1690936"/>
          </a:xfrm>
        </p:grpSpPr>
        <p:sp>
          <p:nvSpPr>
            <p:cNvPr id="27" name="TextBox 26"/>
            <p:cNvSpPr txBox="1"/>
            <p:nvPr/>
          </p:nvSpPr>
          <p:spPr>
            <a:xfrm>
              <a:off x="2498573" y="3169963"/>
              <a:ext cx="821647" cy="926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 1     0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-k     1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86000" y="3130519"/>
              <a:ext cx="1272741" cy="1104185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03329" y="2974762"/>
              <a:ext cx="1882671" cy="1205505"/>
            </a:xfrm>
            <a:custGeom>
              <a:avLst/>
              <a:gdLst>
                <a:gd name="connsiteX0" fmla="*/ 1404471 w 1404471"/>
                <a:gd name="connsiteY0" fmla="*/ 1210235 h 1210235"/>
                <a:gd name="connsiteX1" fmla="*/ 0 w 1404471"/>
                <a:gd name="connsiteY1" fmla="*/ 1210235 h 1210235"/>
                <a:gd name="connsiteX2" fmla="*/ 0 w 1404471"/>
                <a:gd name="connsiteY2" fmla="*/ 0 h 121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4471" h="1210235">
                  <a:moveTo>
                    <a:pt x="1404471" y="1210235"/>
                  </a:moveTo>
                  <a:lnTo>
                    <a:pt x="0" y="1210235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00419" y="3161153"/>
              <a:ext cx="1885581" cy="825236"/>
            </a:xfrm>
            <a:custGeom>
              <a:avLst/>
              <a:gdLst>
                <a:gd name="connsiteX0" fmla="*/ 1912471 w 1912471"/>
                <a:gd name="connsiteY0" fmla="*/ 0 h 837005"/>
                <a:gd name="connsiteX1" fmla="*/ 926353 w 1912471"/>
                <a:gd name="connsiteY1" fmla="*/ 836706 h 837005"/>
                <a:gd name="connsiteX2" fmla="*/ 0 w 1912471"/>
                <a:gd name="connsiteY2" fmla="*/ 104588 h 83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2471" h="837005">
                  <a:moveTo>
                    <a:pt x="1912471" y="0"/>
                  </a:moveTo>
                  <a:cubicBezTo>
                    <a:pt x="1578784" y="409637"/>
                    <a:pt x="1245098" y="819275"/>
                    <a:pt x="926353" y="836706"/>
                  </a:cubicBezTo>
                  <a:cubicBezTo>
                    <a:pt x="607608" y="854137"/>
                    <a:pt x="0" y="104588"/>
                    <a:pt x="0" y="10458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4753" y="2961242"/>
              <a:ext cx="3309572" cy="38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β</a:t>
              </a:r>
              <a:r>
                <a:rPr lang="en-US" baseline="-25000" dirty="0"/>
                <a:t>x</a:t>
              </a:r>
              <a:r>
                <a:rPr lang="en-US" dirty="0"/>
                <a:t>= β</a:t>
              </a:r>
              <a:r>
                <a:rPr lang="en-US" baseline="-25000" dirty="0"/>
                <a:t>y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27860" y="4263390"/>
              <a:ext cx="1030880" cy="38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T-insert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49314" y="3233117"/>
              <a:ext cx="1822398" cy="902404"/>
              <a:chOff x="449314" y="3269768"/>
              <a:chExt cx="1822398" cy="902404"/>
            </a:xfrm>
            <a:noFill/>
          </p:grpSpPr>
          <p:sp>
            <p:nvSpPr>
              <p:cNvPr id="43" name="Freeform 42"/>
              <p:cNvSpPr/>
              <p:nvPr/>
            </p:nvSpPr>
            <p:spPr>
              <a:xfrm>
                <a:off x="449314" y="3269768"/>
                <a:ext cx="895350" cy="902403"/>
              </a:xfrm>
              <a:custGeom>
                <a:avLst/>
                <a:gdLst>
                  <a:gd name="connsiteX0" fmla="*/ 0 w 895350"/>
                  <a:gd name="connsiteY0" fmla="*/ 902181 h 902403"/>
                  <a:gd name="connsiteX1" fmla="*/ 228600 w 895350"/>
                  <a:gd name="connsiteY1" fmla="*/ 864081 h 902403"/>
                  <a:gd name="connsiteX2" fmla="*/ 428625 w 895350"/>
                  <a:gd name="connsiteY2" fmla="*/ 664056 h 902403"/>
                  <a:gd name="connsiteX3" fmla="*/ 666750 w 895350"/>
                  <a:gd name="connsiteY3" fmla="*/ 216381 h 902403"/>
                  <a:gd name="connsiteX4" fmla="*/ 809625 w 895350"/>
                  <a:gd name="connsiteY4" fmla="*/ 25881 h 902403"/>
                  <a:gd name="connsiteX5" fmla="*/ 895350 w 895350"/>
                  <a:gd name="connsiteY5" fmla="*/ 6831 h 90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5350" h="902403">
                    <a:moveTo>
                      <a:pt x="0" y="902181"/>
                    </a:moveTo>
                    <a:cubicBezTo>
                      <a:pt x="78581" y="902975"/>
                      <a:pt x="157162" y="903769"/>
                      <a:pt x="228600" y="864081"/>
                    </a:cubicBezTo>
                    <a:cubicBezTo>
                      <a:pt x="300038" y="824393"/>
                      <a:pt x="355600" y="772006"/>
                      <a:pt x="428625" y="664056"/>
                    </a:cubicBezTo>
                    <a:cubicBezTo>
                      <a:pt x="501650" y="556106"/>
                      <a:pt x="603250" y="322743"/>
                      <a:pt x="666750" y="216381"/>
                    </a:cubicBezTo>
                    <a:cubicBezTo>
                      <a:pt x="730250" y="110019"/>
                      <a:pt x="771525" y="60806"/>
                      <a:pt x="809625" y="25881"/>
                    </a:cubicBezTo>
                    <a:cubicBezTo>
                      <a:pt x="847725" y="-9044"/>
                      <a:pt x="871537" y="-1107"/>
                      <a:pt x="895350" y="6831"/>
                    </a:cubicBezTo>
                  </a:path>
                </a:pathLst>
              </a:cu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 flipH="1">
                <a:off x="1290637" y="3269769"/>
                <a:ext cx="981075" cy="902403"/>
              </a:xfrm>
              <a:custGeom>
                <a:avLst/>
                <a:gdLst>
                  <a:gd name="connsiteX0" fmla="*/ 0 w 895350"/>
                  <a:gd name="connsiteY0" fmla="*/ 902181 h 902403"/>
                  <a:gd name="connsiteX1" fmla="*/ 228600 w 895350"/>
                  <a:gd name="connsiteY1" fmla="*/ 864081 h 902403"/>
                  <a:gd name="connsiteX2" fmla="*/ 428625 w 895350"/>
                  <a:gd name="connsiteY2" fmla="*/ 664056 h 902403"/>
                  <a:gd name="connsiteX3" fmla="*/ 666750 w 895350"/>
                  <a:gd name="connsiteY3" fmla="*/ 216381 h 902403"/>
                  <a:gd name="connsiteX4" fmla="*/ 809625 w 895350"/>
                  <a:gd name="connsiteY4" fmla="*/ 25881 h 902403"/>
                  <a:gd name="connsiteX5" fmla="*/ 895350 w 895350"/>
                  <a:gd name="connsiteY5" fmla="*/ 6831 h 90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5350" h="902403">
                    <a:moveTo>
                      <a:pt x="0" y="902181"/>
                    </a:moveTo>
                    <a:cubicBezTo>
                      <a:pt x="78581" y="902975"/>
                      <a:pt x="157162" y="903769"/>
                      <a:pt x="228600" y="864081"/>
                    </a:cubicBezTo>
                    <a:cubicBezTo>
                      <a:pt x="300038" y="824393"/>
                      <a:pt x="355600" y="772006"/>
                      <a:pt x="428625" y="664056"/>
                    </a:cubicBezTo>
                    <a:cubicBezTo>
                      <a:pt x="501650" y="556106"/>
                      <a:pt x="603250" y="322743"/>
                      <a:pt x="666750" y="216381"/>
                    </a:cubicBezTo>
                    <a:cubicBezTo>
                      <a:pt x="730250" y="110019"/>
                      <a:pt x="771525" y="60806"/>
                      <a:pt x="809625" y="25881"/>
                    </a:cubicBezTo>
                    <a:cubicBezTo>
                      <a:pt x="847725" y="-9044"/>
                      <a:pt x="871537" y="-1107"/>
                      <a:pt x="895350" y="6831"/>
                    </a:cubicBezTo>
                  </a:path>
                </a:pathLst>
              </a:cu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57529" y="4253205"/>
              <a:ext cx="3309572" cy="38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Octupole strength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751762" y="1175639"/>
            <a:ext cx="6366836" cy="5014988"/>
            <a:chOff x="17764198" y="9115881"/>
            <a:chExt cx="12183550" cy="959666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4198" y="9144000"/>
              <a:ext cx="12183550" cy="956854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3754726" y="11592399"/>
              <a:ext cx="2760516" cy="1354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Octupole Channel</a:t>
              </a:r>
            </a:p>
          </p:txBody>
        </p:sp>
        <p:sp>
          <p:nvSpPr>
            <p:cNvPr id="45" name="Rectangle 44"/>
            <p:cNvSpPr/>
            <p:nvPr/>
          </p:nvSpPr>
          <p:spPr>
            <a:xfrm rot="2251440">
              <a:off x="26605955" y="10879166"/>
              <a:ext cx="151138" cy="3742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1756818">
              <a:off x="26332322" y="10681685"/>
              <a:ext cx="152328" cy="39551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756818">
              <a:off x="26189122" y="10605210"/>
              <a:ext cx="158117" cy="37766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1819441">
              <a:off x="25971065" y="10252107"/>
              <a:ext cx="952659" cy="12305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367897">
              <a:off x="23827758" y="10060989"/>
              <a:ext cx="2112974" cy="7921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3100094">
              <a:off x="26414977" y="11607811"/>
              <a:ext cx="2209983" cy="72895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>
              <a:stCxn id="44" idx="0"/>
            </p:cNvCxnSpPr>
            <p:nvPr/>
          </p:nvCxnSpPr>
          <p:spPr>
            <a:xfrm flipV="1">
              <a:off x="25134985" y="11416287"/>
              <a:ext cx="773014" cy="17611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6804051" y="9115881"/>
              <a:ext cx="2958418" cy="1354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Matching Sections</a:t>
              </a:r>
            </a:p>
          </p:txBody>
        </p:sp>
        <p:cxnSp>
          <p:nvCxnSpPr>
            <p:cNvPr id="53" name="Straight Arrow Connector 52"/>
            <p:cNvCxnSpPr>
              <a:stCxn id="52" idx="2"/>
            </p:cNvCxnSpPr>
            <p:nvPr/>
          </p:nvCxnSpPr>
          <p:spPr>
            <a:xfrm flipH="1">
              <a:off x="28193999" y="10470489"/>
              <a:ext cx="89262" cy="126431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52" idx="1"/>
            </p:cNvCxnSpPr>
            <p:nvPr/>
          </p:nvCxnSpPr>
          <p:spPr>
            <a:xfrm flipH="1">
              <a:off x="25808155" y="9793185"/>
              <a:ext cx="995896" cy="2652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 rot="2000561">
              <a:off x="26473161" y="10776602"/>
              <a:ext cx="151138" cy="3742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1672000">
              <a:off x="26039363" y="10524707"/>
              <a:ext cx="151138" cy="3742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2">
                  <a:alpha val="4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0990" b="5585"/>
          <a:stretch/>
        </p:blipFill>
        <p:spPr>
          <a:xfrm>
            <a:off x="457200" y="1357392"/>
            <a:ext cx="2502447" cy="2047456"/>
          </a:xfrm>
          <a:prstGeom prst="rect">
            <a:avLst/>
          </a:prstGeom>
        </p:spPr>
      </p:pic>
      <p:pic>
        <p:nvPicPr>
          <p:cNvPr id="2050" name="Picture 2" descr="C:\Users\user\Documents\Elegant\NonlinearUmerSolutions\Ring_matching_9.2015\at3\fullring2_at3_tw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>
            <a:off x="446677" y="3734347"/>
            <a:ext cx="2809479" cy="19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765313" y="5716750"/>
                <a:ext cx="20644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𝑜𝑐𝑡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=0.28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∗2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13" y="5716750"/>
                <a:ext cx="2064411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752613" y="3313803"/>
                <a:ext cx="24730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𝑐h𝑎𝑛𝑛𝑒𝑙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=0.09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∗2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13" y="3313803"/>
                <a:ext cx="2473049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381000"/>
            <a:ext cx="990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Experimental </a:t>
            </a:r>
            <a:r>
              <a:rPr lang="en-US" dirty="0" smtClean="0"/>
              <a:t>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072" name="Group 3071"/>
          <p:cNvGrpSpPr/>
          <p:nvPr/>
        </p:nvGrpSpPr>
        <p:grpSpPr>
          <a:xfrm>
            <a:off x="2777163" y="1400505"/>
            <a:ext cx="6366837" cy="5000295"/>
            <a:chOff x="2225014" y="998323"/>
            <a:chExt cx="6366837" cy="5000295"/>
          </a:xfrm>
        </p:grpSpPr>
        <p:grpSp>
          <p:nvGrpSpPr>
            <p:cNvPr id="4" name="Group 3"/>
            <p:cNvGrpSpPr/>
            <p:nvPr/>
          </p:nvGrpSpPr>
          <p:grpSpPr>
            <a:xfrm>
              <a:off x="2225014" y="998323"/>
              <a:ext cx="6366837" cy="5000295"/>
              <a:chOff x="17764198" y="9144000"/>
              <a:chExt cx="12183550" cy="9568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64198" y="9144000"/>
                <a:ext cx="12183550" cy="9568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3754726" y="11592399"/>
                <a:ext cx="2760516" cy="1943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Octupole </a:t>
                </a:r>
                <a:r>
                  <a:rPr lang="en-US" sz="2000" dirty="0" smtClean="0"/>
                  <a:t>Channel</a:t>
                </a:r>
              </a:p>
              <a:p>
                <a:pPr algn="ctr"/>
                <a:r>
                  <a:rPr lang="en-US" sz="2000" dirty="0" smtClean="0"/>
                  <a:t>(20 </a:t>
                </a:r>
                <a:r>
                  <a:rPr lang="en-US" sz="2000" dirty="0" err="1" smtClean="0"/>
                  <a:t>deg</a:t>
                </a:r>
                <a:r>
                  <a:rPr lang="en-US" sz="2000" dirty="0" smtClean="0"/>
                  <a:t>) </a:t>
                </a:r>
                <a:endParaRPr lang="en-US" sz="20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636809">
                <a:off x="24558698" y="10265111"/>
                <a:ext cx="1287413" cy="395515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accent2">
                    <a:alpha val="46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699432">
                <a:off x="24532384" y="9840627"/>
                <a:ext cx="1393985" cy="123053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6" idx="0"/>
                <a:endCxn id="10" idx="2"/>
              </p:cNvCxnSpPr>
              <p:nvPr/>
            </p:nvCxnSpPr>
            <p:spPr>
              <a:xfrm flipH="1" flipV="1">
                <a:off x="25105058" y="11058468"/>
                <a:ext cx="29927" cy="53393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 rot="6126811">
              <a:off x="7341767" y="3659646"/>
              <a:ext cx="728464" cy="6430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562051">
              <a:off x="5070939" y="5255958"/>
              <a:ext cx="728464" cy="6430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6922531">
              <a:off x="3487939" y="2913622"/>
              <a:ext cx="728464" cy="6430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rot="795380">
              <a:off x="5766719" y="1328677"/>
              <a:ext cx="755695" cy="441628"/>
            </a:xfrm>
            <a:custGeom>
              <a:avLst/>
              <a:gdLst>
                <a:gd name="connsiteX0" fmla="*/ 1912471 w 1912471"/>
                <a:gd name="connsiteY0" fmla="*/ 0 h 837005"/>
                <a:gd name="connsiteX1" fmla="*/ 926353 w 1912471"/>
                <a:gd name="connsiteY1" fmla="*/ 836706 h 837005"/>
                <a:gd name="connsiteX2" fmla="*/ 0 w 1912471"/>
                <a:gd name="connsiteY2" fmla="*/ 104588 h 83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2471" h="837005">
                  <a:moveTo>
                    <a:pt x="1912471" y="0"/>
                  </a:moveTo>
                  <a:cubicBezTo>
                    <a:pt x="1578784" y="409637"/>
                    <a:pt x="1245098" y="819275"/>
                    <a:pt x="926353" y="836706"/>
                  </a:cubicBezTo>
                  <a:cubicBezTo>
                    <a:pt x="607608" y="854137"/>
                    <a:pt x="0" y="104588"/>
                    <a:pt x="0" y="10458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 rot="6324086">
              <a:off x="7361609" y="3746318"/>
              <a:ext cx="755695" cy="441628"/>
            </a:xfrm>
            <a:custGeom>
              <a:avLst/>
              <a:gdLst>
                <a:gd name="connsiteX0" fmla="*/ 1912471 w 1912471"/>
                <a:gd name="connsiteY0" fmla="*/ 0 h 837005"/>
                <a:gd name="connsiteX1" fmla="*/ 926353 w 1912471"/>
                <a:gd name="connsiteY1" fmla="*/ 836706 h 837005"/>
                <a:gd name="connsiteX2" fmla="*/ 0 w 1912471"/>
                <a:gd name="connsiteY2" fmla="*/ 104588 h 83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2471" h="837005">
                  <a:moveTo>
                    <a:pt x="1912471" y="0"/>
                  </a:moveTo>
                  <a:cubicBezTo>
                    <a:pt x="1578784" y="409637"/>
                    <a:pt x="1245098" y="819275"/>
                    <a:pt x="926353" y="836706"/>
                  </a:cubicBezTo>
                  <a:cubicBezTo>
                    <a:pt x="607608" y="854137"/>
                    <a:pt x="0" y="104588"/>
                    <a:pt x="0" y="10458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1700000">
              <a:off x="5057323" y="5466719"/>
              <a:ext cx="755695" cy="441628"/>
            </a:xfrm>
            <a:custGeom>
              <a:avLst/>
              <a:gdLst>
                <a:gd name="connsiteX0" fmla="*/ 1912471 w 1912471"/>
                <a:gd name="connsiteY0" fmla="*/ 0 h 837005"/>
                <a:gd name="connsiteX1" fmla="*/ 926353 w 1912471"/>
                <a:gd name="connsiteY1" fmla="*/ 836706 h 837005"/>
                <a:gd name="connsiteX2" fmla="*/ 0 w 1912471"/>
                <a:gd name="connsiteY2" fmla="*/ 104588 h 83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2471" h="837005">
                  <a:moveTo>
                    <a:pt x="1912471" y="0"/>
                  </a:moveTo>
                  <a:cubicBezTo>
                    <a:pt x="1578784" y="409637"/>
                    <a:pt x="1245098" y="819275"/>
                    <a:pt x="926353" y="836706"/>
                  </a:cubicBezTo>
                  <a:cubicBezTo>
                    <a:pt x="607608" y="854137"/>
                    <a:pt x="0" y="104588"/>
                    <a:pt x="0" y="10458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6948671">
              <a:off x="3403916" y="3008200"/>
              <a:ext cx="755695" cy="441628"/>
            </a:xfrm>
            <a:custGeom>
              <a:avLst/>
              <a:gdLst>
                <a:gd name="connsiteX0" fmla="*/ 1912471 w 1912471"/>
                <a:gd name="connsiteY0" fmla="*/ 0 h 837005"/>
                <a:gd name="connsiteX1" fmla="*/ 926353 w 1912471"/>
                <a:gd name="connsiteY1" fmla="*/ 836706 h 837005"/>
                <a:gd name="connsiteX2" fmla="*/ 0 w 1912471"/>
                <a:gd name="connsiteY2" fmla="*/ 104588 h 83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2471" h="837005">
                  <a:moveTo>
                    <a:pt x="1912471" y="0"/>
                  </a:moveTo>
                  <a:cubicBezTo>
                    <a:pt x="1578784" y="409637"/>
                    <a:pt x="1245098" y="819275"/>
                    <a:pt x="926353" y="836706"/>
                  </a:cubicBezTo>
                  <a:cubicBezTo>
                    <a:pt x="607608" y="854137"/>
                    <a:pt x="0" y="104588"/>
                    <a:pt x="0" y="10458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94189" y="3587138"/>
              <a:ext cx="20536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Ring divided into 4 sections of phase advance </a:t>
              </a:r>
              <a:r>
                <a:rPr lang="el-GR" sz="2000" dirty="0" smtClean="0"/>
                <a:t>π</a:t>
              </a:r>
              <a:endParaRPr lang="en-US" sz="2000" dirty="0"/>
            </a:p>
          </p:txBody>
        </p:sp>
      </p:grpSp>
      <p:pic>
        <p:nvPicPr>
          <p:cNvPr id="3074" name="Picture 2" descr="C:\Users\user\Documents\Elegant\NonlinearUmerSolutions\single_channel_\at6_at5b_fullr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6671"/>
            <a:ext cx="3168154" cy="24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533400" y="4059168"/>
                <a:ext cx="2435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𝑐h𝑎𝑛𝑛𝑒𝑙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=0.23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059168"/>
                <a:ext cx="243547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9060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Experimental Program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4572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Families of 5 quadrupoles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 Octupole Magnets: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267200"/>
            <a:ext cx="4019769" cy="22629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845734"/>
            <a:ext cx="3962400" cy="2230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4017895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30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Matthew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PC Octupole Magnets: Characterization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5264944" cy="4206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2919351"/>
            <a:ext cx="4267199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208966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 </a:t>
            </a:r>
            <a:r>
              <a:rPr lang="en-US" dirty="0" smtClean="0"/>
              <a:t>75 T/m</a:t>
            </a:r>
            <a:r>
              <a:rPr lang="en-US" baseline="30000" dirty="0" smtClean="0"/>
              <a:t>3</a:t>
            </a:r>
            <a:r>
              <a:rPr lang="en-US" dirty="0" smtClean="0"/>
              <a:t>/A based on Maxwell simulation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04800" y="0"/>
            <a:ext cx="10363200" cy="53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230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Matthew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705</Words>
  <Application>Microsoft Office PowerPoint</Application>
  <PresentationFormat>On-screen Show (4:3)</PresentationFormat>
  <Paragraphs>211</Paragraphs>
  <Slides>21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Office Theme</vt:lpstr>
      <vt:lpstr>Microsoft Equation 3.0</vt:lpstr>
      <vt:lpstr>Status Update: Nonlinear Optics Experiments at UMER</vt:lpstr>
      <vt:lpstr>Outline </vt:lpstr>
      <vt:lpstr>UMER Overview</vt:lpstr>
      <vt:lpstr>UMER as a testbed for nonlinear optics</vt:lpstr>
      <vt:lpstr>Experimental Program</vt:lpstr>
      <vt:lpstr>PowerPoint Presentation</vt:lpstr>
      <vt:lpstr>Experimental Program</vt:lpstr>
      <vt:lpstr>PC Octupole Magnets: Design</vt:lpstr>
      <vt:lpstr>PC Octupole Magnets: Characterization</vt:lpstr>
      <vt:lpstr>PC Octupole Magnets: Characterization</vt:lpstr>
      <vt:lpstr>PowerPoint Presentation</vt:lpstr>
      <vt:lpstr>PowerPoint Presentation</vt:lpstr>
      <vt:lpstr>N4 Lattice</vt:lpstr>
      <vt:lpstr>N4 lattice: operating point</vt:lpstr>
      <vt:lpstr>PC Octupole Magnets: Installation</vt:lpstr>
      <vt:lpstr>Tune Scan – Alternative Lattice</vt:lpstr>
      <vt:lpstr>Preliminary Experiments</vt:lpstr>
      <vt:lpstr>Ring Improvement: Steering</vt:lpstr>
      <vt:lpstr>Ring Improvement: Steering</vt:lpstr>
      <vt:lpstr>UMER Realignment</vt:lpstr>
      <vt:lpstr>Conclusion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Kiersten Ruisard</cp:lastModifiedBy>
  <cp:revision>39</cp:revision>
  <dcterms:created xsi:type="dcterms:W3CDTF">2016-06-12T16:27:24Z</dcterms:created>
  <dcterms:modified xsi:type="dcterms:W3CDTF">2016-06-14T12:21:36Z</dcterms:modified>
</cp:coreProperties>
</file>