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265" r:id="rId3"/>
    <p:sldId id="283" r:id="rId4"/>
    <p:sldId id="278" r:id="rId5"/>
    <p:sldId id="266" r:id="rId6"/>
    <p:sldId id="269" r:id="rId7"/>
    <p:sldId id="275" r:id="rId8"/>
    <p:sldId id="276" r:id="rId9"/>
    <p:sldId id="277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2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3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6/13/2016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6/13/2016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957DEE8F-ECF3-4096-B3D6-49AD909A0F22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A803FDA9-BDBC-4A74-B7E8-16BA8B0C8167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D2C899A1-E128-4AD3-AB4C-53787AF6624F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B9031D91-A921-4550-B543-ECB06573B808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370A135E-5149-45D9-964B-948C4F31D351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6766AD4-FE4F-4DA0-8421-B664C2A484B7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7E8DB40-042E-41A8-86BC-A5EE917310C8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3422F042-67DA-4AE2-BE0E-5013997544C9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C393F91F-9715-4901-9326-84D536F142AB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42197D14-F314-452B-BD5C-A63B4BCD20E8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Commissioning and Plans of the IOTA Electron Injector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Dan Broemmelsiek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FAST/IOTA Scientific Program Meeting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13 June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224073" y="5542495"/>
            <a:ext cx="8700851" cy="710523"/>
          </a:xfrm>
        </p:spPr>
        <p:txBody>
          <a:bodyPr/>
          <a:lstStyle/>
          <a:p>
            <a:r>
              <a:rPr lang="en-US" dirty="0" smtClean="0"/>
              <a:t>Nearly 100% transmission through goniometer open aperture. Intensity vs. position shows the location of the crystal.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Goniometer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FDA9-BDBC-4A74-B7E8-16BA8B0C8167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5DF5-FB48-4D3F-AF82-EC74A689CACF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56" y="821373"/>
            <a:ext cx="5657088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1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Program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SRF Transfer Matrix Measurements</a:t>
            </a:r>
          </a:p>
          <a:p>
            <a:r>
              <a:rPr lang="en-US" dirty="0" smtClean="0"/>
              <a:t>X – ray generation via crystal channeling</a:t>
            </a:r>
          </a:p>
          <a:p>
            <a:r>
              <a:rPr lang="en-US" dirty="0" smtClean="0"/>
              <a:t>Continue to improve instrumentation and methods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1D91-A921-4550-B543-ECB06573B808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94B4-CDBE-4107-9E6E-D38410A9E4B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06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Work towards 300 MeV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533899"/>
          </a:xfrm>
        </p:spPr>
        <p:txBody>
          <a:bodyPr/>
          <a:lstStyle/>
          <a:p>
            <a:r>
              <a:rPr lang="en-US" dirty="0" smtClean="0"/>
              <a:t>Extend shielding to tunnel extension</a:t>
            </a:r>
          </a:p>
          <a:p>
            <a:r>
              <a:rPr lang="en-US" dirty="0" smtClean="0"/>
              <a:t>Final designs completed - procurement initiated</a:t>
            </a:r>
          </a:p>
          <a:p>
            <a:r>
              <a:rPr lang="en-US" dirty="0" smtClean="0"/>
              <a:t>Continuing vacuum system parts certification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EE8F-ECF3-4096-B3D6-49AD909A0F22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66" y="2309091"/>
            <a:ext cx="5117211" cy="38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5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J. Ruan, D. Crawford, A. Warner, D. Edstrom, J. Thangaraj</a:t>
            </a:r>
            <a:r>
              <a:rPr lang="en-US" dirty="0" smtClean="0"/>
              <a:t>, J. Santucci, K. Carlson, W. Johnson, G. Stancari, Elvin Harms, A. </a:t>
            </a:r>
            <a:r>
              <a:rPr lang="en-US" dirty="0" smtClean="0"/>
              <a:t>Romanov, C. Baffes, </a:t>
            </a:r>
            <a:r>
              <a:rPr lang="en-US" dirty="0" smtClean="0"/>
              <a:t>et al (FNAL)</a:t>
            </a:r>
          </a:p>
          <a:p>
            <a:r>
              <a:rPr lang="en-US" dirty="0" smtClean="0"/>
              <a:t>P. Piot, A. Green, A. </a:t>
            </a:r>
            <a:r>
              <a:rPr lang="en-US" dirty="0" err="1" smtClean="0"/>
              <a:t>Halavanau</a:t>
            </a:r>
            <a:r>
              <a:rPr lang="en-US" dirty="0" smtClean="0"/>
              <a:t>, D. Mihalcea, et al (NIU)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EE8F-ECF3-4096-B3D6-49AD909A0F22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57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EE8F-ECF3-4096-B3D6-49AD909A0F22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28600" y="914400"/>
            <a:ext cx="4082988" cy="3047999"/>
            <a:chOff x="228600" y="914400"/>
            <a:chExt cx="4082988" cy="304799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914400"/>
              <a:ext cx="4082988" cy="304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>
              <a:off x="2667000" y="1371600"/>
              <a:ext cx="60960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124200" y="1143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FAST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1588" y="3581400"/>
            <a:ext cx="4267199" cy="2669977"/>
            <a:chOff x="304801" y="3657600"/>
            <a:chExt cx="4267199" cy="266997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1" y="3657600"/>
              <a:ext cx="4190999" cy="266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2133600" y="6019800"/>
              <a:ext cx="243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00"/>
                  </a:solidFill>
                </a:rPr>
                <a:t>Aerial view courtesy T. Nicol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88" y="9144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0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Electron Injector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E44790A3-E072-459F-AF07-CC3CA00FDE67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6/13/2016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Broemmelsiek | Commissioning and Plans of the IOTA Electron Injector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8" y="923341"/>
            <a:ext cx="8669263" cy="255444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68001"/>
              </p:ext>
            </p:extLst>
          </p:nvPr>
        </p:nvGraphicFramePr>
        <p:xfrm>
          <a:off x="676275" y="3883923"/>
          <a:ext cx="75256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391"/>
                <a:gridCol w="1932003"/>
                <a:gridCol w="2142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Parameter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Value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Unit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r>
                        <a:rPr lang="en-US" baseline="0" dirty="0" smtClean="0"/>
                        <a:t> – 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train</a:t>
                      </a:r>
                      <a:r>
                        <a:rPr lang="en-US" baseline="0" dirty="0" smtClean="0"/>
                        <a:t> 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frequency</a:t>
                      </a:r>
                      <a:r>
                        <a:rPr lang="en-US" baseline="0" dirty="0" smtClean="0"/>
                        <a:t> within train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bunches/train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– 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train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–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5"/>
          </p:nvPr>
        </p:nvSpPr>
        <p:spPr>
          <a:xfrm>
            <a:off x="228600" y="986702"/>
            <a:ext cx="5353246" cy="4994275"/>
          </a:xfrm>
        </p:spPr>
        <p:txBody>
          <a:bodyPr/>
          <a:lstStyle/>
          <a:p>
            <a:r>
              <a:rPr lang="en-US" dirty="0" smtClean="0"/>
              <a:t>1.3 GHz, normal conducting, 1.5 cell RF electron gun</a:t>
            </a:r>
          </a:p>
          <a:p>
            <a:pPr lvl="1"/>
            <a:r>
              <a:rPr lang="en-US" dirty="0"/>
              <a:t>Cs</a:t>
            </a:r>
            <a:r>
              <a:rPr lang="en-US" baseline="-25000" dirty="0"/>
              <a:t>2</a:t>
            </a:r>
            <a:r>
              <a:rPr lang="en-US" dirty="0"/>
              <a:t>Te photocathode excited by 254 nm </a:t>
            </a:r>
            <a:r>
              <a:rPr lang="en-US" dirty="0" err="1"/>
              <a:t>uv</a:t>
            </a:r>
            <a:r>
              <a:rPr lang="en-US" dirty="0"/>
              <a:t> laser</a:t>
            </a:r>
            <a:endParaRPr lang="en-US" dirty="0" smtClean="0"/>
          </a:p>
          <a:p>
            <a:pPr lvl="1"/>
            <a:r>
              <a:rPr lang="en-US" dirty="0" smtClean="0"/>
              <a:t>Gun 42 MV/m, ~4.5 MeV electrons</a:t>
            </a:r>
          </a:p>
          <a:p>
            <a:r>
              <a:rPr lang="en-US" dirty="0" smtClean="0"/>
              <a:t>Two 1.3 GHz 9-cell SRF cavities</a:t>
            </a:r>
          </a:p>
          <a:p>
            <a:pPr lvl="1"/>
            <a:r>
              <a:rPr lang="en-US" dirty="0" smtClean="0"/>
              <a:t>CC1 at 27.5 MV/m</a:t>
            </a:r>
          </a:p>
          <a:p>
            <a:pPr lvl="1"/>
            <a:r>
              <a:rPr lang="en-US" dirty="0" smtClean="0"/>
              <a:t>CC2 at 17 MV/m</a:t>
            </a:r>
          </a:p>
          <a:p>
            <a:pPr lvl="1"/>
            <a:r>
              <a:rPr lang="en-US" dirty="0" smtClean="0"/>
              <a:t>Parameter scaling, spectrometer based beam energy &gt; 50 MeV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 and Capture Cavities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57DEE8F-ECF3-4096-B3D6-49AD909A0F22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846" y="4228377"/>
            <a:ext cx="333355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9566" y="989516"/>
            <a:ext cx="26781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64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Performance – Downtime Sources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81682"/>
              </p:ext>
            </p:extLst>
          </p:nvPr>
        </p:nvGraphicFramePr>
        <p:xfrm>
          <a:off x="228600" y="1042988"/>
          <a:ext cx="8672512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655"/>
                <a:gridCol w="1717963"/>
                <a:gridCol w="1320800"/>
                <a:gridCol w="41720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Downtime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Diag</a:t>
                      </a:r>
                      <a:r>
                        <a:rPr lang="en-US" sz="1400" dirty="0" smtClean="0"/>
                        <a:t>/Inst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02 Jun 2016 10:22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 captures not returning through image tool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Diag</a:t>
                      </a:r>
                      <a:r>
                        <a:rPr lang="en-US" sz="1400" dirty="0" smtClean="0"/>
                        <a:t>/Inst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02 Jun 2016 14:54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 captures not returning through image tool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Miscellaneous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02 Jun 2016 15:15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Cleaning up files after camera issue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Diag</a:t>
                      </a:r>
                      <a:r>
                        <a:rPr lang="en-US" sz="1400" dirty="0" smtClean="0"/>
                        <a:t>/Inst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03 Jun 2016 12:10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 server not returning images to Image Tool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Diag</a:t>
                      </a:r>
                      <a:r>
                        <a:rPr lang="en-US" sz="1400" dirty="0" smtClean="0"/>
                        <a:t>/Inst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04 Jun 2016 11:53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 servers frequently reporting back with errors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Diag</a:t>
                      </a:r>
                      <a:r>
                        <a:rPr lang="en-US" sz="1400" dirty="0" smtClean="0"/>
                        <a:t>/Inst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06 Jun 2016 10:29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Toroid baseline subtraction off on reboot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Diag</a:t>
                      </a:r>
                      <a:r>
                        <a:rPr lang="en-US" sz="1400" dirty="0" smtClean="0"/>
                        <a:t>/Inst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06 Jun 2016 10:52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 Servers unable to capture images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Miscellaneous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08 Jun 2016 11:13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MPS trip on un-used channel (33)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 Jun 2016 13:46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NGA trip on </a:t>
                      </a:r>
                      <a:r>
                        <a:rPr lang="en-US" sz="1400" dirty="0" err="1" smtClean="0"/>
                        <a:t>Polyscience</a:t>
                      </a:r>
                      <a:r>
                        <a:rPr lang="en-US" sz="1400" dirty="0" smtClean="0"/>
                        <a:t> closed loop chiller system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EE8F-ECF3-4096-B3D6-49AD909A0F22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78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Performance - Emittances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681681"/>
          </a:xfrm>
        </p:spPr>
        <p:txBody>
          <a:bodyPr/>
          <a:lstStyle/>
          <a:p>
            <a:r>
              <a:rPr lang="en-US" dirty="0" smtClean="0"/>
              <a:t>Quad scan emittance measurements</a:t>
            </a:r>
          </a:p>
          <a:p>
            <a:r>
              <a:rPr lang="en-US" dirty="0" smtClean="0"/>
              <a:t>Scan main gun solenoid with bucking solenoid tracking for zero-field @ cathode condition</a:t>
            </a:r>
          </a:p>
          <a:p>
            <a:r>
              <a:rPr lang="en-US" dirty="0" smtClean="0"/>
              <a:t>For best emittance found, scan bucking solenoid to optimize emittance again.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EE8F-ECF3-4096-B3D6-49AD909A0F22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3612"/>
            <a:ext cx="4204855" cy="3153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908" y="3123612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EE8F-ECF3-4096-B3D6-49AD909A0F22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836764"/>
            <a:ext cx="4308539" cy="4974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61" y="845996"/>
            <a:ext cx="4308539" cy="49746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3306" y="5820618"/>
            <a:ext cx="109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1566" y="5820617"/>
            <a:ext cx="109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3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7"/>
          </p:nvPr>
        </p:nvSpPr>
        <p:spPr>
          <a:xfrm>
            <a:off x="4692072" y="839789"/>
            <a:ext cx="4315691" cy="2355994"/>
          </a:xfrm>
        </p:spPr>
        <p:txBody>
          <a:bodyPr/>
          <a:lstStyle/>
          <a:p>
            <a:r>
              <a:rPr lang="en-US" dirty="0" smtClean="0"/>
              <a:t>Use measured Twiss parameters and propagated beta functions</a:t>
            </a:r>
          </a:p>
          <a:p>
            <a:r>
              <a:rPr lang="en-US" dirty="0" smtClean="0"/>
              <a:t>Predicted sizes are in qualitative agreement with measured ones.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28317"/>
            <a:ext cx="4463472" cy="39085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Measurement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57DEE8F-ECF3-4096-B3D6-49AD909A0F22}" type="datetime1">
              <a:rPr lang="en-US" altLang="en-US" smtClean="0"/>
              <a:t>6/13/2016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Broemmelsiek | Commissioning and Plans of the IOTA Electron Injector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14892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611</TotalTime>
  <Words>566</Words>
  <Application>Microsoft Office PowerPoint</Application>
  <PresentationFormat>On-screen Show (4:3)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Commissioning and Plans of the IOTA Electron Injector</vt:lpstr>
      <vt:lpstr>Acknowledgements</vt:lpstr>
      <vt:lpstr>Location</vt:lpstr>
      <vt:lpstr>Electron Injector</vt:lpstr>
      <vt:lpstr>Gun and Capture Cavities</vt:lpstr>
      <vt:lpstr>Current Performance – Downtime Sources</vt:lpstr>
      <vt:lpstr>Current Performance - Emittances</vt:lpstr>
      <vt:lpstr>Trajectory Alignment</vt:lpstr>
      <vt:lpstr>Lattice Measurement</vt:lpstr>
      <vt:lpstr>Goniometer</vt:lpstr>
      <vt:lpstr>Experimental Program</vt:lpstr>
      <vt:lpstr>Continue Work towards 300 MeV Operations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and Plans of the IOTA Electron Injector</dc:title>
  <dc:creator>Daniel R. Broemmelsiek x4124 13208N</dc:creator>
  <cp:lastModifiedBy>Daniel R. Broemmelsiek x4124 13208N</cp:lastModifiedBy>
  <cp:revision>16</cp:revision>
  <cp:lastPrinted>2014-01-20T19:40:21Z</cp:lastPrinted>
  <dcterms:created xsi:type="dcterms:W3CDTF">2016-06-13T18:14:13Z</dcterms:created>
  <dcterms:modified xsi:type="dcterms:W3CDTF">2016-06-14T04:26:10Z</dcterms:modified>
</cp:coreProperties>
</file>