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31"/>
  </p:notesMasterIdLst>
  <p:handoutMasterIdLst>
    <p:handoutMasterId r:id="rId32"/>
  </p:handoutMasterIdLst>
  <p:sldIdLst>
    <p:sldId id="321" r:id="rId3"/>
    <p:sldId id="446" r:id="rId4"/>
    <p:sldId id="536" r:id="rId5"/>
    <p:sldId id="437" r:id="rId6"/>
    <p:sldId id="452" r:id="rId7"/>
    <p:sldId id="439" r:id="rId8"/>
    <p:sldId id="438" r:id="rId9"/>
    <p:sldId id="491" r:id="rId10"/>
    <p:sldId id="570" r:id="rId11"/>
    <p:sldId id="571" r:id="rId12"/>
    <p:sldId id="573" r:id="rId13"/>
    <p:sldId id="503" r:id="rId14"/>
    <p:sldId id="572" r:id="rId15"/>
    <p:sldId id="560" r:id="rId16"/>
    <p:sldId id="502" r:id="rId17"/>
    <p:sldId id="574" r:id="rId18"/>
    <p:sldId id="504" r:id="rId19"/>
    <p:sldId id="521" r:id="rId20"/>
    <p:sldId id="558" r:id="rId21"/>
    <p:sldId id="467" r:id="rId22"/>
    <p:sldId id="523" r:id="rId23"/>
    <p:sldId id="548" r:id="rId24"/>
    <p:sldId id="472" r:id="rId25"/>
    <p:sldId id="473" r:id="rId26"/>
    <p:sldId id="568" r:id="rId27"/>
    <p:sldId id="565" r:id="rId28"/>
    <p:sldId id="566" r:id="rId29"/>
    <p:sldId id="575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69A1F"/>
    <a:srgbClr val="0000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51"/>
    <p:restoredTop sz="95584" autoAdjust="0"/>
  </p:normalViewPr>
  <p:slideViewPr>
    <p:cSldViewPr snapToGrid="0" snapToObjects="1">
      <p:cViewPr>
        <p:scale>
          <a:sx n="100" d="100"/>
          <a:sy n="100" d="100"/>
        </p:scale>
        <p:origin x="1632" y="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E6434C9-0E08-42C5-B404-C558E18FB4E2}" type="datetimeFigureOut">
              <a:rPr lang="en-US" altLang="en-US"/>
              <a:pPr/>
              <a:t>6/13/16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DE4E50AE-7BCE-416F-89F1-79D7CF666D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541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6CE535BE-76DD-4179-B7AC-2E8603DE13D9}" type="datetimeFigureOut">
              <a:rPr lang="en-US" altLang="en-US"/>
              <a:pPr/>
              <a:t>6/13/16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124" charset="0"/>
              </a:defRPr>
            </a:lvl1pPr>
          </a:lstStyle>
          <a:p>
            <a:fld id="{1B4E76A7-28E5-4F1E-8CA1-DF481970BA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826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04836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468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667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133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5716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color pencil beam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22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</a:t>
            </a:r>
            <a:r>
              <a:rPr lang="en-US" dirty="0" err="1" smtClean="0"/>
              <a:t>tun</a:t>
            </a:r>
            <a:r>
              <a:rPr lang="en-US" dirty="0" smtClean="0"/>
              <a:t> injection possible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291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E76A7-28E5-4F1E-8CA1-DF481970BA05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512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538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E120B-615F-461D-8A8C-89AC6BEB8A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914303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40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B9D8C-2882-41F9-92E5-94261C5AF9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0750426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A3A6F847-EEB2-4562-8922-6C1018EC1B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780568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88FB5EF2-0A30-481B-A159-BB97A7C290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932982"/>
      </p:ext>
    </p:extLst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5A1D54-386B-438A-B35B-786A972FA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0129129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  <a:prstGeom prst="rect">
            <a:avLst/>
          </a:prstGeo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6/14/2016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616454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08342B-3EEB-4356-B9ED-45883B1E36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23448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B6BCEC-84A3-42D1-A9FA-9CB73E2BEE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8653127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71366-A185-42D2-9506-4FA3B8FFBA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608129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01D06E4C-6333-4DFD-BF5D-A50EA7E5D376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6" r:id="rId1"/>
    <p:sldLayoutId id="2147484087" r:id="rId2"/>
    <p:sldLayoutId id="2147484079" r:id="rId3"/>
    <p:sldLayoutId id="2147484080" r:id="rId4"/>
    <p:sldLayoutId id="2147484081" r:id="rId5"/>
    <p:sldLayoutId id="2147484088" r:id="rId6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A. Valishev | IOTA - FAST/IOTA SPM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itchFamily="124" charset="0"/>
              </a:defRPr>
            </a:lvl1pPr>
          </a:lstStyle>
          <a:p>
            <a:fld id="{90515DF6-1CA5-421A-9AE8-13AD4A57D03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06450" y="3036241"/>
            <a:ext cx="7526338" cy="1662313"/>
          </a:xfrm>
        </p:spPr>
        <p:txBody>
          <a:bodyPr/>
          <a:lstStyle/>
          <a:p>
            <a:r>
              <a:rPr lang="en-US" sz="3400" dirty="0" smtClean="0"/>
              <a:t>Status of the </a:t>
            </a:r>
            <a:r>
              <a:rPr lang="en-US" sz="3400" dirty="0" err="1" smtClean="0"/>
              <a:t>Integrable</a:t>
            </a:r>
            <a:r>
              <a:rPr lang="en-US" sz="3400" dirty="0" smtClean="0"/>
              <a:t> </a:t>
            </a:r>
            <a:r>
              <a:rPr lang="en-US" sz="3400" dirty="0" smtClean="0"/>
              <a:t>Optics Test </a:t>
            </a:r>
            <a:r>
              <a:rPr lang="en-US" sz="3400" dirty="0" smtClean="0"/>
              <a:t>Accelerator </a:t>
            </a:r>
            <a:r>
              <a:rPr lang="en-US" sz="3400" dirty="0" smtClean="0"/>
              <a:t/>
            </a:r>
            <a:br>
              <a:rPr lang="en-US" sz="3400" dirty="0" smtClean="0"/>
            </a:br>
            <a:endParaRPr lang="en-US" sz="34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 smtClean="0">
                <a:latin typeface="Helvetica" pitchFamily="124" charset="0"/>
              </a:rPr>
              <a:t>Alexander Valishev</a:t>
            </a:r>
            <a:endParaRPr lang="en-US" altLang="en-US" dirty="0">
              <a:latin typeface="Helvetica" pitchFamily="124" charset="0"/>
            </a:endParaRPr>
          </a:p>
          <a:p>
            <a:r>
              <a:rPr lang="en-US" altLang="en-US" dirty="0" smtClean="0">
                <a:latin typeface="Helvetica" pitchFamily="124" charset="0"/>
              </a:rPr>
              <a:t>FAST/IOTA Scientific Program Meeting</a:t>
            </a:r>
            <a:endParaRPr lang="en-US" altLang="en-US" dirty="0" smtClean="0">
              <a:latin typeface="Helvetica" pitchFamily="124" charset="0"/>
            </a:endParaRPr>
          </a:p>
          <a:p>
            <a:r>
              <a:rPr lang="en-US" altLang="en-US" dirty="0" smtClean="0">
                <a:latin typeface="Helvetica" pitchFamily="124" charset="0"/>
              </a:rPr>
              <a:t>14</a:t>
            </a:r>
            <a:r>
              <a:rPr lang="en-US" altLang="en-US" dirty="0" smtClean="0">
                <a:latin typeface="Helvetica" pitchFamily="124" charset="0"/>
              </a:rPr>
              <a:t> June 2016</a:t>
            </a:r>
            <a:endParaRPr lang="en-US" altLang="en-US" dirty="0">
              <a:latin typeface="Helvetica" pitchFamily="12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9259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3999" cy="6686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53845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497"/>
            <a:ext cx="9143999" cy="5145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1" y="5631020"/>
            <a:ext cx="89154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Hall cleaned, cable trays installed.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27770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497"/>
            <a:ext cx="9144000" cy="51456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" y="5374671"/>
            <a:ext cx="8915400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Floor girder. 3 ready, 7 to be delivered this summer.</a:t>
            </a:r>
          </a:p>
          <a:p>
            <a:r>
              <a:rPr lang="en-US" dirty="0" smtClean="0"/>
              <a:t>Magnets stands designed, to be manufactured this year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219553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7" name="Picture 6" descr="Screen Shot 2015-12-03 at 2.54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006"/>
            <a:ext cx="9144000" cy="586865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1" y="5631020"/>
            <a:ext cx="89154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30-deg</a:t>
            </a:r>
            <a:r>
              <a:rPr lang="en-US" dirty="0" smtClean="0"/>
              <a:t>. </a:t>
            </a:r>
            <a:r>
              <a:rPr lang="en-US" dirty="0" smtClean="0"/>
              <a:t>d</a:t>
            </a:r>
            <a:r>
              <a:rPr lang="en-US" dirty="0" smtClean="0"/>
              <a:t>ipole</a:t>
            </a:r>
            <a:r>
              <a:rPr lang="en-US" dirty="0"/>
              <a:t> </a:t>
            </a:r>
            <a:r>
              <a:rPr lang="en-US" dirty="0" smtClean="0"/>
              <a:t>(2015). Remaining 9 to be shipped in June.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72513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Picture 5" descr="IOTA_qua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6583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5481529"/>
            <a:ext cx="899244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‘</a:t>
            </a:r>
            <a:r>
              <a:rPr lang="en-US" dirty="0" err="1" smtClean="0"/>
              <a:t>Dubna</a:t>
            </a:r>
            <a:r>
              <a:rPr lang="en-US" dirty="0" smtClean="0"/>
              <a:t>’ </a:t>
            </a:r>
            <a:r>
              <a:rPr lang="en-US" dirty="0" smtClean="0"/>
              <a:t>quadrupoles (32) – 30 refurbished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339544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 descr="IMG_088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" y="6284267"/>
            <a:ext cx="8992445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20 </a:t>
            </a:r>
            <a:r>
              <a:rPr lang="en-US" dirty="0" smtClean="0"/>
              <a:t>quadrupoles referenced and multipole harmonics measured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91287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33" y="1141546"/>
            <a:ext cx="4512310" cy="410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5380464"/>
            <a:ext cx="6680202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Additional </a:t>
            </a:r>
            <a:r>
              <a:rPr lang="en-US" dirty="0" smtClean="0"/>
              <a:t>quadrupoles and correctors </a:t>
            </a:r>
            <a:r>
              <a:rPr lang="en-US" smtClean="0"/>
              <a:t>ordered,</a:t>
            </a:r>
          </a:p>
          <a:p>
            <a:r>
              <a:rPr lang="en-US" dirty="0" smtClean="0"/>
              <a:t>to be delivered this year.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543" y="1485900"/>
            <a:ext cx="4279900" cy="36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45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74700" y="774700"/>
            <a:ext cx="6197600" cy="46482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1" y="5663853"/>
            <a:ext cx="3835400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Pbar</a:t>
            </a:r>
            <a:r>
              <a:rPr lang="en-US" dirty="0" smtClean="0"/>
              <a:t> RF cavity </a:t>
            </a:r>
            <a:r>
              <a:rPr lang="en-US" dirty="0" smtClean="0"/>
              <a:t>refurbished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35991" y="458258"/>
            <a:ext cx="3666067" cy="27495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8100" y="4102100"/>
            <a:ext cx="3149600" cy="2362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94249" y="3246378"/>
            <a:ext cx="4266893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Double </a:t>
            </a:r>
            <a:r>
              <a:rPr lang="en-US" sz="2000" smtClean="0"/>
              <a:t>ceramic chamber </a:t>
            </a:r>
            <a:r>
              <a:rPr lang="en-US" sz="2000" dirty="0" smtClean="0"/>
              <a:t>received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81800" y="6395978"/>
            <a:ext cx="236220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smtClean="0"/>
              <a:t>Ferrite rings tested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1936500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15854"/>
            <a:ext cx="8763844" cy="463731"/>
          </a:xfrm>
        </p:spPr>
        <p:txBody>
          <a:bodyPr/>
          <a:lstStyle/>
          <a:p>
            <a:r>
              <a:rPr lang="en-US" dirty="0" smtClean="0"/>
              <a:t>IOTA Injection </a:t>
            </a:r>
            <a:r>
              <a:rPr lang="en-US" dirty="0" err="1" smtClean="0"/>
              <a:t>Lambertson</a:t>
            </a:r>
            <a:r>
              <a:rPr lang="en-US" dirty="0" smtClean="0"/>
              <a:t> – Design complete, drafting and fabrication in progress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7" name="Picture 6" descr="IOTA_INJECTION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0855"/>
            <a:ext cx="9144000" cy="62271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7547" y="6342849"/>
            <a:ext cx="380645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IOTA injection </a:t>
            </a:r>
            <a:r>
              <a:rPr lang="en-US" dirty="0" err="1" smtClean="0"/>
              <a:t>Lambertson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342900" y="751836"/>
            <a:ext cx="66264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dirty="0"/>
              <a:t>Kicker designed, </a:t>
            </a:r>
            <a:r>
              <a:rPr lang="en-US" dirty="0" smtClean="0"/>
              <a:t>manufacturing </a:t>
            </a:r>
            <a:r>
              <a:rPr lang="en-US" dirty="0"/>
              <a:t>in progress.</a:t>
            </a:r>
          </a:p>
          <a:p>
            <a:pPr lvl="1"/>
            <a:r>
              <a:rPr lang="en-US" dirty="0"/>
              <a:t>Pulse generator is reused from </a:t>
            </a:r>
            <a:r>
              <a:rPr lang="en-US" dirty="0" err="1"/>
              <a:t>Tevatron</a:t>
            </a:r>
            <a:r>
              <a:rPr lang="en-US" dirty="0"/>
              <a:t>, tested.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191521"/>
      </p:ext>
    </p:extLst>
  </p:cSld>
  <p:clrMapOvr>
    <a:masterClrMapping/>
  </p:clrMapOvr>
  <p:transition advTm="5000"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sz="3200" dirty="0" err="1" smtClean="0">
                <a:latin typeface="Helvetica" charset="0"/>
                <a:cs typeface="Helvetica" charset="0"/>
              </a:rPr>
              <a:t>Octupoles</a:t>
            </a:r>
            <a:r>
              <a:rPr lang="en-US" sz="3200" dirty="0">
                <a:latin typeface="Helvetica" charset="0"/>
                <a:cs typeface="Helvetica" charset="0"/>
              </a:rPr>
              <a:t> for Quasi-</a:t>
            </a:r>
            <a:r>
              <a:rPr lang="en-US" sz="3200" dirty="0" err="1">
                <a:latin typeface="Helvetica" charset="0"/>
                <a:cs typeface="Helvetica" charset="0"/>
              </a:rPr>
              <a:t>Integrable</a:t>
            </a:r>
            <a:r>
              <a:rPr lang="en-US" sz="3200" dirty="0">
                <a:latin typeface="Helvetica" charset="0"/>
                <a:cs typeface="Helvetica" charset="0"/>
              </a:rPr>
              <a:t> </a:t>
            </a:r>
            <a:r>
              <a:rPr lang="en-US" sz="3200" dirty="0" smtClean="0">
                <a:latin typeface="Helvetica" charset="0"/>
                <a:cs typeface="Helvetica" charset="0"/>
              </a:rPr>
              <a:t>System</a:t>
            </a:r>
            <a:endParaRPr lang="en-US" sz="3200" dirty="0">
              <a:latin typeface="Helvetica" charset="0"/>
              <a:cs typeface="Helvetica" charset="0"/>
            </a:endParaRPr>
          </a:p>
        </p:txBody>
      </p:sp>
      <p:sp>
        <p:nvSpPr>
          <p:cNvPr id="30723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900" smtClean="0">
                <a:solidFill>
                  <a:srgbClr val="154D81"/>
                </a:solidFill>
                <a:latin typeface="Helvetica" charset="0"/>
              </a:rPr>
              <a:t>A. Valishev | IOTA - FAST/IOTA SPM</a:t>
            </a:r>
            <a:endParaRPr lang="en-US" sz="900">
              <a:solidFill>
                <a:srgbClr val="154D81"/>
              </a:solidFill>
              <a:latin typeface="Helvetica" charset="0"/>
            </a:endParaRPr>
          </a:p>
        </p:txBody>
      </p:sp>
      <p:sp>
        <p:nvSpPr>
          <p:cNvPr id="30724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0800E07A-68DB-3841-B5C1-73EBC226CFFD}" type="slidenum">
              <a:rPr lang="en-US" sz="1200">
                <a:solidFill>
                  <a:srgbClr val="045C75"/>
                </a:solidFill>
                <a:latin typeface="Constantia" charset="0"/>
              </a:rPr>
              <a:pPr eaLnBrk="1" hangingPunct="1"/>
              <a:t>19</a:t>
            </a:fld>
            <a:endParaRPr lang="en-US" sz="1200">
              <a:solidFill>
                <a:srgbClr val="045C75"/>
              </a:solidFill>
              <a:latin typeface="Constantia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pic>
        <p:nvPicPr>
          <p:cNvPr id="4" name="Picture 3" descr="F1004003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6" y="2145805"/>
            <a:ext cx="3822314" cy="2554530"/>
          </a:xfrm>
          <a:prstGeom prst="rect">
            <a:avLst/>
          </a:prstGeom>
        </p:spPr>
      </p:pic>
      <p:pic>
        <p:nvPicPr>
          <p:cNvPr id="6" name="Picture 5" descr="Screen Shot 2015-12-03 at 9.59.5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59" y="859749"/>
            <a:ext cx="4917741" cy="43718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616" y="5345270"/>
            <a:ext cx="8178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Summer engineering internship </a:t>
            </a:r>
            <a:r>
              <a:rPr lang="en-US" dirty="0" smtClean="0"/>
              <a:t>project. Prototype built in 2015,</a:t>
            </a:r>
          </a:p>
          <a:p>
            <a:r>
              <a:rPr lang="en-US" dirty="0" smtClean="0"/>
              <a:t>All parts fabricated. Magnets will be assembled in 2016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97659" y="4769981"/>
            <a:ext cx="4893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K.Carlsson</a:t>
            </a:r>
            <a:r>
              <a:rPr lang="en-US" sz="1800" dirty="0" smtClean="0"/>
              <a:t>,                                                </a:t>
            </a:r>
            <a:r>
              <a:rPr lang="en-US" sz="1800" dirty="0" err="1" smtClean="0"/>
              <a:t>R.Castellotti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1136655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26252"/>
            <a:ext cx="8672513" cy="4987867"/>
          </a:xfrm>
        </p:spPr>
        <p:txBody>
          <a:bodyPr/>
          <a:lstStyle/>
          <a:p>
            <a:r>
              <a:rPr lang="en-US" sz="2200" dirty="0" err="1" smtClean="0"/>
              <a:t>V.Bocean</a:t>
            </a:r>
            <a:r>
              <a:rPr lang="en-US" sz="2200" dirty="0" smtClean="0"/>
              <a:t>, </a:t>
            </a:r>
            <a:r>
              <a:rPr lang="en-US" sz="2200" dirty="0" err="1" smtClean="0"/>
              <a:t>D.Broemmelsiek</a:t>
            </a:r>
            <a:r>
              <a:rPr lang="en-US" sz="2200" dirty="0" smtClean="0"/>
              <a:t>, </a:t>
            </a:r>
            <a:r>
              <a:rPr lang="en-US" sz="2200" dirty="0" err="1" smtClean="0"/>
              <a:t>A.Burov</a:t>
            </a:r>
            <a:r>
              <a:rPr lang="en-US" sz="2200" dirty="0"/>
              <a:t>, </a:t>
            </a:r>
            <a:r>
              <a:rPr lang="en-US" sz="2200" dirty="0" err="1"/>
              <a:t>K.Carlson</a:t>
            </a:r>
            <a:r>
              <a:rPr lang="en-US" sz="2200" dirty="0"/>
              <a:t>, </a:t>
            </a:r>
            <a:r>
              <a:rPr lang="en-US" sz="2200" dirty="0" err="1"/>
              <a:t>A.Didenko</a:t>
            </a:r>
            <a:r>
              <a:rPr lang="en-US" sz="2200" dirty="0"/>
              <a:t>, </a:t>
            </a:r>
            <a:r>
              <a:rPr lang="en-US" sz="2200" dirty="0" err="1"/>
              <a:t>N.Eddy</a:t>
            </a:r>
            <a:r>
              <a:rPr lang="en-US" sz="2200" dirty="0"/>
              <a:t>, </a:t>
            </a:r>
            <a:r>
              <a:rPr lang="en-US" sz="2200" dirty="0" err="1"/>
              <a:t>V.Kashikhin</a:t>
            </a:r>
            <a:r>
              <a:rPr lang="en-US" sz="2200" dirty="0"/>
              <a:t>, </a:t>
            </a:r>
            <a:r>
              <a:rPr lang="en-US" sz="2200" dirty="0" err="1"/>
              <a:t>V.Lebedev</a:t>
            </a:r>
            <a:r>
              <a:rPr lang="en-US" sz="2200" dirty="0"/>
              <a:t>, </a:t>
            </a:r>
            <a:r>
              <a:rPr lang="en-US" sz="2200" dirty="0" err="1"/>
              <a:t>J.Leibfritz</a:t>
            </a:r>
            <a:r>
              <a:rPr lang="en-US" sz="2200" dirty="0"/>
              <a:t>, </a:t>
            </a:r>
            <a:r>
              <a:rPr lang="en-US" sz="2200" dirty="0" err="1" smtClean="0"/>
              <a:t>M.McGee</a:t>
            </a:r>
            <a:r>
              <a:rPr lang="en-US" sz="2200" dirty="0" smtClean="0"/>
              <a:t>, </a:t>
            </a:r>
            <a:r>
              <a:rPr lang="en-US" sz="2200" dirty="0" err="1" smtClean="0"/>
              <a:t>S.Nagaitsev</a:t>
            </a:r>
            <a:r>
              <a:rPr lang="en-US" sz="2200" dirty="0"/>
              <a:t>, </a:t>
            </a:r>
            <a:r>
              <a:rPr lang="en-US" sz="2200" dirty="0" err="1"/>
              <a:t>L.Nobrega</a:t>
            </a:r>
            <a:r>
              <a:rPr lang="en-US" sz="2200" dirty="0"/>
              <a:t>, </a:t>
            </a:r>
            <a:r>
              <a:rPr lang="en-US" sz="2200" dirty="0" err="1" smtClean="0"/>
              <a:t>H.Piekarz</a:t>
            </a:r>
            <a:r>
              <a:rPr lang="en-US" sz="2200" dirty="0" smtClean="0"/>
              <a:t>, </a:t>
            </a:r>
            <a:r>
              <a:rPr lang="en-US" sz="2200" dirty="0" err="1" smtClean="0"/>
              <a:t>E.Prebys</a:t>
            </a:r>
            <a:r>
              <a:rPr lang="en-US" sz="2200" dirty="0" smtClean="0"/>
              <a:t>, </a:t>
            </a:r>
            <a:r>
              <a:rPr lang="en-US" sz="2200" dirty="0" err="1" smtClean="0"/>
              <a:t>A.Romanov</a:t>
            </a:r>
            <a:r>
              <a:rPr lang="en-US" sz="2200" dirty="0" smtClean="0"/>
              <a:t>, </a:t>
            </a:r>
            <a:r>
              <a:rPr lang="en-US" sz="2200" dirty="0" err="1" smtClean="0"/>
              <a:t>G.Romanov</a:t>
            </a:r>
            <a:r>
              <a:rPr lang="en-US" sz="2200" dirty="0"/>
              <a:t>, </a:t>
            </a:r>
            <a:r>
              <a:rPr lang="en-US" sz="2200" dirty="0" err="1" smtClean="0"/>
              <a:t>V.Shiltsev</a:t>
            </a:r>
            <a:r>
              <a:rPr lang="en-US" sz="2200" dirty="0" smtClean="0"/>
              <a:t>, </a:t>
            </a:r>
            <a:r>
              <a:rPr lang="en-US" sz="2200" dirty="0" err="1" smtClean="0"/>
              <a:t>G.Stancari</a:t>
            </a:r>
            <a:r>
              <a:rPr lang="en-US" sz="2200" dirty="0" smtClean="0"/>
              <a:t>, </a:t>
            </a:r>
            <a:r>
              <a:rPr lang="en-US" sz="2200" dirty="0" err="1" smtClean="0"/>
              <a:t>J.Thangaraj</a:t>
            </a:r>
            <a:r>
              <a:rPr lang="en-US" sz="2200" dirty="0" smtClean="0"/>
              <a:t>, </a:t>
            </a:r>
            <a:r>
              <a:rPr lang="en-US" sz="2200" dirty="0" err="1" smtClean="0"/>
              <a:t>R.Thurman-Keup</a:t>
            </a:r>
            <a:r>
              <a:rPr lang="en-US" sz="2200" dirty="0" smtClean="0"/>
              <a:t>, </a:t>
            </a:r>
            <a:r>
              <a:rPr lang="en-US" sz="2200" dirty="0" err="1" smtClean="0"/>
              <a:t>A.Valishev</a:t>
            </a:r>
            <a:r>
              <a:rPr lang="en-US" sz="2200" dirty="0"/>
              <a:t>, </a:t>
            </a:r>
            <a:r>
              <a:rPr lang="en-US" sz="2200" dirty="0" err="1"/>
              <a:t>S.Wesseln</a:t>
            </a:r>
            <a:r>
              <a:rPr lang="en-US" sz="2200" dirty="0"/>
              <a:t>, </a:t>
            </a:r>
            <a:r>
              <a:rPr lang="en-US" sz="2200" dirty="0" err="1"/>
              <a:t>D.Wolff</a:t>
            </a:r>
            <a:r>
              <a:rPr lang="en-US" sz="2200" dirty="0"/>
              <a:t> (FNAL</a:t>
            </a:r>
            <a:r>
              <a:rPr lang="en-US" sz="2200" dirty="0" smtClean="0"/>
              <a:t>)</a:t>
            </a:r>
            <a:endParaRPr lang="en-US" sz="2200" dirty="0"/>
          </a:p>
          <a:p>
            <a:r>
              <a:rPr lang="en-US" sz="2200" dirty="0" err="1" smtClean="0"/>
              <a:t>S.Chattopadhyay</a:t>
            </a:r>
            <a:r>
              <a:rPr lang="en-US" sz="2200" dirty="0" smtClean="0"/>
              <a:t>, </a:t>
            </a:r>
            <a:r>
              <a:rPr lang="en-US" sz="2200" dirty="0" err="1" smtClean="0"/>
              <a:t>P.Piot</a:t>
            </a:r>
            <a:r>
              <a:rPr lang="en-US" sz="2200" dirty="0" smtClean="0"/>
              <a:t>, </a:t>
            </a:r>
            <a:r>
              <a:rPr lang="en-US" sz="2200" dirty="0" err="1" smtClean="0"/>
              <a:t>Y.M.Shin</a:t>
            </a:r>
            <a:r>
              <a:rPr lang="en-US" sz="2200" dirty="0" smtClean="0"/>
              <a:t> (NIU)</a:t>
            </a:r>
          </a:p>
          <a:p>
            <a:r>
              <a:rPr lang="en-US" sz="2200" dirty="0" err="1" smtClean="0"/>
              <a:t>D.Shatilov</a:t>
            </a:r>
            <a:r>
              <a:rPr lang="en-US" sz="2200" dirty="0" smtClean="0"/>
              <a:t> (</a:t>
            </a:r>
            <a:r>
              <a:rPr lang="en-US" sz="2200" dirty="0"/>
              <a:t>BINP</a:t>
            </a:r>
            <a:r>
              <a:rPr lang="en-US" sz="2200" dirty="0" smtClean="0"/>
              <a:t>)</a:t>
            </a:r>
            <a:endParaRPr lang="en-US" sz="2200" dirty="0"/>
          </a:p>
          <a:p>
            <a:r>
              <a:rPr lang="en-US" sz="2200" dirty="0" err="1" smtClean="0"/>
              <a:t>G.Kafka</a:t>
            </a:r>
            <a:r>
              <a:rPr lang="en-US" sz="2200" dirty="0" smtClean="0"/>
              <a:t> </a:t>
            </a:r>
            <a:r>
              <a:rPr lang="en-US" sz="2200" dirty="0"/>
              <a:t>(IIT)</a:t>
            </a:r>
          </a:p>
          <a:p>
            <a:r>
              <a:rPr lang="en-US" sz="2200" dirty="0" err="1" smtClean="0"/>
              <a:t>S.Danilov</a:t>
            </a:r>
            <a:r>
              <a:rPr lang="en-US" sz="2200" dirty="0" smtClean="0"/>
              <a:t> </a:t>
            </a:r>
            <a:r>
              <a:rPr lang="en-US" sz="2200" dirty="0"/>
              <a:t>(ORNL), </a:t>
            </a:r>
          </a:p>
          <a:p>
            <a:r>
              <a:rPr lang="en-US" sz="2200" dirty="0" err="1" smtClean="0"/>
              <a:t>S.Antipov</a:t>
            </a:r>
            <a:r>
              <a:rPr lang="en-US" sz="2200" dirty="0" smtClean="0"/>
              <a:t> </a:t>
            </a:r>
            <a:r>
              <a:rPr lang="en-US" sz="2200" dirty="0"/>
              <a:t>(U of Chicago)</a:t>
            </a:r>
          </a:p>
          <a:p>
            <a:r>
              <a:rPr lang="en-US" sz="2200" dirty="0" err="1" smtClean="0"/>
              <a:t>J.Cary</a:t>
            </a:r>
            <a:r>
              <a:rPr lang="en-US" sz="2200" dirty="0" smtClean="0"/>
              <a:t> </a:t>
            </a:r>
            <a:r>
              <a:rPr lang="en-US" sz="2200" dirty="0"/>
              <a:t>(Tech-X)</a:t>
            </a:r>
          </a:p>
          <a:p>
            <a:r>
              <a:rPr lang="en-US" sz="2200" dirty="0" err="1" smtClean="0"/>
              <a:t>D.Bruhwiler</a:t>
            </a:r>
            <a:r>
              <a:rPr lang="en-US" sz="2200" dirty="0"/>
              <a:t>, </a:t>
            </a:r>
            <a:r>
              <a:rPr lang="en-US" sz="2200" dirty="0" err="1" smtClean="0"/>
              <a:t>N.Cook</a:t>
            </a:r>
            <a:r>
              <a:rPr lang="en-US" sz="2200" dirty="0" smtClean="0"/>
              <a:t>, </a:t>
            </a:r>
            <a:r>
              <a:rPr lang="en-US" sz="2200" dirty="0" err="1" smtClean="0"/>
              <a:t>S.Webb</a:t>
            </a:r>
            <a:r>
              <a:rPr lang="en-US" sz="2200" dirty="0" smtClean="0"/>
              <a:t> </a:t>
            </a:r>
            <a:r>
              <a:rPr lang="en-US" sz="2200" dirty="0"/>
              <a:t>(</a:t>
            </a:r>
            <a:r>
              <a:rPr lang="en-US" sz="2200" dirty="0" err="1"/>
              <a:t>RadiaSoft</a:t>
            </a:r>
            <a:r>
              <a:rPr lang="en-US" sz="2200" dirty="0"/>
              <a:t>)</a:t>
            </a:r>
          </a:p>
          <a:p>
            <a:r>
              <a:rPr lang="en-US" sz="2200" dirty="0" err="1"/>
              <a:t>F.O’Shea</a:t>
            </a:r>
            <a:r>
              <a:rPr lang="en-US" sz="2200" dirty="0"/>
              <a:t>, </a:t>
            </a:r>
            <a:r>
              <a:rPr lang="en-US" sz="2200" dirty="0" err="1"/>
              <a:t>A.Murokh</a:t>
            </a:r>
            <a:r>
              <a:rPr lang="en-US" sz="2200" dirty="0"/>
              <a:t> (</a:t>
            </a:r>
            <a:r>
              <a:rPr lang="en-US" sz="2200" dirty="0" err="1"/>
              <a:t>RadiaBeam</a:t>
            </a:r>
            <a:r>
              <a:rPr lang="en-US" sz="2200" dirty="0" smtClean="0"/>
              <a:t>)</a:t>
            </a:r>
          </a:p>
          <a:p>
            <a:r>
              <a:rPr lang="en-US" sz="2200" dirty="0" err="1" smtClean="0"/>
              <a:t>R.Kishek</a:t>
            </a:r>
            <a:r>
              <a:rPr lang="en-US" sz="2200" dirty="0" smtClean="0"/>
              <a:t>, </a:t>
            </a:r>
            <a:r>
              <a:rPr lang="en-US" sz="2200" dirty="0" err="1" smtClean="0"/>
              <a:t>K.Ruisard</a:t>
            </a:r>
            <a:r>
              <a:rPr lang="en-US" sz="2200" dirty="0" smtClean="0"/>
              <a:t> (UMD)</a:t>
            </a:r>
            <a:endParaRPr lang="en-US" sz="2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9750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Nonlinear </a:t>
            </a:r>
            <a:r>
              <a:rPr lang="en-US" dirty="0"/>
              <a:t>M</a:t>
            </a:r>
            <a:r>
              <a:rPr lang="en-US" dirty="0" smtClean="0"/>
              <a:t>agnet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by </a:t>
            </a:r>
            <a:r>
              <a:rPr lang="en-US" dirty="0" err="1" smtClean="0"/>
              <a:t>RadiaBeam</a:t>
            </a:r>
            <a:r>
              <a:rPr lang="en-US" dirty="0" smtClean="0"/>
              <a:t> </a:t>
            </a:r>
            <a:r>
              <a:rPr lang="en-US" dirty="0" smtClean="0"/>
              <a:t>Technologies (Phase I and II SBIR)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7845" y="1597869"/>
            <a:ext cx="4623268" cy="385123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277845" y="5612155"/>
            <a:ext cx="4623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6"/>
                </a:solidFill>
              </a:rPr>
              <a:t>1.8-m long magnet to be delivered in 2016</a:t>
            </a:r>
            <a:endParaRPr lang="en-US" sz="2000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5612155"/>
            <a:ext cx="3856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6"/>
                </a:solidFill>
              </a:rPr>
              <a:t>S</a:t>
            </a:r>
            <a:r>
              <a:rPr lang="en-US" sz="2000" dirty="0" smtClean="0">
                <a:solidFill>
                  <a:schemeClr val="accent6"/>
                </a:solidFill>
              </a:rPr>
              <a:t>hort prototype built in Phase I</a:t>
            </a:r>
            <a:endParaRPr lang="en-US" sz="2000" dirty="0">
              <a:solidFill>
                <a:schemeClr val="accent6"/>
              </a:solidFill>
            </a:endParaRPr>
          </a:p>
        </p:txBody>
      </p:sp>
      <p:pic>
        <p:nvPicPr>
          <p:cNvPr id="11" name="Picture 10" descr="Untitled 1:Users:valishev:Desktop:PulseWire_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37215"/>
            <a:ext cx="3856651" cy="32269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5627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6/14/2016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" name="Picture 1" descr="Screen Shot 2015-10-13 at 10.08.2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469" y="745378"/>
            <a:ext cx="7368531" cy="6112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82113"/>
            <a:ext cx="7891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Synchrotron Light Based Diagnostics – 2016 internship project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2900" y="3581400"/>
            <a:ext cx="3546933" cy="120032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Components procured</a:t>
            </a:r>
          </a:p>
          <a:p>
            <a:r>
              <a:rPr lang="en-US" dirty="0" smtClean="0"/>
              <a:t>Prototype to be assembled</a:t>
            </a:r>
          </a:p>
          <a:p>
            <a:r>
              <a:rPr lang="en-US" dirty="0"/>
              <a:t>t</a:t>
            </a:r>
            <a:r>
              <a:rPr lang="en-US" dirty="0" smtClean="0"/>
              <a:t>his summer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2717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</a:t>
            </a:r>
            <a:r>
              <a:rPr lang="en-US" dirty="0" smtClean="0"/>
              <a:t>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7104"/>
            <a:ext cx="8672513" cy="5193809"/>
          </a:xfrm>
        </p:spPr>
        <p:txBody>
          <a:bodyPr/>
          <a:lstStyle/>
          <a:p>
            <a:r>
              <a:rPr lang="en-US" dirty="0" smtClean="0"/>
              <a:t>Power </a:t>
            </a:r>
            <a:r>
              <a:rPr lang="en-US" dirty="0" smtClean="0"/>
              <a:t>supplies purchased, installed. Cable pulls in progress.</a:t>
            </a:r>
          </a:p>
          <a:p>
            <a:r>
              <a:rPr lang="en-US" dirty="0" smtClean="0"/>
              <a:t>Vacuum system:</a:t>
            </a:r>
          </a:p>
          <a:p>
            <a:pPr lvl="1"/>
            <a:r>
              <a:rPr lang="en-US" dirty="0" smtClean="0"/>
              <a:t>Dipole alum. chambers manufactured.</a:t>
            </a:r>
          </a:p>
          <a:p>
            <a:pPr lvl="1"/>
            <a:r>
              <a:rPr lang="en-US" dirty="0" smtClean="0"/>
              <a:t>Vacuum pumps and gauges purchased</a:t>
            </a:r>
            <a:r>
              <a:rPr lang="en-US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909" y="2895600"/>
            <a:ext cx="5734491" cy="32270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2551907"/>
            <a:ext cx="210115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72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Staging – 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45982"/>
            <a:ext cx="8672513" cy="4987867"/>
          </a:xfrm>
        </p:spPr>
        <p:txBody>
          <a:bodyPr/>
          <a:lstStyle/>
          <a:p>
            <a:pPr marL="0" indent="0">
              <a:buNone/>
            </a:pPr>
            <a:r>
              <a:rPr lang="en-US" sz="3200" u="sng" dirty="0" smtClean="0"/>
              <a:t>Phase </a:t>
            </a:r>
            <a:r>
              <a:rPr lang="en-US" sz="3200" u="sng" dirty="0"/>
              <a:t>I</a:t>
            </a:r>
            <a:r>
              <a:rPr lang="en-US" sz="3200" dirty="0"/>
              <a:t> will concentrate on the academic aspect of single-particle motion stability using e- beams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</a:rPr>
              <a:t>Achieve large nonlinear tune shift/spread</a:t>
            </a:r>
            <a:r>
              <a:rPr lang="en-US" sz="2400" dirty="0"/>
              <a:t> without degradation of dynamic aperture </a:t>
            </a:r>
            <a:r>
              <a:rPr lang="en-US" sz="2400" b="1" dirty="0">
                <a:solidFill>
                  <a:srgbClr val="004C97"/>
                </a:solidFill>
              </a:rPr>
              <a:t>by “painting”</a:t>
            </a:r>
            <a:r>
              <a:rPr lang="en-US" sz="2400" dirty="0"/>
              <a:t> the accelerator aperture </a:t>
            </a:r>
            <a:r>
              <a:rPr lang="en-US" sz="2400" b="1" dirty="0">
                <a:solidFill>
                  <a:srgbClr val="004C97"/>
                </a:solidFill>
              </a:rPr>
              <a:t>with a “pencil” beam</a:t>
            </a:r>
          </a:p>
          <a:p>
            <a:pPr lvl="1"/>
            <a:r>
              <a:rPr lang="en-US" sz="2400" dirty="0"/>
              <a:t>Suppress strong lattice resonances = cross the integer resonance by part of the beam without intensity loss</a:t>
            </a:r>
          </a:p>
          <a:p>
            <a:pPr lvl="1"/>
            <a:r>
              <a:rPr lang="en-US" sz="2400" dirty="0"/>
              <a:t>Investigate stability of nonlinear systems to perturbations, develop practical designs of nonlinear magnets</a:t>
            </a:r>
          </a:p>
          <a:p>
            <a:pPr lvl="1"/>
            <a:r>
              <a:rPr lang="en-US" sz="2400" dirty="0"/>
              <a:t>The measure of success will be the achievement of high nonlinear tune shift = 0.25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2428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IOTA </a:t>
            </a:r>
            <a:r>
              <a:rPr lang="en-US" dirty="0" smtClean="0"/>
              <a:t>Staging – Phase 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sz="2800" dirty="0" smtClean="0"/>
              <a:t>The </a:t>
            </a:r>
            <a:r>
              <a:rPr lang="en-US" sz="2800" dirty="0"/>
              <a:t>magnet quality, optics stability, instrumentation system and optics measurement techniques must be of highest standards in order to meet the requirements for integrable optics</a:t>
            </a:r>
          </a:p>
          <a:p>
            <a:pPr lvl="1"/>
            <a:r>
              <a:rPr lang="en-US" dirty="0">
                <a:solidFill>
                  <a:srgbClr val="AF272F"/>
                </a:solidFill>
              </a:rPr>
              <a:t>1% or better </a:t>
            </a:r>
            <a:r>
              <a:rPr lang="en-US" dirty="0"/>
              <a:t>measurement and control of </a:t>
            </a:r>
            <a:r>
              <a:rPr lang="en-US" i="1" dirty="0">
                <a:latin typeface="Symbol" charset="2"/>
                <a:cs typeface="Symbol" charset="2"/>
              </a:rPr>
              <a:t>b</a:t>
            </a:r>
            <a:r>
              <a:rPr lang="en-US" dirty="0"/>
              <a:t>-function, and </a:t>
            </a:r>
            <a:r>
              <a:rPr lang="en-US" dirty="0">
                <a:solidFill>
                  <a:srgbClr val="AF272F"/>
                </a:solidFill>
              </a:rPr>
              <a:t>0.001 or better</a:t>
            </a:r>
            <a:r>
              <a:rPr lang="en-US" dirty="0"/>
              <a:t> control of betatron phase</a:t>
            </a:r>
          </a:p>
          <a:p>
            <a:pPr algn="just"/>
            <a:r>
              <a:rPr lang="en-US" sz="2800" dirty="0"/>
              <a:t>This is why </a:t>
            </a:r>
            <a:r>
              <a:rPr lang="en-US" sz="2800" b="1" dirty="0">
                <a:solidFill>
                  <a:schemeClr val="tx2"/>
                </a:solidFill>
              </a:rPr>
              <a:t>Phase I </a:t>
            </a:r>
            <a:r>
              <a:rPr lang="en-US" sz="2800" b="1" dirty="0" smtClean="0">
                <a:solidFill>
                  <a:schemeClr val="tx2"/>
                </a:solidFill>
              </a:rPr>
              <a:t>needs pencil e</a:t>
            </a:r>
            <a:r>
              <a:rPr lang="en-US" sz="2800" b="1" baseline="30000" dirty="0">
                <a:solidFill>
                  <a:schemeClr val="tx2"/>
                </a:solidFill>
              </a:rPr>
              <a:t>-</a:t>
            </a:r>
            <a:r>
              <a:rPr lang="en-US" sz="2800" b="1" dirty="0">
                <a:solidFill>
                  <a:schemeClr val="tx2"/>
                </a:solidFill>
              </a:rPr>
              <a:t> beams</a:t>
            </a:r>
            <a:r>
              <a:rPr lang="en-US" sz="2800" b="1" dirty="0"/>
              <a:t> </a:t>
            </a:r>
            <a:r>
              <a:rPr lang="en-US" sz="2800" dirty="0"/>
              <a:t>as </a:t>
            </a:r>
            <a:r>
              <a:rPr lang="en-US" sz="2800" dirty="0">
                <a:solidFill>
                  <a:srgbClr val="AF272F"/>
                </a:solidFill>
              </a:rPr>
              <a:t>such </a:t>
            </a:r>
            <a:r>
              <a:rPr lang="en-US" sz="2800" dirty="0" smtClean="0">
                <a:solidFill>
                  <a:srgbClr val="AF272F"/>
                </a:solidFill>
              </a:rPr>
              <a:t>optics parameters </a:t>
            </a:r>
            <a:r>
              <a:rPr lang="en-US" sz="2800" dirty="0">
                <a:solidFill>
                  <a:srgbClr val="AF272F"/>
                </a:solidFill>
              </a:rPr>
              <a:t>are not </a:t>
            </a:r>
            <a:r>
              <a:rPr lang="en-US" sz="2800" dirty="0" smtClean="0">
                <a:solidFill>
                  <a:srgbClr val="AF272F"/>
                </a:solidFill>
              </a:rPr>
              <a:t>immediately reachable</a:t>
            </a:r>
            <a:r>
              <a:rPr lang="en-US" sz="2800" dirty="0" smtClean="0"/>
              <a:t> </a:t>
            </a:r>
            <a:r>
              <a:rPr lang="en-US" sz="2800" dirty="0">
                <a:solidFill>
                  <a:srgbClr val="AF272F"/>
                </a:solidFill>
              </a:rPr>
              <a:t>in </a:t>
            </a:r>
            <a:r>
              <a:rPr lang="en-US" sz="2800" dirty="0" smtClean="0">
                <a:solidFill>
                  <a:srgbClr val="AF272F"/>
                </a:solidFill>
              </a:rPr>
              <a:t>a </a:t>
            </a:r>
            <a:r>
              <a:rPr lang="en-US" sz="2800" dirty="0">
                <a:solidFill>
                  <a:srgbClr val="AF272F"/>
                </a:solidFill>
              </a:rPr>
              <a:t>small ring operating with protons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30733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Staging – Phase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After the IOTA </a:t>
            </a:r>
            <a:r>
              <a:rPr lang="en-US" dirty="0" smtClean="0"/>
              <a:t>commissioning with e-, </a:t>
            </a:r>
            <a:r>
              <a:rPr lang="en-US" dirty="0"/>
              <a:t>we will move the </a:t>
            </a:r>
            <a:r>
              <a:rPr lang="en-US" dirty="0" smtClean="0"/>
              <a:t>existing 2.5 </a:t>
            </a:r>
            <a:r>
              <a:rPr lang="en-US" dirty="0"/>
              <a:t>MeV </a:t>
            </a:r>
            <a:r>
              <a:rPr lang="en-US" dirty="0" smtClean="0"/>
              <a:t>proton/H- RFQ to FAST to </a:t>
            </a:r>
            <a:r>
              <a:rPr lang="en-US" dirty="0"/>
              <a:t>inject protons into the IOTA ring.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2800" dirty="0" smtClean="0"/>
              <a:t>Allows </a:t>
            </a:r>
            <a:r>
              <a:rPr lang="en-US" sz="2800" dirty="0"/>
              <a:t>tests of Integrable Optics with protons and realistic s</a:t>
            </a:r>
            <a:r>
              <a:rPr lang="en-US" sz="2800" dirty="0" smtClean="0"/>
              <a:t>pace charge </a:t>
            </a:r>
            <a:r>
              <a:rPr lang="en-US" sz="2800" dirty="0"/>
              <a:t>beam dynamics studies</a:t>
            </a:r>
          </a:p>
          <a:p>
            <a:r>
              <a:rPr lang="en-US" sz="2800" b="1" dirty="0">
                <a:solidFill>
                  <a:srgbClr val="004C97"/>
                </a:solidFill>
              </a:rPr>
              <a:t>Allows </a:t>
            </a:r>
            <a:r>
              <a:rPr lang="en-US" sz="2800" b="1" dirty="0" smtClean="0">
                <a:solidFill>
                  <a:srgbClr val="004C97"/>
                </a:solidFill>
              </a:rPr>
              <a:t>space charge </a:t>
            </a:r>
            <a:r>
              <a:rPr lang="en-US" sz="2800" b="1" dirty="0">
                <a:solidFill>
                  <a:srgbClr val="004C97"/>
                </a:solidFill>
              </a:rPr>
              <a:t>compensation experiments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2"/>
          <a:stretch/>
        </p:blipFill>
        <p:spPr bwMode="auto">
          <a:xfrm>
            <a:off x="4734106" y="1834355"/>
            <a:ext cx="2724150" cy="215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6"/>
          <p:cNvSpPr txBox="1">
            <a:spLocks noChangeArrowheads="1"/>
          </p:cNvSpPr>
          <p:nvPr/>
        </p:nvSpPr>
        <p:spPr bwMode="auto">
          <a:xfrm>
            <a:off x="5117029" y="3333219"/>
            <a:ext cx="2105025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dirty="0"/>
              <a:t>2.5 MeV </a:t>
            </a:r>
            <a:r>
              <a:rPr lang="en-US" sz="1400" dirty="0" smtClean="0"/>
              <a:t>RFQ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36751" y="2344226"/>
            <a:ext cx="4184108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Symbol" charset="2"/>
                <a:cs typeface="Symbol" charset="2"/>
              </a:rPr>
              <a:t>D</a:t>
            </a:r>
            <a:r>
              <a:rPr lang="en-US" i="1" dirty="0" smtClean="0"/>
              <a:t>Q</a:t>
            </a:r>
            <a:r>
              <a:rPr lang="en-US" i="1" baseline="-25000" dirty="0" smtClean="0"/>
              <a:t>SC</a:t>
            </a:r>
            <a:r>
              <a:rPr lang="en-US" dirty="0" smtClean="0"/>
              <a:t> =0.5 for one-turn injection</a:t>
            </a:r>
          </a:p>
          <a:p>
            <a:endParaRPr lang="en-US" dirty="0" smtClean="0"/>
          </a:p>
          <a:p>
            <a:r>
              <a:rPr lang="en-US" dirty="0"/>
              <a:t>*</a:t>
            </a:r>
            <a:r>
              <a:rPr lang="en-US" dirty="0" smtClean="0"/>
              <a:t>multi-turn injection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3667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863029"/>
            <a:ext cx="5753099" cy="5385371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solidFill>
                  <a:schemeClr val="tx1"/>
                </a:solidFill>
              </a:rPr>
              <a:t>Construction</a:t>
            </a:r>
            <a:r>
              <a:rPr lang="en-US" b="1" dirty="0" smtClean="0"/>
              <a:t> / </a:t>
            </a:r>
            <a:r>
              <a:rPr lang="en-US" b="1" dirty="0" smtClean="0">
                <a:solidFill>
                  <a:srgbClr val="008000"/>
                </a:solidFill>
              </a:rPr>
              <a:t>Instruments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FAST/IOTA Department in Accelerator Division </a:t>
            </a:r>
            <a:endParaRPr lang="en-US" sz="2000" dirty="0">
              <a:solidFill>
                <a:schemeClr val="tx1"/>
              </a:solidFill>
            </a:endParaRP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17 people (8 FTE on FAST)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Support Depts. in AD and TD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1.6 FTE on FAST</a:t>
            </a:r>
          </a:p>
          <a:p>
            <a:r>
              <a:rPr lang="en-US" sz="2000" dirty="0">
                <a:solidFill>
                  <a:schemeClr val="tx1"/>
                </a:solidFill>
              </a:rPr>
              <a:t>GARD </a:t>
            </a:r>
            <a:r>
              <a:rPr lang="en-US" sz="2000" dirty="0" smtClean="0">
                <a:solidFill>
                  <a:schemeClr val="tx1"/>
                </a:solidFill>
              </a:rPr>
              <a:t>M&amp;S</a:t>
            </a:r>
            <a:endParaRPr lang="en-US" sz="2000" dirty="0" smtClean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In-kind contributions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JINR </a:t>
            </a:r>
            <a:r>
              <a:rPr lang="en-US" sz="1800" dirty="0" err="1">
                <a:solidFill>
                  <a:schemeClr val="tx1"/>
                </a:solidFill>
              </a:rPr>
              <a:t>Dubna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quadrupoles</a:t>
            </a:r>
            <a:endParaRPr lang="en-US" sz="1800" dirty="0">
              <a:solidFill>
                <a:schemeClr val="tx1"/>
              </a:solidFill>
            </a:endParaRP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MIT/Bates support stands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Fermilab LDRD (PI </a:t>
            </a:r>
            <a:r>
              <a:rPr lang="en-US" sz="2000" dirty="0" err="1" smtClean="0">
                <a:solidFill>
                  <a:srgbClr val="008000"/>
                </a:solidFill>
              </a:rPr>
              <a:t>Chattopadhyay</a:t>
            </a:r>
            <a:r>
              <a:rPr lang="en-US" sz="2000" dirty="0" smtClean="0">
                <a:solidFill>
                  <a:srgbClr val="008000"/>
                </a:solidFill>
              </a:rPr>
              <a:t>) </a:t>
            </a:r>
          </a:p>
          <a:p>
            <a:r>
              <a:rPr lang="en-US" sz="2000" dirty="0" smtClean="0">
                <a:solidFill>
                  <a:srgbClr val="008000"/>
                </a:solidFill>
              </a:rPr>
              <a:t>NIU </a:t>
            </a:r>
            <a:r>
              <a:rPr lang="en-US" sz="2000" dirty="0">
                <a:solidFill>
                  <a:srgbClr val="008000"/>
                </a:solidFill>
              </a:rPr>
              <a:t>(PI Chattopadhyay) </a:t>
            </a:r>
            <a:endParaRPr lang="en-US" sz="2000" dirty="0" smtClean="0">
              <a:solidFill>
                <a:srgbClr val="008000"/>
              </a:solidFill>
            </a:endParaRPr>
          </a:p>
          <a:p>
            <a:r>
              <a:rPr lang="en-US" sz="2000" dirty="0" smtClean="0">
                <a:solidFill>
                  <a:srgbClr val="008000"/>
                </a:solidFill>
              </a:rPr>
              <a:t>SBIR </a:t>
            </a:r>
            <a:r>
              <a:rPr lang="en-US" sz="2000" dirty="0" smtClean="0">
                <a:solidFill>
                  <a:srgbClr val="008000"/>
                </a:solidFill>
              </a:rPr>
              <a:t>Phase II </a:t>
            </a:r>
            <a:r>
              <a:rPr lang="en-US" sz="2000" dirty="0" err="1">
                <a:solidFill>
                  <a:srgbClr val="008000"/>
                </a:solidFill>
              </a:rPr>
              <a:t>RadiaBeam</a:t>
            </a:r>
            <a:r>
              <a:rPr lang="en-US" sz="2000" dirty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Technologies</a:t>
            </a:r>
          </a:p>
          <a:p>
            <a:pPr lvl="1"/>
            <a:r>
              <a:rPr lang="en-US" sz="1800" dirty="0" smtClean="0">
                <a:solidFill>
                  <a:srgbClr val="008000"/>
                </a:solidFill>
              </a:rPr>
              <a:t>nonlinear magnet</a:t>
            </a:r>
          </a:p>
          <a:p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00238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40" y="871179"/>
            <a:ext cx="8966157" cy="5344765"/>
          </a:xfrm>
        </p:spPr>
        <p:txBody>
          <a:bodyPr/>
          <a:lstStyle/>
          <a:p>
            <a:pPr algn="just"/>
            <a:r>
              <a:rPr lang="en-US" dirty="0"/>
              <a:t>First </a:t>
            </a:r>
            <a:r>
              <a:rPr lang="en-US" dirty="0" smtClean="0"/>
              <a:t>IOTA </a:t>
            </a:r>
            <a:r>
              <a:rPr lang="en-US" dirty="0" smtClean="0"/>
              <a:t>experiments </a:t>
            </a:r>
            <a:r>
              <a:rPr lang="en-US" dirty="0"/>
              <a:t>on nonlinear </a:t>
            </a:r>
            <a:r>
              <a:rPr lang="en-US" dirty="0" err="1"/>
              <a:t>integrable</a:t>
            </a:r>
            <a:r>
              <a:rPr lang="en-US" dirty="0"/>
              <a:t> optics with e- is </a:t>
            </a:r>
            <a:r>
              <a:rPr lang="en-US" dirty="0" smtClean="0"/>
              <a:t>in good shape</a:t>
            </a:r>
          </a:p>
          <a:p>
            <a:pPr lvl="1" algn="just"/>
            <a:r>
              <a:rPr lang="en-US" dirty="0" smtClean="0"/>
              <a:t>Simulations done</a:t>
            </a:r>
          </a:p>
          <a:p>
            <a:pPr lvl="1" algn="just"/>
            <a:r>
              <a:rPr lang="en-US" dirty="0" smtClean="0"/>
              <a:t>Nonlinear magnets on track</a:t>
            </a:r>
          </a:p>
          <a:p>
            <a:pPr algn="just"/>
            <a:r>
              <a:rPr lang="en-US" dirty="0" smtClean="0"/>
              <a:t>IOTA construction plans for </a:t>
            </a:r>
            <a:r>
              <a:rPr lang="en-US" dirty="0" smtClean="0"/>
              <a:t>completion in </a:t>
            </a:r>
            <a:r>
              <a:rPr lang="en-US" dirty="0" smtClean="0"/>
              <a:t>FY17 </a:t>
            </a:r>
          </a:p>
          <a:p>
            <a:pPr algn="just"/>
            <a:r>
              <a:rPr lang="en-US" dirty="0" smtClean="0"/>
              <a:t>IOTA needs resources in FY16-17 to accomplish the </a:t>
            </a:r>
            <a:r>
              <a:rPr lang="en-US" dirty="0" smtClean="0"/>
              <a:t>goals</a:t>
            </a:r>
            <a:endParaRPr lang="en-US" dirty="0" smtClean="0"/>
          </a:p>
          <a:p>
            <a:pPr lvl="1" algn="just"/>
            <a:r>
              <a:rPr lang="en-US" dirty="0"/>
              <a:t>Lab priorities and availability of engineering/mechanical labor may impact </a:t>
            </a:r>
            <a:r>
              <a:rPr lang="en-US" dirty="0" smtClean="0"/>
              <a:t>schedule</a:t>
            </a:r>
          </a:p>
          <a:p>
            <a:pPr lvl="1" algn="just"/>
            <a:r>
              <a:rPr lang="en-US" dirty="0" smtClean="0"/>
              <a:t>Required extra </a:t>
            </a:r>
            <a:r>
              <a:rPr lang="en-US" dirty="0"/>
              <a:t>engineering support ~1 FTE (mix of EE and Mechanical</a:t>
            </a:r>
            <a:r>
              <a:rPr lang="en-US" dirty="0" smtClean="0"/>
              <a:t>) for 3 </a:t>
            </a:r>
            <a:r>
              <a:rPr lang="en-US" dirty="0" smtClean="0"/>
              <a:t>years</a:t>
            </a:r>
          </a:p>
          <a:p>
            <a:pPr lvl="1" algn="just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5016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FAST/IOTA Dept. moves to FAST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28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0" y="2923463"/>
            <a:ext cx="5461000" cy="3073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01700"/>
            <a:ext cx="4987582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82619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115888"/>
            <a:ext cx="86883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Need accelerator R&amp;D beam facilities !</a:t>
            </a:r>
          </a:p>
        </p:txBody>
      </p:sp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-336550"/>
            <a:ext cx="9067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3493294" y="-34925"/>
            <a:ext cx="2432050" cy="708025"/>
          </a:xfrm>
          <a:solidFill>
            <a:schemeClr val="bg1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FAST</a:t>
            </a:r>
            <a:endParaRPr lang="en-US" sz="4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rved Up Arrow 7"/>
          <p:cNvSpPr/>
          <p:nvPr/>
        </p:nvSpPr>
        <p:spPr>
          <a:xfrm rot="16200000">
            <a:off x="7793831" y="3428207"/>
            <a:ext cx="1154113" cy="56515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2" descr="C:\Users\stuarth\Documents\Henderson Files\Programs\Advanced Accelerator R&amp;D\ASTA Briefing December 2012\ASTA Proposal Pictures\Gun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847850"/>
            <a:ext cx="3352800" cy="2514600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otched Right Arrow 11"/>
          <p:cNvSpPr/>
          <p:nvPr/>
        </p:nvSpPr>
        <p:spPr>
          <a:xfrm rot="15426179">
            <a:off x="433387" y="1720851"/>
            <a:ext cx="511175" cy="36830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92375"/>
            <a:ext cx="4400550" cy="3302000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Notched Right Arrow 21"/>
          <p:cNvSpPr/>
          <p:nvPr/>
        </p:nvSpPr>
        <p:spPr>
          <a:xfrm rot="16775919">
            <a:off x="1441450" y="1952625"/>
            <a:ext cx="915988" cy="369888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13" descr="HINS_2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2876550"/>
            <a:ext cx="4572000" cy="3429000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Notched Right Arrow 22"/>
          <p:cNvSpPr/>
          <p:nvPr/>
        </p:nvSpPr>
        <p:spPr>
          <a:xfrm rot="16200000">
            <a:off x="4739481" y="2766219"/>
            <a:ext cx="915988" cy="368300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3709988"/>
            <a:ext cx="4343400" cy="3046412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29469" y="6486525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29202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Integrable Optics Test Accelerator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98717"/>
            <a:ext cx="8672513" cy="4987867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4C97"/>
                </a:solidFill>
              </a:rPr>
              <a:t>Unique features</a:t>
            </a:r>
            <a:r>
              <a:rPr lang="en-US" sz="2800" dirty="0" smtClean="0">
                <a:solidFill>
                  <a:srgbClr val="004C97"/>
                </a:solidFill>
              </a:rPr>
              <a:t>:</a:t>
            </a:r>
          </a:p>
          <a:p>
            <a:pPr lvl="1"/>
            <a:r>
              <a:rPr lang="en-US" dirty="0" smtClean="0"/>
              <a:t>Can operate with either electrons or protons (up to 150 MeV/c momentum)</a:t>
            </a:r>
          </a:p>
          <a:p>
            <a:pPr lvl="1"/>
            <a:r>
              <a:rPr lang="en-US" dirty="0" smtClean="0"/>
              <a:t>Large aperture</a:t>
            </a:r>
          </a:p>
          <a:p>
            <a:pPr lvl="1"/>
            <a:r>
              <a:rPr lang="en-US" dirty="0" smtClean="0"/>
              <a:t>Significant flexibility of the </a:t>
            </a:r>
            <a:r>
              <a:rPr lang="en-US" dirty="0" smtClean="0"/>
              <a:t>lattice                   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smtClean="0">
                <a:solidFill>
                  <a:srgbClr val="0070C0"/>
                </a:solidFill>
              </a:rPr>
              <a:t>  </a:t>
            </a:r>
            <a:r>
              <a:rPr lang="en-US" dirty="0" err="1" smtClean="0">
                <a:solidFill>
                  <a:srgbClr val="0070C0"/>
                </a:solidFill>
              </a:rPr>
              <a:t>A.Romanov’s</a:t>
            </a:r>
            <a:r>
              <a:rPr lang="en-US" dirty="0" smtClean="0">
                <a:solidFill>
                  <a:srgbClr val="0070C0"/>
                </a:solidFill>
              </a:rPr>
              <a:t> talk</a:t>
            </a:r>
            <a:endParaRPr lang="en-US" dirty="0" smtClean="0">
              <a:solidFill>
                <a:srgbClr val="0070C0"/>
              </a:solidFill>
            </a:endParaRPr>
          </a:p>
          <a:p>
            <a:pPr lvl="1"/>
            <a:r>
              <a:rPr lang="en-US" dirty="0" smtClean="0"/>
              <a:t>Precise control of the optics quality and stability</a:t>
            </a:r>
          </a:p>
          <a:p>
            <a:pPr lvl="1"/>
            <a:r>
              <a:rPr lang="en-US" dirty="0" smtClean="0"/>
              <a:t>Set up for very high intensity operation (with protons)</a:t>
            </a:r>
          </a:p>
          <a:p>
            <a:r>
              <a:rPr lang="en-US" sz="2800" b="1" dirty="0" smtClean="0">
                <a:solidFill>
                  <a:srgbClr val="004C97"/>
                </a:solidFill>
              </a:rPr>
              <a:t>Based </a:t>
            </a:r>
            <a:r>
              <a:rPr lang="en-US" sz="2800" b="1" dirty="0">
                <a:solidFill>
                  <a:srgbClr val="004C97"/>
                </a:solidFill>
              </a:rPr>
              <a:t>on conventional </a:t>
            </a:r>
            <a:r>
              <a:rPr lang="en-US" sz="2800" b="1" dirty="0" smtClean="0">
                <a:solidFill>
                  <a:srgbClr val="004C97"/>
                </a:solidFill>
              </a:rPr>
              <a:t>technology </a:t>
            </a:r>
            <a:r>
              <a:rPr lang="en-US" sz="2800" dirty="0" smtClean="0"/>
              <a:t>(magnets, RF)</a:t>
            </a:r>
          </a:p>
          <a:p>
            <a:r>
              <a:rPr lang="en-US" sz="2800" b="1" dirty="0" smtClean="0">
                <a:solidFill>
                  <a:schemeClr val="tx2"/>
                </a:solidFill>
              </a:rPr>
              <a:t>Cost-effective solution</a:t>
            </a:r>
          </a:p>
          <a:p>
            <a:pPr lvl="1"/>
            <a:r>
              <a:rPr lang="en-US" sz="2600" dirty="0" smtClean="0"/>
              <a:t>Balance </a:t>
            </a:r>
            <a:r>
              <a:rPr lang="en-US" sz="2600" dirty="0"/>
              <a:t>between low energy </a:t>
            </a:r>
            <a:r>
              <a:rPr lang="en-US" sz="2600" dirty="0" smtClean="0"/>
              <a:t>(low </a:t>
            </a:r>
            <a:r>
              <a:rPr lang="en-US" sz="2600" dirty="0"/>
              <a:t>cost) and </a:t>
            </a:r>
            <a:r>
              <a:rPr lang="en-US" sz="2600" dirty="0" smtClean="0"/>
              <a:t>research potential</a:t>
            </a:r>
            <a:endParaRPr lang="en-US" sz="2600" dirty="0"/>
          </a:p>
          <a:p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50042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Physics </a:t>
            </a:r>
            <a:r>
              <a:rPr lang="en-US" dirty="0"/>
              <a:t>D</a:t>
            </a:r>
            <a:r>
              <a:rPr lang="en-US" dirty="0" smtClean="0"/>
              <a:t>rivers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88892"/>
            <a:ext cx="8672513" cy="4987867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chemeClr val="accent4"/>
                </a:solidFill>
              </a:rPr>
              <a:t>Nonlinear </a:t>
            </a:r>
            <a:r>
              <a:rPr lang="en-US" sz="2000" b="1" dirty="0" err="1">
                <a:solidFill>
                  <a:schemeClr val="accent4"/>
                </a:solidFill>
              </a:rPr>
              <a:t>Integrable</a:t>
            </a:r>
            <a:r>
              <a:rPr lang="en-US" sz="2000" b="1" dirty="0">
                <a:solidFill>
                  <a:schemeClr val="accent4"/>
                </a:solidFill>
              </a:rPr>
              <a:t> Optics </a:t>
            </a:r>
            <a:r>
              <a:rPr lang="en-US" sz="2000" b="1" dirty="0" smtClean="0"/>
              <a:t>– </a:t>
            </a:r>
            <a:r>
              <a:rPr lang="en-US" sz="2000" dirty="0" smtClean="0"/>
              <a:t>Experimental </a:t>
            </a:r>
            <a:r>
              <a:rPr lang="en-US" sz="2000" dirty="0"/>
              <a:t>demonstration of </a:t>
            </a:r>
            <a:r>
              <a:rPr lang="en-US" sz="2000" dirty="0" smtClean="0"/>
              <a:t>NIO lattice in a practical </a:t>
            </a:r>
            <a:r>
              <a:rPr lang="en-US" sz="2000" dirty="0" smtClean="0"/>
              <a:t>accelerator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>
                <a:solidFill>
                  <a:srgbClr val="AF272F"/>
                </a:solidFill>
              </a:rPr>
              <a:t>Space </a:t>
            </a:r>
            <a:r>
              <a:rPr lang="en-US" sz="2000" b="1" dirty="0">
                <a:solidFill>
                  <a:srgbClr val="AF272F"/>
                </a:solidFill>
              </a:rPr>
              <a:t>Charge </a:t>
            </a:r>
            <a:r>
              <a:rPr lang="en-US" sz="2000" b="1" dirty="0" smtClean="0">
                <a:solidFill>
                  <a:srgbClr val="AF272F"/>
                </a:solidFill>
              </a:rPr>
              <a:t>Compensation </a:t>
            </a:r>
            <a:r>
              <a:rPr lang="en-US" sz="2000" b="1" dirty="0" smtClean="0"/>
              <a:t>– </a:t>
            </a:r>
            <a:r>
              <a:rPr lang="en-US" sz="2000" dirty="0" smtClean="0"/>
              <a:t>Suppression of SC-related effects in high intensity circular accelerators</a:t>
            </a: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Nonlinear </a:t>
            </a:r>
            <a:r>
              <a:rPr lang="en-US" sz="2000" dirty="0" err="1" smtClean="0"/>
              <a:t>Integrable</a:t>
            </a:r>
            <a:r>
              <a:rPr lang="en-US" sz="2000" dirty="0" smtClean="0"/>
              <a:t> </a:t>
            </a:r>
            <a:r>
              <a:rPr lang="en-US" sz="2000" dirty="0"/>
              <a:t>Optics </a:t>
            </a:r>
            <a:r>
              <a:rPr lang="en-US" sz="2000" dirty="0">
                <a:solidFill>
                  <a:srgbClr val="0070C0"/>
                </a:solidFill>
              </a:rPr>
              <a:t>– </a:t>
            </a:r>
            <a:r>
              <a:rPr lang="en-US" sz="2000" dirty="0" err="1" smtClean="0">
                <a:solidFill>
                  <a:srgbClr val="0070C0"/>
                </a:solidFill>
              </a:rPr>
              <a:t>D.Bruhwiler</a:t>
            </a:r>
            <a:r>
              <a:rPr lang="en-US" sz="2000" dirty="0" smtClean="0">
                <a:solidFill>
                  <a:srgbClr val="0070C0"/>
                </a:solidFill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</a:rPr>
              <a:t>C.Mitchell’s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>
                <a:solidFill>
                  <a:srgbClr val="0070C0"/>
                </a:solidFill>
              </a:rPr>
              <a:t>talk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Electron </a:t>
            </a:r>
            <a:r>
              <a:rPr lang="en-US" sz="2000" dirty="0" smtClean="0"/>
              <a:t>lenses </a:t>
            </a:r>
            <a:r>
              <a:rPr lang="en-US" sz="2000" dirty="0" smtClean="0">
                <a:solidFill>
                  <a:srgbClr val="0070C0"/>
                </a:solidFill>
              </a:rPr>
              <a:t>– </a:t>
            </a:r>
            <a:r>
              <a:rPr lang="en-US" sz="2000" dirty="0" err="1" smtClean="0">
                <a:solidFill>
                  <a:srgbClr val="0070C0"/>
                </a:solidFill>
              </a:rPr>
              <a:t>G.Stancari’s</a:t>
            </a:r>
            <a:r>
              <a:rPr lang="en-US" sz="2000" dirty="0" smtClean="0">
                <a:solidFill>
                  <a:srgbClr val="0070C0"/>
                </a:solidFill>
              </a:rPr>
              <a:t> talk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Electron </a:t>
            </a:r>
            <a:r>
              <a:rPr lang="en-US" sz="2000" dirty="0" smtClean="0"/>
              <a:t>columns </a:t>
            </a:r>
            <a:r>
              <a:rPr lang="en-US" sz="2000" dirty="0" smtClean="0">
                <a:solidFill>
                  <a:srgbClr val="0070C0"/>
                </a:solidFill>
              </a:rPr>
              <a:t>– </a:t>
            </a:r>
            <a:r>
              <a:rPr lang="en-US" sz="2000" dirty="0" err="1" smtClean="0">
                <a:solidFill>
                  <a:srgbClr val="0070C0"/>
                </a:solidFill>
              </a:rPr>
              <a:t>C.S.Park’s</a:t>
            </a:r>
            <a:r>
              <a:rPr lang="en-US" sz="2000" dirty="0" smtClean="0">
                <a:solidFill>
                  <a:srgbClr val="0070C0"/>
                </a:solidFill>
              </a:rPr>
              <a:t> talk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857250" lvl="1" indent="-457200">
              <a:spcBef>
                <a:spcPts val="0"/>
              </a:spcBef>
            </a:pPr>
            <a:r>
              <a:rPr lang="en-US" sz="2000" dirty="0" smtClean="0"/>
              <a:t>Circular </a:t>
            </a:r>
            <a:r>
              <a:rPr lang="en-US" sz="2000" dirty="0" err="1" smtClean="0"/>
              <a:t>betatron</a:t>
            </a:r>
            <a:r>
              <a:rPr lang="en-US" sz="2000" dirty="0" smtClean="0"/>
              <a:t> modes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b="1" dirty="0">
                <a:solidFill>
                  <a:srgbClr val="AF272F"/>
                </a:solidFill>
              </a:rPr>
              <a:t>Beam collimation</a:t>
            </a:r>
            <a:r>
              <a:rPr lang="en-US" sz="2000" b="1" dirty="0"/>
              <a:t> – </a:t>
            </a:r>
            <a:r>
              <a:rPr lang="en-US" sz="2000" dirty="0"/>
              <a:t>Technology development for hollow electron beam </a:t>
            </a:r>
            <a:r>
              <a:rPr lang="en-US" sz="2000" dirty="0" smtClean="0"/>
              <a:t>collimation</a:t>
            </a:r>
            <a:endParaRPr lang="en-US" sz="2000" b="1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Optical Stochastic Cooling</a:t>
            </a:r>
            <a:r>
              <a:rPr lang="en-US" sz="2000" dirty="0" smtClean="0"/>
              <a:t> – Proof-of-principle </a:t>
            </a:r>
            <a:r>
              <a:rPr lang="en-US" sz="2000" dirty="0" smtClean="0">
                <a:solidFill>
                  <a:srgbClr val="0070C0"/>
                </a:solidFill>
              </a:rPr>
              <a:t>– </a:t>
            </a:r>
            <a:r>
              <a:rPr lang="en-US" sz="2000" dirty="0" err="1" smtClean="0">
                <a:solidFill>
                  <a:srgbClr val="0070C0"/>
                </a:solidFill>
              </a:rPr>
              <a:t>V.Lebedev’s</a:t>
            </a:r>
            <a:r>
              <a:rPr lang="en-US" sz="2000" dirty="0" smtClean="0">
                <a:solidFill>
                  <a:srgbClr val="0070C0"/>
                </a:solidFill>
              </a:rPr>
              <a:t> talk</a:t>
            </a:r>
            <a:endParaRPr lang="en-US" sz="2000" dirty="0" smtClean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Electron </a:t>
            </a:r>
            <a:r>
              <a:rPr lang="en-US" sz="2000" b="1" dirty="0"/>
              <a:t>Cooling </a:t>
            </a:r>
            <a:r>
              <a:rPr lang="en-US" sz="2000" b="1" dirty="0" smtClean="0"/>
              <a:t>– </a:t>
            </a:r>
            <a:r>
              <a:rPr lang="en-US" sz="2000" dirty="0" smtClean="0"/>
              <a:t>Advanced techniques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b="1" dirty="0"/>
              <a:t>Laser-Plasma </a:t>
            </a:r>
            <a:r>
              <a:rPr lang="en-US" sz="2000" b="1" dirty="0" smtClean="0"/>
              <a:t>Accelerator – </a:t>
            </a:r>
            <a:r>
              <a:rPr lang="en-US" sz="2000" dirty="0" smtClean="0"/>
              <a:t>Demonstration </a:t>
            </a:r>
            <a:r>
              <a:rPr lang="en-US" sz="2000" dirty="0" smtClean="0"/>
              <a:t>of injection - </a:t>
            </a:r>
            <a:r>
              <a:rPr lang="en-US" sz="2000" dirty="0" err="1" smtClean="0">
                <a:solidFill>
                  <a:srgbClr val="0070C0"/>
                </a:solidFill>
              </a:rPr>
              <a:t>A.Mikhailichenko’s</a:t>
            </a:r>
            <a:r>
              <a:rPr lang="en-US" sz="2000" dirty="0" smtClean="0">
                <a:solidFill>
                  <a:srgbClr val="0070C0"/>
                </a:solidFill>
              </a:rPr>
              <a:t> talk</a:t>
            </a:r>
            <a:endParaRPr lang="en-US" sz="2000" dirty="0" smtClean="0">
              <a:solidFill>
                <a:srgbClr val="0070C0"/>
              </a:solidFill>
            </a:endParaRPr>
          </a:p>
          <a:p>
            <a:r>
              <a:rPr lang="en-US" sz="2000" b="1" dirty="0" smtClean="0"/>
              <a:t>Quantum Physics </a:t>
            </a:r>
            <a:r>
              <a:rPr lang="en-US" sz="2000" dirty="0" smtClean="0">
                <a:solidFill>
                  <a:srgbClr val="0070C0"/>
                </a:solidFill>
              </a:rPr>
              <a:t>–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R.Dixon’s</a:t>
            </a:r>
            <a:r>
              <a:rPr lang="en-US" sz="2000" dirty="0" smtClean="0">
                <a:solidFill>
                  <a:srgbClr val="0070C0"/>
                </a:solidFill>
              </a:rPr>
              <a:t> talk 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endParaRPr lang="en-US" sz="2000" dirty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07037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Parameters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6</a:t>
            </a:fld>
            <a:endParaRPr lang="en-US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4821"/>
              </p:ext>
            </p:extLst>
          </p:nvPr>
        </p:nvGraphicFramePr>
        <p:xfrm>
          <a:off x="806450" y="850900"/>
          <a:ext cx="7391400" cy="548708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43400"/>
                <a:gridCol w="3048000"/>
              </a:tblGrid>
              <a:tr h="365808">
                <a:tc>
                  <a:txBody>
                    <a:bodyPr/>
                    <a:lstStyle/>
                    <a:p>
                      <a:r>
                        <a:rPr lang="en-US" sz="1800" b="0" dirty="0" smtClean="0"/>
                        <a:t>Nominal kinetic energy</a:t>
                      </a:r>
                      <a:endParaRPr lang="en-US" sz="1800" b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="0" baseline="0" dirty="0" smtClean="0"/>
                        <a:t>e</a:t>
                      </a:r>
                      <a:r>
                        <a:rPr lang="en-US" sz="1800" b="0" baseline="30000" dirty="0" smtClean="0"/>
                        <a:t>-</a:t>
                      </a:r>
                      <a:r>
                        <a:rPr lang="en-US" sz="1800" b="0" baseline="0" dirty="0" smtClean="0"/>
                        <a:t>: 150 MeV, p+: 2.5 MeV</a:t>
                      </a:r>
                      <a:endParaRPr lang="en-US" sz="1800" b="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Nominal </a:t>
                      </a:r>
                      <a:r>
                        <a:rPr lang="en-US" sz="1800" baseline="0" dirty="0" smtClean="0"/>
                        <a:t>intensity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baseline="0" dirty="0" smtClean="0"/>
                        <a:t>: 1×10</a:t>
                      </a:r>
                      <a:r>
                        <a:rPr lang="en-US" sz="1800" baseline="30000" dirty="0" smtClean="0"/>
                        <a:t>9</a:t>
                      </a:r>
                      <a:r>
                        <a:rPr lang="en-US" sz="1800" baseline="0" dirty="0" smtClean="0"/>
                        <a:t>, p+: 1×10</a:t>
                      </a:r>
                      <a:r>
                        <a:rPr lang="en-US" sz="1800" baseline="30000" dirty="0" smtClean="0"/>
                        <a:t>11</a:t>
                      </a:r>
                      <a:endParaRPr lang="en-US" sz="1800" baseline="300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Circumference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40 m</a:t>
                      </a:r>
                      <a:endParaRPr lang="en-US" sz="1400" baseline="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Bending dipole field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0.7 T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pipe aperture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50 mm dia.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Maximum b-function (</a:t>
                      </a:r>
                      <a:r>
                        <a:rPr lang="en-US" sz="1800" baseline="0" dirty="0" err="1" smtClean="0"/>
                        <a:t>x,y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12, 5 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Momentum</a:t>
                      </a:r>
                      <a:r>
                        <a:rPr lang="en-US" sz="1800" baseline="0" dirty="0" smtClean="0"/>
                        <a:t> compaction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0.02</a:t>
                      </a:r>
                      <a:r>
                        <a:rPr lang="en-US" sz="1800" baseline="0" dirty="0" smtClean="0"/>
                        <a:t> ÷ </a:t>
                      </a:r>
                      <a:r>
                        <a:rPr lang="en-US" sz="1800" dirty="0" smtClean="0"/>
                        <a:t>0.1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Betatron tune (integer)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÷ 5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Natural</a:t>
                      </a:r>
                      <a:r>
                        <a:rPr lang="en-US" sz="1800" baseline="0" dirty="0" smtClean="0"/>
                        <a:t> chromaticity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-5 ÷ -10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77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Transverse emittance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err="1" smtClean="0"/>
                        <a:t>r.m.s</a:t>
                      </a:r>
                      <a:r>
                        <a:rPr lang="en-US" sz="1800" dirty="0" smtClean="0"/>
                        <a:t>. 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0.04 </a:t>
                      </a:r>
                      <a:r>
                        <a:rPr lang="en-US" sz="1800" i="1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dirty="0" smtClean="0"/>
                        <a:t>m, p+: 2</a:t>
                      </a:r>
                      <a:r>
                        <a:rPr lang="en-US" sz="1800" i="1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lang="en-US" sz="1800" dirty="0" smtClean="0"/>
                        <a:t>m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SR damping time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0.6s (5×10</a:t>
                      </a:r>
                      <a:r>
                        <a:rPr lang="en-US" sz="1800" baseline="30000" dirty="0" smtClean="0"/>
                        <a:t>6</a:t>
                      </a:r>
                      <a:r>
                        <a:rPr lang="en-US" sz="1800" dirty="0" smtClean="0"/>
                        <a:t> turns)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RF </a:t>
                      </a:r>
                      <a:r>
                        <a:rPr lang="en-US" sz="1800" dirty="0" err="1" smtClean="0"/>
                        <a:t>V,f,q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1 kV, 30 MHz, 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Synchrotron tune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0.002</a:t>
                      </a:r>
                      <a:r>
                        <a:rPr lang="en-US" sz="1800" baseline="0" dirty="0" smtClean="0"/>
                        <a:t> ÷ </a:t>
                      </a:r>
                      <a:r>
                        <a:rPr lang="en-US" sz="1800" dirty="0" smtClean="0"/>
                        <a:t>0.005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Bunch length, momentum spread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</a:t>
                      </a:r>
                      <a:r>
                        <a:rPr lang="en-US" sz="1800" baseline="30000" dirty="0" smtClean="0"/>
                        <a:t>-</a:t>
                      </a:r>
                      <a:r>
                        <a:rPr lang="en-US" sz="1800" dirty="0" smtClean="0"/>
                        <a:t>: 12 cm, 1.4×10</a:t>
                      </a:r>
                      <a:r>
                        <a:rPr lang="en-US" sz="1800" baseline="30000" dirty="0" smtClean="0"/>
                        <a:t>-4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  <a:tr h="365808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  <a:cs typeface="Arial"/>
                        </a:rPr>
                        <a:t>Beam lifetime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+mn-lt"/>
                          <a:cs typeface="Arial"/>
                        </a:rPr>
                        <a:t>e</a:t>
                      </a:r>
                      <a:r>
                        <a:rPr lang="en-US" sz="1800" baseline="30000" dirty="0" smtClean="0">
                          <a:latin typeface="+mn-lt"/>
                          <a:cs typeface="Arial"/>
                        </a:rPr>
                        <a:t>-</a:t>
                      </a:r>
                      <a:r>
                        <a:rPr lang="en-US" sz="1800" dirty="0" smtClean="0">
                          <a:latin typeface="+mn-lt"/>
                          <a:cs typeface="Arial"/>
                        </a:rPr>
                        <a:t>: 1</a:t>
                      </a:r>
                      <a:r>
                        <a:rPr lang="en-US" sz="1800" baseline="0" dirty="0" smtClean="0">
                          <a:latin typeface="+mn-lt"/>
                          <a:cs typeface="Arial"/>
                        </a:rPr>
                        <a:t> hour, p+: 1 min</a:t>
                      </a:r>
                      <a:endParaRPr lang="en-US" sz="1800" dirty="0">
                        <a:latin typeface="+mn-lt"/>
                        <a:cs typeface="Arial"/>
                      </a:endParaRPr>
                    </a:p>
                  </a:txBody>
                  <a:tcPr marT="45719" marB="45719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68576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8" name="Picture 2" descr="Screen Shot 2014-05-22 at 10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370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V="1">
            <a:off x="103521" y="2110515"/>
            <a:ext cx="3415347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50768" y="1623527"/>
            <a:ext cx="1735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e- beam line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21" y="2662408"/>
            <a:ext cx="1919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2.5 MeV RFQ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091059" y="2458537"/>
            <a:ext cx="1994063" cy="0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91059" y="1996872"/>
            <a:ext cx="1649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 beam line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143616" y="2464441"/>
            <a:ext cx="3961914" cy="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518868" y="2116421"/>
            <a:ext cx="1100151" cy="650239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015027" y="2464442"/>
            <a:ext cx="531188" cy="30221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1753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06450" y="907189"/>
            <a:ext cx="7915412" cy="5261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87054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9144000" cy="66868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IOTA Layout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smtClean="0"/>
              <a:t>6/14/2016</a:t>
            </a: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A. Valishev | IOTA - FAST/IOTA SPM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B9D8C-2882-41F9-92E5-94261C5AF937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5295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NAL_TemplateP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FNAL_TemplatePC_060514</Template>
  <TotalTime>21466</TotalTime>
  <Words>1270</Words>
  <Application>Microsoft Macintosh PowerPoint</Application>
  <PresentationFormat>On-screen Show (4:3)</PresentationFormat>
  <Paragraphs>245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Constantia</vt:lpstr>
      <vt:lpstr>Helvetica</vt:lpstr>
      <vt:lpstr>MS PGothic</vt:lpstr>
      <vt:lpstr>ＭＳ Ｐゴシック</vt:lpstr>
      <vt:lpstr>Symbol</vt:lpstr>
      <vt:lpstr>Arial</vt:lpstr>
      <vt:lpstr>FNAL_TemplatePC_060514</vt:lpstr>
      <vt:lpstr>Fermilab: Footer Only</vt:lpstr>
      <vt:lpstr>Status of the Integrable Optics Test Accelerator  </vt:lpstr>
      <vt:lpstr>Acknowledgments</vt:lpstr>
      <vt:lpstr>FAST</vt:lpstr>
      <vt:lpstr>Integrable Optics Test Accelerator</vt:lpstr>
      <vt:lpstr>IOTA Physics Drivers</vt:lpstr>
      <vt:lpstr>IOTA Parameters</vt:lpstr>
      <vt:lpstr>IOTA Ring</vt:lpstr>
      <vt:lpstr>IOTA Layout</vt:lpstr>
      <vt:lpstr>IOTA Layout</vt:lpstr>
      <vt:lpstr>IOTA Layout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IOTA Injection Lambertson – Design complete, drafting and fabrication in progress</vt:lpstr>
      <vt:lpstr>Octupoles for Quasi-Integrable System</vt:lpstr>
      <vt:lpstr>Nonlinear Magnet</vt:lpstr>
      <vt:lpstr>PowerPoint Presentation</vt:lpstr>
      <vt:lpstr>IOTA Systems</vt:lpstr>
      <vt:lpstr>IOTA Staging – Phase I</vt:lpstr>
      <vt:lpstr>IOTA Staging – Phase I</vt:lpstr>
      <vt:lpstr>IOTA Staging – Phase II</vt:lpstr>
      <vt:lpstr>Resources</vt:lpstr>
      <vt:lpstr>Summary</vt:lpstr>
      <vt:lpstr>FAST/IOTA Dept. moves to FAST</vt:lpstr>
    </vt:vector>
  </TitlesOfParts>
  <LinksUpToDate>false</LinksUpToDate>
  <SharedDoc>false</SharedDoc>
  <HyperlinksChanged>false</HyperlinksChanged>
  <AppVersion>15.0022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Heads meeting (new PowerPoint template…)</dc:title>
  <dc:creator>nsergei</dc:creator>
  <cp:lastModifiedBy>Alexander A Valishev</cp:lastModifiedBy>
  <cp:revision>806</cp:revision>
  <cp:lastPrinted>2014-08-26T15:42:40Z</cp:lastPrinted>
  <dcterms:created xsi:type="dcterms:W3CDTF">2014-06-19T15:29:50Z</dcterms:created>
  <dcterms:modified xsi:type="dcterms:W3CDTF">2016-06-14T03:28:33Z</dcterms:modified>
</cp:coreProperties>
</file>