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pg" ContentType="video/m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7"/>
  </p:notesMasterIdLst>
  <p:handoutMasterIdLst>
    <p:handoutMasterId r:id="rId18"/>
  </p:handoutMasterIdLst>
  <p:sldIdLst>
    <p:sldId id="265" r:id="rId3"/>
    <p:sldId id="337" r:id="rId4"/>
    <p:sldId id="324" r:id="rId5"/>
    <p:sldId id="326" r:id="rId6"/>
    <p:sldId id="325" r:id="rId7"/>
    <p:sldId id="327" r:id="rId8"/>
    <p:sldId id="330" r:id="rId9"/>
    <p:sldId id="328" r:id="rId10"/>
    <p:sldId id="329" r:id="rId11"/>
    <p:sldId id="331" r:id="rId12"/>
    <p:sldId id="332" r:id="rId13"/>
    <p:sldId id="334" r:id="rId14"/>
    <p:sldId id="335" r:id="rId15"/>
    <p:sldId id="338" r:id="rId1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7A8AA"/>
    <a:srgbClr val="000000"/>
    <a:srgbClr val="170296"/>
    <a:srgbClr val="404040"/>
    <a:srgbClr val="505050"/>
    <a:srgbClr val="004C97"/>
    <a:srgbClr val="63666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/>
    <p:restoredTop sz="94586"/>
  </p:normalViewPr>
  <p:slideViewPr>
    <p:cSldViewPr snapToGrid="0" snapToObjects="1">
      <p:cViewPr>
        <p:scale>
          <a:sx n="100" d="100"/>
          <a:sy n="100" d="100"/>
        </p:scale>
        <p:origin x="1312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64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Relationship Id="rId2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6/8/16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6/8/16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683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6563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64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5914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54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35013" indent="-282575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30300" indent="-225425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582738" indent="-225425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35175" indent="-225425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492375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49575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06775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63975" indent="-225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8F564D-55A3-4466-BD44-F16EE4E09AEB}" type="slidenum">
              <a:rPr lang="en-US" altLang="en-US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15967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/>
              <a:t>6/14/2016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Simulation of space-charge compensation at IOTA-FAST	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B9D8C-2882-41F9-92E5-94261C5AF9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7/16/2014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Shiltsev | SCC at IOTA - WG6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A3A6F847-EEB2-4562-8922-6C1018EC1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7/16/2014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Shiltsev | SCC at IOTA - WG6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8FB5EF2-0A30-481B-A159-BB97A7C290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7/16/2014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Shiltsev | SCC at IOTA - WG6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A1D54-386B-438A-B35B-786A972FA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7/16/2014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Shiltsev | SCC at IOTA - WG6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8342B-3EEB-4356-B9ED-45883B1E36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42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7/16/2014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Shiltsev | SCC at IOTA - WG6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B6BCEC-84A3-42D1-A9FA-9CB73E2BEE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653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7/16/2014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Shiltsev | SCC at IOTA - WG6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71366-A185-42D2-9506-4FA3B8FFBA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608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7/16/2014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Shiltsev | SCC at IOTA - WG6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E120B-615F-461D-8A8C-89AC6BEB8A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91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7/16/2014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V. Shiltsev | SCC at IOTA - WG6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01D06E4C-6333-4DFD-BF5D-A50EA7E5D37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7/16/2014</a:t>
            </a:r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V. Shiltsev | SCC at IOTA - WG6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90515DF6-1CA5-421A-9AE8-13AD4A57D03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3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4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736782" y="2615178"/>
            <a:ext cx="8038918" cy="16075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Simulation </a:t>
            </a:r>
            <a:r>
              <a:rPr lang="en-US" smtClean="0"/>
              <a:t>of </a:t>
            </a:r>
            <a:r>
              <a:rPr lang="en-US" smtClean="0"/>
              <a:t>Space Charge Compensation Using e-Columns </a:t>
            </a:r>
            <a:r>
              <a:rPr lang="en-US" dirty="0" smtClean="0"/>
              <a:t>at IOTA</a:t>
            </a:r>
            <a:endParaRPr lang="en-US" altLang="en-US" dirty="0" smtClean="0">
              <a:latin typeface="Helvetica" pitchFamily="124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736782" y="4222698"/>
            <a:ext cx="7526338" cy="14899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itchFamily="124" charset="0"/>
              </a:rPr>
              <a:t>Chong Shik </a:t>
            </a:r>
            <a:r>
              <a:rPr lang="en-US" altLang="en-US" dirty="0" smtClean="0">
                <a:latin typeface="Helvetica" pitchFamily="124" charset="0"/>
              </a:rPr>
              <a:t>Park</a:t>
            </a:r>
            <a:r>
              <a:rPr lang="en-US" altLang="en-US" dirty="0" smtClean="0">
                <a:latin typeface="Helvetica" pitchFamily="124" charset="0"/>
              </a:rPr>
              <a:t> and </a:t>
            </a:r>
            <a:r>
              <a:rPr lang="en-US" altLang="en-US" dirty="0" err="1" smtClean="0">
                <a:latin typeface="Helvetica" pitchFamily="124" charset="0"/>
              </a:rPr>
              <a:t>Jayakar</a:t>
            </a:r>
            <a:r>
              <a:rPr lang="en-US" altLang="en-US" dirty="0" smtClean="0">
                <a:latin typeface="Helvetica" pitchFamily="124" charset="0"/>
              </a:rPr>
              <a:t> </a:t>
            </a:r>
            <a:r>
              <a:rPr lang="en-US" altLang="en-US" dirty="0" smtClean="0">
                <a:latin typeface="Helvetica" pitchFamily="124" charset="0"/>
              </a:rPr>
              <a:t>Thangaraj</a:t>
            </a:r>
          </a:p>
          <a:p>
            <a:r>
              <a:rPr lang="en-US" altLang="en-US" dirty="0" smtClean="0">
                <a:latin typeface="Helvetica" pitchFamily="124" charset="0"/>
              </a:rPr>
              <a:t>June 14, 2016                                    </a:t>
            </a:r>
            <a:endParaRPr lang="en-US" altLang="en-US" dirty="0" smtClean="0">
              <a:latin typeface="Helvetica" pitchFamily="124" charset="0"/>
            </a:endParaRPr>
          </a:p>
          <a:p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 smtClean="0">
                <a:latin typeface="Helvetica" pitchFamily="124" charset="0"/>
              </a:rPr>
              <a:t>Thanks to Giulio Stancari, Vladimir Shiltsev, </a:t>
            </a:r>
            <a:r>
              <a:rPr lang="en-US" altLang="en-US" dirty="0" smtClean="0">
                <a:latin typeface="Helvetica" pitchFamily="124" charset="0"/>
              </a:rPr>
              <a:t>and Moses </a:t>
            </a:r>
            <a:r>
              <a:rPr lang="en-US" altLang="en-US" dirty="0" smtClean="0">
                <a:latin typeface="Helvetica" pitchFamily="124" charset="0"/>
              </a:rPr>
              <a:t>Chung</a:t>
            </a:r>
          </a:p>
          <a:p>
            <a:r>
              <a:rPr lang="en-US" altLang="en-US" dirty="0">
                <a:latin typeface="Helvetica" pitchFamily="124" charset="0"/>
              </a:rPr>
              <a:t> </a:t>
            </a:r>
            <a:r>
              <a:rPr lang="en-US" altLang="en-US" dirty="0" smtClean="0">
                <a:latin typeface="Helvetica" pitchFamily="124" charset="0"/>
              </a:rPr>
              <a:t>                                                                               </a:t>
            </a:r>
          </a:p>
          <a:p>
            <a:pPr algn="ctr"/>
            <a:endParaRPr lang="en-US" altLang="en-US" sz="1600" dirty="0">
              <a:latin typeface="Helvetica" pitchFamily="124" charset="0"/>
            </a:endParaRPr>
          </a:p>
          <a:p>
            <a:pPr algn="ctr"/>
            <a:r>
              <a:rPr lang="en-US" altLang="en-US" sz="1600" dirty="0" smtClean="0">
                <a:latin typeface="Helvetica" pitchFamily="124" charset="0"/>
              </a:rPr>
              <a:t>2016 FAST-IOTA Scientific meeting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2800" dirty="0" smtClean="0"/>
              <a:t>Under Compensation or Over Compensation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4026229"/>
            <a:ext cx="3044952" cy="2283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699" y="967157"/>
            <a:ext cx="3044952" cy="22837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967157"/>
            <a:ext cx="3044952" cy="22837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699" y="4026229"/>
            <a:ext cx="3044952" cy="22837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2437" y="3405572"/>
            <a:ext cx="3492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Transverse Density Profile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613402" y="4752587"/>
            <a:ext cx="1917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= 0.1 T</a:t>
            </a:r>
          </a:p>
          <a:p>
            <a:pPr algn="ctr"/>
            <a:r>
              <a:rPr lang="en-US" dirty="0" smtClean="0"/>
              <a:t>V = -200.0 V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164899" y="3405572"/>
            <a:ext cx="3646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Longitudinal Density Profile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634865" y="1848217"/>
            <a:ext cx="1917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= 0.0 T</a:t>
            </a:r>
          </a:p>
          <a:p>
            <a:pPr algn="ctr"/>
            <a:r>
              <a:rPr lang="en-US" dirty="0" smtClean="0"/>
              <a:t>V = 0.0 V</a:t>
            </a:r>
            <a:endParaRPr lang="en-US" dirty="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 smtClean="0"/>
              <a:t>6/14/2016</a:t>
            </a:r>
            <a:endParaRPr lang="en-US" alt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Simulation of space-charge compensation at IOTA-FAST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679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/>
              <a:t>Current Best Compensation-Matched 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75305"/>
            <a:ext cx="4267200" cy="320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975305"/>
            <a:ext cx="4267200" cy="3200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4162" y="4198510"/>
            <a:ext cx="3656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Transverse Density Profile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01362" y="4198510"/>
            <a:ext cx="3656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Longitudinal Density Profile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6275" y="4876501"/>
            <a:ext cx="7324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 smtClean="0"/>
              <a:t>Lower the Electrode Voltages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/>
              <a:t>B = 0.1 T and V = -10 V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 smtClean="0"/>
              <a:t>6/14/2016</a:t>
            </a:r>
            <a:endParaRPr lang="en-US" alt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Simulation of space-charge compensation at IOTA-FAST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6022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Neutralization Time for Various Parameters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986790"/>
            <a:ext cx="7071360" cy="5303520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 smtClean="0"/>
              <a:t>6/14/2016</a:t>
            </a:r>
            <a:endParaRPr lang="en-US" alt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Simulation of space-charge compensation at IOTA-FAST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92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Best Compensation-Matched Results (Cont’d)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Simulation of space-charge compensation at IOTA-FAST	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13" name="all_B_0.1T_V_0.005kV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368425"/>
            <a:ext cx="8672513" cy="4337050"/>
          </a:xfrm>
        </p:spPr>
      </p:pic>
    </p:spTree>
    <p:extLst>
      <p:ext uri="{BB962C8B-B14F-4D97-AF65-F5344CB8AC3E}">
        <p14:creationId xmlns:p14="http://schemas.microsoft.com/office/powerpoint/2010/main" val="58180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80387" y="76200"/>
            <a:ext cx="8606413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03469"/>
            <a:ext cx="8639978" cy="5254961"/>
          </a:xfrm>
          <a:solidFill>
            <a:schemeClr val="bg1"/>
          </a:solidFill>
        </p:spPr>
        <p:txBody>
          <a:bodyPr rtlCol="0"/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900" dirty="0" smtClean="0"/>
              <a:t>SC compensation has been observed in e-column with properly matched longitudinal and transverse distribution</a:t>
            </a:r>
            <a:r>
              <a:rPr lang="en-US" sz="1900" dirty="0" smtClean="0"/>
              <a:t>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sz="1900" dirty="0" smtClean="0">
              <a:solidFill>
                <a:srgbClr val="170296"/>
              </a:solidFill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900" dirty="0"/>
              <a:t>Fast Neutralization has also been observed with lower solenoid fields and biased voltages for e-column simulations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sz="19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900" dirty="0"/>
              <a:t>WARP-3D simulations of SC processes in the </a:t>
            </a:r>
            <a:r>
              <a:rPr lang="en-US" sz="1900" dirty="0" smtClean="0"/>
              <a:t>e-column </a:t>
            </a:r>
            <a:r>
              <a:rPr lang="en-US" sz="1900" dirty="0"/>
              <a:t>show that </a:t>
            </a:r>
            <a:r>
              <a:rPr lang="en-US" sz="1900" dirty="0" smtClean="0"/>
              <a:t> a parameter </a:t>
            </a:r>
            <a:r>
              <a:rPr lang="en-US" sz="1900" dirty="0"/>
              <a:t>set of 0.1 T </a:t>
            </a:r>
            <a:r>
              <a:rPr lang="en-US" sz="1900" dirty="0" smtClean="0"/>
              <a:t>and </a:t>
            </a:r>
            <a:r>
              <a:rPr lang="en-US" sz="1900" dirty="0"/>
              <a:t>10 V leads to </a:t>
            </a:r>
            <a:r>
              <a:rPr lang="en-US" sz="1900" dirty="0" smtClean="0"/>
              <a:t>stable/matched accumulation of electrons </a:t>
            </a:r>
            <a:r>
              <a:rPr lang="en-US" sz="1900" dirty="0"/>
              <a:t>for single pass.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sz="19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900" u="sng" dirty="0" smtClean="0">
                <a:solidFill>
                  <a:srgbClr val="7030A0"/>
                </a:solidFill>
                <a:sym typeface="Wingdings" pitchFamily="2" charset="2"/>
              </a:rPr>
              <a:t>NEXT STEP:</a:t>
            </a:r>
            <a:r>
              <a:rPr lang="en-US" sz="1900" dirty="0" smtClean="0">
                <a:solidFill>
                  <a:srgbClr val="7030A0"/>
                </a:solidFill>
                <a:sym typeface="Wingdings" pitchFamily="2" charset="2"/>
              </a:rPr>
              <a:t> Practical issues such as ring dynamics of the primary proton beam with external focusing and multiple passes thru the e-column must be done.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sz="1900" dirty="0">
              <a:solidFill>
                <a:srgbClr val="7030A0"/>
              </a:solidFill>
              <a:sym typeface="Wingdings" pitchFamily="2" charset="2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900" dirty="0">
                <a:solidFill>
                  <a:srgbClr val="000000"/>
                </a:solidFill>
                <a:sym typeface="Wingdings" pitchFamily="2" charset="2"/>
              </a:rPr>
              <a:t>SC compensation </a:t>
            </a:r>
            <a:r>
              <a:rPr lang="en-US" sz="1900" dirty="0" smtClean="0">
                <a:solidFill>
                  <a:srgbClr val="000000"/>
                </a:solidFill>
                <a:sym typeface="Wingdings" pitchFamily="2" charset="2"/>
              </a:rPr>
              <a:t>physics program </a:t>
            </a:r>
            <a:r>
              <a:rPr lang="en-US" sz="1900" dirty="0">
                <a:solidFill>
                  <a:srgbClr val="000000"/>
                </a:solidFill>
                <a:sym typeface="Wingdings" pitchFamily="2" charset="2"/>
              </a:rPr>
              <a:t>with </a:t>
            </a:r>
            <a:r>
              <a:rPr lang="en-US" sz="1900" dirty="0" smtClean="0">
                <a:solidFill>
                  <a:srgbClr val="000000"/>
                </a:solidFill>
                <a:sym typeface="Wingdings" pitchFamily="2" charset="2"/>
              </a:rPr>
              <a:t>BOTH e-lenses </a:t>
            </a:r>
            <a:r>
              <a:rPr lang="en-US" sz="1900" dirty="0">
                <a:solidFill>
                  <a:srgbClr val="000000"/>
                </a:solidFill>
                <a:sym typeface="Wingdings" pitchFamily="2" charset="2"/>
              </a:rPr>
              <a:t>and e-columns are planne</a:t>
            </a:r>
            <a:r>
              <a:rPr lang="en-US" sz="1900" dirty="0">
                <a:sym typeface="Wingdings" pitchFamily="2" charset="2"/>
              </a:rPr>
              <a:t>d at the IOTA ring. </a:t>
            </a:r>
            <a:endParaRPr lang="en-US" sz="1900" dirty="0" smtClean="0">
              <a:sym typeface="Wingdings" pitchFamily="2" charset="2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sz="1900" dirty="0">
              <a:sym typeface="Wingdings" pitchFamily="2" charset="2"/>
            </a:endParaRPr>
          </a:p>
          <a:p>
            <a:pPr marL="0" indent="0" algn="ctr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sz="19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sz="1900" dirty="0" smtClean="0">
                <a:solidFill>
                  <a:srgbClr val="FF0000"/>
                </a:solidFill>
                <a:sym typeface="Wingdings" pitchFamily="2" charset="2"/>
              </a:rPr>
              <a:t>Collaborators in theory/simulation/experiment are </a:t>
            </a:r>
            <a:r>
              <a:rPr lang="en-US" sz="1900" dirty="0" smtClean="0">
                <a:solidFill>
                  <a:srgbClr val="FF0000"/>
                </a:solidFill>
                <a:sym typeface="Wingdings" pitchFamily="2" charset="2"/>
              </a:rPr>
              <a:t>Welcome!</a:t>
            </a:r>
            <a:endParaRPr lang="en-US" sz="1900" dirty="0">
              <a:solidFill>
                <a:srgbClr val="C00000"/>
              </a:solidFill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sz="1900" dirty="0" smtClean="0">
              <a:solidFill>
                <a:srgbClr val="7030A0"/>
              </a:solidFill>
              <a:sym typeface="Wingdings" pitchFamily="2" charset="2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 smtClean="0"/>
              <a:t>6/14/2016</a:t>
            </a:r>
            <a:endParaRPr lang="en-US" alt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Simulation of space-charge compensation at IOTA-FAST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925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</a:t>
            </a:r>
            <a:r>
              <a:rPr lang="en-US" dirty="0" smtClean="0"/>
              <a:t>Charge </a:t>
            </a:r>
            <a:r>
              <a:rPr lang="en-US" dirty="0" smtClean="0"/>
              <a:t>(SC) – </a:t>
            </a:r>
            <a:r>
              <a:rPr lang="en-US" dirty="0" smtClean="0"/>
              <a:t>Crucial Challenge </a:t>
            </a:r>
            <a:r>
              <a:rPr lang="en-US" dirty="0" smtClean="0"/>
              <a:t>at </a:t>
            </a:r>
            <a:r>
              <a:rPr lang="en-US" dirty="0" smtClean="0"/>
              <a:t>High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3456765"/>
          </a:xfrm>
        </p:spPr>
        <p:txBody>
          <a:bodyPr/>
          <a:lstStyle/>
          <a:p>
            <a:r>
              <a:rPr lang="en-US" dirty="0" smtClean="0"/>
              <a:t>Intensity Frontier presents an important fundamental challenge – Space </a:t>
            </a:r>
            <a:r>
              <a:rPr lang="en-US" dirty="0" smtClean="0"/>
              <a:t>Charge Effects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1371600" lvl="3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</a:t>
            </a:r>
            <a:endParaRPr lang="en-US" dirty="0"/>
          </a:p>
          <a:p>
            <a:pPr lvl="2"/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Simulation of space-charge compensation at IOTA-FAST	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10" name="Quad Arrow 9"/>
          <p:cNvSpPr/>
          <p:nvPr/>
        </p:nvSpPr>
        <p:spPr>
          <a:xfrm>
            <a:off x="390128" y="1842831"/>
            <a:ext cx="8349456" cy="2443083"/>
          </a:xfrm>
          <a:prstGeom prst="quad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SC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  <a:latin typeface="Helvetica"/>
              <a:cs typeface="ＭＳ Ｐゴシック" charset="0"/>
            </a:endParaRPr>
          </a:p>
          <a:p>
            <a:pPr algn="ctr"/>
            <a:r>
              <a:rPr lang="en-US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ACCELERATE       COMPENSATE           </a:t>
            </a:r>
            <a:r>
              <a:rPr lang="en-US" dirty="0" smtClean="0">
                <a:solidFill>
                  <a:srgbClr val="404040"/>
                </a:solidFill>
                <a:latin typeface="Helvetica"/>
                <a:cs typeface="ＭＳ Ｐゴシック" charset="0"/>
              </a:rPr>
              <a:t>CONTROL</a:t>
            </a:r>
          </a:p>
          <a:p>
            <a:pPr algn="ctr"/>
            <a:endParaRPr lang="en-US" dirty="0">
              <a:solidFill>
                <a:srgbClr val="404040"/>
              </a:solidFill>
              <a:latin typeface="Helvetica"/>
              <a:cs typeface="ＭＳ Ｐゴシック" charset="0"/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28600" y="4797454"/>
                <a:ext cx="2687805" cy="1200329"/>
              </a:xfrm>
              <a:prstGeom prst="rect">
                <a:avLst/>
              </a:prstGeom>
              <a:noFill/>
              <a:ln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/>
                  <a:t>- Space Charge Tune Shift</a:t>
                </a:r>
              </a:p>
              <a:p>
                <a:r>
                  <a:rPr lang="en-US" sz="1800" dirty="0" smtClean="0"/>
                  <a:t>              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charset="0"/>
                      </a:rPr>
                      <m:t>~</m:t>
                    </m:r>
                    <m:sSup>
                      <m:sSupPr>
                        <m:ctrlPr>
                          <a:rPr lang="en-US" sz="180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p>
                        <m:r>
                          <a:rPr lang="en-US" sz="1800" b="0" i="1" smtClean="0">
                            <a:latin typeface="Cambria Math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1800" dirty="0" smtClean="0"/>
              </a:p>
              <a:p>
                <a:endParaRPr lang="en-US" sz="1800" dirty="0" smtClean="0"/>
              </a:p>
              <a:p>
                <a:r>
                  <a:rPr lang="en-US" sz="1800" dirty="0" smtClean="0"/>
                  <a:t>- </a:t>
                </a:r>
                <a:r>
                  <a:rPr lang="en-US" sz="1800" u="sng" dirty="0" smtClean="0"/>
                  <a:t>Cons</a:t>
                </a:r>
                <a:r>
                  <a:rPr lang="en-US" sz="1800" dirty="0" smtClean="0"/>
                  <a:t>: expensive LINACs</a:t>
                </a:r>
                <a:endParaRPr lang="en-US" sz="18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797454"/>
                <a:ext cx="2687805" cy="1200329"/>
              </a:xfrm>
              <a:prstGeom prst="rect">
                <a:avLst/>
              </a:prstGeom>
              <a:blipFill rotWithShape="0">
                <a:blip r:embed="rId2"/>
                <a:stretch>
                  <a:fillRect l="-1810" t="-2513" b="-6533"/>
                </a:stretch>
              </a:blipFill>
              <a:ln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220953" y="4797454"/>
            <a:ext cx="2687805" cy="92333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- Add opposite charges</a:t>
            </a:r>
          </a:p>
          <a:p>
            <a:endParaRPr lang="en-US" sz="1800" dirty="0" smtClean="0"/>
          </a:p>
          <a:p>
            <a:r>
              <a:rPr lang="en-US" sz="1800" dirty="0" smtClean="0"/>
              <a:t>- Create a neutral plasma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51779" y="4797454"/>
            <a:ext cx="2849334" cy="1200329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- </a:t>
            </a:r>
            <a:r>
              <a:rPr lang="en-US" sz="1800" dirty="0" err="1" smtClean="0"/>
              <a:t>Integrable</a:t>
            </a:r>
            <a:r>
              <a:rPr lang="en-US" sz="1800" dirty="0" smtClean="0"/>
              <a:t> Lattice</a:t>
            </a:r>
          </a:p>
          <a:p>
            <a:r>
              <a:rPr lang="en-US" sz="1800" dirty="0" smtClean="0"/>
              <a:t>- Scrapping</a:t>
            </a:r>
          </a:p>
          <a:p>
            <a:r>
              <a:rPr lang="en-US" sz="1800" dirty="0" smtClean="0"/>
              <a:t>- SC Compensation w/ solenoid in RF Photoinjector</a:t>
            </a:r>
          </a:p>
        </p:txBody>
      </p:sp>
    </p:spTree>
    <p:extLst>
      <p:ext uri="{BB962C8B-B14F-4D97-AF65-F5344CB8AC3E}">
        <p14:creationId xmlns:p14="http://schemas.microsoft.com/office/powerpoint/2010/main" val="102762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</a:t>
            </a:r>
            <a:r>
              <a:rPr lang="en-US" dirty="0" smtClean="0"/>
              <a:t>Charge </a:t>
            </a:r>
            <a:r>
              <a:rPr lang="en-US" dirty="0" smtClean="0"/>
              <a:t>(SC) – </a:t>
            </a:r>
            <a:r>
              <a:rPr lang="en-US" dirty="0" smtClean="0"/>
              <a:t>Compensation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35743" y="912417"/>
                <a:ext cx="8672513" cy="5196283"/>
              </a:xfrm>
            </p:spPr>
            <p:txBody>
              <a:bodyPr/>
              <a:lstStyle/>
              <a:p>
                <a:r>
                  <a:rPr lang="en-US" dirty="0" smtClean="0"/>
                  <a:t>Two ways of compensation</a:t>
                </a:r>
              </a:p>
              <a:p>
                <a:pPr lvl="1"/>
                <a:r>
                  <a:rPr lang="en-US" dirty="0" smtClean="0">
                    <a:solidFill>
                      <a:srgbClr val="0070C0"/>
                    </a:solidFill>
                  </a:rPr>
                  <a:t>Co-propagating beam of opposite charge (e-lens)</a:t>
                </a:r>
              </a:p>
              <a:p>
                <a:pPr lvl="2"/>
                <a:r>
                  <a:rPr lang="en-US" sz="1800" dirty="0" smtClean="0"/>
                  <a:t>Robust, precise control of transverse profile of the e-beam</a:t>
                </a:r>
              </a:p>
              <a:p>
                <a:pPr lvl="2"/>
                <a:r>
                  <a:rPr lang="en-US" sz="1800" dirty="0" smtClean="0"/>
                  <a:t>Experimentally mature Swiss knife </a:t>
                </a:r>
                <a:r>
                  <a:rPr lang="en-US" sz="1800" dirty="0" smtClean="0"/>
                  <a:t>(many </a:t>
                </a:r>
                <a:r>
                  <a:rPr lang="en-US" sz="1800" dirty="0" smtClean="0"/>
                  <a:t>actual and potential </a:t>
                </a:r>
                <a:r>
                  <a:rPr lang="en-US" sz="1800" dirty="0" smtClean="0"/>
                  <a:t>benefits)</a:t>
                </a:r>
              </a:p>
              <a:p>
                <a:pPr lvl="2"/>
                <a:endParaRPr lang="en-US" sz="1800" dirty="0" smtClean="0"/>
              </a:p>
              <a:p>
                <a:pPr lvl="1"/>
                <a:r>
                  <a:rPr lang="en-US" dirty="0" smtClean="0">
                    <a:solidFill>
                      <a:srgbClr val="0070C0"/>
                    </a:solidFill>
                  </a:rPr>
                  <a:t>Passive compensation proton beam (e-columns)</a:t>
                </a:r>
              </a:p>
              <a:p>
                <a:pPr lvl="2"/>
                <a:r>
                  <a:rPr lang="en-US" sz="1800" dirty="0" smtClean="0"/>
                  <a:t>Self-ignition</a:t>
                </a:r>
                <a:r>
                  <a:rPr lang="en-US" sz="1800" dirty="0" smtClean="0"/>
                  <a:t>: Use protons to </a:t>
                </a:r>
                <a:r>
                  <a:rPr lang="en-US" sz="1800" dirty="0"/>
                  <a:t>ionize the </a:t>
                </a:r>
                <a:r>
                  <a:rPr lang="en-US" sz="1800" dirty="0" smtClean="0"/>
                  <a:t>vacuum and </a:t>
                </a:r>
                <a:r>
                  <a:rPr lang="en-US" sz="1800" dirty="0"/>
                  <a:t>to generate </a:t>
                </a:r>
                <a:r>
                  <a:rPr lang="en-US" sz="1800" dirty="0" smtClean="0"/>
                  <a:t>electrons</a:t>
                </a:r>
                <a:endParaRPr lang="en-US" sz="1800" dirty="0"/>
              </a:p>
              <a:p>
                <a:pPr lvl="2"/>
                <a:r>
                  <a:rPr lang="en-US" sz="1800" dirty="0"/>
                  <a:t>Electrons are approximately rest longitudinally </a:t>
                </a:r>
                <a:r>
                  <a:rPr lang="en-US" sz="1800" dirty="0" smtClean="0"/>
                  <a:t>compared to co-moving electrons in </a:t>
                </a:r>
                <a:r>
                  <a:rPr lang="en-US" sz="1800" dirty="0"/>
                  <a:t>e-lens</a:t>
                </a:r>
              </a:p>
              <a:p>
                <a:pPr lvl="2"/>
                <a:r>
                  <a:rPr lang="en-US" sz="1800" dirty="0"/>
                  <a:t>Trap/Match/Control the electrons </a:t>
                </a:r>
                <a:r>
                  <a:rPr lang="en-US" sz="1800" dirty="0" smtClean="0"/>
                  <a:t>and their profile – </a:t>
                </a:r>
                <a:r>
                  <a:rPr lang="en-US" sz="1800" dirty="0" smtClean="0"/>
                  <a:t>solenoid and electrodes</a:t>
                </a:r>
                <a:endParaRPr lang="en-US" sz="1800" dirty="0" smtClean="0"/>
              </a:p>
              <a:p>
                <a:pPr lvl="2"/>
                <a:r>
                  <a:rPr lang="en-US" sz="1800" dirty="0" smtClean="0"/>
                  <a:t>Remove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𝐻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sz="1800" b="0" i="1" smtClean="0">
                            <a:latin typeface="Cambria Math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1800" dirty="0" smtClean="0"/>
                  <a:t> ions (edge </a:t>
                </a:r>
                <a:r>
                  <a:rPr lang="en-US" sz="1800" dirty="0" smtClean="0"/>
                  <a:t>electrodes)</a:t>
                </a:r>
              </a:p>
              <a:p>
                <a:pPr lvl="2"/>
                <a:r>
                  <a:rPr lang="en-US" sz="1800" dirty="0" smtClean="0"/>
                  <a:t>Challenges: Many physical processes </a:t>
                </a:r>
              </a:p>
              <a:p>
                <a:pPr lvl="2"/>
                <a:r>
                  <a:rPr lang="en-US" sz="1800" dirty="0" smtClean="0"/>
                  <a:t>Our initial approach: Simulation – to understand the precise parameter range for the magnetic field, voltages, etc</a:t>
                </a:r>
                <a:r>
                  <a:rPr lang="en-US" sz="1800" dirty="0" smtClean="0"/>
                  <a:t>.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5743" y="912417"/>
                <a:ext cx="8672513" cy="5196283"/>
              </a:xfrm>
              <a:blipFill rotWithShape="0">
                <a:blip r:embed="rId2"/>
                <a:stretch>
                  <a:fillRect l="-2039" t="-1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Simulation of space-charge compensation at IOTA-FAST	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46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" y="1006405"/>
            <a:ext cx="7729406" cy="296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ular Callout 10"/>
          <p:cNvSpPr/>
          <p:nvPr/>
        </p:nvSpPr>
        <p:spPr>
          <a:xfrm flipV="1">
            <a:off x="882242" y="4048513"/>
            <a:ext cx="7275873" cy="1903295"/>
          </a:xfrm>
          <a:prstGeom prst="wedgeRectCallout">
            <a:avLst>
              <a:gd name="adj1" fmla="val 693"/>
              <a:gd name="adj2" fmla="val 13599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7245"/>
            <a:ext cx="8686800" cy="641739"/>
          </a:xfrm>
        </p:spPr>
        <p:txBody>
          <a:bodyPr/>
          <a:lstStyle/>
          <a:p>
            <a:r>
              <a:rPr lang="en-US" dirty="0"/>
              <a:t> Shiltsev </a:t>
            </a:r>
            <a:r>
              <a:rPr lang="en-US" dirty="0" smtClean="0"/>
              <a:t>(2007)* – </a:t>
            </a:r>
            <a:r>
              <a:rPr lang="en-US" dirty="0" smtClean="0"/>
              <a:t>Proposed </a:t>
            </a:r>
            <a:r>
              <a:rPr lang="en-US" dirty="0" smtClean="0"/>
              <a:t>the </a:t>
            </a:r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Simulation of space-charge compensation at IOTA-FAST	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</a:t>
            </a:fld>
            <a:endParaRPr lang="en-US" altLang="en-US"/>
          </a:p>
        </p:txBody>
      </p:sp>
      <p:grpSp>
        <p:nvGrpSpPr>
          <p:cNvPr id="8" name="그룹 10"/>
          <p:cNvGrpSpPr/>
          <p:nvPr/>
        </p:nvGrpSpPr>
        <p:grpSpPr>
          <a:xfrm>
            <a:off x="1385897" y="4135305"/>
            <a:ext cx="5977369" cy="1819933"/>
            <a:chOff x="832436" y="3902728"/>
            <a:chExt cx="7411972" cy="2707343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791" y="3902728"/>
              <a:ext cx="7322617" cy="2386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832436" y="6289575"/>
              <a:ext cx="1894706" cy="320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000000"/>
                  </a:solidFill>
                </a:rPr>
                <a:t>[Courtesy of N</a:t>
              </a:r>
              <a:r>
                <a:rPr lang="en-US" sz="800" dirty="0">
                  <a:solidFill>
                    <a:srgbClr val="000000"/>
                  </a:solidFill>
                </a:rPr>
                <a:t>. </a:t>
              </a:r>
              <a:r>
                <a:rPr lang="en-US" sz="800" dirty="0" smtClean="0">
                  <a:solidFill>
                    <a:srgbClr val="000000"/>
                  </a:solidFill>
                </a:rPr>
                <a:t>Chauvin, ICIS'11]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48639" y="6062628"/>
            <a:ext cx="76803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* V. Shiltsev et al. The </a:t>
            </a:r>
            <a:r>
              <a:rPr lang="en-US" sz="900" dirty="0"/>
              <a:t>Use of Ionization Electron Columns for Space‐Charge Compensation in High Intensity Proton </a:t>
            </a:r>
            <a:r>
              <a:rPr lang="en-US" sz="900" dirty="0" smtClean="0"/>
              <a:t>Accelerators </a:t>
            </a:r>
            <a:r>
              <a:rPr lang="pl-PL" sz="900" dirty="0"/>
              <a:t>AIP Conf. Proc. 1086, 649 (2009)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3548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</a:t>
            </a:r>
            <a:r>
              <a:rPr lang="en-US" dirty="0" smtClean="0"/>
              <a:t>Success</a:t>
            </a:r>
            <a:r>
              <a:rPr lang="en-US" dirty="0" smtClean="0"/>
              <a:t>, </a:t>
            </a:r>
            <a:r>
              <a:rPr lang="en-US" dirty="0" smtClean="0"/>
              <a:t>Challenges, </a:t>
            </a:r>
            <a:r>
              <a:rPr lang="en-US" dirty="0" smtClean="0"/>
              <a:t>and </a:t>
            </a:r>
            <a:r>
              <a:rPr lang="en-US" dirty="0"/>
              <a:t>S</a:t>
            </a:r>
            <a:r>
              <a:rPr lang="en-US" dirty="0" smtClean="0"/>
              <a:t>pecific Requirements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938545"/>
                <a:ext cx="8758646" cy="3773156"/>
              </a:xfrm>
            </p:spPr>
            <p:txBody>
              <a:bodyPr/>
              <a:lstStyle/>
              <a:p>
                <a:r>
                  <a:rPr lang="en-US" dirty="0" smtClean="0"/>
                  <a:t>Several experimental attempts have been made</a:t>
                </a:r>
              </a:p>
              <a:p>
                <a:pPr marL="457200" lvl="1" indent="0">
                  <a:buNone/>
                </a:pPr>
                <a:r>
                  <a:rPr lang="en-US" dirty="0" err="1" smtClean="0"/>
                  <a:t>Linacs</a:t>
                </a:r>
                <a:r>
                  <a:rPr lang="en-US" dirty="0" smtClean="0"/>
                  <a:t>: </a:t>
                </a:r>
              </a:p>
              <a:p>
                <a:pPr lvl="2"/>
                <a:r>
                  <a:rPr lang="en-US" dirty="0" smtClean="0"/>
                  <a:t>In linear machines, successfully applied to transport high-current low energy proton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𝐻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/>
                  <a:t> beam </a:t>
                </a:r>
                <a:r>
                  <a:rPr lang="en-US" dirty="0" smtClean="0"/>
                  <a:t>(gas focusing), Gabor lens, etc.</a:t>
                </a:r>
              </a:p>
              <a:p>
                <a:pPr lvl="2"/>
                <a:r>
                  <a:rPr lang="en-US" dirty="0" smtClean="0"/>
                  <a:t>Solenoid </a:t>
                </a:r>
                <a:r>
                  <a:rPr lang="en-US" dirty="0" smtClean="0"/>
                  <a:t>based compensation in RF </a:t>
                </a:r>
                <a:r>
                  <a:rPr lang="en-US" dirty="0" smtClean="0"/>
                  <a:t>photoinjectors. </a:t>
                </a:r>
                <a:r>
                  <a:rPr lang="en-US" dirty="0" smtClean="0"/>
                  <a:t>Now a standard in x-ray FELs</a:t>
                </a:r>
              </a:p>
              <a:p>
                <a:pPr marL="457200" lvl="1" indent="0">
                  <a:buNone/>
                </a:pPr>
                <a:r>
                  <a:rPr lang="en-US" sz="2400" dirty="0" smtClean="0"/>
                  <a:t>Circular machines</a:t>
                </a:r>
              </a:p>
              <a:p>
                <a:pPr lvl="2"/>
                <a:r>
                  <a:rPr lang="en-US" dirty="0" smtClean="0"/>
                  <a:t>Novosibirsk </a:t>
                </a:r>
                <a:r>
                  <a:rPr lang="en-US" dirty="0"/>
                  <a:t>PSR </a:t>
                </a:r>
                <a:r>
                  <a:rPr lang="en-US" dirty="0" smtClean="0"/>
                  <a:t>~ 10 SC limit</a:t>
                </a:r>
                <a:r>
                  <a:rPr lang="en-US" dirty="0"/>
                  <a:t>!</a:t>
                </a:r>
                <a:r>
                  <a:rPr lang="en-US" dirty="0" smtClean="0"/>
                  <a:t> </a:t>
                </a:r>
                <a:r>
                  <a:rPr lang="it-IT" sz="1600" b="1" i="1" dirty="0"/>
                  <a:t>G. I. Dimov, V. E. </a:t>
                </a:r>
                <a:r>
                  <a:rPr lang="it-IT" sz="1600" b="1" i="1" dirty="0" smtClean="0"/>
                  <a:t>Chupriyanov (1984) </a:t>
                </a:r>
                <a:endParaRPr lang="en-US" sz="1400" dirty="0" smtClean="0"/>
              </a:p>
              <a:p>
                <a:pPr lvl="3"/>
                <a:r>
                  <a:rPr lang="en-US" dirty="0" smtClean="0"/>
                  <a:t>Conditions: few </a:t>
                </a:r>
                <a:r>
                  <a:rPr lang="en-US" dirty="0" err="1" smtClean="0"/>
                  <a:t>mTorr</a:t>
                </a:r>
                <a:r>
                  <a:rPr lang="en-US" dirty="0" smtClean="0"/>
                  <a:t>, H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 gas, 1 MeV </a:t>
                </a:r>
                <a:r>
                  <a:rPr lang="en-US" dirty="0" smtClean="0"/>
                  <a:t>proton, </a:t>
                </a:r>
                <a:r>
                  <a:rPr lang="en-US" dirty="0" smtClean="0"/>
                  <a:t>100 turns, 6.8 m </a:t>
                </a:r>
              </a:p>
              <a:p>
                <a:pPr lvl="3"/>
                <a:r>
                  <a:rPr lang="en-US" u="sng" dirty="0" smtClean="0"/>
                  <a:t>Cons</a:t>
                </a:r>
                <a:r>
                  <a:rPr lang="en-US" dirty="0" smtClean="0"/>
                  <a:t>: e-p instabilities a major </a:t>
                </a:r>
                <a:r>
                  <a:rPr lang="en-US" dirty="0" smtClean="0"/>
                  <a:t>obstacle</a:t>
                </a:r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38545"/>
                <a:ext cx="8758646" cy="3773156"/>
              </a:xfrm>
              <a:blipFill rotWithShape="0">
                <a:blip r:embed="rId2"/>
                <a:stretch>
                  <a:fillRect l="-2019" t="-2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Simulation of space-charge compensation at IOTA-FAST	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4811486"/>
            <a:ext cx="8686800" cy="1292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Our Strategies</a:t>
            </a:r>
          </a:p>
          <a:p>
            <a:r>
              <a:rPr lang="en-US" sz="1800" dirty="0" smtClean="0">
                <a:solidFill>
                  <a:srgbClr val="0070C0"/>
                </a:solidFill>
              </a:rPr>
              <a:t>	- Strong magnetic field stabilizes the e-column, prevents e-p instabilities</a:t>
            </a:r>
          </a:p>
          <a:p>
            <a:r>
              <a:rPr lang="en-US" sz="1800" dirty="0">
                <a:solidFill>
                  <a:srgbClr val="0070C0"/>
                </a:solidFill>
              </a:rPr>
              <a:t>	</a:t>
            </a:r>
            <a:r>
              <a:rPr lang="en-US" sz="1800" dirty="0" smtClean="0">
                <a:solidFill>
                  <a:srgbClr val="0070C0"/>
                </a:solidFill>
              </a:rPr>
              <a:t>- Match the transverse profile</a:t>
            </a:r>
          </a:p>
          <a:p>
            <a:r>
              <a:rPr lang="en-US" sz="1800" dirty="0">
                <a:solidFill>
                  <a:srgbClr val="0070C0"/>
                </a:solidFill>
              </a:rPr>
              <a:t>	</a:t>
            </a:r>
            <a:r>
              <a:rPr lang="en-US" sz="1800" dirty="0" smtClean="0">
                <a:solidFill>
                  <a:srgbClr val="0070C0"/>
                </a:solidFill>
              </a:rPr>
              <a:t>- Local compensation for an overall ring effect. Control</a:t>
            </a:r>
            <a:endParaRPr lang="en-US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7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03664"/>
            <a:ext cx="8824913" cy="641739"/>
          </a:xfrm>
        </p:spPr>
        <p:txBody>
          <a:bodyPr/>
          <a:lstStyle/>
          <a:p>
            <a:r>
              <a:rPr lang="en-US" smtClean="0"/>
              <a:t>e-Column: HIGH </a:t>
            </a:r>
            <a:r>
              <a:rPr lang="en-US" dirty="0" smtClean="0"/>
              <a:t>concentration over small fraction of the 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Simulation of space-charge compensation at IOTA-FAST	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800" dirty="0" smtClean="0">
              <a:solidFill>
                <a:srgbClr val="7030A0"/>
              </a:solidFill>
              <a:sym typeface="Symbol" pitchFamily="18" charset="2"/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800" dirty="0" smtClean="0"/>
          </a:p>
          <a:p>
            <a:pPr lvl="1">
              <a:lnSpc>
                <a:spcPct val="90000"/>
              </a:lnSpc>
            </a:pP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4798" y="1136318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Assuming full compensation on average</a:t>
            </a:r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marL="1371600" lvl="3" indent="0">
              <a:buFont typeface="Arial" pitchFamily="34" charset="0"/>
              <a:buNone/>
            </a:pPr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marL="1371600" lvl="3" indent="0">
              <a:buFont typeface="Arial" pitchFamily="34" charset="0"/>
              <a:buNone/>
            </a:pPr>
            <a:endParaRPr lang="en-US" dirty="0" smtClean="0"/>
          </a:p>
          <a:p>
            <a:pPr lvl="1"/>
            <a:r>
              <a:rPr lang="en-US" dirty="0" smtClean="0"/>
              <a:t>No relativistic cancellation for the electrons as they are stationary</a:t>
            </a:r>
          </a:p>
          <a:p>
            <a:pPr lvl="1"/>
            <a:r>
              <a:rPr lang="en-US" dirty="0" smtClean="0"/>
              <a:t>If we only use a fraction of the ring then, “denser column”</a:t>
            </a:r>
          </a:p>
          <a:p>
            <a:pPr marL="1371600" lvl="3" indent="0">
              <a:buFont typeface="Arial" pitchFamily="34" charset="0"/>
              <a:buNone/>
            </a:pPr>
            <a:endParaRPr lang="en-US" dirty="0" smtClean="0"/>
          </a:p>
          <a:p>
            <a:pPr marL="1371600" lvl="3" indent="0">
              <a:buFont typeface="Arial" pitchFamily="34" charset="0"/>
              <a:buNone/>
            </a:pPr>
            <a:endParaRPr lang="en-US" dirty="0" smtClean="0"/>
          </a:p>
          <a:p>
            <a:pPr lvl="3"/>
            <a:endParaRPr lang="en-US" dirty="0" smtClean="0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823348"/>
              </p:ext>
            </p:extLst>
          </p:nvPr>
        </p:nvGraphicFramePr>
        <p:xfrm>
          <a:off x="605154" y="1921963"/>
          <a:ext cx="3487875" cy="768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7" name="Equation" r:id="rId3" imgW="2019240" imgH="444240" progId="Equation.3">
                  <p:embed/>
                </p:oleObj>
              </mc:Choice>
              <mc:Fallback>
                <p:oleObj name="Equation" r:id="rId3" imgW="20192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154" y="1921963"/>
                        <a:ext cx="3487875" cy="76831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777587"/>
              </p:ext>
            </p:extLst>
          </p:nvPr>
        </p:nvGraphicFramePr>
        <p:xfrm>
          <a:off x="1810544" y="4954588"/>
          <a:ext cx="2565400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8" name="Equation" r:id="rId5" imgW="1485720" imgH="444240" progId="Equation.3">
                  <p:embed/>
                </p:oleObj>
              </mc:Choice>
              <mc:Fallback>
                <p:oleObj name="Equation" r:id="rId5" imgW="14857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0544" y="4954588"/>
                        <a:ext cx="2565400" cy="7683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267200" y="1587500"/>
            <a:ext cx="47863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/>
              <a:t>η</a:t>
            </a:r>
            <a:r>
              <a:rPr lang="en-US" sz="1600" dirty="0" smtClean="0"/>
              <a:t>: degree of local space charge compensation</a:t>
            </a:r>
          </a:p>
          <a:p>
            <a:r>
              <a:rPr lang="en-US" sz="1600" i="1" dirty="0" smtClean="0"/>
              <a:t>C:</a:t>
            </a:r>
            <a:r>
              <a:rPr lang="en-US" sz="1600" dirty="0" smtClean="0"/>
              <a:t> circumference of the ring</a:t>
            </a:r>
          </a:p>
          <a:p>
            <a:r>
              <a:rPr lang="en-US" sz="1600" i="1" dirty="0" smtClean="0"/>
              <a:t>N</a:t>
            </a:r>
            <a:r>
              <a:rPr lang="en-US" sz="1600" i="1" baseline="-25000" dirty="0" smtClean="0"/>
              <a:t>e</a:t>
            </a:r>
            <a:r>
              <a:rPr lang="en-US" sz="1600" i="1" dirty="0" smtClean="0"/>
              <a:t>, N</a:t>
            </a:r>
            <a:r>
              <a:rPr lang="en-US" sz="1600" i="1" baseline="-25000" dirty="0" smtClean="0"/>
              <a:t>p</a:t>
            </a:r>
            <a:r>
              <a:rPr lang="en-US" sz="1600" dirty="0" smtClean="0"/>
              <a:t>: total number of electrons and protons</a:t>
            </a:r>
          </a:p>
          <a:p>
            <a:r>
              <a:rPr lang="en-US" sz="1600" i="1" dirty="0" err="1" smtClean="0"/>
              <a:t>N</a:t>
            </a:r>
            <a:r>
              <a:rPr lang="en-US" sz="1600" i="1" baseline="-25000" dirty="0" err="1" smtClean="0"/>
              <a:t>ec</a:t>
            </a:r>
            <a:r>
              <a:rPr lang="en-US" sz="1600" dirty="0" smtClean="0"/>
              <a:t> : number of electron columns</a:t>
            </a:r>
          </a:p>
          <a:p>
            <a:r>
              <a:rPr lang="en-US" sz="1600" i="1" dirty="0" err="1" smtClean="0"/>
              <a:t>L</a:t>
            </a:r>
            <a:r>
              <a:rPr lang="en-US" sz="1600" i="1" baseline="-25000" dirty="0" err="1" smtClean="0"/>
              <a:t>ec</a:t>
            </a:r>
            <a:r>
              <a:rPr lang="en-US" sz="1600" i="1" baseline="-25000" dirty="0" smtClean="0"/>
              <a:t>:</a:t>
            </a:r>
            <a:r>
              <a:rPr lang="en-US" sz="1600" dirty="0" smtClean="0"/>
              <a:t> length of electron columns</a:t>
            </a:r>
          </a:p>
          <a:p>
            <a:r>
              <a:rPr lang="en-US" sz="1600" i="1" dirty="0" err="1"/>
              <a:t>λ</a:t>
            </a:r>
            <a:r>
              <a:rPr lang="en-US" sz="1600" i="1" baseline="-25000" dirty="0" err="1" smtClean="0"/>
              <a:t>e</a:t>
            </a:r>
            <a:r>
              <a:rPr lang="en-US" sz="1600" i="1" dirty="0" smtClean="0"/>
              <a:t>, </a:t>
            </a:r>
            <a:r>
              <a:rPr lang="en-US" sz="1600" i="1" dirty="0" err="1" smtClean="0"/>
              <a:t>λ</a:t>
            </a:r>
            <a:r>
              <a:rPr lang="en-US" sz="1600" i="1" baseline="-25000" dirty="0" err="1" smtClean="0"/>
              <a:t>p</a:t>
            </a:r>
            <a:r>
              <a:rPr lang="en-US" sz="1600" dirty="0" smtClean="0"/>
              <a:t>: average line charge density of electrons and protons</a:t>
            </a:r>
            <a:endParaRPr lang="en-US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121608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915400" cy="641739"/>
          </a:xfrm>
        </p:spPr>
        <p:txBody>
          <a:bodyPr/>
          <a:lstStyle/>
          <a:p>
            <a:r>
              <a:rPr lang="en-US" dirty="0" smtClean="0"/>
              <a:t>History of the </a:t>
            </a:r>
            <a:r>
              <a:rPr lang="en-US" dirty="0" smtClean="0"/>
              <a:t>Simulations </a:t>
            </a:r>
            <a:r>
              <a:rPr lang="en-US" dirty="0" smtClean="0"/>
              <a:t>on the </a:t>
            </a:r>
            <a:r>
              <a:rPr lang="en-US" dirty="0" smtClean="0"/>
              <a:t>Concept </a:t>
            </a:r>
            <a:r>
              <a:rPr lang="en-US" dirty="0" smtClean="0"/>
              <a:t>e-lens &amp; e-column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332354"/>
          </a:xfrm>
        </p:spPr>
        <p:txBody>
          <a:bodyPr/>
          <a:lstStyle/>
          <a:p>
            <a:r>
              <a:rPr lang="en-US" sz="2000" dirty="0" smtClean="0"/>
              <a:t>Y. </a:t>
            </a:r>
            <a:r>
              <a:rPr lang="en-US" sz="2000" dirty="0" err="1" smtClean="0"/>
              <a:t>Alexahin</a:t>
            </a:r>
            <a:r>
              <a:rPr lang="en-US" sz="2000" dirty="0" smtClean="0"/>
              <a:t> &amp; V. </a:t>
            </a:r>
            <a:r>
              <a:rPr lang="en-US" sz="2000" dirty="0" err="1" smtClean="0"/>
              <a:t>Kapin</a:t>
            </a:r>
            <a:r>
              <a:rPr lang="en-US" sz="2000" dirty="0" smtClean="0"/>
              <a:t> (2007) showed promising results using e-lens concept for space charge compensation in FNAL Booster.</a:t>
            </a:r>
          </a:p>
          <a:p>
            <a:r>
              <a:rPr lang="en-US" sz="2000" dirty="0" smtClean="0"/>
              <a:t>M. Chung (2014) used WARP-3D to test the idea of e-column at IOTA Ring. </a:t>
            </a:r>
          </a:p>
          <a:p>
            <a:pPr lvl="1"/>
            <a:r>
              <a:rPr lang="en-US" sz="1800" u="sng" dirty="0" smtClean="0"/>
              <a:t>Conclusion</a:t>
            </a:r>
            <a:r>
              <a:rPr lang="en-US" sz="1800" dirty="0" smtClean="0"/>
              <a:t>: over-compensations were observed. Too much electron accumulations.</a:t>
            </a:r>
          </a:p>
          <a:p>
            <a:pPr lvl="1"/>
            <a:endParaRPr lang="en-US" sz="1800" dirty="0" smtClean="0"/>
          </a:p>
          <a:p>
            <a:r>
              <a:rPr lang="en-US" sz="2000" b="1" u="sng" dirty="0" smtClean="0">
                <a:solidFill>
                  <a:srgbClr val="0070C0"/>
                </a:solidFill>
              </a:rPr>
              <a:t>Our Features in WARP-3D Simulations</a:t>
            </a:r>
            <a:r>
              <a:rPr lang="en-US" sz="2000" dirty="0" smtClean="0"/>
              <a:t>:</a:t>
            </a:r>
          </a:p>
          <a:p>
            <a:pPr lvl="1"/>
            <a:r>
              <a:rPr lang="en-US" sz="1800" dirty="0" smtClean="0"/>
              <a:t>2.5 MeV protons injected to ionize residual gas</a:t>
            </a:r>
          </a:p>
          <a:p>
            <a:pPr lvl="1"/>
            <a:r>
              <a:rPr lang="en-US" sz="1800" dirty="0" smtClean="0"/>
              <a:t>1 m long electron column</a:t>
            </a:r>
          </a:p>
          <a:p>
            <a:pPr lvl="1"/>
            <a:r>
              <a:rPr lang="en-US" sz="1800" dirty="0" smtClean="0"/>
              <a:t>Dynamics of electrons and ions in </a:t>
            </a:r>
            <a:r>
              <a:rPr lang="en-US" sz="1800" i="1" dirty="0" smtClean="0"/>
              <a:t>E</a:t>
            </a:r>
            <a:r>
              <a:rPr lang="en-US" sz="1800" dirty="0" smtClean="0"/>
              <a:t> and </a:t>
            </a:r>
            <a:r>
              <a:rPr lang="en-US" sz="1800" i="1" dirty="0" smtClean="0"/>
              <a:t>B</a:t>
            </a:r>
            <a:r>
              <a:rPr lang="en-US" sz="1800" dirty="0" smtClean="0"/>
              <a:t> fields</a:t>
            </a:r>
          </a:p>
          <a:p>
            <a:pPr lvl="1"/>
            <a:r>
              <a:rPr lang="en-US" sz="1800" dirty="0" smtClean="0"/>
              <a:t>Primary proton beam considered as stable.</a:t>
            </a:r>
          </a:p>
          <a:p>
            <a:pPr lvl="1"/>
            <a:r>
              <a:rPr lang="en-US" sz="1800" dirty="0" smtClean="0"/>
              <a:t>Control </a:t>
            </a:r>
            <a:r>
              <a:rPr lang="en-US" sz="1800" i="1" dirty="0" smtClean="0"/>
              <a:t>B</a:t>
            </a:r>
            <a:r>
              <a:rPr lang="en-US" sz="1800" dirty="0" smtClean="0"/>
              <a:t>, gas pressure, voltages on electrodes, and geometry of the e-column</a:t>
            </a:r>
          </a:p>
          <a:p>
            <a:pPr lvl="1"/>
            <a:r>
              <a:rPr lang="en-US" sz="1800" dirty="0" smtClean="0"/>
              <a:t>WARP-3D simulations were done on the Fermilab Wilson Cluster, on-site superb support from the Fermilab Scientific Computing Division.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Simulation of space-charge compensation at IOTA-FAST	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04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28600" y="3910149"/>
            <a:ext cx="8655844" cy="20290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Our goal has three fold 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- Match </a:t>
            </a:r>
            <a:r>
              <a:rPr lang="en-US" sz="2200" dirty="0">
                <a:solidFill>
                  <a:srgbClr val="0070C0"/>
                </a:solidFill>
              </a:rPr>
              <a:t>transversely [ ‘resistive’ solenoid field and electrodes]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- Compensate </a:t>
            </a:r>
            <a:r>
              <a:rPr lang="en-US" sz="2200" dirty="0">
                <a:solidFill>
                  <a:srgbClr val="0070C0"/>
                </a:solidFill>
              </a:rPr>
              <a:t>longitudinally [electrodes]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- Neutralize </a:t>
            </a:r>
            <a:r>
              <a:rPr lang="en-US" sz="2200" dirty="0">
                <a:solidFill>
                  <a:srgbClr val="0070C0"/>
                </a:solidFill>
              </a:rPr>
              <a:t>quickly i.e. neutralization time should not be too long </a:t>
            </a:r>
            <a:r>
              <a:rPr lang="en-US" sz="2200" dirty="0" smtClean="0">
                <a:solidFill>
                  <a:srgbClr val="0070C0"/>
                </a:solidFill>
              </a:rPr>
              <a:t>(revolution </a:t>
            </a:r>
            <a:r>
              <a:rPr lang="en-US" sz="2200" dirty="0">
                <a:solidFill>
                  <a:srgbClr val="0070C0"/>
                </a:solidFill>
              </a:rPr>
              <a:t>time is ~ 1.8 </a:t>
            </a:r>
            <a:r>
              <a:rPr lang="en-US" sz="2200" dirty="0" smtClean="0">
                <a:solidFill>
                  <a:srgbClr val="0070C0"/>
                </a:solidFill>
              </a:rPr>
              <a:t>us)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4" y="-79129"/>
            <a:ext cx="8686800" cy="641739"/>
          </a:xfrm>
        </p:spPr>
        <p:txBody>
          <a:bodyPr/>
          <a:lstStyle/>
          <a:p>
            <a:r>
              <a:rPr lang="en-US" dirty="0" smtClean="0"/>
              <a:t>Some practical numbers and limits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Simulation of space-charge compensation at IOTA-FAST	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2567002"/>
          </a:xfrm>
        </p:spPr>
        <p:txBody>
          <a:bodyPr/>
          <a:lstStyle/>
          <a:p>
            <a:r>
              <a:rPr lang="en-US" dirty="0" smtClean="0"/>
              <a:t>Proton beam potential at the center is given by </a:t>
            </a:r>
          </a:p>
          <a:p>
            <a:r>
              <a:rPr lang="en-US" dirty="0" smtClean="0"/>
              <a:t>If </a:t>
            </a:r>
            <a:r>
              <a:rPr lang="en-US" dirty="0" smtClean="0"/>
              <a:t>e-column </a:t>
            </a:r>
            <a:r>
              <a:rPr lang="en-US" dirty="0" smtClean="0"/>
              <a:t>length is 1 </a:t>
            </a:r>
            <a:r>
              <a:rPr lang="en-US" dirty="0" smtClean="0"/>
              <a:t>m and the </a:t>
            </a:r>
            <a:r>
              <a:rPr lang="en-US" dirty="0" smtClean="0"/>
              <a:t>circumference is ~ 40 m, we get about 150 V for full space charge compensation. </a:t>
            </a:r>
            <a:r>
              <a:rPr lang="en-US" i="1" u="sng" dirty="0" smtClean="0"/>
              <a:t>Our </a:t>
            </a:r>
            <a:r>
              <a:rPr lang="en-US" i="1" u="sng" dirty="0" smtClean="0"/>
              <a:t>study is limited to 1 m channel only. No ring is considered</a:t>
            </a:r>
          </a:p>
          <a:p>
            <a:r>
              <a:rPr lang="en-US" dirty="0" err="1" smtClean="0"/>
              <a:t>Larmor</a:t>
            </a:r>
            <a:r>
              <a:rPr lang="en-US" dirty="0" smtClean="0"/>
              <a:t> </a:t>
            </a:r>
            <a:r>
              <a:rPr lang="en-US" dirty="0" smtClean="0"/>
              <a:t>radius (for 100 eV, 0.1 T) &lt; 0.5 mm, </a:t>
            </a:r>
          </a:p>
          <a:p>
            <a:pPr marL="0" indent="0">
              <a:buNone/>
            </a:pPr>
            <a:r>
              <a:rPr lang="en-US" dirty="0" smtClean="0"/>
              <a:t>     &lt;&lt; proton beam radius</a:t>
            </a:r>
            <a:endParaRPr lang="en-US" dirty="0"/>
          </a:p>
          <a:p>
            <a:endParaRPr lang="en-US" dirty="0" smtClean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875133"/>
              </p:ext>
            </p:extLst>
          </p:nvPr>
        </p:nvGraphicFramePr>
        <p:xfrm>
          <a:off x="6988175" y="1043046"/>
          <a:ext cx="1965358" cy="484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" name="Equation" r:id="rId3" imgW="1701720" imgH="419040" progId="Equation.DSMT4">
                  <p:embed/>
                </p:oleObj>
              </mc:Choice>
              <mc:Fallback>
                <p:oleObj name="Equation" r:id="rId3" imgW="17017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88175" y="1043046"/>
                        <a:ext cx="1965358" cy="484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388933"/>
              </p:ext>
            </p:extLst>
          </p:nvPr>
        </p:nvGraphicFramePr>
        <p:xfrm>
          <a:off x="6180138" y="2819473"/>
          <a:ext cx="2522537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4" name="Equation" r:id="rId5" imgW="1498320" imgH="469800" progId="Equation.DSMT4">
                  <p:embed/>
                </p:oleObj>
              </mc:Choice>
              <mc:Fallback>
                <p:oleObj name="Equation" r:id="rId5" imgW="14983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80138" y="2819473"/>
                        <a:ext cx="2522537" cy="79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074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3600" dirty="0" smtClean="0"/>
              <a:t>WARP 3D Simulation Parameters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821067"/>
              </p:ext>
            </p:extLst>
          </p:nvPr>
        </p:nvGraphicFramePr>
        <p:xfrm>
          <a:off x="152400" y="762000"/>
          <a:ext cx="5181600" cy="285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27432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Beam parameters: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</a:t>
                      </a:r>
                      <a:r>
                        <a:rPr lang="en-US" baseline="0" dirty="0" smtClean="0"/>
                        <a:t> 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Proton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 MeV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Average beam current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 mA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RMS beam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5.5 mm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distribution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-Uniform</a:t>
                      </a:r>
                      <a:r>
                        <a:rPr lang="en-US" sz="1400" baseline="0" dirty="0" smtClean="0"/>
                        <a:t> in longitudinal direction</a:t>
                      </a:r>
                    </a:p>
                    <a:p>
                      <a:r>
                        <a:rPr lang="en-US" sz="1400" dirty="0" smtClean="0"/>
                        <a:t>-Gaussian in transverse </a:t>
                      </a:r>
                      <a:r>
                        <a:rPr lang="en-US" sz="1400" baseline="0" dirty="0" smtClean="0"/>
                        <a:t>direction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</a:rPr>
                        <a:t>for initial test)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8239179"/>
              </p:ext>
            </p:extLst>
          </p:nvPr>
        </p:nvGraphicFramePr>
        <p:xfrm>
          <a:off x="152400" y="3733800"/>
          <a:ext cx="5181600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1"/>
                <a:gridCol w="2743199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Gas parameters: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Main gas 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H</a:t>
                      </a:r>
                      <a:r>
                        <a:rPr lang="en-US" i="1" baseline="-25000" dirty="0" smtClean="0"/>
                        <a:t>2</a:t>
                      </a:r>
                      <a:endParaRPr lang="en-US" i="1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Pressure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Torr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(for initial test)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Neutralization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0.86 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 err="1" smtClean="0"/>
                        <a:t>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Processes considered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743200" y="5334000"/>
          <a:ext cx="1905000" cy="72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3" name="Equation" r:id="rId4" imgW="1269720" imgH="482400" progId="Equation.3">
                  <p:embed/>
                </p:oleObj>
              </mc:Choice>
              <mc:Fallback>
                <p:oleObj name="Equation" r:id="rId4" imgW="12697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5334000"/>
                        <a:ext cx="1905000" cy="7205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84667"/>
              </p:ext>
            </p:extLst>
          </p:nvPr>
        </p:nvGraphicFramePr>
        <p:xfrm>
          <a:off x="5562600" y="762000"/>
          <a:ext cx="3429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/>
                <a:gridCol w="17145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Apparatus parameters: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 m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Electrode</a:t>
                      </a:r>
                      <a:r>
                        <a:rPr lang="en-US" baseline="0" dirty="0" smtClean="0"/>
                        <a:t>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</a:t>
                      </a:r>
                      <a:r>
                        <a:rPr lang="en-US" baseline="0" dirty="0" smtClean="0"/>
                        <a:t> 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Wall radius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</a:t>
                      </a:r>
                      <a:r>
                        <a:rPr lang="en-US" baseline="0" dirty="0" smtClean="0"/>
                        <a:t> mm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</a:t>
                      </a:r>
                      <a:r>
                        <a:rPr lang="en-US" baseline="0" dirty="0" smtClean="0"/>
                        <a:t> field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 ~ </a:t>
                      </a:r>
                      <a:r>
                        <a:rPr lang="en-US" dirty="0" smtClean="0"/>
                        <a:t>0.2 </a:t>
                      </a:r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Bias 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0 ~ -</a:t>
                      </a:r>
                      <a:r>
                        <a:rPr lang="en-US" sz="1800" baseline="0" dirty="0" smtClean="0"/>
                        <a:t>200 V</a:t>
                      </a:r>
                      <a:endParaRPr lang="en-US" sz="1800" baseline="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5723859"/>
              </p:ext>
            </p:extLst>
          </p:nvPr>
        </p:nvGraphicFramePr>
        <p:xfrm>
          <a:off x="5562600" y="3733800"/>
          <a:ext cx="3429000" cy="238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3716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Numerical parameters: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Particle</a:t>
                      </a:r>
                      <a:r>
                        <a:rPr lang="en-US" baseline="0" dirty="0" smtClean="0"/>
                        <a:t> injection/step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100 (~7500)</a:t>
                      </a:r>
                      <a:endParaRPr lang="en-US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</a:t>
                      </a:r>
                      <a:r>
                        <a:rPr lang="en-US" baseline="0" dirty="0" smtClean="0"/>
                        <a:t> step</a:t>
                      </a:r>
                    </a:p>
                    <a:p>
                      <a:r>
                        <a:rPr lang="en-US" baseline="0" dirty="0" smtClean="0"/>
                        <a:t>(&lt; 2</a:t>
                      </a: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baseline="0" dirty="0" smtClean="0"/>
                        <a:t>/</a:t>
                      </a:r>
                      <a:r>
                        <a:rPr lang="en-US" baseline="0" dirty="0" smtClean="0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US" baseline="-25000" dirty="0" smtClean="0"/>
                        <a:t>ce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psec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Boundary conditions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Absorb</a:t>
                      </a:r>
                      <a:r>
                        <a:rPr lang="en-US" sz="1400" baseline="0" dirty="0" smtClean="0"/>
                        <a:t>ing boundaries for particles 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r>
              <a:rPr lang="en-US" altLang="en-US" smtClean="0"/>
              <a:t>6/14/2016</a:t>
            </a:r>
            <a:endParaRPr lang="en-US" alt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Simulation of space-charge compensation at IOTA-FAST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470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13299</TotalTime>
  <Words>991</Words>
  <Application>Microsoft Macintosh PowerPoint</Application>
  <PresentationFormat>On-screen Show (4:3)</PresentationFormat>
  <Paragraphs>213</Paragraphs>
  <Slides>14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Calibri</vt:lpstr>
      <vt:lpstr>Cambria Math</vt:lpstr>
      <vt:lpstr>Helvetica</vt:lpstr>
      <vt:lpstr>MS PGothic</vt:lpstr>
      <vt:lpstr>ＭＳ Ｐゴシック</vt:lpstr>
      <vt:lpstr>Symbol</vt:lpstr>
      <vt:lpstr>Times New Roman</vt:lpstr>
      <vt:lpstr>Wingdings</vt:lpstr>
      <vt:lpstr>Arial</vt:lpstr>
      <vt:lpstr>FNAL_TemplatePC_060514</vt:lpstr>
      <vt:lpstr>Fermilab: Footer Only</vt:lpstr>
      <vt:lpstr>Equation</vt:lpstr>
      <vt:lpstr>Simulation of Space Charge Compensation Using e-Columns at IOTA</vt:lpstr>
      <vt:lpstr>Space Charge (SC) – Crucial Challenge at High Intensity</vt:lpstr>
      <vt:lpstr>Space Charge (SC) – Compensation</vt:lpstr>
      <vt:lpstr> Shiltsev (2007)* – Proposed the Experimental Setup</vt:lpstr>
      <vt:lpstr>Historical Success, Challenges, and Specific Requirements</vt:lpstr>
      <vt:lpstr>e-Column: HIGH concentration over small fraction of the ring</vt:lpstr>
      <vt:lpstr>History of the Simulations on the Concept e-lens &amp; e-column</vt:lpstr>
      <vt:lpstr>Some practical numbers and limits</vt:lpstr>
      <vt:lpstr>WARP 3D Simulation Parameters</vt:lpstr>
      <vt:lpstr>Under Compensation or Over Compensation</vt:lpstr>
      <vt:lpstr>Current Best Compensation-Matched Results</vt:lpstr>
      <vt:lpstr>Neutralization Time for Various Parameters</vt:lpstr>
      <vt:lpstr>Current Best Compensation-Matched Results (Cont’d)</vt:lpstr>
      <vt:lpstr>Summary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nsergei</dc:creator>
  <cp:lastModifiedBy>Chong Shik Park</cp:lastModifiedBy>
  <cp:revision>171</cp:revision>
  <cp:lastPrinted>2016-06-14T13:49:45Z</cp:lastPrinted>
  <dcterms:created xsi:type="dcterms:W3CDTF">2014-06-19T15:29:50Z</dcterms:created>
  <dcterms:modified xsi:type="dcterms:W3CDTF">2016-06-14T15:16:52Z</dcterms:modified>
</cp:coreProperties>
</file>