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  <p:sldMasterId id="2147483876" r:id="rId2"/>
  </p:sldMasterIdLst>
  <p:notesMasterIdLst>
    <p:notesMasterId r:id="rId14"/>
  </p:notesMasterIdLst>
  <p:sldIdLst>
    <p:sldId id="256" r:id="rId3"/>
    <p:sldId id="277" r:id="rId4"/>
    <p:sldId id="276" r:id="rId5"/>
    <p:sldId id="264" r:id="rId6"/>
    <p:sldId id="265" r:id="rId7"/>
    <p:sldId id="266" r:id="rId8"/>
    <p:sldId id="268" r:id="rId9"/>
    <p:sldId id="269" r:id="rId10"/>
    <p:sldId id="271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B76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D54AF-B6A9-4D06-A610-073A440FFE0D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288A-C40C-4957-934B-F46B5895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0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2288A-C40C-4957-934B-F46B589544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8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7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1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8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5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0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43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5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28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5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69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179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2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255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1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70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0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1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3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0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5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9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4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2657D0-8F6B-4C23-B97E-AB20A1A3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30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855" y="986828"/>
            <a:ext cx="8825658" cy="2825353"/>
          </a:xfrm>
        </p:spPr>
        <p:txBody>
          <a:bodyPr/>
          <a:lstStyle/>
          <a:p>
            <a:r>
              <a:rPr lang="en-US" sz="4400" dirty="0" smtClean="0"/>
              <a:t>Gamma Ray Production via Inverse Compton Scattering with 300 </a:t>
            </a:r>
            <a:r>
              <a:rPr lang="en-US" sz="4400" smtClean="0"/>
              <a:t>MeV Electrons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Daniel Mihalcea</a:t>
            </a:r>
          </a:p>
          <a:p>
            <a:r>
              <a:rPr lang="en-US" dirty="0" smtClean="0"/>
              <a:t>Northern Illinois University</a:t>
            </a:r>
          </a:p>
          <a:p>
            <a:r>
              <a:rPr lang="en-US" dirty="0" smtClean="0"/>
              <a:t>FAST/IOTA Workshop, June 14,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5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74375" y="0"/>
            <a:ext cx="467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ICS Simulations (2)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1457" y="683171"/>
            <a:ext cx="11623043" cy="8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7280" y="1152822"/>
            <a:ext cx="391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For “standard conditions”: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36" y="2933701"/>
            <a:ext cx="5936441" cy="2968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5" y="2887414"/>
            <a:ext cx="6222273" cy="311113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1097280" y="1710465"/>
            <a:ext cx="782320" cy="16931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014980" y="1716087"/>
            <a:ext cx="1057796" cy="307938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45875" y="1023553"/>
                <a:ext cx="712862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Peak Brightness: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1.02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18  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photons/[s-(mm-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mrad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sz="2000" baseline="30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-0.1%BW]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Dose: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2.05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photons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Bandwidth: 0.71 %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Divergence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rms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(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x,y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): 1.07/1.47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mrad</a:t>
                </a:r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Transverse size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rms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(x/y): 9.83/9.45 µm   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875" y="1023553"/>
                <a:ext cx="7128625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770" t="-2247" r="-342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56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4200" y="4445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</a:rPr>
              <a:t>Conclusions: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037" y="1752600"/>
            <a:ext cx="1134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1 MeV gamma-rays can be produced at FAST (after upgrade!) through 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Bandwidth can be kept below 1% due to sub-micron beam e</a:t>
            </a:r>
            <a:r>
              <a:rPr lang="en-US" sz="2800" baseline="30000" dirty="0" smtClean="0">
                <a:solidFill>
                  <a:srgbClr val="002060"/>
                </a:solidFill>
              </a:rPr>
              <a:t>-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emittance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Peak brightness can exceed 10</a:t>
            </a:r>
            <a:r>
              <a:rPr lang="en-US" sz="2800" baseline="30000" dirty="0" smtClean="0">
                <a:solidFill>
                  <a:srgbClr val="002060"/>
                </a:solidFill>
              </a:rPr>
              <a:t>21</a:t>
            </a:r>
            <a:r>
              <a:rPr lang="en-US" sz="2800" dirty="0" smtClean="0">
                <a:solidFill>
                  <a:srgbClr val="002060"/>
                </a:solidFill>
              </a:rPr>
              <a:t> photons/[s-(mm-</a:t>
            </a:r>
            <a:r>
              <a:rPr lang="en-US" sz="2800" dirty="0" err="1" smtClean="0">
                <a:solidFill>
                  <a:srgbClr val="002060"/>
                </a:solidFill>
              </a:rPr>
              <a:t>mrad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2800" baseline="30000" dirty="0" smtClean="0">
                <a:solidFill>
                  <a:srgbClr val="002060"/>
                </a:solidFill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-0.1%BW] provided laser pulse energy is at Joule level.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About 2x10</a:t>
            </a:r>
            <a:r>
              <a:rPr lang="en-US" sz="2800" baseline="30000" dirty="0" smtClean="0">
                <a:solidFill>
                  <a:srgbClr val="002060"/>
                </a:solidFill>
              </a:rPr>
              <a:t>5</a:t>
            </a:r>
            <a:r>
              <a:rPr lang="en-US" sz="2800" dirty="0" smtClean="0">
                <a:solidFill>
                  <a:srgbClr val="002060"/>
                </a:solidFill>
              </a:rPr>
              <a:t> photons/</a:t>
            </a:r>
            <a:r>
              <a:rPr lang="en-US" sz="2800" dirty="0" err="1" smtClean="0">
                <a:solidFill>
                  <a:srgbClr val="002060"/>
                </a:solidFill>
              </a:rPr>
              <a:t>micropulse</a:t>
            </a:r>
            <a:r>
              <a:rPr lang="en-US" sz="2800" dirty="0" smtClean="0">
                <a:solidFill>
                  <a:srgbClr val="002060"/>
                </a:solidFill>
              </a:rPr>
              <a:t> can be generated at 1 MeV.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3" name="Title 1"/>
          <p:cNvSpPr>
            <a:spLocks noGrp="1"/>
          </p:cNvSpPr>
          <p:nvPr/>
        </p:nvSpPr>
        <p:spPr bwMode="auto">
          <a:xfrm>
            <a:off x="2180377" y="17277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07D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07D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07D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07D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07D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Goal &amp; Key Objectives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903836" y="697117"/>
            <a:ext cx="8973495" cy="533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B407D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B407D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B407D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B407D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B407D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use a conventional superconducting radiofrequency (SRF) linear accelerator which readily produce high-repetition rate bunch (FAST facility suitable for this purpose),</a:t>
            </a:r>
          </a:p>
          <a:p>
            <a:pPr lvl="1"/>
            <a:r>
              <a:rPr lang="en-US" dirty="0" smtClean="0"/>
              <a:t>develop a recirculation optical cavity to collide the electron bunches and laser pulses at high rep. rates</a:t>
            </a:r>
          </a:p>
          <a:p>
            <a:pPr lvl="2"/>
            <a:r>
              <a:rPr lang="en-US" dirty="0" smtClean="0"/>
              <a:t>upgrade the laser currently available, </a:t>
            </a:r>
          </a:p>
          <a:p>
            <a:pPr lvl="2"/>
            <a:r>
              <a:rPr lang="en-US" dirty="0" smtClean="0"/>
              <a:t>design and install a suitable interaction region.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Combine SRF </a:t>
            </a:r>
            <a:r>
              <a:rPr lang="en-US" dirty="0" err="1" smtClean="0">
                <a:solidFill>
                  <a:srgbClr val="008000"/>
                </a:solidFill>
              </a:rPr>
              <a:t>linac</a:t>
            </a:r>
            <a:r>
              <a:rPr lang="en-US" dirty="0" smtClean="0">
                <a:solidFill>
                  <a:srgbClr val="008000"/>
                </a:solidFill>
              </a:rPr>
              <a:t> with optimized optical cavity to produce high-flux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8000"/>
                </a:solidFill>
              </a:rPr>
              <a:t> rays (we anticipate close to Watt level average power i.e. about 10</a:t>
            </a:r>
            <a:r>
              <a:rPr lang="en-US" baseline="30000" dirty="0" smtClean="0">
                <a:solidFill>
                  <a:srgbClr val="008000"/>
                </a:solidFill>
              </a:rPr>
              <a:t>11</a:t>
            </a:r>
            <a:r>
              <a:rPr lang="en-US" dirty="0" smtClean="0">
                <a:solidFill>
                  <a:srgbClr val="008000"/>
                </a:solidFill>
              </a:rPr>
              <a:t> 1 MeV photons/second)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6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527741" y="1678030"/>
            <a:ext cx="551091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B407D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B407D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B407D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B407D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B407D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Philippe Piot (NIU faculty + Fermilab Scientist)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Mihalcea</a:t>
            </a:r>
            <a:r>
              <a:rPr lang="en-US" dirty="0" smtClean="0"/>
              <a:t> (research scientist)</a:t>
            </a:r>
          </a:p>
          <a:p>
            <a:r>
              <a:rPr lang="en-US" dirty="0" smtClean="0"/>
              <a:t>Andrei </a:t>
            </a:r>
            <a:r>
              <a:rPr lang="en-US" dirty="0" err="1" smtClean="0"/>
              <a:t>Khizhanok</a:t>
            </a:r>
            <a:r>
              <a:rPr lang="en-US" dirty="0" smtClean="0"/>
              <a:t> (ME student advisor </a:t>
            </a:r>
            <a:r>
              <a:rPr lang="en-US" dirty="0" err="1" smtClean="0"/>
              <a:t>Jenn-Terng</a:t>
            </a:r>
            <a:r>
              <a:rPr lang="en-US" dirty="0" smtClean="0"/>
              <a:t> </a:t>
            </a:r>
            <a:r>
              <a:rPr lang="en-US" dirty="0" err="1" smtClean="0"/>
              <a:t>Gau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Aleksei</a:t>
            </a:r>
            <a:r>
              <a:rPr lang="en-US" dirty="0" smtClean="0"/>
              <a:t> </a:t>
            </a:r>
            <a:r>
              <a:rPr lang="en-US" dirty="0" err="1" smtClean="0"/>
              <a:t>Halavanau</a:t>
            </a:r>
            <a:r>
              <a:rPr lang="en-US" dirty="0" smtClean="0"/>
              <a:t> (Physics student)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 bwMode="auto">
          <a:xfrm>
            <a:off x="2124923" y="-34327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07D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07D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07D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07D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07D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/>
              <a:t>Team members</a:t>
            </a:r>
            <a:endParaRPr lang="en-US" sz="3600" dirty="0"/>
          </a:p>
        </p:txBody>
      </p:sp>
      <p:pic>
        <p:nvPicPr>
          <p:cNvPr id="7" name="Picture 6" descr="orizontal NIU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3" y="609600"/>
            <a:ext cx="2743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347" y="500310"/>
            <a:ext cx="3111500" cy="749300"/>
          </a:xfrm>
          <a:prstGeom prst="rect">
            <a:avLst/>
          </a:prstGeom>
        </p:spPr>
      </p:pic>
      <p:pic>
        <p:nvPicPr>
          <p:cNvPr id="14" name="Picture 13" descr="MacHD:private:var:folders:1k:_mj4_hjs0zvd_zcwk_55kcyr0000gp:T:TemporaryItems:FNAL-Logo-NAL-Blu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97" y="3468730"/>
            <a:ext cx="269113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ontent Placeholder 2"/>
          <p:cNvSpPr>
            <a:spLocks noGrp="1"/>
          </p:cNvSpPr>
          <p:nvPr/>
        </p:nvSpPr>
        <p:spPr bwMode="auto">
          <a:xfrm>
            <a:off x="6121274" y="1423025"/>
            <a:ext cx="5394733" cy="189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B407D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B407D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B407D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B407D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B407D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Alex </a:t>
            </a:r>
            <a:r>
              <a:rPr lang="en-US" dirty="0" err="1" smtClean="0"/>
              <a:t>Murokh</a:t>
            </a:r>
            <a:r>
              <a:rPr lang="en-US" dirty="0" smtClean="0"/>
              <a:t> (chief scientist at </a:t>
            </a:r>
            <a:r>
              <a:rPr lang="en-US" dirty="0" err="1" smtClean="0"/>
              <a:t>Radiabeam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Bryce Jacobson (scientist at </a:t>
            </a:r>
            <a:r>
              <a:rPr lang="en-US" dirty="0" err="1" smtClean="0"/>
              <a:t>Radiabeam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20" name="Content Placeholder 2"/>
          <p:cNvSpPr>
            <a:spLocks noGrp="1"/>
          </p:cNvSpPr>
          <p:nvPr/>
        </p:nvSpPr>
        <p:spPr bwMode="auto">
          <a:xfrm>
            <a:off x="6210300" y="4170374"/>
            <a:ext cx="4723268" cy="189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B407D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B407D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B407D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B407D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B407D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 smtClean="0"/>
              <a:t>Jinhao</a:t>
            </a:r>
            <a:r>
              <a:rPr lang="en-US" dirty="0" smtClean="0"/>
              <a:t> </a:t>
            </a:r>
            <a:r>
              <a:rPr lang="en-US" dirty="0" err="1" smtClean="0"/>
              <a:t>Ruan</a:t>
            </a:r>
            <a:r>
              <a:rPr lang="en-US" dirty="0" smtClean="0"/>
              <a:t> (laser scientist at </a:t>
            </a:r>
            <a:r>
              <a:rPr lang="en-US" dirty="0" err="1" smtClean="0"/>
              <a:t>Fermilab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666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855551" y="980121"/>
            <a:ext cx="5842463" cy="2345491"/>
            <a:chOff x="3569551" y="1784162"/>
            <a:chExt cx="5842463" cy="2345491"/>
          </a:xfrm>
        </p:grpSpPr>
        <p:grpSp>
          <p:nvGrpSpPr>
            <p:cNvPr id="105" name="Group 104"/>
            <p:cNvGrpSpPr/>
            <p:nvPr/>
          </p:nvGrpSpPr>
          <p:grpSpPr>
            <a:xfrm>
              <a:off x="4152236" y="1784162"/>
              <a:ext cx="4659800" cy="2345491"/>
              <a:chOff x="4152236" y="1784162"/>
              <a:chExt cx="4659800" cy="2345491"/>
            </a:xfrm>
          </p:grpSpPr>
          <p:sp>
            <p:nvSpPr>
              <p:cNvPr id="58" name="5-Point Star 57"/>
              <p:cNvSpPr/>
              <p:nvPr/>
            </p:nvSpPr>
            <p:spPr>
              <a:xfrm>
                <a:off x="5827658" y="3149336"/>
                <a:ext cx="295275" cy="244783"/>
              </a:xfrm>
              <a:prstGeom prst="star5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Arrow Connector 58"/>
              <p:cNvCxnSpPr>
                <a:stCxn id="57" idx="6"/>
              </p:cNvCxnSpPr>
              <p:nvPr/>
            </p:nvCxnSpPr>
            <p:spPr>
              <a:xfrm flipV="1">
                <a:off x="5390486" y="3289665"/>
                <a:ext cx="303494" cy="12884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 rot="21177115">
                <a:off x="6501004" y="2282927"/>
                <a:ext cx="1832080" cy="652410"/>
                <a:chOff x="4057650" y="2519415"/>
                <a:chExt cx="1832080" cy="652410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 rot="20497634">
                  <a:off x="4074185" y="2519415"/>
                  <a:ext cx="1815545" cy="573344"/>
                  <a:chOff x="1131187" y="2275520"/>
                  <a:chExt cx="5831588" cy="1127842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2695576" y="2293155"/>
                    <a:ext cx="2700521" cy="1081123"/>
                    <a:chOff x="2695576" y="2293155"/>
                    <a:chExt cx="2700521" cy="1081123"/>
                  </a:xfrm>
                </p:grpSpPr>
                <p:grpSp>
                  <p:nvGrpSpPr>
                    <p:cNvPr id="88" name="Group 87"/>
                    <p:cNvGrpSpPr/>
                    <p:nvPr/>
                  </p:nvGrpSpPr>
                  <p:grpSpPr>
                    <a:xfrm>
                      <a:off x="2695576" y="2314577"/>
                      <a:ext cx="1355848" cy="1059701"/>
                      <a:chOff x="2695576" y="2314577"/>
                      <a:chExt cx="1355848" cy="1059701"/>
                    </a:xfrm>
                  </p:grpSpPr>
                  <p:grpSp>
                    <p:nvGrpSpPr>
                      <p:cNvPr id="96" name="Group 95"/>
                      <p:cNvGrpSpPr/>
                      <p:nvPr/>
                    </p:nvGrpSpPr>
                    <p:grpSpPr>
                      <a:xfrm>
                        <a:off x="2695576" y="2340777"/>
                        <a:ext cx="677924" cy="1033501"/>
                        <a:chOff x="2695576" y="2340777"/>
                        <a:chExt cx="677924" cy="1033501"/>
                      </a:xfrm>
                    </p:grpSpPr>
                    <p:sp>
                      <p:nvSpPr>
                        <p:cNvPr id="100" name="Freeform 99"/>
                        <p:cNvSpPr/>
                        <p:nvPr/>
                      </p:nvSpPr>
                      <p:spPr>
                        <a:xfrm rot="10800000">
                          <a:off x="3030813" y="2831328"/>
                          <a:ext cx="342687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1" name="Freeform 100"/>
                        <p:cNvSpPr/>
                        <p:nvPr/>
                      </p:nvSpPr>
                      <p:spPr>
                        <a:xfrm>
                          <a:off x="2695576" y="2340777"/>
                          <a:ext cx="331513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7" name="Group 96"/>
                      <p:cNvGrpSpPr/>
                      <p:nvPr/>
                    </p:nvGrpSpPr>
                    <p:grpSpPr>
                      <a:xfrm>
                        <a:off x="3373500" y="2314577"/>
                        <a:ext cx="677924" cy="1033501"/>
                        <a:chOff x="2695576" y="2340777"/>
                        <a:chExt cx="677924" cy="1033501"/>
                      </a:xfrm>
                    </p:grpSpPr>
                    <p:sp>
                      <p:nvSpPr>
                        <p:cNvPr id="98" name="Freeform 97"/>
                        <p:cNvSpPr/>
                        <p:nvPr/>
                      </p:nvSpPr>
                      <p:spPr>
                        <a:xfrm rot="10800000">
                          <a:off x="3030813" y="2831328"/>
                          <a:ext cx="342687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9" name="Freeform 98"/>
                        <p:cNvSpPr/>
                        <p:nvPr/>
                      </p:nvSpPr>
                      <p:spPr>
                        <a:xfrm>
                          <a:off x="2695576" y="2340777"/>
                          <a:ext cx="331513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4040249" y="2293155"/>
                      <a:ext cx="1355848" cy="1059701"/>
                      <a:chOff x="2695576" y="2314577"/>
                      <a:chExt cx="1355848" cy="1059701"/>
                    </a:xfrm>
                  </p:grpSpPr>
                  <p:grpSp>
                    <p:nvGrpSpPr>
                      <p:cNvPr id="90" name="Group 89"/>
                      <p:cNvGrpSpPr/>
                      <p:nvPr/>
                    </p:nvGrpSpPr>
                    <p:grpSpPr>
                      <a:xfrm>
                        <a:off x="2695576" y="2340777"/>
                        <a:ext cx="677924" cy="1033501"/>
                        <a:chOff x="2695576" y="2340777"/>
                        <a:chExt cx="677924" cy="1033501"/>
                      </a:xfrm>
                    </p:grpSpPr>
                    <p:sp>
                      <p:nvSpPr>
                        <p:cNvPr id="94" name="Freeform 93"/>
                        <p:cNvSpPr/>
                        <p:nvPr/>
                      </p:nvSpPr>
                      <p:spPr>
                        <a:xfrm rot="10800000">
                          <a:off x="3030813" y="2831328"/>
                          <a:ext cx="342687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5" name="Freeform 94"/>
                        <p:cNvSpPr/>
                        <p:nvPr/>
                      </p:nvSpPr>
                      <p:spPr>
                        <a:xfrm>
                          <a:off x="2695576" y="2340777"/>
                          <a:ext cx="331513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90"/>
                      <p:cNvGrpSpPr/>
                      <p:nvPr/>
                    </p:nvGrpSpPr>
                    <p:grpSpPr>
                      <a:xfrm>
                        <a:off x="3373500" y="2314577"/>
                        <a:ext cx="677924" cy="1033501"/>
                        <a:chOff x="2695576" y="2340777"/>
                        <a:chExt cx="677924" cy="1033501"/>
                      </a:xfrm>
                    </p:grpSpPr>
                    <p:sp>
                      <p:nvSpPr>
                        <p:cNvPr id="92" name="Freeform 91"/>
                        <p:cNvSpPr/>
                        <p:nvPr/>
                      </p:nvSpPr>
                      <p:spPr>
                        <a:xfrm rot="10800000">
                          <a:off x="3030813" y="2831328"/>
                          <a:ext cx="342687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3" name="Freeform 92"/>
                        <p:cNvSpPr/>
                        <p:nvPr/>
                      </p:nvSpPr>
                      <p:spPr>
                        <a:xfrm>
                          <a:off x="2695576" y="2340777"/>
                          <a:ext cx="331513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86" name="Freeform 85"/>
                  <p:cNvSpPr/>
                  <p:nvPr/>
                </p:nvSpPr>
                <p:spPr>
                  <a:xfrm>
                    <a:off x="5400675" y="2275520"/>
                    <a:ext cx="1562100" cy="1039271"/>
                  </a:xfrm>
                  <a:custGeom>
                    <a:avLst/>
                    <a:gdLst>
                      <a:gd name="connsiteX0" fmla="*/ 0 w 1552575"/>
                      <a:gd name="connsiteY0" fmla="*/ 505640 h 1039132"/>
                      <a:gd name="connsiteX1" fmla="*/ 47625 w 1552575"/>
                      <a:gd name="connsiteY1" fmla="*/ 219890 h 1039132"/>
                      <a:gd name="connsiteX2" fmla="*/ 161925 w 1552575"/>
                      <a:gd name="connsiteY2" fmla="*/ 10340 h 1039132"/>
                      <a:gd name="connsiteX3" fmla="*/ 333375 w 1552575"/>
                      <a:gd name="connsiteY3" fmla="*/ 553265 h 1039132"/>
                      <a:gd name="connsiteX4" fmla="*/ 514350 w 1552575"/>
                      <a:gd name="connsiteY4" fmla="*/ 1039040 h 1039132"/>
                      <a:gd name="connsiteX5" fmla="*/ 733425 w 1552575"/>
                      <a:gd name="connsiteY5" fmla="*/ 515165 h 1039132"/>
                      <a:gd name="connsiteX6" fmla="*/ 1247775 w 1552575"/>
                      <a:gd name="connsiteY6" fmla="*/ 458015 h 1039132"/>
                      <a:gd name="connsiteX7" fmla="*/ 1552575 w 1552575"/>
                      <a:gd name="connsiteY7" fmla="*/ 458015 h 1039132"/>
                      <a:gd name="connsiteX0" fmla="*/ 0 w 1552575"/>
                      <a:gd name="connsiteY0" fmla="*/ 524829 h 1039271"/>
                      <a:gd name="connsiteX1" fmla="*/ 47625 w 1552575"/>
                      <a:gd name="connsiteY1" fmla="*/ 220029 h 1039271"/>
                      <a:gd name="connsiteX2" fmla="*/ 161925 w 1552575"/>
                      <a:gd name="connsiteY2" fmla="*/ 10479 h 1039271"/>
                      <a:gd name="connsiteX3" fmla="*/ 333375 w 1552575"/>
                      <a:gd name="connsiteY3" fmla="*/ 553404 h 1039271"/>
                      <a:gd name="connsiteX4" fmla="*/ 514350 w 1552575"/>
                      <a:gd name="connsiteY4" fmla="*/ 1039179 h 1039271"/>
                      <a:gd name="connsiteX5" fmla="*/ 733425 w 1552575"/>
                      <a:gd name="connsiteY5" fmla="*/ 515304 h 1039271"/>
                      <a:gd name="connsiteX6" fmla="*/ 1247775 w 1552575"/>
                      <a:gd name="connsiteY6" fmla="*/ 458154 h 1039271"/>
                      <a:gd name="connsiteX7" fmla="*/ 1552575 w 1552575"/>
                      <a:gd name="connsiteY7" fmla="*/ 458154 h 1039271"/>
                      <a:gd name="connsiteX0" fmla="*/ 0 w 1562100"/>
                      <a:gd name="connsiteY0" fmla="*/ 524829 h 1039271"/>
                      <a:gd name="connsiteX1" fmla="*/ 57150 w 1562100"/>
                      <a:gd name="connsiteY1" fmla="*/ 220029 h 1039271"/>
                      <a:gd name="connsiteX2" fmla="*/ 171450 w 1562100"/>
                      <a:gd name="connsiteY2" fmla="*/ 10479 h 1039271"/>
                      <a:gd name="connsiteX3" fmla="*/ 342900 w 1562100"/>
                      <a:gd name="connsiteY3" fmla="*/ 553404 h 1039271"/>
                      <a:gd name="connsiteX4" fmla="*/ 523875 w 1562100"/>
                      <a:gd name="connsiteY4" fmla="*/ 1039179 h 1039271"/>
                      <a:gd name="connsiteX5" fmla="*/ 742950 w 1562100"/>
                      <a:gd name="connsiteY5" fmla="*/ 515304 h 1039271"/>
                      <a:gd name="connsiteX6" fmla="*/ 1257300 w 1562100"/>
                      <a:gd name="connsiteY6" fmla="*/ 458154 h 1039271"/>
                      <a:gd name="connsiteX7" fmla="*/ 1562100 w 1562100"/>
                      <a:gd name="connsiteY7" fmla="*/ 458154 h 1039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62100" h="1039271">
                        <a:moveTo>
                          <a:pt x="0" y="524829"/>
                        </a:moveTo>
                        <a:cubicBezTo>
                          <a:pt x="10318" y="423229"/>
                          <a:pt x="28575" y="305754"/>
                          <a:pt x="57150" y="220029"/>
                        </a:cubicBezTo>
                        <a:cubicBezTo>
                          <a:pt x="85725" y="134304"/>
                          <a:pt x="123825" y="-45083"/>
                          <a:pt x="171450" y="10479"/>
                        </a:cubicBezTo>
                        <a:cubicBezTo>
                          <a:pt x="219075" y="66041"/>
                          <a:pt x="284163" y="381954"/>
                          <a:pt x="342900" y="553404"/>
                        </a:cubicBezTo>
                        <a:cubicBezTo>
                          <a:pt x="401637" y="724854"/>
                          <a:pt x="457200" y="1045529"/>
                          <a:pt x="523875" y="1039179"/>
                        </a:cubicBezTo>
                        <a:cubicBezTo>
                          <a:pt x="590550" y="1032829"/>
                          <a:pt x="620713" y="612141"/>
                          <a:pt x="742950" y="515304"/>
                        </a:cubicBezTo>
                        <a:cubicBezTo>
                          <a:pt x="865187" y="418467"/>
                          <a:pt x="1120775" y="467679"/>
                          <a:pt x="1257300" y="458154"/>
                        </a:cubicBezTo>
                        <a:cubicBezTo>
                          <a:pt x="1393825" y="448629"/>
                          <a:pt x="1477962" y="453391"/>
                          <a:pt x="1562100" y="458154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Freeform 86"/>
                  <p:cNvSpPr/>
                  <p:nvPr/>
                </p:nvSpPr>
                <p:spPr>
                  <a:xfrm flipH="1" flipV="1">
                    <a:off x="1131187" y="2364091"/>
                    <a:ext cx="1562100" cy="1039271"/>
                  </a:xfrm>
                  <a:custGeom>
                    <a:avLst/>
                    <a:gdLst>
                      <a:gd name="connsiteX0" fmla="*/ 0 w 1552575"/>
                      <a:gd name="connsiteY0" fmla="*/ 505640 h 1039132"/>
                      <a:gd name="connsiteX1" fmla="*/ 47625 w 1552575"/>
                      <a:gd name="connsiteY1" fmla="*/ 219890 h 1039132"/>
                      <a:gd name="connsiteX2" fmla="*/ 161925 w 1552575"/>
                      <a:gd name="connsiteY2" fmla="*/ 10340 h 1039132"/>
                      <a:gd name="connsiteX3" fmla="*/ 333375 w 1552575"/>
                      <a:gd name="connsiteY3" fmla="*/ 553265 h 1039132"/>
                      <a:gd name="connsiteX4" fmla="*/ 514350 w 1552575"/>
                      <a:gd name="connsiteY4" fmla="*/ 1039040 h 1039132"/>
                      <a:gd name="connsiteX5" fmla="*/ 733425 w 1552575"/>
                      <a:gd name="connsiteY5" fmla="*/ 515165 h 1039132"/>
                      <a:gd name="connsiteX6" fmla="*/ 1247775 w 1552575"/>
                      <a:gd name="connsiteY6" fmla="*/ 458015 h 1039132"/>
                      <a:gd name="connsiteX7" fmla="*/ 1552575 w 1552575"/>
                      <a:gd name="connsiteY7" fmla="*/ 458015 h 1039132"/>
                      <a:gd name="connsiteX0" fmla="*/ 0 w 1552575"/>
                      <a:gd name="connsiteY0" fmla="*/ 524829 h 1039271"/>
                      <a:gd name="connsiteX1" fmla="*/ 47625 w 1552575"/>
                      <a:gd name="connsiteY1" fmla="*/ 220029 h 1039271"/>
                      <a:gd name="connsiteX2" fmla="*/ 161925 w 1552575"/>
                      <a:gd name="connsiteY2" fmla="*/ 10479 h 1039271"/>
                      <a:gd name="connsiteX3" fmla="*/ 333375 w 1552575"/>
                      <a:gd name="connsiteY3" fmla="*/ 553404 h 1039271"/>
                      <a:gd name="connsiteX4" fmla="*/ 514350 w 1552575"/>
                      <a:gd name="connsiteY4" fmla="*/ 1039179 h 1039271"/>
                      <a:gd name="connsiteX5" fmla="*/ 733425 w 1552575"/>
                      <a:gd name="connsiteY5" fmla="*/ 515304 h 1039271"/>
                      <a:gd name="connsiteX6" fmla="*/ 1247775 w 1552575"/>
                      <a:gd name="connsiteY6" fmla="*/ 458154 h 1039271"/>
                      <a:gd name="connsiteX7" fmla="*/ 1552575 w 1552575"/>
                      <a:gd name="connsiteY7" fmla="*/ 458154 h 1039271"/>
                      <a:gd name="connsiteX0" fmla="*/ 0 w 1562100"/>
                      <a:gd name="connsiteY0" fmla="*/ 524829 h 1039271"/>
                      <a:gd name="connsiteX1" fmla="*/ 57150 w 1562100"/>
                      <a:gd name="connsiteY1" fmla="*/ 220029 h 1039271"/>
                      <a:gd name="connsiteX2" fmla="*/ 171450 w 1562100"/>
                      <a:gd name="connsiteY2" fmla="*/ 10479 h 1039271"/>
                      <a:gd name="connsiteX3" fmla="*/ 342900 w 1562100"/>
                      <a:gd name="connsiteY3" fmla="*/ 553404 h 1039271"/>
                      <a:gd name="connsiteX4" fmla="*/ 523875 w 1562100"/>
                      <a:gd name="connsiteY4" fmla="*/ 1039179 h 1039271"/>
                      <a:gd name="connsiteX5" fmla="*/ 742950 w 1562100"/>
                      <a:gd name="connsiteY5" fmla="*/ 515304 h 1039271"/>
                      <a:gd name="connsiteX6" fmla="*/ 1257300 w 1562100"/>
                      <a:gd name="connsiteY6" fmla="*/ 458154 h 1039271"/>
                      <a:gd name="connsiteX7" fmla="*/ 1562100 w 1562100"/>
                      <a:gd name="connsiteY7" fmla="*/ 458154 h 1039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62100" h="1039271">
                        <a:moveTo>
                          <a:pt x="0" y="524829"/>
                        </a:moveTo>
                        <a:cubicBezTo>
                          <a:pt x="10318" y="423229"/>
                          <a:pt x="28575" y="305754"/>
                          <a:pt x="57150" y="220029"/>
                        </a:cubicBezTo>
                        <a:cubicBezTo>
                          <a:pt x="85725" y="134304"/>
                          <a:pt x="123825" y="-45083"/>
                          <a:pt x="171450" y="10479"/>
                        </a:cubicBezTo>
                        <a:cubicBezTo>
                          <a:pt x="219075" y="66041"/>
                          <a:pt x="284163" y="381954"/>
                          <a:pt x="342900" y="553404"/>
                        </a:cubicBezTo>
                        <a:cubicBezTo>
                          <a:pt x="401637" y="724854"/>
                          <a:pt x="457200" y="1045529"/>
                          <a:pt x="523875" y="1039179"/>
                        </a:cubicBezTo>
                        <a:cubicBezTo>
                          <a:pt x="590550" y="1032829"/>
                          <a:pt x="620713" y="612141"/>
                          <a:pt x="742950" y="515304"/>
                        </a:cubicBezTo>
                        <a:cubicBezTo>
                          <a:pt x="865187" y="418467"/>
                          <a:pt x="1120775" y="467679"/>
                          <a:pt x="1257300" y="458154"/>
                        </a:cubicBezTo>
                        <a:cubicBezTo>
                          <a:pt x="1393825" y="448629"/>
                          <a:pt x="1477962" y="453391"/>
                          <a:pt x="1562100" y="458154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84" name="Straight Arrow Connector 83"/>
                <p:cNvCxnSpPr>
                  <a:stCxn id="87" idx="5"/>
                </p:cNvCxnSpPr>
                <p:nvPr/>
              </p:nvCxnSpPr>
              <p:spPr>
                <a:xfrm flipH="1">
                  <a:off x="4057650" y="3035286"/>
                  <a:ext cx="312624" cy="1365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7269205" y="2971243"/>
                <a:ext cx="1308449" cy="756888"/>
                <a:chOff x="6145036" y="2895021"/>
                <a:chExt cx="1395708" cy="604716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 rot="10772056">
                  <a:off x="6145036" y="2895021"/>
                  <a:ext cx="1271359" cy="604716"/>
                  <a:chOff x="1131187" y="2275520"/>
                  <a:chExt cx="5831588" cy="1127842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2695576" y="2293155"/>
                    <a:ext cx="2700521" cy="1081123"/>
                    <a:chOff x="2695576" y="2293155"/>
                    <a:chExt cx="2700521" cy="1081123"/>
                  </a:xfrm>
                </p:grpSpPr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2695576" y="2314577"/>
                      <a:ext cx="1355848" cy="1059701"/>
                      <a:chOff x="2695576" y="2314577"/>
                      <a:chExt cx="1355848" cy="1059701"/>
                    </a:xfrm>
                  </p:grpSpPr>
                  <p:grpSp>
                    <p:nvGrpSpPr>
                      <p:cNvPr id="77" name="Group 76"/>
                      <p:cNvGrpSpPr/>
                      <p:nvPr/>
                    </p:nvGrpSpPr>
                    <p:grpSpPr>
                      <a:xfrm>
                        <a:off x="2695576" y="2340777"/>
                        <a:ext cx="677924" cy="1033501"/>
                        <a:chOff x="2695576" y="2340777"/>
                        <a:chExt cx="677924" cy="1033501"/>
                      </a:xfrm>
                    </p:grpSpPr>
                    <p:sp>
                      <p:nvSpPr>
                        <p:cNvPr id="81" name="Freeform 80"/>
                        <p:cNvSpPr/>
                        <p:nvPr/>
                      </p:nvSpPr>
                      <p:spPr>
                        <a:xfrm rot="10800000">
                          <a:off x="3030813" y="2831328"/>
                          <a:ext cx="342687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Freeform 81"/>
                        <p:cNvSpPr/>
                        <p:nvPr/>
                      </p:nvSpPr>
                      <p:spPr>
                        <a:xfrm>
                          <a:off x="2695576" y="2340777"/>
                          <a:ext cx="331513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8" name="Group 77"/>
                      <p:cNvGrpSpPr/>
                      <p:nvPr/>
                    </p:nvGrpSpPr>
                    <p:grpSpPr>
                      <a:xfrm>
                        <a:off x="3373500" y="2314577"/>
                        <a:ext cx="677924" cy="1033501"/>
                        <a:chOff x="2695576" y="2340777"/>
                        <a:chExt cx="677924" cy="1033501"/>
                      </a:xfrm>
                    </p:grpSpPr>
                    <p:sp>
                      <p:nvSpPr>
                        <p:cNvPr id="79" name="Freeform 78"/>
                        <p:cNvSpPr/>
                        <p:nvPr/>
                      </p:nvSpPr>
                      <p:spPr>
                        <a:xfrm rot="10800000">
                          <a:off x="3030813" y="2831328"/>
                          <a:ext cx="342687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0" name="Freeform 79"/>
                        <p:cNvSpPr/>
                        <p:nvPr/>
                      </p:nvSpPr>
                      <p:spPr>
                        <a:xfrm>
                          <a:off x="2695576" y="2340777"/>
                          <a:ext cx="331513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4040249" y="2293155"/>
                      <a:ext cx="1355848" cy="1059701"/>
                      <a:chOff x="2695576" y="2314577"/>
                      <a:chExt cx="1355848" cy="1059701"/>
                    </a:xfrm>
                  </p:grpSpPr>
                  <p:grpSp>
                    <p:nvGrpSpPr>
                      <p:cNvPr id="71" name="Group 70"/>
                      <p:cNvGrpSpPr/>
                      <p:nvPr/>
                    </p:nvGrpSpPr>
                    <p:grpSpPr>
                      <a:xfrm>
                        <a:off x="2695576" y="2340777"/>
                        <a:ext cx="677924" cy="1033501"/>
                        <a:chOff x="2695576" y="2340777"/>
                        <a:chExt cx="677924" cy="1033501"/>
                      </a:xfrm>
                    </p:grpSpPr>
                    <p:sp>
                      <p:nvSpPr>
                        <p:cNvPr id="75" name="Freeform 74"/>
                        <p:cNvSpPr/>
                        <p:nvPr/>
                      </p:nvSpPr>
                      <p:spPr>
                        <a:xfrm rot="10800000">
                          <a:off x="3030813" y="2831328"/>
                          <a:ext cx="342687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Freeform 75"/>
                        <p:cNvSpPr/>
                        <p:nvPr/>
                      </p:nvSpPr>
                      <p:spPr>
                        <a:xfrm>
                          <a:off x="2695576" y="2340777"/>
                          <a:ext cx="331513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2" name="Group 71"/>
                      <p:cNvGrpSpPr/>
                      <p:nvPr/>
                    </p:nvGrpSpPr>
                    <p:grpSpPr>
                      <a:xfrm>
                        <a:off x="3373500" y="2314577"/>
                        <a:ext cx="677924" cy="1033501"/>
                        <a:chOff x="2695576" y="2340777"/>
                        <a:chExt cx="677924" cy="1033501"/>
                      </a:xfrm>
                    </p:grpSpPr>
                    <p:sp>
                      <p:nvSpPr>
                        <p:cNvPr id="73" name="Freeform 72"/>
                        <p:cNvSpPr/>
                        <p:nvPr/>
                      </p:nvSpPr>
                      <p:spPr>
                        <a:xfrm rot="10800000">
                          <a:off x="3030813" y="2831328"/>
                          <a:ext cx="342687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" name="Freeform 73"/>
                        <p:cNvSpPr/>
                        <p:nvPr/>
                      </p:nvSpPr>
                      <p:spPr>
                        <a:xfrm>
                          <a:off x="2695576" y="2340777"/>
                          <a:ext cx="331513" cy="542950"/>
                        </a:xfrm>
                        <a:custGeom>
                          <a:avLst/>
                          <a:gdLst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762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102 h 543102"/>
                            <a:gd name="connsiteX1" fmla="*/ 85725 w 828675"/>
                            <a:gd name="connsiteY1" fmla="*/ 381177 h 543102"/>
                            <a:gd name="connsiteX2" fmla="*/ 228600 w 828675"/>
                            <a:gd name="connsiteY2" fmla="*/ 181152 h 543102"/>
                            <a:gd name="connsiteX3" fmla="*/ 438150 w 828675"/>
                            <a:gd name="connsiteY3" fmla="*/ 177 h 543102"/>
                            <a:gd name="connsiteX4" fmla="*/ 676275 w 828675"/>
                            <a:gd name="connsiteY4" fmla="*/ 152577 h 543102"/>
                            <a:gd name="connsiteX5" fmla="*/ 790575 w 828675"/>
                            <a:gd name="connsiteY5" fmla="*/ 390702 h 543102"/>
                            <a:gd name="connsiteX6" fmla="*/ 828675 w 828675"/>
                            <a:gd name="connsiteY6" fmla="*/ 524052 h 543102"/>
                            <a:gd name="connsiteX0" fmla="*/ 0 w 828675"/>
                            <a:gd name="connsiteY0" fmla="*/ 543264 h 543264"/>
                            <a:gd name="connsiteX1" fmla="*/ 85725 w 828675"/>
                            <a:gd name="connsiteY1" fmla="*/ 381339 h 543264"/>
                            <a:gd name="connsiteX2" fmla="*/ 228600 w 828675"/>
                            <a:gd name="connsiteY2" fmla="*/ 181314 h 543264"/>
                            <a:gd name="connsiteX3" fmla="*/ 438150 w 828675"/>
                            <a:gd name="connsiteY3" fmla="*/ 339 h 543264"/>
                            <a:gd name="connsiteX4" fmla="*/ 647700 w 828675"/>
                            <a:gd name="connsiteY4" fmla="*/ 143214 h 543264"/>
                            <a:gd name="connsiteX5" fmla="*/ 790575 w 828675"/>
                            <a:gd name="connsiteY5" fmla="*/ 390864 h 543264"/>
                            <a:gd name="connsiteX6" fmla="*/ 828675 w 828675"/>
                            <a:gd name="connsiteY6" fmla="*/ 524214 h 543264"/>
                            <a:gd name="connsiteX0" fmla="*/ 0 w 866775"/>
                            <a:gd name="connsiteY0" fmla="*/ 543264 h 543264"/>
                            <a:gd name="connsiteX1" fmla="*/ 85725 w 866775"/>
                            <a:gd name="connsiteY1" fmla="*/ 381339 h 543264"/>
                            <a:gd name="connsiteX2" fmla="*/ 228600 w 866775"/>
                            <a:gd name="connsiteY2" fmla="*/ 181314 h 543264"/>
                            <a:gd name="connsiteX3" fmla="*/ 438150 w 866775"/>
                            <a:gd name="connsiteY3" fmla="*/ 339 h 543264"/>
                            <a:gd name="connsiteX4" fmla="*/ 647700 w 866775"/>
                            <a:gd name="connsiteY4" fmla="*/ 143214 h 543264"/>
                            <a:gd name="connsiteX5" fmla="*/ 790575 w 866775"/>
                            <a:gd name="connsiteY5" fmla="*/ 390864 h 543264"/>
                            <a:gd name="connsiteX6" fmla="*/ 866775 w 866775"/>
                            <a:gd name="connsiteY6" fmla="*/ 543264 h 543264"/>
                            <a:gd name="connsiteX0" fmla="*/ 0 w 866775"/>
                            <a:gd name="connsiteY0" fmla="*/ 543248 h 543248"/>
                            <a:gd name="connsiteX1" fmla="*/ 85725 w 866775"/>
                            <a:gd name="connsiteY1" fmla="*/ 381323 h 543248"/>
                            <a:gd name="connsiteX2" fmla="*/ 228600 w 866775"/>
                            <a:gd name="connsiteY2" fmla="*/ 181298 h 543248"/>
                            <a:gd name="connsiteX3" fmla="*/ 438150 w 866775"/>
                            <a:gd name="connsiteY3" fmla="*/ 323 h 543248"/>
                            <a:gd name="connsiteX4" fmla="*/ 647700 w 866775"/>
                            <a:gd name="connsiteY4" fmla="*/ 143198 h 543248"/>
                            <a:gd name="connsiteX5" fmla="*/ 790575 w 866775"/>
                            <a:gd name="connsiteY5" fmla="*/ 362273 h 543248"/>
                            <a:gd name="connsiteX6" fmla="*/ 866775 w 866775"/>
                            <a:gd name="connsiteY6" fmla="*/ 543248 h 543248"/>
                            <a:gd name="connsiteX0" fmla="*/ 0 w 866775"/>
                            <a:gd name="connsiteY0" fmla="*/ 542951 h 542951"/>
                            <a:gd name="connsiteX1" fmla="*/ 85725 w 866775"/>
                            <a:gd name="connsiteY1" fmla="*/ 381026 h 542951"/>
                            <a:gd name="connsiteX2" fmla="*/ 238125 w 866775"/>
                            <a:gd name="connsiteY2" fmla="*/ 133376 h 542951"/>
                            <a:gd name="connsiteX3" fmla="*/ 438150 w 866775"/>
                            <a:gd name="connsiteY3" fmla="*/ 26 h 542951"/>
                            <a:gd name="connsiteX4" fmla="*/ 647700 w 866775"/>
                            <a:gd name="connsiteY4" fmla="*/ 142901 h 542951"/>
                            <a:gd name="connsiteX5" fmla="*/ 790575 w 866775"/>
                            <a:gd name="connsiteY5" fmla="*/ 361976 h 542951"/>
                            <a:gd name="connsiteX6" fmla="*/ 866775 w 866775"/>
                            <a:gd name="connsiteY6" fmla="*/ 54295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90575 w 847725"/>
                            <a:gd name="connsiteY5" fmla="*/ 361976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1 h 542951"/>
                            <a:gd name="connsiteX1" fmla="*/ 85725 w 847725"/>
                            <a:gd name="connsiteY1" fmla="*/ 381026 h 542951"/>
                            <a:gd name="connsiteX2" fmla="*/ 238125 w 847725"/>
                            <a:gd name="connsiteY2" fmla="*/ 133376 h 542951"/>
                            <a:gd name="connsiteX3" fmla="*/ 438150 w 847725"/>
                            <a:gd name="connsiteY3" fmla="*/ 26 h 542951"/>
                            <a:gd name="connsiteX4" fmla="*/ 647700 w 847725"/>
                            <a:gd name="connsiteY4" fmla="*/ 142901 h 542951"/>
                            <a:gd name="connsiteX5" fmla="*/ 762000 w 847725"/>
                            <a:gd name="connsiteY5" fmla="*/ 333401 h 542951"/>
                            <a:gd name="connsiteX6" fmla="*/ 847725 w 847725"/>
                            <a:gd name="connsiteY6" fmla="*/ 523901 h 542951"/>
                            <a:gd name="connsiteX0" fmla="*/ 0 w 847725"/>
                            <a:gd name="connsiteY0" fmla="*/ 542950 h 542950"/>
                            <a:gd name="connsiteX1" fmla="*/ 85725 w 847725"/>
                            <a:gd name="connsiteY1" fmla="*/ 361975 h 542950"/>
                            <a:gd name="connsiteX2" fmla="*/ 238125 w 847725"/>
                            <a:gd name="connsiteY2" fmla="*/ 133375 h 542950"/>
                            <a:gd name="connsiteX3" fmla="*/ 438150 w 847725"/>
                            <a:gd name="connsiteY3" fmla="*/ 25 h 542950"/>
                            <a:gd name="connsiteX4" fmla="*/ 647700 w 847725"/>
                            <a:gd name="connsiteY4" fmla="*/ 142900 h 542950"/>
                            <a:gd name="connsiteX5" fmla="*/ 762000 w 847725"/>
                            <a:gd name="connsiteY5" fmla="*/ 333400 h 542950"/>
                            <a:gd name="connsiteX6" fmla="*/ 847725 w 847725"/>
                            <a:gd name="connsiteY6" fmla="*/ 523900 h 54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47725" h="542950">
                              <a:moveTo>
                                <a:pt x="0" y="542950"/>
                              </a:moveTo>
                              <a:cubicBezTo>
                                <a:pt x="23812" y="492150"/>
                                <a:pt x="46038" y="430237"/>
                                <a:pt x="85725" y="361975"/>
                              </a:cubicBezTo>
                              <a:cubicBezTo>
                                <a:pt x="125412" y="293713"/>
                                <a:pt x="179388" y="193700"/>
                                <a:pt x="238125" y="133375"/>
                              </a:cubicBezTo>
                              <a:cubicBezTo>
                                <a:pt x="296862" y="73050"/>
                                <a:pt x="369888" y="-1562"/>
                                <a:pt x="438150" y="25"/>
                              </a:cubicBezTo>
                              <a:cubicBezTo>
                                <a:pt x="506412" y="1612"/>
                                <a:pt x="593725" y="87338"/>
                                <a:pt x="647700" y="142900"/>
                              </a:cubicBezTo>
                              <a:cubicBezTo>
                                <a:pt x="701675" y="198462"/>
                                <a:pt x="728663" y="269900"/>
                                <a:pt x="762000" y="333400"/>
                              </a:cubicBezTo>
                              <a:cubicBezTo>
                                <a:pt x="795337" y="396900"/>
                                <a:pt x="841375" y="488181"/>
                                <a:pt x="847725" y="52390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67" name="Freeform 66"/>
                  <p:cNvSpPr/>
                  <p:nvPr/>
                </p:nvSpPr>
                <p:spPr>
                  <a:xfrm>
                    <a:off x="5400675" y="2275520"/>
                    <a:ext cx="1562100" cy="1039271"/>
                  </a:xfrm>
                  <a:custGeom>
                    <a:avLst/>
                    <a:gdLst>
                      <a:gd name="connsiteX0" fmla="*/ 0 w 1552575"/>
                      <a:gd name="connsiteY0" fmla="*/ 505640 h 1039132"/>
                      <a:gd name="connsiteX1" fmla="*/ 47625 w 1552575"/>
                      <a:gd name="connsiteY1" fmla="*/ 219890 h 1039132"/>
                      <a:gd name="connsiteX2" fmla="*/ 161925 w 1552575"/>
                      <a:gd name="connsiteY2" fmla="*/ 10340 h 1039132"/>
                      <a:gd name="connsiteX3" fmla="*/ 333375 w 1552575"/>
                      <a:gd name="connsiteY3" fmla="*/ 553265 h 1039132"/>
                      <a:gd name="connsiteX4" fmla="*/ 514350 w 1552575"/>
                      <a:gd name="connsiteY4" fmla="*/ 1039040 h 1039132"/>
                      <a:gd name="connsiteX5" fmla="*/ 733425 w 1552575"/>
                      <a:gd name="connsiteY5" fmla="*/ 515165 h 1039132"/>
                      <a:gd name="connsiteX6" fmla="*/ 1247775 w 1552575"/>
                      <a:gd name="connsiteY6" fmla="*/ 458015 h 1039132"/>
                      <a:gd name="connsiteX7" fmla="*/ 1552575 w 1552575"/>
                      <a:gd name="connsiteY7" fmla="*/ 458015 h 1039132"/>
                      <a:gd name="connsiteX0" fmla="*/ 0 w 1552575"/>
                      <a:gd name="connsiteY0" fmla="*/ 524829 h 1039271"/>
                      <a:gd name="connsiteX1" fmla="*/ 47625 w 1552575"/>
                      <a:gd name="connsiteY1" fmla="*/ 220029 h 1039271"/>
                      <a:gd name="connsiteX2" fmla="*/ 161925 w 1552575"/>
                      <a:gd name="connsiteY2" fmla="*/ 10479 h 1039271"/>
                      <a:gd name="connsiteX3" fmla="*/ 333375 w 1552575"/>
                      <a:gd name="connsiteY3" fmla="*/ 553404 h 1039271"/>
                      <a:gd name="connsiteX4" fmla="*/ 514350 w 1552575"/>
                      <a:gd name="connsiteY4" fmla="*/ 1039179 h 1039271"/>
                      <a:gd name="connsiteX5" fmla="*/ 733425 w 1552575"/>
                      <a:gd name="connsiteY5" fmla="*/ 515304 h 1039271"/>
                      <a:gd name="connsiteX6" fmla="*/ 1247775 w 1552575"/>
                      <a:gd name="connsiteY6" fmla="*/ 458154 h 1039271"/>
                      <a:gd name="connsiteX7" fmla="*/ 1552575 w 1552575"/>
                      <a:gd name="connsiteY7" fmla="*/ 458154 h 1039271"/>
                      <a:gd name="connsiteX0" fmla="*/ 0 w 1562100"/>
                      <a:gd name="connsiteY0" fmla="*/ 524829 h 1039271"/>
                      <a:gd name="connsiteX1" fmla="*/ 57150 w 1562100"/>
                      <a:gd name="connsiteY1" fmla="*/ 220029 h 1039271"/>
                      <a:gd name="connsiteX2" fmla="*/ 171450 w 1562100"/>
                      <a:gd name="connsiteY2" fmla="*/ 10479 h 1039271"/>
                      <a:gd name="connsiteX3" fmla="*/ 342900 w 1562100"/>
                      <a:gd name="connsiteY3" fmla="*/ 553404 h 1039271"/>
                      <a:gd name="connsiteX4" fmla="*/ 523875 w 1562100"/>
                      <a:gd name="connsiteY4" fmla="*/ 1039179 h 1039271"/>
                      <a:gd name="connsiteX5" fmla="*/ 742950 w 1562100"/>
                      <a:gd name="connsiteY5" fmla="*/ 515304 h 1039271"/>
                      <a:gd name="connsiteX6" fmla="*/ 1257300 w 1562100"/>
                      <a:gd name="connsiteY6" fmla="*/ 458154 h 1039271"/>
                      <a:gd name="connsiteX7" fmla="*/ 1562100 w 1562100"/>
                      <a:gd name="connsiteY7" fmla="*/ 458154 h 1039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62100" h="1039271">
                        <a:moveTo>
                          <a:pt x="0" y="524829"/>
                        </a:moveTo>
                        <a:cubicBezTo>
                          <a:pt x="10318" y="423229"/>
                          <a:pt x="28575" y="305754"/>
                          <a:pt x="57150" y="220029"/>
                        </a:cubicBezTo>
                        <a:cubicBezTo>
                          <a:pt x="85725" y="134304"/>
                          <a:pt x="123825" y="-45083"/>
                          <a:pt x="171450" y="10479"/>
                        </a:cubicBezTo>
                        <a:cubicBezTo>
                          <a:pt x="219075" y="66041"/>
                          <a:pt x="284163" y="381954"/>
                          <a:pt x="342900" y="553404"/>
                        </a:cubicBezTo>
                        <a:cubicBezTo>
                          <a:pt x="401637" y="724854"/>
                          <a:pt x="457200" y="1045529"/>
                          <a:pt x="523875" y="1039179"/>
                        </a:cubicBezTo>
                        <a:cubicBezTo>
                          <a:pt x="590550" y="1032829"/>
                          <a:pt x="620713" y="612141"/>
                          <a:pt x="742950" y="515304"/>
                        </a:cubicBezTo>
                        <a:cubicBezTo>
                          <a:pt x="865187" y="418467"/>
                          <a:pt x="1120775" y="467679"/>
                          <a:pt x="1257300" y="458154"/>
                        </a:cubicBezTo>
                        <a:cubicBezTo>
                          <a:pt x="1393825" y="448629"/>
                          <a:pt x="1477962" y="453391"/>
                          <a:pt x="1562100" y="458154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reeform 67"/>
                  <p:cNvSpPr/>
                  <p:nvPr/>
                </p:nvSpPr>
                <p:spPr>
                  <a:xfrm flipH="1" flipV="1">
                    <a:off x="1131187" y="2364091"/>
                    <a:ext cx="1562100" cy="1039271"/>
                  </a:xfrm>
                  <a:custGeom>
                    <a:avLst/>
                    <a:gdLst>
                      <a:gd name="connsiteX0" fmla="*/ 0 w 1552575"/>
                      <a:gd name="connsiteY0" fmla="*/ 505640 h 1039132"/>
                      <a:gd name="connsiteX1" fmla="*/ 47625 w 1552575"/>
                      <a:gd name="connsiteY1" fmla="*/ 219890 h 1039132"/>
                      <a:gd name="connsiteX2" fmla="*/ 161925 w 1552575"/>
                      <a:gd name="connsiteY2" fmla="*/ 10340 h 1039132"/>
                      <a:gd name="connsiteX3" fmla="*/ 333375 w 1552575"/>
                      <a:gd name="connsiteY3" fmla="*/ 553265 h 1039132"/>
                      <a:gd name="connsiteX4" fmla="*/ 514350 w 1552575"/>
                      <a:gd name="connsiteY4" fmla="*/ 1039040 h 1039132"/>
                      <a:gd name="connsiteX5" fmla="*/ 733425 w 1552575"/>
                      <a:gd name="connsiteY5" fmla="*/ 515165 h 1039132"/>
                      <a:gd name="connsiteX6" fmla="*/ 1247775 w 1552575"/>
                      <a:gd name="connsiteY6" fmla="*/ 458015 h 1039132"/>
                      <a:gd name="connsiteX7" fmla="*/ 1552575 w 1552575"/>
                      <a:gd name="connsiteY7" fmla="*/ 458015 h 1039132"/>
                      <a:gd name="connsiteX0" fmla="*/ 0 w 1552575"/>
                      <a:gd name="connsiteY0" fmla="*/ 524829 h 1039271"/>
                      <a:gd name="connsiteX1" fmla="*/ 47625 w 1552575"/>
                      <a:gd name="connsiteY1" fmla="*/ 220029 h 1039271"/>
                      <a:gd name="connsiteX2" fmla="*/ 161925 w 1552575"/>
                      <a:gd name="connsiteY2" fmla="*/ 10479 h 1039271"/>
                      <a:gd name="connsiteX3" fmla="*/ 333375 w 1552575"/>
                      <a:gd name="connsiteY3" fmla="*/ 553404 h 1039271"/>
                      <a:gd name="connsiteX4" fmla="*/ 514350 w 1552575"/>
                      <a:gd name="connsiteY4" fmla="*/ 1039179 h 1039271"/>
                      <a:gd name="connsiteX5" fmla="*/ 733425 w 1552575"/>
                      <a:gd name="connsiteY5" fmla="*/ 515304 h 1039271"/>
                      <a:gd name="connsiteX6" fmla="*/ 1247775 w 1552575"/>
                      <a:gd name="connsiteY6" fmla="*/ 458154 h 1039271"/>
                      <a:gd name="connsiteX7" fmla="*/ 1552575 w 1552575"/>
                      <a:gd name="connsiteY7" fmla="*/ 458154 h 1039271"/>
                      <a:gd name="connsiteX0" fmla="*/ 0 w 1562100"/>
                      <a:gd name="connsiteY0" fmla="*/ 524829 h 1039271"/>
                      <a:gd name="connsiteX1" fmla="*/ 57150 w 1562100"/>
                      <a:gd name="connsiteY1" fmla="*/ 220029 h 1039271"/>
                      <a:gd name="connsiteX2" fmla="*/ 171450 w 1562100"/>
                      <a:gd name="connsiteY2" fmla="*/ 10479 h 1039271"/>
                      <a:gd name="connsiteX3" fmla="*/ 342900 w 1562100"/>
                      <a:gd name="connsiteY3" fmla="*/ 553404 h 1039271"/>
                      <a:gd name="connsiteX4" fmla="*/ 523875 w 1562100"/>
                      <a:gd name="connsiteY4" fmla="*/ 1039179 h 1039271"/>
                      <a:gd name="connsiteX5" fmla="*/ 742950 w 1562100"/>
                      <a:gd name="connsiteY5" fmla="*/ 515304 h 1039271"/>
                      <a:gd name="connsiteX6" fmla="*/ 1257300 w 1562100"/>
                      <a:gd name="connsiteY6" fmla="*/ 458154 h 1039271"/>
                      <a:gd name="connsiteX7" fmla="*/ 1562100 w 1562100"/>
                      <a:gd name="connsiteY7" fmla="*/ 458154 h 1039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62100" h="1039271">
                        <a:moveTo>
                          <a:pt x="0" y="524829"/>
                        </a:moveTo>
                        <a:cubicBezTo>
                          <a:pt x="10318" y="423229"/>
                          <a:pt x="28575" y="305754"/>
                          <a:pt x="57150" y="220029"/>
                        </a:cubicBezTo>
                        <a:cubicBezTo>
                          <a:pt x="85725" y="134304"/>
                          <a:pt x="123825" y="-45083"/>
                          <a:pt x="171450" y="10479"/>
                        </a:cubicBezTo>
                        <a:cubicBezTo>
                          <a:pt x="219075" y="66041"/>
                          <a:pt x="284163" y="381954"/>
                          <a:pt x="342900" y="553404"/>
                        </a:cubicBezTo>
                        <a:cubicBezTo>
                          <a:pt x="401637" y="724854"/>
                          <a:pt x="457200" y="1045529"/>
                          <a:pt x="523875" y="1039179"/>
                        </a:cubicBezTo>
                        <a:cubicBezTo>
                          <a:pt x="590550" y="1032829"/>
                          <a:pt x="620713" y="612141"/>
                          <a:pt x="742950" y="515304"/>
                        </a:cubicBezTo>
                        <a:cubicBezTo>
                          <a:pt x="865187" y="418467"/>
                          <a:pt x="1120775" y="467679"/>
                          <a:pt x="1257300" y="458154"/>
                        </a:cubicBezTo>
                        <a:cubicBezTo>
                          <a:pt x="1393825" y="448629"/>
                          <a:pt x="1477962" y="453391"/>
                          <a:pt x="1562100" y="458154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5" name="Straight Arrow Connector 64"/>
                <p:cNvCxnSpPr/>
                <p:nvPr/>
              </p:nvCxnSpPr>
              <p:spPr>
                <a:xfrm flipV="1">
                  <a:off x="7296148" y="3103555"/>
                  <a:ext cx="244596" cy="3486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Oval 56"/>
              <p:cNvSpPr/>
              <p:nvPr/>
            </p:nvSpPr>
            <p:spPr>
              <a:xfrm>
                <a:off x="4152236" y="3064210"/>
                <a:ext cx="1238250" cy="47667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820665" y="2671038"/>
                <a:ext cx="525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IP</a:t>
                </a:r>
                <a:endParaRPr lang="en-US" sz="24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350954" y="2591790"/>
                <a:ext cx="1143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e</a:t>
                </a:r>
                <a:r>
                  <a:rPr lang="en-US" sz="2000" b="1" baseline="30000" dirty="0" smtClean="0"/>
                  <a:t>-</a:t>
                </a:r>
                <a:r>
                  <a:rPr lang="en-US" sz="2000" b="1" dirty="0" smtClean="0"/>
                  <a:t> bunch</a:t>
                </a:r>
                <a:endParaRPr lang="en-US" sz="20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9562757">
                <a:off x="6694105" y="1784162"/>
                <a:ext cx="1027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IR laser</a:t>
                </a:r>
                <a:endParaRPr lang="en-US" sz="20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465418" y="3729543"/>
                <a:ext cx="13466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/>
                  <a:t>ϒ</a:t>
                </a:r>
                <a:r>
                  <a:rPr lang="en-US" sz="2000" b="1" dirty="0" smtClean="0"/>
                  <a:t>- ray</a:t>
                </a:r>
                <a:endParaRPr lang="en-US" sz="2000" b="1" dirty="0"/>
              </a:p>
            </p:txBody>
          </p:sp>
        </p:grpSp>
        <p:cxnSp>
          <p:nvCxnSpPr>
            <p:cNvPr id="107" name="Straight Connector 106"/>
            <p:cNvCxnSpPr/>
            <p:nvPr/>
          </p:nvCxnSpPr>
          <p:spPr>
            <a:xfrm flipV="1">
              <a:off x="3569551" y="3238047"/>
              <a:ext cx="5842463" cy="1095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 flipH="1">
            <a:off x="9412014" y="3213944"/>
            <a:ext cx="15765" cy="144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55251" y="1034543"/>
                <a:ext cx="3609483" cy="952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1" y="1034543"/>
                <a:ext cx="3609483" cy="9528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/>
          <p:cNvSpPr txBox="1"/>
          <p:nvPr/>
        </p:nvSpPr>
        <p:spPr>
          <a:xfrm>
            <a:off x="3317168" y="83315"/>
            <a:ext cx="556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5696"/>
                </a:solidFill>
              </a:rPr>
              <a:t>Theoretical background</a:t>
            </a:r>
            <a:endParaRPr lang="en-US" sz="2800" b="1" dirty="0">
              <a:solidFill>
                <a:srgbClr val="00569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784721" y="1137316"/>
                <a:ext cx="2238585" cy="694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721" y="1137316"/>
                <a:ext cx="2238585" cy="6940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36776" y="2314971"/>
                <a:ext cx="40455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upshift factor: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76" y="2314971"/>
                <a:ext cx="404551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413" t="-13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39484" y="3108989"/>
                <a:ext cx="49648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𝒊𝒏𝒇𝒓𝒂𝒓𝒆𝒅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(x 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𝒓𝒂𝒚𝒔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84" y="3108989"/>
                <a:ext cx="496480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97" t="-245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/>
          <p:cNvCxnSpPr/>
          <p:nvPr/>
        </p:nvCxnSpPr>
        <p:spPr>
          <a:xfrm>
            <a:off x="735388" y="789513"/>
            <a:ext cx="1040844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50298" y="3860620"/>
            <a:ext cx="534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Scattered radiation main parameters: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170345" y="4487854"/>
                <a:ext cx="8461947" cy="1571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Total dose: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(flat distribution)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Brightness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num>
                      <m:den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5/2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 smtClean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Bandwidth 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𝐵𝑊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𝑑𝐸𝑑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45" y="4487854"/>
                <a:ext cx="8461947" cy="1571136"/>
              </a:xfrm>
              <a:prstGeom prst="rect">
                <a:avLst/>
              </a:prstGeom>
              <a:blipFill rotWithShape="0">
                <a:blip r:embed="rId6"/>
                <a:stretch>
                  <a:fillRect l="-1009" t="-3101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9" name="Picture 1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29" y="3361077"/>
            <a:ext cx="4562125" cy="30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4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17168" y="79076"/>
            <a:ext cx="556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Theoretical background (2)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35388" y="738713"/>
            <a:ext cx="1040844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3200" y="1317062"/>
            <a:ext cx="497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W. Brown and F. </a:t>
            </a:r>
            <a:r>
              <a:rPr lang="en-US" sz="1600" dirty="0" err="1" smtClean="0">
                <a:solidFill>
                  <a:srgbClr val="0070C0"/>
                </a:solidFill>
              </a:rPr>
              <a:t>Hartemann</a:t>
            </a:r>
            <a:r>
              <a:rPr lang="en-US" sz="1600" dirty="0" smtClean="0">
                <a:solidFill>
                  <a:srgbClr val="0070C0"/>
                </a:solidFill>
              </a:rPr>
              <a:t>, AIP, </a:t>
            </a:r>
            <a:r>
              <a:rPr lang="en-US" sz="1600" b="1" dirty="0" smtClean="0">
                <a:solidFill>
                  <a:srgbClr val="0070C0"/>
                </a:solidFill>
              </a:rPr>
              <a:t>737</a:t>
            </a:r>
            <a:r>
              <a:rPr lang="en-US" sz="1600" dirty="0" smtClean="0">
                <a:solidFill>
                  <a:srgbClr val="0070C0"/>
                </a:solidFill>
              </a:rPr>
              <a:t>, 839(2004)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30" y="1562099"/>
            <a:ext cx="5030370" cy="413946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500" y="1921540"/>
            <a:ext cx="4241800" cy="3602960"/>
            <a:chOff x="114300" y="1921540"/>
            <a:chExt cx="4241800" cy="3602960"/>
          </a:xfrm>
        </p:grpSpPr>
        <p:sp>
          <p:nvSpPr>
            <p:cNvPr id="8" name="TextBox 7"/>
            <p:cNvSpPr txBox="1"/>
            <p:nvPr/>
          </p:nvSpPr>
          <p:spPr>
            <a:xfrm>
              <a:off x="203200" y="1921540"/>
              <a:ext cx="415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smtClean="0">
                  <a:solidFill>
                    <a:srgbClr val="002060"/>
                  </a:solidFill>
                </a:rPr>
                <a:t>Scaling relations:</a:t>
              </a:r>
              <a:endParaRPr lang="en-US" sz="2400" u="sng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1932" y="2570422"/>
                  <a:ext cx="1837170" cy="5930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932" y="2570422"/>
                  <a:ext cx="1837170" cy="59304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3200" y="3529406"/>
                  <a:ext cx="2870189" cy="5960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7/2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sSup>
                          <m:sSup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𝑛𝑥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00" y="3529406"/>
                  <a:ext cx="2870189" cy="59606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61932" y="4565213"/>
                  <a:ext cx="1428340" cy="6770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𝐵𝑊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932" y="4565213"/>
                  <a:ext cx="1428340" cy="6770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114300" y="1921540"/>
              <a:ext cx="3050022" cy="36029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10773" y="1909450"/>
            <a:ext cx="3671024" cy="3119867"/>
            <a:chOff x="3151622" y="1858533"/>
            <a:chExt cx="3671024" cy="3119867"/>
          </a:xfrm>
        </p:grpSpPr>
        <p:sp>
          <p:nvSpPr>
            <p:cNvPr id="13" name="TextBox 12"/>
            <p:cNvSpPr txBox="1"/>
            <p:nvPr/>
          </p:nvSpPr>
          <p:spPr>
            <a:xfrm>
              <a:off x="3151622" y="1858533"/>
              <a:ext cx="3604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C00000"/>
                  </a:solidFill>
                </a:rPr>
                <a:t>Critical input parameters:</a:t>
              </a:r>
              <a:endParaRPr lang="en-US" sz="2400" b="1" u="sng" dirty="0">
                <a:solidFill>
                  <a:srgbClr val="C00000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202422" y="1858533"/>
              <a:ext cx="3620224" cy="3119867"/>
              <a:chOff x="3202422" y="1858533"/>
              <a:chExt cx="3620224" cy="31198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202422" y="2410655"/>
                    <a:ext cx="3620224" cy="16312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2000" dirty="0"/>
                      <a:t>e</a:t>
                    </a:r>
                    <a:r>
                      <a:rPr lang="en-US" sz="2000" baseline="30000" dirty="0" smtClean="0"/>
                      <a:t>-</a:t>
                    </a:r>
                    <a:r>
                      <a:rPr lang="en-US" sz="2000" dirty="0" smtClean="0"/>
                      <a:t> beam energy (</a:t>
                    </a:r>
                    <a14:m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a14:m>
                    <a:r>
                      <a:rPr lang="en-US" sz="2000" dirty="0" smtClean="0"/>
                      <a:t>)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e</a:t>
                    </a:r>
                    <a:r>
                      <a:rPr lang="en-US" sz="2000" baseline="30000" dirty="0" smtClean="0">
                        <a:solidFill>
                          <a:srgbClr val="C00000"/>
                        </a:solidFill>
                      </a:rPr>
                      <a:t>-</a:t>
                    </a:r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 transverse </a:t>
                    </a:r>
                    <a:r>
                      <a:rPr lang="en-US" sz="2000" dirty="0" err="1" smtClean="0">
                        <a:solidFill>
                          <a:srgbClr val="C00000"/>
                        </a:solidFill>
                      </a:rPr>
                      <a:t>emittance</a:t>
                    </a:r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𝑛𝑥</m:t>
                            </m:r>
                          </m:sub>
                        </m:sSub>
                      </m:oMath>
                    </a14:m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)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2000" dirty="0">
                        <a:solidFill>
                          <a:srgbClr val="C00000"/>
                        </a:solidFill>
                      </a:rPr>
                      <a:t>e</a:t>
                    </a:r>
                    <a:r>
                      <a:rPr lang="en-US" sz="2000" baseline="30000" dirty="0" smtClean="0">
                        <a:solidFill>
                          <a:srgbClr val="C00000"/>
                        </a:solidFill>
                      </a:rPr>
                      <a:t>-</a:t>
                    </a:r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2000" dirty="0" err="1" smtClean="0">
                        <a:solidFill>
                          <a:srgbClr val="C00000"/>
                        </a:solidFill>
                      </a:rPr>
                      <a:t>microbunch</a:t>
                    </a:r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 charge (N</a:t>
                    </a:r>
                    <a:r>
                      <a:rPr lang="en-US" sz="2000" baseline="-25000" dirty="0" smtClean="0">
                        <a:solidFill>
                          <a:srgbClr val="C00000"/>
                        </a:solidFill>
                      </a:rPr>
                      <a:t>e</a:t>
                    </a:r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)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2000" dirty="0">
                        <a:solidFill>
                          <a:srgbClr val="C00000"/>
                        </a:solidFill>
                      </a:rPr>
                      <a:t>e</a:t>
                    </a:r>
                    <a:r>
                      <a:rPr lang="en-US" sz="2000" baseline="30000" dirty="0" smtClean="0">
                        <a:solidFill>
                          <a:srgbClr val="C00000"/>
                        </a:solidFill>
                      </a:rPr>
                      <a:t>-</a:t>
                    </a:r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 transverse size (</a:t>
                    </a:r>
                    <a:r>
                      <a:rPr lang="en-US" sz="2000" dirty="0" err="1" smtClean="0">
                        <a:solidFill>
                          <a:srgbClr val="C00000"/>
                        </a:solidFill>
                      </a:rPr>
                      <a:t>x</a:t>
                    </a:r>
                    <a:r>
                      <a:rPr lang="en-US" sz="2000" baseline="-25000" dirty="0" err="1" smtClean="0">
                        <a:solidFill>
                          <a:srgbClr val="C00000"/>
                        </a:solidFill>
                      </a:rPr>
                      <a:t>e</a:t>
                    </a:r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)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2422" y="2410655"/>
                    <a:ext cx="3620224" cy="163121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515" t="-22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202422" y="3924300"/>
                    <a:ext cx="3338078" cy="6685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IR intensity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a14:m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)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Ø"/>
                    </a:pP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IR focus (</a:t>
                    </a:r>
                    <a:r>
                      <a:rPr lang="en-US" dirty="0" err="1" smtClean="0">
                        <a:solidFill>
                          <a:srgbClr val="C00000"/>
                        </a:solidFill>
                      </a:rPr>
                      <a:t>x</a:t>
                    </a:r>
                    <a:r>
                      <a:rPr lang="en-US" baseline="-25000" dirty="0" err="1" smtClean="0">
                        <a:solidFill>
                          <a:srgbClr val="C00000"/>
                        </a:solidFill>
                      </a:rPr>
                      <a:t>L</a:t>
                    </a: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)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2422" y="3924300"/>
                    <a:ext cx="3338078" cy="66851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095" t="-3636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/>
              <p:cNvSpPr/>
              <p:nvPr/>
            </p:nvSpPr>
            <p:spPr>
              <a:xfrm>
                <a:off x="3202422" y="1858533"/>
                <a:ext cx="3541278" cy="311986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570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1457" y="1003300"/>
            <a:ext cx="7927332" cy="5049115"/>
            <a:chOff x="302256" y="395114"/>
            <a:chExt cx="9085587" cy="61145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356" y="395114"/>
              <a:ext cx="9047487" cy="25117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256" y="2894186"/>
              <a:ext cx="4523743" cy="361542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561944" y="52507"/>
            <a:ext cx="556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FAST facility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1457" y="762001"/>
            <a:ext cx="11623043" cy="8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214" y="3904604"/>
            <a:ext cx="5113875" cy="236117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7061200" y="1863985"/>
            <a:ext cx="50800" cy="194361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42827" y="991503"/>
            <a:ext cx="265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Biggest challenges: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212032" y="1479524"/>
            <a:ext cx="3979968" cy="2274932"/>
            <a:chOff x="8655544" y="1517624"/>
            <a:chExt cx="3536456" cy="2274932"/>
          </a:xfrm>
        </p:grpSpPr>
        <p:sp>
          <p:nvSpPr>
            <p:cNvPr id="16" name="TextBox 15"/>
            <p:cNvSpPr txBox="1"/>
            <p:nvPr/>
          </p:nvSpPr>
          <p:spPr>
            <a:xfrm>
              <a:off x="8655544" y="1517624"/>
              <a:ext cx="3536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2060"/>
                  </a:solidFill>
                </a:rPr>
                <a:t>Increase laser bunch energy to Joule level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093200" y="2161340"/>
                  <a:ext cx="3098800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000" dirty="0" smtClean="0">
                      <a:solidFill>
                        <a:srgbClr val="002060"/>
                      </a:solidFill>
                    </a:rPr>
                    <a:t>Pass amplifiers (up to 1 </a:t>
                  </a:r>
                  <a:r>
                    <a:rPr lang="en-US" sz="2000" dirty="0" err="1" smtClean="0">
                      <a:solidFill>
                        <a:srgbClr val="002060"/>
                      </a:solidFill>
                    </a:rPr>
                    <a:t>mJ</a:t>
                  </a:r>
                  <a:r>
                    <a:rPr lang="en-US" sz="2000" dirty="0" smtClean="0">
                      <a:solidFill>
                        <a:srgbClr val="002060"/>
                      </a:solidFill>
                    </a:rPr>
                    <a:t>)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000" dirty="0" smtClean="0">
                      <a:solidFill>
                        <a:srgbClr val="002060"/>
                      </a:solidFill>
                    </a:rPr>
                    <a:t>High </a:t>
                  </a:r>
                  <a:r>
                    <a:rPr lang="en-US" sz="2000" dirty="0" err="1" smtClean="0">
                      <a:solidFill>
                        <a:srgbClr val="002060"/>
                      </a:solidFill>
                    </a:rPr>
                    <a:t>finess</a:t>
                  </a:r>
                  <a:r>
                    <a:rPr lang="en-US" sz="2000" dirty="0" smtClean="0">
                      <a:solidFill>
                        <a:srgbClr val="002060"/>
                      </a:solidFill>
                    </a:rPr>
                    <a:t> enhancement cavity (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 smtClean="0">
                      <a:solidFill>
                        <a:srgbClr val="002060"/>
                      </a:solidFill>
                    </a:rPr>
                    <a:t>100 </a:t>
                  </a:r>
                  <a:r>
                    <a:rPr lang="en-US" sz="2000" dirty="0" err="1" smtClean="0">
                      <a:solidFill>
                        <a:srgbClr val="002060"/>
                      </a:solidFill>
                    </a:rPr>
                    <a:t>mJ</a:t>
                  </a:r>
                  <a:r>
                    <a:rPr lang="en-US" sz="2000" dirty="0" smtClean="0">
                      <a:solidFill>
                        <a:srgbClr val="002060"/>
                      </a:solidFill>
                    </a:rPr>
                    <a:t>)</a:t>
                  </a:r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3200" y="2161340"/>
                  <a:ext cx="3098800" cy="163121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23" t="-22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8800579" y="3250997"/>
              <a:ext cx="3391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2060"/>
                  </a:solidFill>
                </a:rPr>
                <a:t>Synchronize e</a:t>
              </a:r>
              <a:r>
                <a:rPr lang="en-US" sz="2000" baseline="30000" dirty="0" smtClean="0">
                  <a:solidFill>
                    <a:srgbClr val="002060"/>
                  </a:solidFill>
                </a:rPr>
                <a:t>-</a:t>
              </a:r>
              <a:r>
                <a:rPr lang="en-US" sz="2000" dirty="0" smtClean="0">
                  <a:solidFill>
                    <a:srgbClr val="002060"/>
                  </a:solidFill>
                </a:rPr>
                <a:t> and laser beams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14089" y="3607548"/>
            <a:ext cx="245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(B. Jacobson talk)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61944" y="52507"/>
            <a:ext cx="556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FAST facility (2)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1457" y="683171"/>
            <a:ext cx="11623043" cy="8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671" y="1069949"/>
            <a:ext cx="5727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e</a:t>
            </a:r>
            <a:r>
              <a:rPr lang="en-US" sz="2200" baseline="30000" dirty="0" smtClean="0">
                <a:solidFill>
                  <a:srgbClr val="002060"/>
                </a:solidFill>
              </a:rPr>
              <a:t>-</a:t>
            </a:r>
            <a:r>
              <a:rPr lang="en-US" sz="2200" dirty="0" smtClean="0">
                <a:solidFill>
                  <a:srgbClr val="002060"/>
                </a:solidFill>
              </a:rPr>
              <a:t> bunch duration : 3 </a:t>
            </a:r>
            <a:r>
              <a:rPr lang="en-US" sz="2200" dirty="0" err="1" smtClean="0">
                <a:solidFill>
                  <a:srgbClr val="002060"/>
                </a:solidFill>
              </a:rPr>
              <a:t>ps</a:t>
            </a:r>
            <a:r>
              <a:rPr lang="en-US" sz="2200" dirty="0" smtClean="0">
                <a:solidFill>
                  <a:srgbClr val="002060"/>
                </a:solidFill>
              </a:rPr>
              <a:t> (same for the laser)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Estimated energy spread: 0.1% at 250 MeV.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Maximum Q/</a:t>
            </a:r>
            <a:r>
              <a:rPr lang="en-US" sz="2200" dirty="0" err="1" smtClean="0">
                <a:solidFill>
                  <a:srgbClr val="002060"/>
                </a:solidFill>
              </a:rPr>
              <a:t>microbunch</a:t>
            </a:r>
            <a:r>
              <a:rPr lang="en-US" sz="2200" dirty="0" smtClean="0">
                <a:solidFill>
                  <a:srgbClr val="002060"/>
                </a:solidFill>
              </a:rPr>
              <a:t> = 3.2 </a:t>
            </a:r>
            <a:r>
              <a:rPr lang="en-US" sz="2200" dirty="0" err="1" smtClean="0">
                <a:solidFill>
                  <a:srgbClr val="002060"/>
                </a:solidFill>
              </a:rPr>
              <a:t>nC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Q correlated with transverse </a:t>
            </a:r>
            <a:r>
              <a:rPr lang="en-US" sz="2200" dirty="0" err="1" smtClean="0">
                <a:solidFill>
                  <a:srgbClr val="002060"/>
                </a:solidFill>
              </a:rPr>
              <a:t>emittance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7" y="3153103"/>
            <a:ext cx="5976940" cy="261574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604001" y="956691"/>
            <a:ext cx="5130800" cy="5202809"/>
            <a:chOff x="2004299" y="389541"/>
            <a:chExt cx="5457104" cy="52517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4299" y="389541"/>
              <a:ext cx="5133101" cy="52517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5023526" y="2653784"/>
              <a:ext cx="4506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F. </a:t>
              </a:r>
              <a:r>
                <a:rPr lang="en-US" dirty="0" err="1" smtClean="0">
                  <a:solidFill>
                    <a:schemeClr val="accent6">
                      <a:lumMod val="50000"/>
                    </a:schemeClr>
                  </a:solidFill>
                </a:rPr>
                <a:t>Hartemann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 et al. PRSTAB 8, 100702 (2005)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4-Point Star 11"/>
            <p:cNvSpPr/>
            <p:nvPr/>
          </p:nvSpPr>
          <p:spPr>
            <a:xfrm>
              <a:off x="6337300" y="2324100"/>
              <a:ext cx="114300" cy="165100"/>
            </a:xfrm>
            <a:prstGeom prst="star4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4-Point Star 12"/>
            <p:cNvSpPr/>
            <p:nvPr/>
          </p:nvSpPr>
          <p:spPr>
            <a:xfrm>
              <a:off x="6350000" y="2755900"/>
              <a:ext cx="114300" cy="165100"/>
            </a:xfrm>
            <a:prstGeom prst="star4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2850" y="965954"/>
              <a:ext cx="1371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FAST 3000 bunches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715000" y="1546801"/>
              <a:ext cx="622300" cy="83444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77671" y="3014382"/>
              <a:ext cx="914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FAST 1 bunch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79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9337" y="112654"/>
            <a:ext cx="556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Enhancement Cavity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1457" y="683171"/>
            <a:ext cx="11623043" cy="8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7785" y="977589"/>
            <a:ext cx="402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Simplest geometry: 2 mirrors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56891" y="1836682"/>
            <a:ext cx="4987742" cy="1847690"/>
            <a:chOff x="656891" y="1836682"/>
            <a:chExt cx="4987742" cy="1847690"/>
          </a:xfrm>
        </p:grpSpPr>
        <p:grpSp>
          <p:nvGrpSpPr>
            <p:cNvPr id="26" name="Group 25"/>
            <p:cNvGrpSpPr/>
            <p:nvPr/>
          </p:nvGrpSpPr>
          <p:grpSpPr>
            <a:xfrm>
              <a:off x="1560792" y="1836682"/>
              <a:ext cx="4083841" cy="1847690"/>
              <a:chOff x="630622" y="1836682"/>
              <a:chExt cx="4083841" cy="184769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30622" y="1836682"/>
                <a:ext cx="4083841" cy="1229711"/>
                <a:chOff x="2191407" y="1836682"/>
                <a:chExt cx="4083841" cy="1229711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191407" y="1836682"/>
                  <a:ext cx="1235538" cy="1229711"/>
                  <a:chOff x="2191407" y="1836682"/>
                  <a:chExt cx="1235538" cy="1229711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2191407" y="1986455"/>
                    <a:ext cx="472965" cy="93016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2333415" y="1836682"/>
                    <a:ext cx="1093530" cy="12297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 flipH="1">
                  <a:off x="5039710" y="1836682"/>
                  <a:ext cx="1235538" cy="1229711"/>
                  <a:chOff x="2191407" y="1836682"/>
                  <a:chExt cx="1235538" cy="1229711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2191407" y="1986455"/>
                    <a:ext cx="472965" cy="93016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2333415" y="1836682"/>
                    <a:ext cx="1093530" cy="12297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756864" y="2451538"/>
                <a:ext cx="0" cy="1012283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572455" y="2410479"/>
                <a:ext cx="0" cy="1012283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756864" y="3200400"/>
                <a:ext cx="381559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441255" y="3161152"/>
                <a:ext cx="10562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L</a:t>
                </a:r>
                <a:endParaRPr lang="en-US" sz="2800" b="1" dirty="0"/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77914" y="2096814"/>
              <a:ext cx="89875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56891" y="2801008"/>
              <a:ext cx="89875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793784" y="2096814"/>
              <a:ext cx="3566833" cy="70419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50038" y="2096814"/>
              <a:ext cx="3658112" cy="70419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46070" y="2187301"/>
              <a:ext cx="559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IR</a:t>
              </a:r>
              <a:endParaRPr lang="en-US" sz="2800" b="1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898634" y="2096814"/>
              <a:ext cx="22865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893380" y="2801014"/>
              <a:ext cx="22865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6097587" y="1034806"/>
            <a:ext cx="530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Amplitudes from consecutive laser pulses add up coherently if: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50928" y="2179646"/>
            <a:ext cx="245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( = 100 meters)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196307" y="2082324"/>
            <a:ext cx="5995693" cy="1590573"/>
            <a:chOff x="6364472" y="2157044"/>
            <a:chExt cx="5995693" cy="15905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364473" y="2157044"/>
                  <a:ext cx="3972910" cy="630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473" y="2157044"/>
                  <a:ext cx="3972910" cy="6303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/>
            <p:cNvSpPr txBox="1"/>
            <p:nvPr/>
          </p:nvSpPr>
          <p:spPr>
            <a:xfrm>
              <a:off x="6364472" y="2916620"/>
              <a:ext cx="5995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rgbClr val="C00000"/>
                  </a:solidFill>
                </a:rPr>
                <a:t>Mode shape matching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rgbClr val="C00000"/>
                  </a:solidFill>
                </a:rPr>
                <a:t>Maintain resonance with a feedback system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12959" y="4321580"/>
                <a:ext cx="2958062" cy="6905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59" y="4321580"/>
                <a:ext cx="2958062" cy="6905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09949" y="3710540"/>
            <a:ext cx="327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Steady state intensity I:</a:t>
            </a:r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9948" y="5158170"/>
                <a:ext cx="3589389" cy="873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Ex: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=0.999;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=0.99995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3,626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8" y="5158170"/>
                <a:ext cx="3589389" cy="873765"/>
              </a:xfrm>
              <a:prstGeom prst="rect">
                <a:avLst/>
              </a:prstGeom>
              <a:blipFill rotWithShape="0">
                <a:blip r:embed="rId4"/>
                <a:stretch>
                  <a:fillRect l="-1698" t="-3497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867753" y="4395488"/>
                <a:ext cx="2112002" cy="63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753" y="4395488"/>
                <a:ext cx="2112002" cy="6390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/>
          <p:nvPr/>
        </p:nvCxnSpPr>
        <p:spPr>
          <a:xfrm flipV="1">
            <a:off x="6731876" y="4713890"/>
            <a:ext cx="1324303" cy="114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731876" y="4172205"/>
                <a:ext cx="132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876" y="4172205"/>
                <a:ext cx="132430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441271" y="4321580"/>
                <a:ext cx="2958062" cy="767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rgbClr val="00206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71" y="4321580"/>
                <a:ext cx="2958062" cy="7675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871906" y="5306083"/>
                <a:ext cx="876122" cy="626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906" y="5306083"/>
                <a:ext cx="876122" cy="6265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4783641" y="5453878"/>
            <a:ext cx="219611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L</a:t>
            </a:r>
            <a:r>
              <a:rPr lang="en-US" sz="2400" dirty="0" smtClean="0">
                <a:solidFill>
                  <a:srgbClr val="002060"/>
                </a:solidFill>
              </a:rPr>
              <a:t> = 2 m and n =25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8" name="Notched Right Arrow 77"/>
          <p:cNvSpPr/>
          <p:nvPr/>
        </p:nvSpPr>
        <p:spPr>
          <a:xfrm>
            <a:off x="7141780" y="5532708"/>
            <a:ext cx="422280" cy="205943"/>
          </a:xfrm>
          <a:prstGeom prst="notched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6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14, 2016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93475" y="15766"/>
            <a:ext cx="467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ICS Simulations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1457" y="683171"/>
            <a:ext cx="11623043" cy="8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0700" y="1168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W. Brown and F. </a:t>
            </a:r>
            <a:r>
              <a:rPr lang="en-US" sz="1600" dirty="0" err="1" smtClean="0">
                <a:solidFill>
                  <a:srgbClr val="002060"/>
                </a:solidFill>
              </a:rPr>
              <a:t>Hartemann</a:t>
            </a:r>
            <a:r>
              <a:rPr lang="en-US" sz="1600" dirty="0" smtClean="0">
                <a:solidFill>
                  <a:srgbClr val="002060"/>
                </a:solidFill>
              </a:rPr>
              <a:t>, PRSTAB, 7, 060703 (2004)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399" y="2501900"/>
                <a:ext cx="452121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3D time and frequency domain analysis.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Includes nonlinear effects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0.1)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2501900"/>
                <a:ext cx="452121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213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0700" y="1804372"/>
            <a:ext cx="431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C++ code to implement relativistic Thompson backscattering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72262" y="874110"/>
            <a:ext cx="6134089" cy="3001579"/>
            <a:chOff x="5572262" y="1001110"/>
            <a:chExt cx="6134089" cy="30015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262" y="1001110"/>
              <a:ext cx="2936727" cy="30015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1900" y="1065803"/>
              <a:ext cx="2854451" cy="276979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20700" y="3833412"/>
            <a:ext cx="431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http://www-acc-theory.kek.jp/members/cain/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700" y="4438817"/>
            <a:ext cx="4178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Fortran code to implement fully QED Klein-</a:t>
            </a:r>
            <a:r>
              <a:rPr lang="en-US" sz="2000" dirty="0" err="1" smtClean="0">
                <a:solidFill>
                  <a:srgbClr val="0070C0"/>
                </a:solidFill>
              </a:rPr>
              <a:t>Nishima</a:t>
            </a:r>
            <a:r>
              <a:rPr lang="en-US" sz="2000" dirty="0" smtClean="0">
                <a:solidFill>
                  <a:srgbClr val="0070C0"/>
                </a:solidFill>
              </a:rPr>
              <a:t> formula for ultra-relativistic Compton scattering</a:t>
            </a:r>
            <a:endParaRPr lang="en-US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91100" y="4371689"/>
                <a:ext cx="4490258" cy="1798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B0F0"/>
                    </a:solidFill>
                  </a:rPr>
                  <a:t>Energy: 250 MeV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solidFill>
                      <a:srgbClr val="C00000"/>
                    </a:solidFill>
                  </a:rPr>
                  <a:t>Micropulse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charge: 200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pC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Emittance: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=0.6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Transverse beam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Pulse duration: 3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ps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Energy spread: 0.1%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4371689"/>
                <a:ext cx="4490258" cy="1798185"/>
              </a:xfrm>
              <a:prstGeom prst="rect">
                <a:avLst/>
              </a:prstGeom>
              <a:blipFill rotWithShape="0">
                <a:blip r:embed="rId5"/>
                <a:stretch>
                  <a:fillRect l="-951" t="-1695" b="-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03810" y="4002689"/>
            <a:ext cx="237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2060"/>
                </a:solidFill>
              </a:rPr>
              <a:t>Electron beam:</a:t>
            </a:r>
            <a:endParaRPr lang="en-US" sz="2000" b="1" u="sng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6534" y="3971579"/>
            <a:ext cx="237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2060"/>
                </a:solidFill>
              </a:rPr>
              <a:t>Laser beam:</a:t>
            </a:r>
            <a:endParaRPr lang="en-US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29234" y="4487151"/>
                <a:ext cx="281196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Energy: 0.5 J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Pulse duration: 3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ps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Beam waist: 60 µm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Incidence angle: 5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Polarization: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234" y="4487151"/>
                <a:ext cx="2811966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1299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3451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611</Words>
  <Application>Microsoft Office PowerPoint</Application>
  <PresentationFormat>Widescreen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Century Gothic</vt:lpstr>
      <vt:lpstr>Symbol</vt:lpstr>
      <vt:lpstr>Wingdings</vt:lpstr>
      <vt:lpstr>Wingdings 3</vt:lpstr>
      <vt:lpstr>Retrospect</vt:lpstr>
      <vt:lpstr>Wisp</vt:lpstr>
      <vt:lpstr>Gamma Ray Production via Inverse Compton Scattering with 300 MeV Electrons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Gamma Ray Generation at Fermilab FAST Facility</dc:title>
  <dc:creator>Daniel Mihalcea x 08830V</dc:creator>
  <cp:lastModifiedBy>Daniel Mihalcea x 08830V</cp:lastModifiedBy>
  <cp:revision>63</cp:revision>
  <dcterms:created xsi:type="dcterms:W3CDTF">2016-05-16T20:21:12Z</dcterms:created>
  <dcterms:modified xsi:type="dcterms:W3CDTF">2016-06-10T19:35:25Z</dcterms:modified>
</cp:coreProperties>
</file>