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8"/>
  </p:notesMasterIdLst>
  <p:sldIdLst>
    <p:sldId id="261" r:id="rId3"/>
    <p:sldId id="266" r:id="rId4"/>
    <p:sldId id="268" r:id="rId5"/>
    <p:sldId id="267" r:id="rId6"/>
    <p:sldId id="273" r:id="rId7"/>
    <p:sldId id="278" r:id="rId8"/>
    <p:sldId id="260" r:id="rId9"/>
    <p:sldId id="270" r:id="rId10"/>
    <p:sldId id="263" r:id="rId11"/>
    <p:sldId id="271" r:id="rId12"/>
    <p:sldId id="265" r:id="rId13"/>
    <p:sldId id="279" r:id="rId14"/>
    <p:sldId id="277" r:id="rId15"/>
    <p:sldId id="275" r:id="rId16"/>
    <p:sldId id="276" r:id="rId17"/>
  </p:sldIdLst>
  <p:sldSz cx="10083800" cy="7556500"/>
  <p:notesSz cx="100838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5" autoAdjust="0"/>
    <p:restoredTop sz="94660"/>
  </p:normalViewPr>
  <p:slideViewPr>
    <p:cSldViewPr>
      <p:cViewPr>
        <p:scale>
          <a:sx n="94" d="100"/>
          <a:sy n="94" d="100"/>
        </p:scale>
        <p:origin x="-472" y="7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Plan: Search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Plan: Search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6" y="2342516"/>
            <a:ext cx="8571230" cy="430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1" cy="276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‹#›</a:t>
            </a:fld>
            <a:endParaRPr spc="1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195251" y="301194"/>
            <a:ext cx="7383405" cy="584934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159" y="4473281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4303" y="1768297"/>
            <a:ext cx="4428314" cy="517822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4428314" cy="517822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4303" y="1768297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4303" y="4473281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4303" y="1768297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159" y="4473281"/>
            <a:ext cx="9074497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9074497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159" y="4473281"/>
            <a:ext cx="9074497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4303" y="1768297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4303" y="4473281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159" y="4473281"/>
            <a:ext cx="4428314" cy="247000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9074497" cy="517822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4159" y="1768297"/>
            <a:ext cx="9074497" cy="517822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93725" y="1768297"/>
            <a:ext cx="6494645" cy="5178224"/>
          </a:xfrm>
          <a:prstGeom prst="rect">
            <a:avLst/>
          </a:prstGeom>
          <a:ln w="18360"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793725" y="1768297"/>
            <a:ext cx="6494645" cy="5178224"/>
          </a:xfrm>
          <a:prstGeom prst="rect">
            <a:avLst/>
          </a:prstGeom>
          <a:ln w="18360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L</a:t>
            </a:r>
            <a:r>
              <a:rPr spc="5" dirty="0"/>
              <a:t>A</a:t>
            </a:r>
            <a:r>
              <a:rPr spc="135" dirty="0"/>
              <a:t>r</a:t>
            </a:r>
            <a:r>
              <a:rPr spc="220" dirty="0"/>
              <a:t>S</a:t>
            </a:r>
            <a:r>
              <a:rPr spc="145" dirty="0"/>
              <a:t>o</a:t>
            </a:r>
            <a:r>
              <a:rPr spc="114" dirty="0"/>
              <a:t>f</a:t>
            </a:r>
            <a:r>
              <a:rPr spc="100" dirty="0"/>
              <a:t>t</a:t>
            </a:r>
            <a:r>
              <a:rPr spc="85" dirty="0"/>
              <a:t> </a:t>
            </a:r>
            <a:r>
              <a:rPr lang="en-US" spc="135" dirty="0" smtClean="0"/>
              <a:t>Workshop</a:t>
            </a:r>
            <a:endParaRPr spc="19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‹#›</a:t>
            </a:fld>
            <a:endParaRPr spc="1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1" y="1737995"/>
            <a:ext cx="4386453" cy="276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276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‹#›</a:t>
            </a:fld>
            <a:endParaRPr spc="1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L</a:t>
            </a:r>
            <a:r>
              <a:rPr spc="5" dirty="0"/>
              <a:t>A</a:t>
            </a:r>
            <a:r>
              <a:rPr spc="135" dirty="0"/>
              <a:t>r</a:t>
            </a:r>
            <a:r>
              <a:rPr spc="220" dirty="0"/>
              <a:t>S</a:t>
            </a:r>
            <a:r>
              <a:rPr spc="145" dirty="0"/>
              <a:t>o</a:t>
            </a:r>
            <a:r>
              <a:rPr spc="114" dirty="0"/>
              <a:t>f</a:t>
            </a:r>
            <a:r>
              <a:rPr spc="100" dirty="0"/>
              <a:t>t</a:t>
            </a:r>
            <a:r>
              <a:rPr spc="85" dirty="0"/>
              <a:t> </a:t>
            </a:r>
            <a:r>
              <a:rPr lang="en-US" spc="135" dirty="0" smtClean="0"/>
              <a:t>Workshop</a:t>
            </a:r>
            <a:endParaRPr spc="19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‹#›</a:t>
            </a:fld>
            <a:endParaRPr spc="1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80" dirty="0" smtClean="0"/>
              <a:t>2016</a:t>
            </a:r>
            <a:endParaRPr spc="18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L</a:t>
            </a:r>
            <a:r>
              <a:rPr spc="5" dirty="0"/>
              <a:t>A</a:t>
            </a:r>
            <a:r>
              <a:rPr spc="135" dirty="0"/>
              <a:t>r</a:t>
            </a:r>
            <a:r>
              <a:rPr spc="220" dirty="0"/>
              <a:t>S</a:t>
            </a:r>
            <a:r>
              <a:rPr spc="145" dirty="0"/>
              <a:t>o</a:t>
            </a:r>
            <a:r>
              <a:rPr spc="114" dirty="0"/>
              <a:t>f</a:t>
            </a:r>
            <a:r>
              <a:rPr spc="100" dirty="0"/>
              <a:t>t</a:t>
            </a:r>
            <a:r>
              <a:rPr spc="85" dirty="0"/>
              <a:t> </a:t>
            </a:r>
            <a:r>
              <a:rPr lang="en-US" spc="135" dirty="0" smtClean="0"/>
              <a:t>workshop</a:t>
            </a:r>
            <a:endParaRPr spc="19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‹#›</a:t>
            </a:fld>
            <a:endParaRPr spc="1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159" y="1768297"/>
            <a:ext cx="9074497" cy="5178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9074497" cy="517822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4428314" cy="517822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4303" y="1768297"/>
            <a:ext cx="4428314" cy="517822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2821" y="1084235"/>
            <a:ext cx="5598159" cy="430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6969" y="2122830"/>
            <a:ext cx="7769860" cy="276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0219" y="6896562"/>
            <a:ext cx="170624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endParaRPr spc="18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5910" y="6896562"/>
            <a:ext cx="27597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L</a:t>
            </a:r>
            <a:r>
              <a:rPr spc="5" dirty="0"/>
              <a:t>A</a:t>
            </a:r>
            <a:r>
              <a:rPr spc="135" dirty="0"/>
              <a:t>r</a:t>
            </a:r>
            <a:r>
              <a:rPr spc="220" dirty="0"/>
              <a:t>S</a:t>
            </a:r>
            <a:r>
              <a:rPr spc="145" dirty="0"/>
              <a:t>o</a:t>
            </a:r>
            <a:r>
              <a:rPr spc="114" dirty="0"/>
              <a:t>f</a:t>
            </a:r>
            <a:r>
              <a:rPr spc="100" dirty="0"/>
              <a:t>t</a:t>
            </a:r>
            <a:r>
              <a:rPr spc="85" dirty="0"/>
              <a:t> </a:t>
            </a:r>
            <a:r>
              <a:rPr lang="en-US" spc="135" dirty="0" smtClean="0"/>
              <a:t>Workshop</a:t>
            </a:r>
            <a:endParaRPr spc="19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4831" y="6896563"/>
            <a:ext cx="164465" cy="64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‹#›</a:t>
            </a:fld>
            <a:endParaRPr spc="1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/>
        </p:blipFill>
        <p:spPr>
          <a:xfrm>
            <a:off x="36012" y="21591"/>
            <a:ext cx="2269074" cy="2497351"/>
          </a:xfrm>
          <a:prstGeom prst="rect">
            <a:avLst/>
          </a:prstGeom>
          <a:ln w="18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95251" y="301193"/>
            <a:ext cx="7383405" cy="12616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159" y="1768297"/>
            <a:ext cx="9074497" cy="5178224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159" y="7220726"/>
            <a:ext cx="2349020" cy="18460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t>&lt;date/time&gt;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8446" y="7220726"/>
            <a:ext cx="3196006" cy="184602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t>&lt;footer&gt;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9636" y="7220726"/>
            <a:ext cx="2349020" cy="184602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15F84EC-6D55-4869-9EA7-270AD5A09042}" type="slidenum">
              <a:rPr lang="en-US" sz="1400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rsoft.org/add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arsoft.org/list" TargetMode="External"/><Relationship Id="rId4" Type="http://schemas.openxmlformats.org/officeDocument/2006/relationships/hyperlink" Target="http://techpubs.fnal.gov/" TargetMode="External"/><Relationship Id="rId5" Type="http://schemas.openxmlformats.org/officeDocument/2006/relationships/hyperlink" Target="http://www.stack.nl/~dimitri/doxygen/docblocks.html" TargetMode="External"/><Relationship Id="rId6" Type="http://schemas.openxmlformats.org/officeDocument/2006/relationships/hyperlink" Target="https://cdcvs.fnal.gov/redmine/projects/larsoft/wiki/Code_documentation_guidelines?parent=Developing_With_LArSoft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usoft.fnal.gov/larsoft/doxsvn/html/index.html" TargetMode="External"/><Relationship Id="rId4" Type="http://schemas.openxmlformats.org/officeDocument/2006/relationships/hyperlink" Target="http://www.stack.nl/~dimitri/doxygen/docblocks.html" TargetMode="External"/><Relationship Id="rId5" Type="http://schemas.openxmlformats.org/officeDocument/2006/relationships/hyperlink" Target="https://cdcvs.fnal.gov/redmine/projects/larsoft/wiki/Code_documentation_guidelines?parent=Developing_With_LArSoft" TargetMode="External"/><Relationship Id="rId6" Type="http://schemas.openxmlformats.org/officeDocument/2006/relationships/hyperlink" Target="https://cdcvs.fnal.gov/redmine/projects/larsoft/wiki" TargetMode="External"/><Relationship Id="rId7" Type="http://schemas.openxmlformats.org/officeDocument/2006/relationships/hyperlink" Target="http://larsoft.org/" TargetMode="External"/><Relationship Id="rId8" Type="http://schemas.openxmlformats.org/officeDocument/2006/relationships/hyperlink" Target="http://www.larforum.org/forum/" TargetMode="External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larsoft/wiki/Quick_Links" TargetMode="External"/><Relationship Id="rId4" Type="http://schemas.openxmlformats.org/officeDocument/2006/relationships/hyperlink" Target="https://cdcvs.fnal.gov/redmine/projects/larsoft/wiki/Introduction_to_LArSoft" TargetMode="External"/><Relationship Id="rId5" Type="http://schemas.openxmlformats.org/officeDocument/2006/relationships/hyperlink" Target="https://cdcvs.fnal.gov/redmine/projects/larsoft/wiki/Using_LArSoft" TargetMode="External"/><Relationship Id="rId6" Type="http://schemas.openxmlformats.org/officeDocument/2006/relationships/hyperlink" Target="https://cdcvs.fnal.gov/redmine/projects/larsoft/wiki/Developing_With_LArSoft" TargetMode="External"/><Relationship Id="rId7" Type="http://schemas.openxmlformats.org/officeDocument/2006/relationships/hyperlink" Target="http://lar-ci-history.fnal.gov:8080/LarCI/app/view_builds/index" TargetMode="External"/><Relationship Id="rId8" Type="http://schemas.openxmlformats.org/officeDocument/2006/relationships/hyperlink" Target="https://cdcvs.fnal.gov/redmine/projects/larsoft/wiki/Getting_LArSoft" TargetMode="External"/><Relationship Id="rId9" Type="http://schemas.openxmlformats.org/officeDocument/2006/relationships/hyperlink" Target="https://cdcvs.fnal.gov/redmine/projects/larsoft/wiki/LArSoft_Internals" TargetMode="External"/><Relationship Id="rId10" Type="http://schemas.openxmlformats.org/officeDocument/2006/relationships/hyperlink" Target="https://cdcvs.fnal.gov/redmine/projects/larsoft/wiki/Miscellaneous_Links" TargetMode="Externa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rsoft.org/" TargetMode="External"/><Relationship Id="rId4" Type="http://schemas.openxmlformats.org/officeDocument/2006/relationships/hyperlink" Target="http://larsoft.org/important-concepts-in-larsoft/" TargetMode="External"/><Relationship Id="rId5" Type="http://schemas.openxmlformats.org/officeDocument/2006/relationships/hyperlink" Target="http://larsoft.org/list/" TargetMode="External"/><Relationship Id="rId6" Type="http://schemas.openxmlformats.org/officeDocument/2006/relationships/hyperlink" Target="http://larsoft.org/notes/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larsoft.org/notes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rsoft.org/list/" TargetMode="External"/><Relationship Id="rId4" Type="http://schemas.openxmlformats.org/officeDocument/2006/relationships/hyperlink" Target="https://larsoft.org/add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rsoft.org/list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chpubs.fnal.gov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00" y="654050"/>
            <a:ext cx="615188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ctr">
              <a:lnSpc>
                <a:spcPct val="100000"/>
              </a:lnSpc>
            </a:pPr>
            <a:r>
              <a:rPr lang="en-US" sz="3600" b="1" spc="185" dirty="0" smtClean="0">
                <a:solidFill>
                  <a:srgbClr val="3366FF"/>
                </a:solidFill>
              </a:rPr>
              <a:t>Documenting </a:t>
            </a:r>
            <a:r>
              <a:rPr lang="en-US" sz="3600" b="1" spc="185" dirty="0">
                <a:solidFill>
                  <a:srgbClr val="3366FF"/>
                </a:solidFill>
              </a:rPr>
              <a:t>LArSoft </a:t>
            </a:r>
            <a:r>
              <a:rPr lang="en-US" sz="3600" b="1" spc="185" dirty="0" smtClean="0">
                <a:solidFill>
                  <a:srgbClr val="3366FF"/>
                </a:solidFill>
              </a:rPr>
              <a:t/>
            </a:r>
            <a:br>
              <a:rPr lang="en-US" sz="3600" b="1" spc="185" dirty="0" smtClean="0">
                <a:solidFill>
                  <a:srgbClr val="3366FF"/>
                </a:solidFill>
              </a:rPr>
            </a:br>
            <a:r>
              <a:rPr lang="en-US" sz="3600" b="1" spc="185" dirty="0" smtClean="0">
                <a:solidFill>
                  <a:srgbClr val="3366FF"/>
                </a:solidFill>
              </a:rPr>
              <a:t>for </a:t>
            </a:r>
            <a:br>
              <a:rPr lang="en-US" sz="3600" b="1" spc="185" dirty="0" smtClean="0">
                <a:solidFill>
                  <a:srgbClr val="3366FF"/>
                </a:solidFill>
              </a:rPr>
            </a:br>
            <a:r>
              <a:rPr lang="en-US" sz="3600" b="1" spc="185" dirty="0" smtClean="0">
                <a:solidFill>
                  <a:srgbClr val="3366FF"/>
                </a:solidFill>
              </a:rPr>
              <a:t>Ease </a:t>
            </a:r>
            <a:r>
              <a:rPr lang="en-US" sz="3600" b="1" spc="185" dirty="0">
                <a:solidFill>
                  <a:srgbClr val="3366FF"/>
                </a:solidFill>
              </a:rPr>
              <a:t>of </a:t>
            </a:r>
            <a:r>
              <a:rPr lang="en-US" sz="3600" b="1" spc="185" dirty="0" smtClean="0">
                <a:solidFill>
                  <a:srgbClr val="3366FF"/>
                </a:solidFill>
              </a:rPr>
              <a:t>Use </a:t>
            </a:r>
            <a:r>
              <a:rPr lang="en-US" sz="3600" b="1" spc="185" dirty="0">
                <a:solidFill>
                  <a:srgbClr val="3366FF"/>
                </a:solidFill>
              </a:rPr>
              <a:t>and L</a:t>
            </a:r>
            <a:r>
              <a:rPr lang="en-US" sz="3600" b="1" spc="185" dirty="0" smtClean="0">
                <a:solidFill>
                  <a:srgbClr val="3366FF"/>
                </a:solidFill>
              </a:rPr>
              <a:t>earning</a:t>
            </a:r>
            <a:r>
              <a:rPr lang="en-US" b="1" spc="185" dirty="0" smtClean="0">
                <a:solidFill>
                  <a:srgbClr val="3366FF"/>
                </a:solidFill>
              </a:rPr>
              <a:t> </a:t>
            </a:r>
            <a:br>
              <a:rPr lang="en-US" b="1" spc="185" dirty="0" smtClean="0">
                <a:solidFill>
                  <a:srgbClr val="3366FF"/>
                </a:solidFill>
              </a:rPr>
            </a:br>
            <a:r>
              <a:rPr lang="en-US" spc="185" dirty="0"/>
              <a:t/>
            </a:r>
            <a:br>
              <a:rPr lang="en-US" spc="185" dirty="0"/>
            </a:br>
            <a:r>
              <a:rPr lang="en-US" sz="2000" spc="185" dirty="0" smtClean="0"/>
              <a:t>LArSoft </a:t>
            </a:r>
            <a:r>
              <a:rPr lang="en-US" sz="2000" spc="60" dirty="0" smtClean="0"/>
              <a:t>Workshop</a:t>
            </a:r>
            <a:r>
              <a:rPr lang="en-US" sz="2000" spc="360" dirty="0" smtClean="0"/>
              <a:t/>
            </a:r>
            <a:br>
              <a:rPr lang="en-US" sz="2000" spc="360" dirty="0" smtClean="0"/>
            </a:br>
            <a:r>
              <a:rPr lang="en-US" sz="2000" spc="360" dirty="0" smtClean="0"/>
              <a:t>June 22, 2016</a:t>
            </a:r>
            <a:br>
              <a:rPr lang="en-US" sz="2000" spc="360" dirty="0" smtClean="0"/>
            </a:br>
            <a:r>
              <a:rPr lang="en-US" spc="360" dirty="0"/>
              <a:t/>
            </a:r>
            <a:br>
              <a:rPr lang="en-US" spc="360" dirty="0"/>
            </a:br>
            <a:r>
              <a:rPr lang="en-US" sz="2400" b="1" spc="360" dirty="0" smtClean="0">
                <a:solidFill>
                  <a:srgbClr val="3366FF"/>
                </a:solidFill>
              </a:rPr>
              <a:t>Katherine Lato</a:t>
            </a:r>
            <a:r>
              <a:rPr lang="en-US" sz="2400" spc="360" dirty="0" smtClean="0">
                <a:solidFill>
                  <a:srgbClr val="3366FF"/>
                </a:solidFill>
              </a:rPr>
              <a:t/>
            </a:r>
            <a:br>
              <a:rPr lang="en-US" sz="2400" spc="360" dirty="0" smtClean="0">
                <a:solidFill>
                  <a:srgbClr val="3366FF"/>
                </a:solidFill>
              </a:rPr>
            </a:br>
            <a:endParaRPr sz="2400" spc="360" dirty="0">
              <a:solidFill>
                <a:srgbClr val="3366FF"/>
              </a:solidFill>
            </a:endParaRPr>
          </a:p>
        </p:txBody>
      </p:sp>
      <p:pic>
        <p:nvPicPr>
          <p:cNvPr id="3" name="Picture 2" descr="logo3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4387850"/>
            <a:ext cx="1803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5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L</a:t>
            </a:r>
            <a:r>
              <a:rPr spc="5" dirty="0"/>
              <a:t>A</a:t>
            </a:r>
            <a:r>
              <a:rPr spc="135" dirty="0"/>
              <a:t>r</a:t>
            </a:r>
            <a:r>
              <a:rPr spc="220" dirty="0"/>
              <a:t>S</a:t>
            </a:r>
            <a:r>
              <a:rPr spc="145" dirty="0"/>
              <a:t>o</a:t>
            </a:r>
            <a:r>
              <a:rPr spc="114" dirty="0"/>
              <a:t>f</a:t>
            </a:r>
            <a:r>
              <a:rPr spc="100" dirty="0"/>
              <a:t>t</a:t>
            </a:r>
            <a:r>
              <a:rPr spc="85" dirty="0"/>
              <a:t> </a:t>
            </a:r>
            <a:r>
              <a:rPr lang="en-US" spc="135" dirty="0" smtClean="0"/>
              <a:t>Workshop</a:t>
            </a:r>
            <a:endParaRPr spc="19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3"/>
            <a:ext cx="164465" cy="430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10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1" y="273050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 algn="l">
              <a:lnSpc>
                <a:spcPct val="100000"/>
              </a:lnSpc>
            </a:pPr>
            <a:r>
              <a:rPr lang="en-US" spc="-125" dirty="0" smtClean="0"/>
              <a:t>Documenting Algorithms – </a:t>
            </a:r>
            <a:r>
              <a:rPr lang="en-US" spc="-125" dirty="0" smtClean="0">
                <a:hlinkClick r:id="rId3"/>
              </a:rPr>
              <a:t>https://</a:t>
            </a:r>
            <a:r>
              <a:rPr lang="en-US" spc="-125" dirty="0" err="1" smtClean="0">
                <a:hlinkClick r:id="rId3"/>
              </a:rPr>
              <a:t>larsoft.org</a:t>
            </a:r>
            <a:r>
              <a:rPr lang="en-US" spc="-125" dirty="0" smtClean="0">
                <a:hlinkClick r:id="rId3"/>
              </a:rPr>
              <a:t>/add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241301" y="958850"/>
            <a:ext cx="9525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Helvetica" charset="0"/>
            </a:endParaRPr>
          </a:p>
          <a:p>
            <a:endParaRPr lang="en-US" dirty="0"/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pic>
        <p:nvPicPr>
          <p:cNvPr id="4" name="Picture 3" descr="Screen Shot 2016-06-13 at 3.30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730251"/>
            <a:ext cx="8900350" cy="5391150"/>
          </a:xfrm>
          <a:prstGeom prst="rect">
            <a:avLst/>
          </a:prstGeom>
        </p:spPr>
      </p:pic>
      <p:pic>
        <p:nvPicPr>
          <p:cNvPr id="6" name="Picture 5" descr="Screen Shot 2016-06-13 at 3.20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1" y="5530850"/>
            <a:ext cx="1679380" cy="167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700" y="273050"/>
            <a:ext cx="846881" cy="8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1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20906" y="7207250"/>
            <a:ext cx="27597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19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3"/>
            <a:ext cx="164465" cy="430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11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1" y="273050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 algn="ctr">
              <a:lnSpc>
                <a:spcPct val="100000"/>
              </a:lnSpc>
            </a:pPr>
            <a:r>
              <a:rPr lang="en-US" spc="-125" dirty="0" smtClean="0"/>
              <a:t>Documenting Algorithms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241301" y="958850"/>
            <a:ext cx="9525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Helvetica" charset="0"/>
            </a:endParaRPr>
          </a:p>
          <a:p>
            <a:endParaRPr lang="en-US" dirty="0"/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pic>
        <p:nvPicPr>
          <p:cNvPr id="4" name="Picture 3" descr="Screen Shot 2016-06-13 at 3.31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0"/>
            <a:ext cx="7010400" cy="5526777"/>
          </a:xfrm>
          <a:prstGeom prst="rect">
            <a:avLst/>
          </a:prstGeom>
        </p:spPr>
      </p:pic>
      <p:pic>
        <p:nvPicPr>
          <p:cNvPr id="5" name="Picture 4" descr="Screen Shot 2016-06-13 at 3.23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4464050"/>
            <a:ext cx="2097183" cy="195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100" y="5607050"/>
            <a:ext cx="8862635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 to try this?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Attend small group discussion led by Katherine Lato this afternoon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47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2"/>
            <a:ext cx="164465" cy="21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12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1" y="273050"/>
            <a:ext cx="559815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 algn="l">
              <a:lnSpc>
                <a:spcPct val="100000"/>
              </a:lnSpc>
            </a:pPr>
            <a:r>
              <a:rPr lang="en-US" spc="-125" dirty="0" smtClean="0"/>
              <a:t>Documenting an Algorithm: Putting it all together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774700" y="1492250"/>
            <a:ext cx="8458200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hlinkClick r:id="rId3"/>
              </a:rPr>
              <a:t>http://larsoft.org</a:t>
            </a:r>
            <a:r>
              <a:rPr lang="en-US" sz="2000" dirty="0" smtClean="0">
                <a:hlinkClick r:id="rId3"/>
              </a:rPr>
              <a:t>/list </a:t>
            </a:r>
            <a:r>
              <a:rPr lang="en-US" sz="2000" dirty="0" smtClean="0"/>
              <a:t>– high level view of the algorithm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Technical note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could be an internal (to LArSoft community) note, or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published paper like in </a:t>
            </a:r>
            <a:r>
              <a:rPr lang="en-US" sz="2000" dirty="0">
                <a:latin typeface="Times New Roman"/>
                <a:cs typeface="Times New Roman"/>
                <a:hlinkClick r:id="rId4"/>
              </a:rPr>
              <a:t>http://techpubs.fnal.gov</a:t>
            </a:r>
            <a:r>
              <a:rPr lang="en-US" sz="2000" dirty="0" smtClean="0">
                <a:latin typeface="Times New Roman"/>
                <a:cs typeface="Times New Roman"/>
                <a:hlinkClick r:id="rId4"/>
              </a:rPr>
              <a:t>/</a:t>
            </a:r>
            <a:r>
              <a:rPr lang="en-US" sz="2000" dirty="0" smtClean="0">
                <a:latin typeface="Times New Roman"/>
                <a:cs typeface="Times New Roman"/>
              </a:rPr>
              <a:t> or elsewhere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Comments </a:t>
            </a:r>
            <a:r>
              <a:rPr lang="en-US" sz="2000" dirty="0"/>
              <a:t>in the </a:t>
            </a:r>
            <a:r>
              <a:rPr lang="en-US" sz="2000" dirty="0" smtClean="0"/>
              <a:t>header and in the implementation code should be </a:t>
            </a:r>
            <a:r>
              <a:rPr lang="en-US" sz="2000" dirty="0"/>
              <a:t>in a format that enables </a:t>
            </a:r>
            <a:r>
              <a:rPr lang="en-US" sz="2000" dirty="0" smtClean="0">
                <a:hlinkClick r:id="rId5"/>
              </a:rPr>
              <a:t>Doxygen</a:t>
            </a:r>
            <a:r>
              <a:rPr lang="en-US" sz="2000" dirty="0" smtClean="0"/>
              <a:t> </a:t>
            </a:r>
            <a:r>
              <a:rPr lang="en-US" sz="2000" dirty="0"/>
              <a:t>to interpret </a:t>
            </a:r>
            <a:r>
              <a:rPr lang="en-US" sz="2000" dirty="0" smtClean="0"/>
              <a:t>them. Also describe important parts in the code</a:t>
            </a:r>
            <a:r>
              <a:rPr lang="en-US" sz="2000" dirty="0" smtClean="0"/>
              <a:t>.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See </a:t>
            </a:r>
            <a:r>
              <a:rPr lang="en-US" sz="2000" dirty="0" smtClean="0"/>
              <a:t>LArSoft wiki (Redmine) page </a:t>
            </a:r>
            <a:r>
              <a:rPr lang="en-US" sz="2000" dirty="0" smtClean="0">
                <a:hlinkClick r:id="rId6"/>
              </a:rPr>
              <a:t>Code Documentation guidelines</a:t>
            </a:r>
            <a:r>
              <a:rPr lang="en-US" sz="2000" dirty="0" smtClean="0"/>
              <a:t> for suggested template to follow.</a:t>
            </a:r>
            <a:endParaRPr lang="en-US" sz="2000" dirty="0">
              <a:cs typeface="Times New Roman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Don’t forget in-line comments in the code for maintainability.</a:t>
            </a:r>
            <a:endParaRPr lang="en-US" sz="2000" dirty="0" smtClean="0"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3300" y="120650"/>
            <a:ext cx="846881" cy="828989"/>
          </a:xfrm>
          <a:prstGeom prst="rect">
            <a:avLst/>
          </a:prstGeom>
        </p:spPr>
      </p:pic>
      <p:pic>
        <p:nvPicPr>
          <p:cNvPr id="4" name="Picture 3" descr="Screen Shot 2016-06-13 at 3.20.4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5530850"/>
            <a:ext cx="1219200" cy="1212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2500" y="5683250"/>
            <a:ext cx="340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66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287081" y="91401"/>
            <a:ext cx="7383405" cy="1078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LArFORUM
</a:t>
            </a:r>
            <a:r>
              <a:rPr lang="en-US" sz="28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www.larforum.org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2" name="Picture 1" descr="Screen Shot 2016-06-13 at 3.5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339850"/>
            <a:ext cx="8828749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286721" y="91401"/>
            <a:ext cx="7383405" cy="1078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LArFORUM
</a:t>
            </a:r>
            <a:r>
              <a:rPr lang="en-US" sz="28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www.larforum.org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504160" y="1768297"/>
            <a:ext cx="9074497" cy="5178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A forum provides a compromise between a quick-response chat and archiving capabilities.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Currently hosted at University of Manchester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Started as MicroBooNE, evolved to all-LArSoft:
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Experiment-specific sections (e.g. LarIAT) are also possible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469900" y="3854450"/>
            <a:ext cx="8686800" cy="1588277"/>
          </a:xfrm>
          <a:prstGeom prst="rect">
            <a:avLst/>
          </a:prstGeom>
          <a:ln w="18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48814" y="1494092"/>
            <a:ext cx="9074497" cy="5178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Notifications through email (alerts, digests) and chat (jabber) settable by user.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Have set-up daily digests going to mailing lists (e.g. MicroBooNE, LArIAT) – let Andrzej know if you want one.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Both lead to quick responses from experts and other users.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Join and ask questions!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2287081" y="91401"/>
            <a:ext cx="7383405" cy="1078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LArFORUM
</a:t>
            </a:r>
            <a:r>
              <a:rPr lang="en-US" sz="280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www.larforum.org</a:t>
            </a:r>
            <a:endParaRPr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2"/>
            <a:ext cx="164465" cy="21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2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1" y="273050"/>
            <a:ext cx="55981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ct val="100000"/>
              </a:lnSpc>
            </a:pPr>
            <a:r>
              <a:rPr lang="en-US" spc="-125" dirty="0" smtClean="0"/>
              <a:t>LArSoft Documentation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622300" y="1111250"/>
            <a:ext cx="8458200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cs typeface="Times New Roman"/>
                <a:hlinkClick r:id="rId3"/>
              </a:rPr>
              <a:t>LArSoft Doxsvn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Times New Roman"/>
              </a:rPr>
              <a:t>– </a:t>
            </a:r>
            <a:r>
              <a:rPr lang="en-US" sz="2000" b="1" dirty="0" smtClean="0">
                <a:solidFill>
                  <a:srgbClr val="FF0000"/>
                </a:solidFill>
              </a:rPr>
              <a:t>Comments </a:t>
            </a:r>
            <a:r>
              <a:rPr lang="en-US" sz="2000" b="1" dirty="0">
                <a:solidFill>
                  <a:srgbClr val="FF0000"/>
                </a:solidFill>
              </a:rPr>
              <a:t>in the code</a:t>
            </a:r>
            <a:r>
              <a:rPr lang="en-US" sz="2000" dirty="0"/>
              <a:t> in a format that enables </a:t>
            </a:r>
            <a:r>
              <a:rPr lang="en-US" sz="2000" dirty="0" smtClean="0">
                <a:hlinkClick r:id="rId4"/>
              </a:rPr>
              <a:t>Doxygen</a:t>
            </a:r>
            <a:r>
              <a:rPr lang="en-US" sz="2000" dirty="0" smtClean="0"/>
              <a:t> </a:t>
            </a:r>
            <a:r>
              <a:rPr lang="en-US" sz="2000" dirty="0"/>
              <a:t>to interpret </a:t>
            </a:r>
            <a:r>
              <a:rPr lang="en-US" sz="2000" dirty="0" smtClean="0"/>
              <a:t>them. Have template - </a:t>
            </a:r>
            <a:r>
              <a:rPr lang="en-US" sz="2000" dirty="0" smtClean="0">
                <a:hlinkClick r:id="rId5"/>
              </a:rPr>
              <a:t>Code Documentation Guidelines</a:t>
            </a:r>
            <a:r>
              <a:rPr lang="en-US" sz="2000" dirty="0" smtClean="0"/>
              <a:t>.</a:t>
            </a:r>
            <a:endParaRPr lang="en-US" sz="2000" dirty="0">
              <a:cs typeface="Times New Roman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hlinkClick r:id="rId6"/>
              </a:rPr>
              <a:t>LArSoft </a:t>
            </a:r>
            <a:r>
              <a:rPr lang="en-US" sz="2000" dirty="0">
                <a:hlinkClick r:id="rId6"/>
              </a:rPr>
              <a:t>wiki</a:t>
            </a:r>
            <a:r>
              <a:rPr lang="en-US" sz="2000" dirty="0"/>
              <a:t> – (Redmine) covers everything from </a:t>
            </a:r>
            <a:r>
              <a:rPr lang="en-US" sz="2000" dirty="0" smtClean="0"/>
              <a:t>getting started </a:t>
            </a:r>
            <a:r>
              <a:rPr lang="en-US" sz="2000" dirty="0"/>
              <a:t>to details on </a:t>
            </a:r>
            <a:r>
              <a:rPr lang="en-US" sz="2000" dirty="0" smtClean="0"/>
              <a:t>code and releases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://larsoft.org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/>
              <a:t> </a:t>
            </a:r>
            <a:r>
              <a:rPr lang="en-US" sz="2000" dirty="0" smtClean="0"/>
              <a:t>- one-stop spot with links to other things (and useful things there as well)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cs typeface="Times New Roman"/>
                <a:hlinkClick r:id="rId8"/>
              </a:rPr>
              <a:t>larforum.org </a:t>
            </a:r>
            <a:r>
              <a:rPr lang="en-US" sz="2000" dirty="0">
                <a:cs typeface="Times New Roman"/>
              </a:rPr>
              <a:t> – forum hosted by the University of Manchester to discuss </a:t>
            </a:r>
            <a:r>
              <a:rPr lang="en-US" sz="2000" dirty="0" err="1">
                <a:cs typeface="Times New Roman"/>
              </a:rPr>
              <a:t>LArTPC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smtClean="0">
                <a:cs typeface="Times New Roman"/>
              </a:rPr>
              <a:t>software – slides from </a:t>
            </a:r>
            <a:r>
              <a:rPr lang="en-US" sz="2000" dirty="0" err="1" smtClean="0">
                <a:cs typeface="Times New Roman"/>
              </a:rPr>
              <a:t>Andrzej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Szelc</a:t>
            </a:r>
            <a:endParaRPr lang="en-US" sz="2000" dirty="0" smtClean="0"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3300" y="120650"/>
            <a:ext cx="846881" cy="828989"/>
          </a:xfrm>
          <a:prstGeom prst="rect">
            <a:avLst/>
          </a:prstGeom>
        </p:spPr>
      </p:pic>
      <p:pic>
        <p:nvPicPr>
          <p:cNvPr id="4" name="Picture 3" descr="Screen Shot 2016-06-13 at 3.20.4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5149850"/>
            <a:ext cx="1295400" cy="1288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464050"/>
            <a:ext cx="9960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 much? Too little?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About right?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37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19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2"/>
            <a:ext cx="164465" cy="21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3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1" y="273050"/>
            <a:ext cx="55981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ct val="100000"/>
              </a:lnSpc>
            </a:pPr>
            <a:r>
              <a:rPr lang="en-US" spc="-125" dirty="0" smtClean="0"/>
              <a:t>LArSoft wiki (Redmine)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88901" y="654050"/>
            <a:ext cx="9677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Quick Links</a:t>
            </a:r>
            <a:r>
              <a:rPr lang="en-US" sz="2000" dirty="0" smtClean="0"/>
              <a:t> – to experiment-specific information on getting started.</a:t>
            </a:r>
            <a:endParaRPr lang="en-US" sz="2000" dirty="0"/>
          </a:p>
          <a:p>
            <a:r>
              <a:rPr lang="en-US" sz="2000" b="1" dirty="0">
                <a:hlinkClick r:id="rId4"/>
              </a:rPr>
              <a:t>Introduction to LArSoft</a:t>
            </a:r>
            <a:endParaRPr lang="en-US" sz="2000" b="1" dirty="0"/>
          </a:p>
          <a:p>
            <a:pPr lvl="1"/>
            <a:r>
              <a:rPr lang="en-US" sz="2000" dirty="0"/>
              <a:t>LArSoft is both a project/collaboration and a body of code. </a:t>
            </a:r>
            <a:endParaRPr lang="en-US" sz="2000" dirty="0" smtClean="0"/>
          </a:p>
          <a:p>
            <a:r>
              <a:rPr lang="en-US" sz="2000" b="1" dirty="0" smtClean="0">
                <a:hlinkClick r:id="rId5"/>
              </a:rPr>
              <a:t>Using </a:t>
            </a:r>
            <a:r>
              <a:rPr lang="en-US" sz="2000" b="1" dirty="0">
                <a:hlinkClick r:id="rId5"/>
              </a:rPr>
              <a:t>LArSoft</a:t>
            </a:r>
            <a:endParaRPr lang="en-US" sz="2000" b="1" dirty="0"/>
          </a:p>
          <a:p>
            <a:pPr lvl="1"/>
            <a:r>
              <a:rPr lang="en-US" sz="2000" dirty="0"/>
              <a:t>This covers the preliminaries needed to get started, where to find releases, using LArSoft with your experiment and where to find the software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 smtClean="0">
                <a:hlinkClick r:id="rId6"/>
              </a:rPr>
              <a:t>Developing </a:t>
            </a:r>
            <a:r>
              <a:rPr lang="en-US" sz="2000" b="1" dirty="0">
                <a:hlinkClick r:id="rId6"/>
              </a:rPr>
              <a:t>With LArSoft</a:t>
            </a:r>
            <a:endParaRPr lang="en-US" sz="2000" b="1" dirty="0"/>
          </a:p>
          <a:p>
            <a:pPr lvl="1"/>
            <a:r>
              <a:rPr lang="en-US" sz="2000" dirty="0"/>
              <a:t>Developing LArSoft code itself. Using LArSoft to write experiment-specific code against an existing LArSoft release.</a:t>
            </a:r>
          </a:p>
          <a:p>
            <a:pPr lvl="1"/>
            <a:r>
              <a:rPr lang="en-US" sz="2000" dirty="0">
                <a:hlinkClick r:id="rId7"/>
              </a:rPr>
              <a:t>CI results display page</a:t>
            </a:r>
            <a:endParaRPr lang="en-US" sz="2000" dirty="0"/>
          </a:p>
          <a:p>
            <a:r>
              <a:rPr lang="en-US" sz="2000" b="1" dirty="0" smtClean="0">
                <a:hlinkClick r:id="rId8"/>
              </a:rPr>
              <a:t>Getting </a:t>
            </a:r>
            <a:r>
              <a:rPr lang="en-US" sz="2000" b="1" dirty="0">
                <a:hlinkClick r:id="rId8"/>
              </a:rPr>
              <a:t>LArSoft</a:t>
            </a:r>
            <a:endParaRPr lang="en-US" sz="2000" b="1" dirty="0"/>
          </a:p>
          <a:p>
            <a:pPr lvl="1"/>
            <a:r>
              <a:rPr lang="en-US" sz="2000" dirty="0"/>
              <a:t>Local installation of LArSoft, and builds.</a:t>
            </a:r>
          </a:p>
          <a:p>
            <a:r>
              <a:rPr lang="en-US" sz="2000" b="1" dirty="0">
                <a:hlinkClick r:id="rId9"/>
              </a:rPr>
              <a:t>LArSoft Internals</a:t>
            </a:r>
            <a:endParaRPr lang="en-US" sz="2000" b="1" dirty="0"/>
          </a:p>
          <a:p>
            <a:pPr lvl="1"/>
            <a:r>
              <a:rPr lang="en-US" sz="2000" dirty="0"/>
              <a:t>Topics of interest to people supporting LArSoft.</a:t>
            </a:r>
          </a:p>
          <a:p>
            <a:r>
              <a:rPr lang="en-US" sz="2000" b="1" dirty="0">
                <a:hlinkClick r:id="rId10"/>
              </a:rPr>
              <a:t>Miscellaneous Links</a:t>
            </a:r>
            <a:endParaRPr lang="en-US" sz="2000" b="1" dirty="0"/>
          </a:p>
          <a:p>
            <a:pPr lvl="1"/>
            <a:r>
              <a:rPr lang="en-US" sz="2000" dirty="0"/>
              <a:t>Information that may be of historical interest, or </a:t>
            </a:r>
            <a:r>
              <a:rPr lang="en-US" sz="2000" dirty="0" smtClean="0"/>
              <a:t>that is </a:t>
            </a:r>
            <a:r>
              <a:rPr lang="en-US" sz="2000" dirty="0"/>
              <a:t>under development.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Screen Shot 2016-06-13 at 3.20.50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5683250"/>
            <a:ext cx="1905000" cy="1505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6043" y="5759450"/>
            <a:ext cx="583655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Have a page you’d like updated soon?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Email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klato@fnal.gov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45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2"/>
            <a:ext cx="164465" cy="21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4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1" y="273050"/>
            <a:ext cx="55981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ct val="100000"/>
              </a:lnSpc>
            </a:pPr>
            <a:r>
              <a:rPr lang="en-US" spc="-125" dirty="0" err="1" smtClean="0"/>
              <a:t>Larsoft.org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622301" y="1035051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latin typeface="Helvetica" charset="0"/>
                <a:hlinkClick r:id="rId3"/>
              </a:rPr>
              <a:t>http</a:t>
            </a:r>
            <a:r>
              <a:rPr lang="en-US" sz="2000" dirty="0">
                <a:latin typeface="Helvetica" charset="0"/>
                <a:hlinkClick r:id="rId3"/>
              </a:rPr>
              <a:t>://larsoft.org</a:t>
            </a:r>
            <a:r>
              <a:rPr lang="en-US" sz="2000" dirty="0" smtClean="0">
                <a:latin typeface="Helvetica" charset="0"/>
                <a:hlinkClick r:id="rId3"/>
              </a:rPr>
              <a:t>/</a:t>
            </a:r>
            <a:r>
              <a:rPr lang="en-US" sz="2000" dirty="0">
                <a:latin typeface="Helvetica" charset="0"/>
              </a:rPr>
              <a:t> </a:t>
            </a:r>
            <a:r>
              <a:rPr lang="en-US" sz="2000" dirty="0" smtClean="0">
                <a:latin typeface="Helvetica" charset="0"/>
              </a:rPr>
              <a:t>- general documentation, not code or release specific, good place to start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hlinkClick r:id="rId4"/>
              </a:rPr>
              <a:t>Concepts in LArSoft</a:t>
            </a:r>
            <a:r>
              <a:rPr lang="en-US" sz="2000" dirty="0"/>
              <a:t> – big picture understanding of LArSoft </a:t>
            </a:r>
            <a:r>
              <a:rPr lang="en-US" sz="2000" dirty="0" smtClean="0"/>
              <a:t>design and structure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hlinkClick r:id="rId5"/>
              </a:rPr>
              <a:t>http://larsoft.org/list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- list of algorithms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hlinkClick r:id="rId6"/>
              </a:rPr>
              <a:t>http://larsoft.org/notes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 smtClean="0"/>
              <a:t> - news of interest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Meetings, upcoming activities, etc.</a:t>
            </a:r>
            <a:endParaRPr lang="en-US" sz="2000" dirty="0"/>
          </a:p>
        </p:txBody>
      </p:sp>
      <p:pic>
        <p:nvPicPr>
          <p:cNvPr id="3" name="Picture 2" descr="Screen Shot 2016-06-08 at 2.50.5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702050"/>
            <a:ext cx="7493000" cy="2750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500" y="196850"/>
            <a:ext cx="846881" cy="8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2"/>
            <a:ext cx="164465" cy="21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5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1" y="273050"/>
            <a:ext cx="55981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ct val="100000"/>
              </a:lnSpc>
            </a:pPr>
            <a:r>
              <a:rPr lang="en-US" spc="-125" dirty="0" err="1" smtClean="0"/>
              <a:t>Larsoft.org</a:t>
            </a:r>
            <a:endParaRPr spc="330" dirty="0"/>
          </a:p>
        </p:txBody>
      </p:sp>
      <p:pic>
        <p:nvPicPr>
          <p:cNvPr id="5" name="Picture 4" descr="Screen Shot 2016-06-13 at 3.2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4159250"/>
            <a:ext cx="1915642" cy="1905000"/>
          </a:xfrm>
          <a:prstGeom prst="rect">
            <a:avLst/>
          </a:prstGeom>
        </p:spPr>
      </p:pic>
      <p:pic>
        <p:nvPicPr>
          <p:cNvPr id="6" name="Picture 5" descr="Screen Shot 2016-06-13 at 4.42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882650"/>
            <a:ext cx="2717800" cy="5052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6100" y="1339851"/>
            <a:ext cx="4800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 </a:t>
            </a:r>
            <a:r>
              <a:rPr lang="en-US" dirty="0"/>
              <a:t>LArSoft users understand the big picture of what is going on within the code.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 smtClean="0"/>
              <a:t>specific </a:t>
            </a:r>
            <a:r>
              <a:rPr lang="en-US" dirty="0"/>
              <a:t>code </a:t>
            </a:r>
            <a:r>
              <a:rPr lang="en-US" dirty="0" smtClean="0"/>
              <a:t>examples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lay </a:t>
            </a:r>
            <a:r>
              <a:rPr lang="en-US" dirty="0"/>
              <a:t>the foundation </a:t>
            </a:r>
            <a:r>
              <a:rPr lang="en-US" dirty="0" smtClean="0"/>
              <a:t>for </a:t>
            </a:r>
            <a:r>
              <a:rPr lang="en-US" dirty="0"/>
              <a:t>conceptual understanding.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0300" y="3702050"/>
            <a:ext cx="6213308" cy="842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 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uggestions for other pages?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3900" y="6216650"/>
            <a:ext cx="234466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Anywhere on the site?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1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20906" y="7207250"/>
            <a:ext cx="27597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19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3"/>
            <a:ext cx="164465" cy="430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6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1" y="273050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 algn="ctr">
              <a:lnSpc>
                <a:spcPct val="100000"/>
              </a:lnSpc>
            </a:pPr>
            <a:r>
              <a:rPr lang="en-US" spc="-125" dirty="0" smtClean="0"/>
              <a:t> LArSoft Notes (Newsletters)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241301" y="958850"/>
            <a:ext cx="9525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Helvetica" charset="0"/>
            </a:endParaRPr>
          </a:p>
          <a:p>
            <a:endParaRPr lang="en-US" dirty="0"/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pic>
        <p:nvPicPr>
          <p:cNvPr id="5" name="Picture 4" descr="Screen Shot 2016-06-13 at 3.2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3321050"/>
            <a:ext cx="2097183" cy="195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500" y="95885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Available at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larsoft.org</a:t>
            </a:r>
            <a:r>
              <a:rPr lang="en-US" dirty="0">
                <a:hlinkClick r:id="rId4"/>
              </a:rPr>
              <a:t>/notes/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6100" y="3473450"/>
            <a:ext cx="54074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you’d like to write an article,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Please let me know.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Screen Shot 2016-06-14 at 11.52.2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7" y="1339850"/>
            <a:ext cx="7428733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500" y="196850"/>
            <a:ext cx="846881" cy="8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L</a:t>
            </a:r>
            <a:r>
              <a:rPr spc="5" dirty="0"/>
              <a:t>A</a:t>
            </a:r>
            <a:r>
              <a:rPr spc="135" dirty="0"/>
              <a:t>r</a:t>
            </a:r>
            <a:r>
              <a:rPr spc="220" dirty="0"/>
              <a:t>S</a:t>
            </a:r>
            <a:r>
              <a:rPr spc="145" dirty="0"/>
              <a:t>o</a:t>
            </a:r>
            <a:r>
              <a:rPr spc="114" dirty="0"/>
              <a:t>f</a:t>
            </a:r>
            <a:r>
              <a:rPr spc="100" dirty="0"/>
              <a:t>t</a:t>
            </a:r>
            <a:r>
              <a:rPr spc="85" dirty="0"/>
              <a:t> </a:t>
            </a:r>
            <a:r>
              <a:rPr lang="en-US" spc="135" dirty="0" smtClean="0"/>
              <a:t>Workshop</a:t>
            </a:r>
            <a:endParaRPr spc="19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3"/>
            <a:ext cx="164465" cy="430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7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1" y="273050"/>
            <a:ext cx="55981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ct val="100000"/>
              </a:lnSpc>
            </a:pPr>
            <a:r>
              <a:rPr lang="en-US" spc="-125" dirty="0" smtClean="0"/>
              <a:t>Documenting Algorithms</a:t>
            </a:r>
            <a:endParaRPr spc="330" dirty="0"/>
          </a:p>
        </p:txBody>
      </p:sp>
      <p:sp>
        <p:nvSpPr>
          <p:cNvPr id="22" name="Rectangle 21"/>
          <p:cNvSpPr/>
          <p:nvPr/>
        </p:nvSpPr>
        <p:spPr>
          <a:xfrm>
            <a:off x="622301" y="1035051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Helvetica" charset="0"/>
                <a:hlinkClick r:id="rId3"/>
              </a:rPr>
              <a:t>http</a:t>
            </a:r>
            <a:r>
              <a:rPr lang="en-US" dirty="0">
                <a:latin typeface="Helvetica" charset="0"/>
                <a:hlinkClick r:id="rId3"/>
              </a:rPr>
              <a:t>://larsoft.org/list</a:t>
            </a:r>
            <a:r>
              <a:rPr lang="en-US" dirty="0" smtClean="0">
                <a:latin typeface="Helvetica" charset="0"/>
                <a:hlinkClick r:id="rId3"/>
              </a:rPr>
              <a:t>/</a:t>
            </a:r>
            <a:r>
              <a:rPr lang="en-US" dirty="0" smtClean="0">
                <a:latin typeface="Helvetica" charset="0"/>
              </a:rPr>
              <a:t> - Documentation about algorithms. </a:t>
            </a:r>
            <a:endParaRPr lang="en-US" dirty="0">
              <a:latin typeface="Helvetica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Helvetica" charset="0"/>
                <a:hlinkClick r:id="rId4"/>
              </a:rPr>
              <a:t>https:</a:t>
            </a:r>
            <a:r>
              <a:rPr lang="en-US" dirty="0">
                <a:latin typeface="Helvetica" charset="0"/>
                <a:hlinkClick r:id="rId4"/>
              </a:rPr>
              <a:t>//larsoft.org/add</a:t>
            </a:r>
            <a:r>
              <a:rPr lang="en-US" dirty="0" smtClean="0">
                <a:latin typeface="Helvetica" charset="0"/>
                <a:hlinkClick r:id="rId4"/>
              </a:rPr>
              <a:t>/ </a:t>
            </a:r>
            <a:r>
              <a:rPr lang="en-US" dirty="0" smtClean="0">
                <a:latin typeface="Helvetica" charset="0"/>
              </a:rPr>
              <a:t>- Can add information to the database without being a WordPress user.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</p:txBody>
      </p:sp>
      <p:pic>
        <p:nvPicPr>
          <p:cNvPr id="3" name="Picture 2" descr="Screen Shot 2016-06-08 at 3.16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1" y="2101851"/>
            <a:ext cx="7467600" cy="5070193"/>
          </a:xfrm>
          <a:prstGeom prst="rect">
            <a:avLst/>
          </a:prstGeom>
        </p:spPr>
      </p:pic>
      <p:pic>
        <p:nvPicPr>
          <p:cNvPr id="4" name="Picture 3" descr="Screen Shot 2016-06-13 at 3.20.5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750050"/>
            <a:ext cx="762000" cy="602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900" y="196850"/>
            <a:ext cx="846881" cy="8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 smtClean="0"/>
              <a:t>L</a:t>
            </a:r>
            <a:r>
              <a:rPr spc="5" dirty="0" smtClean="0"/>
              <a:t>A</a:t>
            </a:r>
            <a:r>
              <a:rPr spc="135" dirty="0" smtClean="0"/>
              <a:t>r</a:t>
            </a:r>
            <a:r>
              <a:rPr spc="220" dirty="0" smtClean="0"/>
              <a:t>S</a:t>
            </a:r>
            <a:r>
              <a:rPr spc="145" dirty="0" smtClean="0"/>
              <a:t>o</a:t>
            </a:r>
            <a:r>
              <a:rPr spc="114" dirty="0" smtClean="0"/>
              <a:t>f</a:t>
            </a:r>
            <a:r>
              <a:rPr lang="en-US" spc="100" dirty="0" smtClean="0"/>
              <a:t>t Workshop</a:t>
            </a:r>
            <a:endParaRPr spc="19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2"/>
            <a:ext cx="164465" cy="21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8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1" y="273050"/>
            <a:ext cx="7467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ct val="100000"/>
              </a:lnSpc>
            </a:pPr>
            <a:r>
              <a:rPr lang="en-US" sz="2400" spc="-125" dirty="0" smtClean="0"/>
              <a:t>Contributor Accounting and Attribution Discussion </a:t>
            </a:r>
            <a:br>
              <a:rPr lang="en-US" sz="2400" spc="-125" dirty="0" smtClean="0"/>
            </a:br>
            <a:r>
              <a:rPr lang="en-US" sz="2400" spc="-125" dirty="0" smtClean="0"/>
              <a:t>(page 1 of  2)</a:t>
            </a:r>
            <a:endParaRPr sz="2400" spc="330" dirty="0"/>
          </a:p>
        </p:txBody>
      </p:sp>
      <p:sp>
        <p:nvSpPr>
          <p:cNvPr id="22" name="Rectangle 21"/>
          <p:cNvSpPr/>
          <p:nvPr/>
        </p:nvSpPr>
        <p:spPr>
          <a:xfrm>
            <a:off x="469900" y="958851"/>
            <a:ext cx="922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</a:t>
            </a:r>
            <a:r>
              <a:rPr lang="en-US" b="1" dirty="0">
                <a:solidFill>
                  <a:srgbClr val="FF0000"/>
                </a:solidFill>
              </a:rPr>
              <a:t>Implementation </a:t>
            </a:r>
            <a:r>
              <a:rPr lang="en-US" b="1" dirty="0" smtClean="0">
                <a:solidFill>
                  <a:srgbClr val="FF0000"/>
                </a:solidFill>
              </a:rPr>
              <a:t>Plan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“By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beginning of FY17 SCD will implement a means for tracking and reporting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contributions to LArSoft. This information will be kept in a code repository and available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publicly. Sufficient information will be maintained to allow members of the Coordination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Steering Groups to provide recommendations based on the contributions made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Current Situation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list of algorithms and </a:t>
            </a:r>
            <a:r>
              <a:rPr lang="en-US" dirty="0" smtClean="0">
                <a:latin typeface="Times New Roman"/>
                <a:cs typeface="Times New Roman"/>
              </a:rPr>
              <a:t>owners </a:t>
            </a:r>
            <a:r>
              <a:rPr lang="en-US" dirty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dirty="0">
                <a:latin typeface="Times New Roman"/>
                <a:cs typeface="Times New Roman"/>
              </a:rPr>
              <a:t>component of this – 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http://larsoft.org/list/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Includes fields for code analyzed and improved code released. (Can sort on different fields.)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6-06-13 at 3.20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5226050"/>
            <a:ext cx="1676400" cy="1667087"/>
          </a:xfrm>
          <a:prstGeom prst="rect">
            <a:avLst/>
          </a:prstGeom>
        </p:spPr>
      </p:pic>
      <p:pic>
        <p:nvPicPr>
          <p:cNvPr id="5" name="Picture 4" descr="Screen Shot 2016-06-14 at 10.06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4006850"/>
            <a:ext cx="4140200" cy="13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700" y="273050"/>
            <a:ext cx="846881" cy="828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2300" y="5378450"/>
            <a:ext cx="340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2110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 smtClean="0"/>
              <a:t>L</a:t>
            </a:r>
            <a:r>
              <a:rPr spc="5" dirty="0" smtClean="0"/>
              <a:t>A</a:t>
            </a:r>
            <a:r>
              <a:rPr spc="135" dirty="0" smtClean="0"/>
              <a:t>r</a:t>
            </a:r>
            <a:r>
              <a:rPr spc="220" dirty="0" smtClean="0"/>
              <a:t>S</a:t>
            </a:r>
            <a:r>
              <a:rPr spc="145" dirty="0" smtClean="0"/>
              <a:t>o</a:t>
            </a:r>
            <a:r>
              <a:rPr spc="114" dirty="0" smtClean="0"/>
              <a:t>f</a:t>
            </a:r>
            <a:r>
              <a:rPr lang="en-US" spc="100" dirty="0" smtClean="0"/>
              <a:t>t Workshop</a:t>
            </a:r>
            <a:endParaRPr spc="19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34831" y="6896562"/>
            <a:ext cx="164465" cy="21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5" dirty="0"/>
              <a:t>9</a:t>
            </a:fld>
            <a:endParaRPr spc="18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1" y="273050"/>
            <a:ext cx="7467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ct val="100000"/>
              </a:lnSpc>
            </a:pPr>
            <a:r>
              <a:rPr lang="en-US" sz="2400" spc="-125" dirty="0" smtClean="0"/>
              <a:t>Contributor Accounting and Attribution Discussion</a:t>
            </a:r>
            <a:br>
              <a:rPr lang="en-US" sz="2400" spc="-125" dirty="0" smtClean="0"/>
            </a:br>
            <a:r>
              <a:rPr lang="en-US" sz="2400" spc="-125" dirty="0" smtClean="0"/>
              <a:t>(page 2 of  2)</a:t>
            </a:r>
            <a:endParaRPr sz="2400" spc="330" dirty="0"/>
          </a:p>
        </p:txBody>
      </p:sp>
      <p:sp>
        <p:nvSpPr>
          <p:cNvPr id="22" name="Rectangle 21"/>
          <p:cNvSpPr/>
          <p:nvPr/>
        </p:nvSpPr>
        <p:spPr>
          <a:xfrm>
            <a:off x="469900" y="958851"/>
            <a:ext cx="9220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Future Plans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Have a list </a:t>
            </a:r>
            <a:r>
              <a:rPr lang="en-US" dirty="0">
                <a:latin typeface="Times New Roman"/>
                <a:cs typeface="Times New Roman"/>
              </a:rPr>
              <a:t>of publications and reports with </a:t>
            </a:r>
            <a:r>
              <a:rPr lang="en-US" dirty="0" smtClean="0">
                <a:latin typeface="Times New Roman"/>
                <a:cs typeface="Times New Roman"/>
              </a:rPr>
              <a:t>attributions perhaps </a:t>
            </a:r>
            <a:r>
              <a:rPr lang="en-US" dirty="0">
                <a:latin typeface="Times New Roman"/>
                <a:cs typeface="Times New Roman"/>
              </a:rPr>
              <a:t>using - Fermilab Technical Notes – 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://techpubs.fnal.gov/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 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Search </a:t>
            </a:r>
            <a:r>
              <a:rPr lang="en-US" dirty="0" err="1" smtClean="0"/>
              <a:t>DocDBs</a:t>
            </a:r>
            <a:r>
              <a:rPr lang="en-US" dirty="0" smtClean="0"/>
              <a:t> for each experiment to look for ones that should be common. Experiments need to:</a:t>
            </a:r>
          </a:p>
          <a:p>
            <a:pPr marL="342900" indent="-342900">
              <a:buAutoNum type="arabicParenR"/>
            </a:pPr>
            <a:r>
              <a:rPr lang="en-US" dirty="0" smtClean="0"/>
              <a:t>Grant permission to search</a:t>
            </a:r>
          </a:p>
          <a:p>
            <a:pPr marL="342900" indent="-342900">
              <a:buAutoNum type="arabicParenR"/>
            </a:pPr>
            <a:r>
              <a:rPr lang="en-US" dirty="0" smtClean="0"/>
              <a:t>Be willing to have the document also appear or be linked from a common LArSoft document repository. </a:t>
            </a:r>
            <a:endParaRPr lang="en-US" dirty="0"/>
          </a:p>
          <a:p>
            <a:endParaRPr lang="en-US" dirty="0"/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pic>
        <p:nvPicPr>
          <p:cNvPr id="4" name="Picture 3" descr="Screen Shot 2016-06-13 at 3.24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4387850"/>
            <a:ext cx="2057400" cy="1492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" y="196850"/>
            <a:ext cx="846881" cy="8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19201</TotalTime>
  <Words>732</Words>
  <Application>Microsoft Macintosh PowerPoint</Application>
  <PresentationFormat>Custom</PresentationFormat>
  <Paragraphs>123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Documenting LArSoft  for  Ease of Use and Learning   LArSoft Workshop June 22, 2016  Katherine Lato </vt:lpstr>
      <vt:lpstr>LArSoft Documentation</vt:lpstr>
      <vt:lpstr>LArSoft wiki (Redmine)</vt:lpstr>
      <vt:lpstr>Larsoft.org</vt:lpstr>
      <vt:lpstr>Larsoft.org</vt:lpstr>
      <vt:lpstr> LArSoft Notes (Newsletters)</vt:lpstr>
      <vt:lpstr>Documenting Algorithms</vt:lpstr>
      <vt:lpstr>Contributor Accounting and Attribution Discussion  (page 1 of  2)</vt:lpstr>
      <vt:lpstr>Contributor Accounting and Attribution Discussion (page 2 of  2)</vt:lpstr>
      <vt:lpstr>Documenting Algorithms – https://larsoft.org/add</vt:lpstr>
      <vt:lpstr>Documenting Algorithms</vt:lpstr>
      <vt:lpstr>Documenting an Algorithm: Putting it all together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LArSoft Coordination Meeting</dc:title>
  <cp:lastModifiedBy>Katherine Lato</cp:lastModifiedBy>
  <cp:revision>84</cp:revision>
  <cp:lastPrinted>2016-06-13T20:54:42Z</cp:lastPrinted>
  <dcterms:created xsi:type="dcterms:W3CDTF">2016-03-24T09:21:48Z</dcterms:created>
  <dcterms:modified xsi:type="dcterms:W3CDTF">2016-06-15T14:29:12Z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2016-02-16T00:00:00Z</vt:filetime>
  </property>
  <property fmtid="{D5CDD505-2E9C-101B-9397-08002B2CF9AE}" pid="3" name="LastSaved">
    <vt:filetime>2016-03-24T00:00:00Z</vt:filetime>
  </property>
</Properties>
</file>