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65" r:id="rId3"/>
    <p:sldId id="532" r:id="rId4"/>
    <p:sldId id="583" r:id="rId5"/>
    <p:sldId id="584" r:id="rId6"/>
    <p:sldId id="582" r:id="rId7"/>
    <p:sldId id="593" r:id="rId8"/>
    <p:sldId id="594" r:id="rId9"/>
    <p:sldId id="592" r:id="rId10"/>
    <p:sldId id="595" r:id="rId11"/>
    <p:sldId id="585" r:id="rId12"/>
    <p:sldId id="586" r:id="rId13"/>
    <p:sldId id="590" r:id="rId14"/>
    <p:sldId id="596" r:id="rId15"/>
    <p:sldId id="587" r:id="rId16"/>
    <p:sldId id="591" r:id="rId17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D00"/>
    <a:srgbClr val="008000"/>
    <a:srgbClr val="00FF00"/>
    <a:srgbClr val="33CC00"/>
    <a:srgbClr val="66FF66"/>
    <a:srgbClr val="8064A2"/>
    <a:srgbClr val="4BACC6"/>
    <a:srgbClr val="4F81BD"/>
    <a:srgbClr val="40404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9" autoAdjust="0"/>
    <p:restoredTop sz="93588"/>
  </p:normalViewPr>
  <p:slideViewPr>
    <p:cSldViewPr snapToGrid="0" snapToObjects="1">
      <p:cViewPr>
        <p:scale>
          <a:sx n="104" d="100"/>
          <a:sy n="104" d="100"/>
        </p:scale>
        <p:origin x="696" y="2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28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244161E7-2406-4EC3-B8B2-84257239CD75}" type="datetimeFigureOut">
              <a:rPr lang="en-US"/>
              <a:pPr/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98DD9270-83BB-4CBE-9253-4D5019DE62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210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3FD35D1E-D958-4192-A37F-94F1CB8CA1FB}" type="datetimeFigureOut">
              <a:rPr lang="en-US"/>
              <a:pPr/>
              <a:t>5/3/16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34" charset="0"/>
              </a:defRPr>
            </a:lvl1pPr>
          </a:lstStyle>
          <a:p>
            <a:fld id="{FE9DB482-F7AB-4215-9812-F3F0BC0BB7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66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7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73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3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0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DB482-F7AB-4215-9812-F3F0BC0BB7B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52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2" y="6026961"/>
            <a:ext cx="996948" cy="8252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/>
          <a:srcRect t="21679" b="11023"/>
          <a:stretch/>
        </p:blipFill>
        <p:spPr>
          <a:xfrm>
            <a:off x="-17763" y="820216"/>
            <a:ext cx="916686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6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36430" y="6515100"/>
            <a:ext cx="4843707" cy="2413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C1EDC5F-450D-4B03-AEB8-070F03DC26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0B58FB8-77F8-4DF1-9163-175FCAED29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49457BD-B036-4A4E-A9E9-E15403461A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16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940ACB2-5E58-40D2-A329-BD11A7C552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0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74DFF-4636-44FF-ACDA-282280AAD7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3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BFF37-6828-4F9D-BB27-E4381412C9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2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764EE-4E15-4CAB-AE86-DECEA60326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26BEA-3101-41B4-ACDC-33E2BF48B0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89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8" name="Straight Connector 7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6" descr="FermiLogo_RGB_NALBlue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3 May 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3"/>
            <a:ext cx="4989690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1"/>
          <a:stretch/>
        </p:blipFill>
        <p:spPr>
          <a:xfrm>
            <a:off x="8137053" y="6356342"/>
            <a:ext cx="782455" cy="4932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C Polly | FNAL Proton Economics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6FD52ECC-EF0D-41A9-B644-01C316FE084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4941110" cy="1529241"/>
          </a:xfrm>
        </p:spPr>
        <p:txBody>
          <a:bodyPr/>
          <a:lstStyle/>
          <a:p>
            <a:r>
              <a:rPr lang="en-US" dirty="0" smtClean="0"/>
              <a:t>Chris Polly</a:t>
            </a:r>
            <a:endParaRPr lang="en-US" dirty="0"/>
          </a:p>
          <a:p>
            <a:r>
              <a:rPr lang="en-US" dirty="0"/>
              <a:t>3</a:t>
            </a:r>
            <a:r>
              <a:rPr lang="en-US" dirty="0" smtClean="0"/>
              <a:t> May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 smtClean="0"/>
              <a:t>Protons At FNAL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84073" y="351905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era complex (</a:t>
            </a:r>
            <a:r>
              <a:rPr lang="en-US" dirty="0" smtClean="0"/>
              <a:t>2025-)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48060" y="1933186"/>
            <a:ext cx="3670621" cy="2685309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smtClean="0"/>
              <a:t>Replaces 400 MeV </a:t>
            </a:r>
            <a:r>
              <a:rPr lang="en-US" sz="2800" dirty="0" err="1" smtClean="0"/>
              <a:t>Linac</a:t>
            </a:r>
            <a:r>
              <a:rPr lang="en-US" sz="2800" dirty="0" smtClean="0"/>
              <a:t> with 800 MeV CW-capable</a:t>
            </a:r>
          </a:p>
          <a:p>
            <a:pPr>
              <a:lnSpc>
                <a:spcPct val="120000"/>
              </a:lnSpc>
            </a:pPr>
            <a:r>
              <a:rPr lang="en-US" sz="2800" dirty="0" smtClean="0"/>
              <a:t>Runs in pulsed mode at </a:t>
            </a:r>
            <a:r>
              <a:rPr lang="en-US" sz="2800" dirty="0" smtClean="0"/>
              <a:t>&lt; 10</a:t>
            </a:r>
            <a:r>
              <a:rPr lang="en-US" sz="2800" dirty="0" smtClean="0"/>
              <a:t>% of RF power to provide </a:t>
            </a:r>
            <a:r>
              <a:rPr lang="en-US" sz="2800" dirty="0" err="1" smtClean="0"/>
              <a:t>NuMI</a:t>
            </a:r>
            <a:r>
              <a:rPr lang="en-US" sz="2800" dirty="0" smtClean="0"/>
              <a:t> </a:t>
            </a:r>
            <a:r>
              <a:rPr lang="en-US" sz="2800" dirty="0" smtClean="0"/>
              <a:t>1.2MW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/>
              <a:t>Really only 1.1% of potential beam power goes into Booster</a:t>
            </a:r>
            <a:endParaRPr lang="en-US" sz="2600" dirty="0" smtClean="0"/>
          </a:p>
          <a:p>
            <a:pPr>
              <a:lnSpc>
                <a:spcPct val="120000"/>
              </a:lnSpc>
            </a:pPr>
            <a:r>
              <a:rPr lang="en-US" sz="2800" dirty="0" smtClean="0"/>
              <a:t>Can be upgraded to CW providing </a:t>
            </a:r>
            <a:r>
              <a:rPr lang="en-US" sz="2800" dirty="0" smtClean="0"/>
              <a:t>1.6</a:t>
            </a:r>
            <a:r>
              <a:rPr lang="en-US" sz="2800" dirty="0" smtClean="0"/>
              <a:t>MW </a:t>
            </a:r>
            <a:r>
              <a:rPr lang="en-US" sz="2800" dirty="0" smtClean="0"/>
              <a:t>at 800 MeV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53915" y="5745770"/>
            <a:ext cx="236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 invalidUrl="http://projectx-docdb.fnal.gov/cgi-bin/RetrieveFile?docid=1232;filename=1.2 MW Report_Rev5.pdf;version=3"/>
              </a:rPr>
              <a:t>PIP-II White Paper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9882"/>
            <a:ext cx="5172966" cy="429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era complex (</a:t>
            </a:r>
            <a:r>
              <a:rPr lang="en-US" dirty="0" smtClean="0"/>
              <a:t>2025-)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3915" y="5745770"/>
            <a:ext cx="2368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hlinkClick r:id="rId3" invalidUrl="http://projectx-docdb.fnal.gov/cgi-bin/RetrieveFile?docid=1232;filename=1.2 MW Report_Rev5.pdf;version=3"/>
              </a:rPr>
              <a:t>PIP-II White Paper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2150"/>
            <a:ext cx="5391007" cy="463114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20" idx="1"/>
          </p:cNvCxnSpPr>
          <p:nvPr/>
        </p:nvCxnSpPr>
        <p:spPr>
          <a:xfrm flipH="1">
            <a:off x="5619607" y="1971563"/>
            <a:ext cx="560529" cy="1500057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1" idx="1"/>
          </p:cNvCxnSpPr>
          <p:nvPr/>
        </p:nvCxnSpPr>
        <p:spPr>
          <a:xfrm flipH="1">
            <a:off x="5619607" y="2799525"/>
            <a:ext cx="560528" cy="964484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80136" y="1679175"/>
            <a:ext cx="291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Beam power to LBNE depends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on ideal proton energy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80135" y="2507137"/>
            <a:ext cx="2916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50% more protons to 8 </a:t>
            </a:r>
            <a:r>
              <a:rPr lang="en-US" sz="1600" dirty="0" err="1" smtClean="0">
                <a:solidFill>
                  <a:srgbClr val="FF0000"/>
                </a:solidFill>
              </a:rPr>
              <a:t>GeV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Booster program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832389" y="4350569"/>
            <a:ext cx="3083011" cy="1432395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smtClean="0"/>
              <a:t>Opportunity to upgrade to full CW capability </a:t>
            </a:r>
            <a:r>
              <a:rPr lang="en-US" sz="2800" dirty="0" smtClean="0">
                <a:sym typeface="Wingdings"/>
              </a:rPr>
              <a:t> 1.6 MW with &lt; 1.1% going to Booster/MI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41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Beam Structures w/ CW upgrade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pic>
        <p:nvPicPr>
          <p:cNvPr id="7" name="Picture 6" descr="Screen shot 2012-10-18 at 1.20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44" y="805248"/>
            <a:ext cx="7200319" cy="5394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489" y="1047938"/>
            <a:ext cx="6489277" cy="115156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dirty="0" smtClean="0"/>
              <a:t>PIP-II initial RF at 162.5 MHz</a:t>
            </a:r>
          </a:p>
          <a:p>
            <a:r>
              <a:rPr lang="en-US" dirty="0"/>
              <a:t>	</a:t>
            </a:r>
            <a:r>
              <a:rPr lang="en-US" dirty="0" smtClean="0"/>
              <a:t>&lt; 50 </a:t>
            </a:r>
            <a:r>
              <a:rPr lang="en-US" dirty="0" err="1" smtClean="0"/>
              <a:t>ps</a:t>
            </a:r>
            <a:r>
              <a:rPr lang="en-US" dirty="0" smtClean="0"/>
              <a:t> (4 </a:t>
            </a:r>
            <a:r>
              <a:rPr lang="en-US" dirty="0" err="1" smtClean="0"/>
              <a:t>ps</a:t>
            </a:r>
            <a:r>
              <a:rPr lang="en-US" dirty="0" smtClean="0"/>
              <a:t> now?) wide pulse (FWHM) separated by 6.2ns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2044" y="3546389"/>
            <a:ext cx="4226010" cy="741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3036" y="4143636"/>
            <a:ext cx="4226010" cy="741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4864" y="4897399"/>
            <a:ext cx="4226010" cy="56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7706" y="5222796"/>
            <a:ext cx="4226010" cy="56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2835" y="3923099"/>
            <a:ext cx="538592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Native timing structure perfect for K</a:t>
            </a:r>
            <a:r>
              <a:rPr lang="en-US" sz="2000" baseline="30000" dirty="0" smtClean="0"/>
              <a:t>0</a:t>
            </a:r>
            <a:r>
              <a:rPr lang="en-US" sz="2000" dirty="0" smtClean="0">
                <a:sym typeface="Wingdings"/>
              </a:rPr>
              <a:t>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p</a:t>
            </a:r>
            <a:r>
              <a:rPr lang="en-US" sz="2000" baseline="30000" dirty="0" smtClean="0">
                <a:sym typeface="Wingdings"/>
              </a:rPr>
              <a:t>0</a:t>
            </a:r>
            <a:r>
              <a:rPr lang="en-US" sz="2000" dirty="0" smtClean="0">
                <a:latin typeface="Symbol" charset="2"/>
                <a:ea typeface="Symbol" charset="2"/>
                <a:cs typeface="Symbol" charset="2"/>
                <a:sym typeface="Wingdings"/>
              </a:rPr>
              <a:t>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ym typeface="Wingdings"/>
              </a:rPr>
              <a:t>Cost drivers for upgrade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/>
              </a:rPr>
              <a:t>2K </a:t>
            </a:r>
            <a:r>
              <a:rPr lang="en-US" sz="1800" dirty="0" err="1">
                <a:sym typeface="Wingdings"/>
              </a:rPr>
              <a:t>c</a:t>
            </a:r>
            <a:r>
              <a:rPr lang="en-US" sz="1800" dirty="0" err="1" smtClean="0">
                <a:sym typeface="Wingdings"/>
              </a:rPr>
              <a:t>ryo</a:t>
            </a:r>
            <a:r>
              <a:rPr lang="en-US" sz="1800" dirty="0" smtClean="0">
                <a:sym typeface="Wingdings"/>
              </a:rPr>
              <a:t> plant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/>
              </a:rPr>
              <a:t>RF power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/>
              </a:rPr>
              <a:t>Need target hall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198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Beam Structures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0119" y="930213"/>
            <a:ext cx="7239481" cy="4847933"/>
            <a:chOff x="990119" y="1115568"/>
            <a:chExt cx="7239481" cy="4847933"/>
          </a:xfrm>
        </p:grpSpPr>
        <p:pic>
          <p:nvPicPr>
            <p:cNvPr id="8" name="Picture 7" descr="Screen shot 2012-10-18 at 1.13.39 PM.png"/>
            <p:cNvPicPr>
              <a:picLocks noChangeAspect="1"/>
            </p:cNvPicPr>
            <p:nvPr/>
          </p:nvPicPr>
          <p:blipFill rotWithShape="1">
            <a:blip r:embed="rId2"/>
            <a:srcRect l="2047" t="253" r="1423" b="16696"/>
            <a:stretch/>
          </p:blipFill>
          <p:spPr>
            <a:xfrm>
              <a:off x="1097280" y="1115568"/>
              <a:ext cx="7040880" cy="44805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340089" y="1940015"/>
              <a:ext cx="1691803" cy="9179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91440" y="3354452"/>
              <a:ext cx="6234970" cy="2609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Screen shot 2012-10-18 at 1.16.04 PM.png"/>
            <p:cNvPicPr>
              <a:picLocks noChangeAspect="1"/>
            </p:cNvPicPr>
            <p:nvPr/>
          </p:nvPicPr>
          <p:blipFill rotWithShape="1">
            <a:blip r:embed="rId3"/>
            <a:srcRect t="50216" b="15887"/>
            <a:stretch/>
          </p:blipFill>
          <p:spPr>
            <a:xfrm>
              <a:off x="990119" y="3541450"/>
              <a:ext cx="7239481" cy="18288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79690" y="5310078"/>
            <a:ext cx="8435710" cy="8376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en-US" dirty="0" smtClean="0"/>
              <a:t>Getting a lower duty cycle is still possible, but requires scaling </a:t>
            </a:r>
            <a:endParaRPr lang="en-US" dirty="0"/>
          </a:p>
          <a:p>
            <a:r>
              <a:rPr lang="en-US" dirty="0" smtClean="0"/>
              <a:t>down the beam power proportionately.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beams around the world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198" y="4100597"/>
            <a:ext cx="8671297" cy="2229893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/>
              <a:t>Conventional </a:t>
            </a:r>
            <a:r>
              <a:rPr lang="en-US" sz="1800" dirty="0" err="1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err="1" smtClean="0"/>
              <a:t>SR</a:t>
            </a:r>
            <a:r>
              <a:rPr lang="en-US" sz="1800" dirty="0" smtClean="0"/>
              <a:t> facilities (PSI/TRIUMF/RAL) only use a fraction of beam power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Peak flux from surface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 smtClean="0"/>
              <a:t>+ (29 MeV, &gt; 90 % polarization)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 smtClean="0"/>
              <a:t>- from cloud </a:t>
            </a:r>
            <a:r>
              <a:rPr lang="en-US" sz="1600" dirty="0" err="1" smtClean="0"/>
              <a:t>muons</a:t>
            </a:r>
            <a:r>
              <a:rPr lang="en-US" sz="1600" dirty="0" smtClean="0"/>
              <a:t> (&lt; 100 MeV, &lt; 20% </a:t>
            </a:r>
            <a:r>
              <a:rPr lang="en-US" sz="1600" dirty="0"/>
              <a:t>p</a:t>
            </a:r>
            <a:r>
              <a:rPr lang="en-US" sz="1600" dirty="0" smtClean="0"/>
              <a:t>olarization)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Fluxes &gt;10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only achieved through superconducting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1800" dirty="0" smtClean="0"/>
              <a:t> capture solenoid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MUSIC demonstrated at 0.4%, </a:t>
            </a:r>
            <a:r>
              <a:rPr lang="en-US" sz="1600" dirty="0" err="1" smtClean="0"/>
              <a:t>HiMB</a:t>
            </a:r>
            <a:r>
              <a:rPr lang="en-US" sz="1600" dirty="0" smtClean="0"/>
              <a:t> lower capture efficiency due to SINQ</a:t>
            </a:r>
          </a:p>
          <a:p>
            <a:pPr>
              <a:lnSpc>
                <a:spcPct val="120000"/>
              </a:lnSpc>
            </a:pPr>
            <a:r>
              <a:rPr lang="en-US" sz="1800" dirty="0" smtClean="0"/>
              <a:t>Muon g-2 only decay-in-flight muon beam (highly polarized 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smtClean="0"/>
              <a:t>+/</a:t>
            </a:r>
            <a:r>
              <a:rPr lang="en-US" sz="18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 smtClean="0"/>
              <a:t>-)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Flux quoted for 2% </a:t>
            </a:r>
            <a:r>
              <a:rPr lang="en-US" sz="1600" dirty="0" err="1" smtClean="0"/>
              <a:t>dp</a:t>
            </a:r>
            <a:r>
              <a:rPr lang="en-US" sz="1600" dirty="0" smtClean="0"/>
              <a:t>/p in Delivery Ring, down two orders of magnitude </a:t>
            </a:r>
            <a:endParaRPr lang="en-US" sz="1600" dirty="0" smtClean="0"/>
          </a:p>
          <a:p>
            <a:pPr lvl="1">
              <a:lnSpc>
                <a:spcPct val="120000"/>
              </a:lnSpc>
            </a:pPr>
            <a:endParaRPr lang="en-US" sz="1600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148734"/>
              </p:ext>
            </p:extLst>
          </p:nvPr>
        </p:nvGraphicFramePr>
        <p:xfrm>
          <a:off x="875328" y="822800"/>
          <a:ext cx="7393344" cy="3200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84605"/>
                <a:gridCol w="771751"/>
                <a:gridCol w="961305"/>
                <a:gridCol w="1015463"/>
                <a:gridCol w="1069620"/>
                <a:gridCol w="895300"/>
                <a:gridCol w="895300"/>
              </a:tblGrid>
              <a:tr h="45318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Facility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Type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Proton Power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Proton Beam 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Power in Target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Muons</a:t>
                      </a:r>
                      <a:r>
                        <a:rPr lang="en-US" sz="1200" dirty="0" smtClean="0"/>
                        <a:t>/sec</a:t>
                      </a:r>
                    </a:p>
                    <a:p>
                      <a:r>
                        <a:rPr lang="en-US" sz="1200" dirty="0" smtClean="0"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smtClean="0"/>
                        <a:t>+                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 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Symbol" charset="2"/>
                          <a:ea typeface="Symbol" charset="2"/>
                          <a:cs typeface="Symbol" charset="2"/>
                        </a:rPr>
                        <a:t>m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PSI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1.3</a:t>
                      </a:r>
                      <a:r>
                        <a:rPr lang="en-US" sz="1200" baseline="0" dirty="0" smtClean="0"/>
                        <a:t> MW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590 MeV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150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8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10</a:t>
                      </a:r>
                      <a:r>
                        <a:rPr lang="en-US" sz="1200" baseline="30000" dirty="0" smtClean="0"/>
                        <a:t>7</a:t>
                      </a:r>
                      <a:endParaRPr lang="en-US" sz="1200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PSI (</a:t>
                      </a:r>
                      <a:r>
                        <a:rPr lang="en-US" sz="1200" i="1" dirty="0" err="1" smtClean="0"/>
                        <a:t>HiMB</a:t>
                      </a:r>
                      <a:r>
                        <a:rPr lang="en-US" sz="1200" i="1" dirty="0" smtClean="0"/>
                        <a:t>)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Cont.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1.3 MW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590 MeV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900</a:t>
                      </a:r>
                      <a:r>
                        <a:rPr lang="en-US" sz="1200" i="1" baseline="0" dirty="0" smtClean="0"/>
                        <a:t> kW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5x10</a:t>
                      </a:r>
                      <a:r>
                        <a:rPr lang="en-US" sz="1200" i="1" baseline="30000" dirty="0" smtClean="0"/>
                        <a:t>10</a:t>
                      </a:r>
                      <a:endParaRPr lang="en-US" sz="1200" i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i="1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TRIUMF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0.8 MW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500 MeV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70</a:t>
                      </a:r>
                      <a:r>
                        <a:rPr lang="en-US" sz="1200" baseline="0" dirty="0" smtClean="0"/>
                        <a:t>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7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10</a:t>
                      </a:r>
                      <a:r>
                        <a:rPr lang="en-US" sz="1200" baseline="30000" dirty="0" smtClean="0"/>
                        <a:t>6</a:t>
                      </a:r>
                      <a:endParaRPr lang="en-US" sz="1200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MUSIC-Osaka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Cont.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400 </a:t>
                      </a:r>
                      <a:r>
                        <a:rPr lang="en-US" sz="1200" baseline="0" dirty="0" smtClean="0"/>
                        <a:t>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392 MeV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310</a:t>
                      </a:r>
                      <a:r>
                        <a:rPr lang="en-US" sz="1200" baseline="0" dirty="0" smtClean="0"/>
                        <a:t> 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 x 10</a:t>
                      </a:r>
                      <a:r>
                        <a:rPr lang="en-US" sz="1200" baseline="30000" dirty="0" smtClean="0"/>
                        <a:t>8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1x10</a:t>
                      </a:r>
                      <a:r>
                        <a:rPr lang="en-US" sz="1200" baseline="30000" dirty="0" smtClean="0"/>
                        <a:t>8</a:t>
                      </a:r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RIKEN-RAL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 MW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800 MeV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160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6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J-PARC</a:t>
                      </a:r>
                      <a:r>
                        <a:rPr lang="en-US" sz="1200" baseline="0" dirty="0" smtClean="0"/>
                        <a:t> (MUSE)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1.0 MW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120kW?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10</a:t>
                      </a:r>
                      <a:endParaRPr lang="en-US" sz="1200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J-PARC</a:t>
                      </a:r>
                      <a:r>
                        <a:rPr lang="en-US" sz="1200" baseline="0" dirty="0" smtClean="0"/>
                        <a:t> (COMET)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56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~56 </a:t>
                      </a:r>
                      <a:r>
                        <a:rPr lang="en-US" sz="1200" dirty="0" smtClean="0"/>
                        <a:t>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11</a:t>
                      </a:r>
                      <a:endParaRPr lang="en-US" sz="1200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FERMI</a:t>
                      </a:r>
                      <a:r>
                        <a:rPr lang="en-US" sz="1200" baseline="0" dirty="0" smtClean="0"/>
                        <a:t> (g-2)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baseline="0" dirty="0" smtClean="0"/>
                        <a:t>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~15 </a:t>
                      </a:r>
                      <a:r>
                        <a:rPr lang="en-US" sz="1200" dirty="0" smtClean="0"/>
                        <a:t>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r>
                        <a:rPr lang="en-US" sz="1200" baseline="0" dirty="0" smtClean="0"/>
                        <a:t> x 10</a:t>
                      </a:r>
                      <a:r>
                        <a:rPr lang="en-US" sz="1200" baseline="30000" dirty="0" smtClean="0"/>
                        <a:t>7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4x10</a:t>
                      </a:r>
                      <a:r>
                        <a:rPr lang="en-US" sz="1200" baseline="30000" dirty="0" smtClean="0"/>
                        <a:t>6</a:t>
                      </a:r>
                      <a:endParaRPr lang="en-US" sz="1200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FERMI (Mu2e)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Pulse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 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 </a:t>
                      </a:r>
                      <a:r>
                        <a:rPr lang="en-US" sz="1200" dirty="0" err="1" smtClean="0"/>
                        <a:t>GeV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~8 </a:t>
                      </a:r>
                      <a:r>
                        <a:rPr lang="en-US" sz="1200" dirty="0" smtClean="0"/>
                        <a:t>kW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r>
                        <a:rPr lang="en-US" sz="1200" baseline="30000" dirty="0" smtClean="0"/>
                        <a:t>10</a:t>
                      </a:r>
                      <a:endParaRPr lang="en-US" sz="1200" baseline="30000" dirty="0"/>
                    </a:p>
                  </a:txBody>
                  <a:tcPr/>
                </a:tc>
              </a:tr>
              <a:tr h="266582"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FERMI</a:t>
                      </a:r>
                      <a:r>
                        <a:rPr lang="en-US" sz="1200" i="1" baseline="0" dirty="0" smtClean="0"/>
                        <a:t> (PIP-II)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Both**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1.6 MW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800 MeV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TBD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TBD</a:t>
                      </a:r>
                      <a:endParaRPr lang="en-US" sz="12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i="1" dirty="0" smtClean="0"/>
                        <a:t>TBD</a:t>
                      </a:r>
                      <a:endParaRPr lang="en-US" sz="120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94269" y="1048017"/>
            <a:ext cx="8485743" cy="5068576"/>
          </a:xfrm>
          <a:prstGeom prst="rect">
            <a:avLst/>
          </a:prstGeom>
        </p:spPr>
        <p:txBody>
          <a:bodyPr lIns="0" tIns="0" rIns="0" bIns="0">
            <a:normAutofit fontScale="625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Fermilab is an amazingly versatile complex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Allows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NOvA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, Muon g-2/Mu2e, and SBN to run simultaneously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Takes &lt; 2 days to switch from g-2 (3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 to Mu2e (8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) + time to tune up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Proton economics are very tight through 2023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Proposal have to be very competitive to stretch existing program (or be able to run parasitically)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Good chance AD will find ways to improve flux from baseline plan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Current experiments can soak up a lot of extra 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-/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- beam  (- flux down by 2.7 relative to + charge)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Muon g-2 baseline plan (slide 3) does not include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-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SBN could run anti-neutrinos for a long time to get stats (4-5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yrs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en-US" sz="2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PIP-II aiming for start in 2025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50% more beam at 8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 and 1.2 MW at 120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endParaRPr lang="en-US" sz="2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Major opportunity for right experiment to upgrade PIP-II to CW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R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elated upcoming talks</a:t>
            </a:r>
          </a:p>
          <a:p>
            <a:pPr lvl="1">
              <a:lnSpc>
                <a:spcPct val="120000"/>
              </a:lnSpc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</a:rPr>
              <a:t>D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iktys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 will talk more about muon production in Muon g-2</a:t>
            </a:r>
          </a:p>
          <a:p>
            <a:pPr lvl="1">
              <a:lnSpc>
                <a:spcPct val="12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Erik will discuss some work on </a:t>
            </a:r>
            <a:r>
              <a:rPr lang="en-US" sz="2600" dirty="0" err="1" smtClean="0">
                <a:solidFill>
                  <a:schemeClr val="accent6">
                    <a:lumMod val="50000"/>
                  </a:schemeClr>
                </a:solidFill>
              </a:rPr>
              <a:t>mSR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</a:rPr>
              <a:t> at a CW PIP-II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73" y="838391"/>
            <a:ext cx="5110604" cy="4192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(now-2025)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40121" y="1146873"/>
            <a:ext cx="4026390" cy="4567901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400 MeV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Linac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nearly continuously wraps beam around Booster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8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Booster operates at 15 Hz maximum (PIP I Upgrade)</a:t>
            </a:r>
            <a:endParaRPr lang="en-US" sz="2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Recycler gymnastics used to slip-stack beam into MI, used for muon program when MI is ramping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120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GeV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MI dedicated to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NOvA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Beyond 2025, PIP II possibilities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467" y="4830629"/>
            <a:ext cx="48666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Total power at each stage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- 80 kW at Booster output (12/20 to </a:t>
            </a:r>
            <a:r>
              <a:rPr lang="en-US" sz="2000" dirty="0" err="1" smtClean="0"/>
              <a:t>NuMI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- 700 kW at Main Injector to </a:t>
            </a:r>
            <a:r>
              <a:rPr lang="en-US" sz="2000" dirty="0" err="1" smtClean="0"/>
              <a:t>NuMI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424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proton plan (now-2023)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4" y="683411"/>
            <a:ext cx="7229769" cy="52492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99191" y="4444595"/>
            <a:ext cx="2916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Assumes 4.4E12 </a:t>
            </a:r>
            <a:r>
              <a:rPr lang="en-US" sz="1600" dirty="0" err="1" smtClean="0"/>
              <a:t>ppp</a:t>
            </a:r>
            <a:r>
              <a:rPr lang="en-US" sz="1600" dirty="0" smtClean="0"/>
              <a:t> to BNB (last week 4.7E12)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Realistic to gain 10-20% more here over time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72593" y="5918824"/>
            <a:ext cx="4112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Mary </a:t>
            </a:r>
            <a:r>
              <a:rPr lang="en-US" sz="1600" dirty="0" err="1" smtClean="0"/>
              <a:t>Convery</a:t>
            </a:r>
            <a:r>
              <a:rPr lang="en-US" sz="1600" dirty="0" smtClean="0"/>
              <a:t> 3 Mar 16 Proton PMG Meeting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999191" y="953861"/>
            <a:ext cx="2916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Does not take into account uptime efficiencies, </a:t>
            </a:r>
            <a:r>
              <a:rPr lang="en-US" sz="1600" dirty="0" err="1" smtClean="0"/>
              <a:t>etc</a:t>
            </a:r>
            <a:endParaRPr lang="en-US" sz="1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Typical &gt;90% uptime during 9 </a:t>
            </a:r>
            <a:r>
              <a:rPr lang="en-US" sz="1600" dirty="0" err="1" smtClean="0"/>
              <a:t>mo</a:t>
            </a:r>
            <a:r>
              <a:rPr lang="en-US" sz="1600" dirty="0" smtClean="0"/>
              <a:t>/</a:t>
            </a:r>
            <a:r>
              <a:rPr lang="en-US" sz="1600" dirty="0" err="1" smtClean="0"/>
              <a:t>yr</a:t>
            </a:r>
            <a:r>
              <a:rPr lang="en-US" sz="1600" dirty="0" smtClean="0"/>
              <a:t> running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Does not include proposal to run </a:t>
            </a:r>
            <a:r>
              <a:rPr lang="en-US" sz="1600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600" dirty="0" smtClean="0"/>
              <a:t>- to g-2 starting in 2020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59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(now-2025)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054" y="683411"/>
            <a:ext cx="7229769" cy="524921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2593" y="5918824"/>
            <a:ext cx="4112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 Mary </a:t>
            </a:r>
            <a:r>
              <a:rPr lang="en-US" sz="1600" dirty="0" err="1" smtClean="0"/>
              <a:t>Convery</a:t>
            </a:r>
            <a:r>
              <a:rPr lang="en-US" sz="1600" dirty="0" smtClean="0"/>
              <a:t> 3 Mar 16 Proton PMG Meeting</a:t>
            </a:r>
            <a:endParaRPr lang="en-US" sz="1600" dirty="0"/>
          </a:p>
        </p:txBody>
      </p:sp>
      <p:sp>
        <p:nvSpPr>
          <p:cNvPr id="4" name="Right Brace 3"/>
          <p:cNvSpPr/>
          <p:nvPr/>
        </p:nvSpPr>
        <p:spPr>
          <a:xfrm>
            <a:off x="5842861" y="1325150"/>
            <a:ext cx="331097" cy="457155"/>
          </a:xfrm>
          <a:prstGeom prst="rightBrace">
            <a:avLst/>
          </a:prstGeom>
          <a:ln>
            <a:solidFill>
              <a:srgbClr val="800D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218489" y="842893"/>
            <a:ext cx="29162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D00"/>
                </a:solidFill>
              </a:rPr>
              <a:t>Note: This is ‘available’ beam is complicated.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800D00"/>
                </a:solidFill>
              </a:rPr>
              <a:t>Only available during SY120 slow spill from MI, does away if SY120 is down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800D00"/>
                </a:solidFill>
              </a:rPr>
              <a:t>Can’t use MI, probably can’t use Recycler (must check)</a:t>
            </a:r>
            <a:endParaRPr lang="en-US" sz="1600" dirty="0">
              <a:solidFill>
                <a:srgbClr val="800D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8488" y="4349164"/>
            <a:ext cx="2916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800D00"/>
                </a:solidFill>
              </a:rPr>
              <a:t>Can use 8 </a:t>
            </a:r>
            <a:r>
              <a:rPr lang="en-US" sz="1600" dirty="0" err="1" smtClean="0">
                <a:solidFill>
                  <a:srgbClr val="800D00"/>
                </a:solidFill>
              </a:rPr>
              <a:t>GeV</a:t>
            </a:r>
            <a:r>
              <a:rPr lang="en-US" sz="1600" dirty="0" smtClean="0">
                <a:solidFill>
                  <a:srgbClr val="800D00"/>
                </a:solidFill>
              </a:rPr>
              <a:t> beam from Booster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800D00"/>
                </a:solidFill>
              </a:rPr>
              <a:t>SBN was looking at possibility of upgrading horn to use these</a:t>
            </a:r>
            <a:r>
              <a:rPr lang="en-US" sz="1600" dirty="0">
                <a:solidFill>
                  <a:srgbClr val="800D00"/>
                </a:solidFill>
              </a:rPr>
              <a:t> </a:t>
            </a:r>
            <a:r>
              <a:rPr lang="en-US" sz="1600" dirty="0" smtClean="0">
                <a:solidFill>
                  <a:srgbClr val="800D00"/>
                </a:solidFill>
              </a:rPr>
              <a:t>protons</a:t>
            </a:r>
            <a:endParaRPr lang="en-US" sz="1600" dirty="0">
              <a:solidFill>
                <a:srgbClr val="800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3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 accelerator complex </a:t>
            </a:r>
            <a:r>
              <a:rPr lang="en-US" dirty="0" smtClean="0"/>
              <a:t>timeline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2437" y="2692342"/>
            <a:ext cx="7927759" cy="3320999"/>
          </a:xfrm>
          <a:prstGeom prst="rect">
            <a:avLst/>
          </a:prstGeom>
        </p:spPr>
        <p:txBody>
          <a:bodyPr lIns="0" tIns="0" rIns="0" bIns="0">
            <a:normAutofit fontScale="70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 smtClean="0"/>
              <a:t>Timeline when g-2 begins operating next year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Stretching timeline to 1.4s from 1.33s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5% reduction in beam to </a:t>
            </a:r>
            <a:r>
              <a:rPr lang="en-US" dirty="0" err="1" smtClean="0"/>
              <a:t>NOvA</a:t>
            </a:r>
            <a:r>
              <a:rPr lang="en-US" dirty="0" smtClean="0"/>
              <a:t> and g-2 from original plan, but solves timing </a:t>
            </a:r>
            <a:r>
              <a:rPr lang="en-US" dirty="0" smtClean="0"/>
              <a:t>problem (takes 13 Recycler events to load 12 Booster batches, transfer, and reset)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BNB gets 1 more batch per 5% longer super-cycle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Every 1.4s the Booster goes through 21 </a:t>
            </a:r>
            <a:r>
              <a:rPr lang="en-US" dirty="0" smtClean="0"/>
              <a:t>acceleration </a:t>
            </a:r>
            <a:r>
              <a:rPr lang="en-US" dirty="0" smtClean="0"/>
              <a:t>cycles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12 injections into</a:t>
            </a:r>
            <a:r>
              <a:rPr lang="en-US" dirty="0" smtClean="0">
                <a:sym typeface="Wingdings"/>
              </a:rPr>
              <a:t> Recycler for </a:t>
            </a:r>
            <a:r>
              <a:rPr lang="en-US" dirty="0" err="1" smtClean="0">
                <a:sym typeface="Wingdings"/>
              </a:rPr>
              <a:t>NuMI</a:t>
            </a:r>
            <a:r>
              <a:rPr lang="en-US" dirty="0" smtClean="0">
                <a:sym typeface="Wingdings"/>
              </a:rPr>
              <a:t>, all 12 moved to MI and accelerated 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ym typeface="Wingdings"/>
              </a:rPr>
              <a:t>9 Booster batches left over</a:t>
            </a: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4 injections into Recycler  cut into 1/4s and extracted to Muon Campus</a:t>
            </a:r>
          </a:p>
          <a:p>
            <a:pPr lvl="2">
              <a:lnSpc>
                <a:spcPct val="120000"/>
              </a:lnSpc>
            </a:pPr>
            <a:r>
              <a:rPr lang="en-US" dirty="0" smtClean="0">
                <a:sym typeface="Wingdings"/>
              </a:rPr>
              <a:t>5 extractions to the Booster Neutrino Beamline (BNB)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" y="1194374"/>
            <a:ext cx="7053943" cy="1371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9084" y="920054"/>
            <a:ext cx="7434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21 ticks, 12 batches to NOvA, 16 </a:t>
            </a:r>
            <a:r>
              <a:rPr lang="en-US" sz="2000" b="1" dirty="0"/>
              <a:t>2.5-MHz </a:t>
            </a:r>
            <a:r>
              <a:rPr lang="en-US" sz="2000" b="1" dirty="0" smtClean="0"/>
              <a:t>bunches to g-2 every 1.40s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6795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During </a:t>
            </a:r>
            <a:r>
              <a:rPr lang="en-US" dirty="0" err="1" smtClean="0"/>
              <a:t>NOvA</a:t>
            </a:r>
            <a:r>
              <a:rPr lang="en-US" dirty="0" smtClean="0"/>
              <a:t> 700kW Operations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47632"/>
            <a:ext cx="3816458" cy="437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" y="667433"/>
            <a:ext cx="7053943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01" y="2008810"/>
            <a:ext cx="2566419" cy="14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634" y="3434520"/>
            <a:ext cx="2566419" cy="145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10"/>
          <p:cNvSpPr>
            <a:spLocks/>
          </p:cNvSpPr>
          <p:nvPr/>
        </p:nvSpPr>
        <p:spPr bwMode="auto">
          <a:xfrm rot="-5400000">
            <a:off x="6383052" y="3198162"/>
            <a:ext cx="2509838" cy="423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r>
              <a:rPr lang="en-US" sz="2400" dirty="0">
                <a:cs typeface="Cochin" charset="0"/>
              </a:rPr>
              <a:t>Main</a:t>
            </a:r>
            <a:r>
              <a:rPr lang="en-US" dirty="0">
                <a:cs typeface="Cochin" charset="0"/>
              </a:rPr>
              <a:t> </a:t>
            </a:r>
            <a:r>
              <a:rPr lang="en-US" sz="2400" dirty="0" smtClean="0">
                <a:cs typeface="Cochin" charset="0"/>
              </a:rPr>
              <a:t>Inj.</a:t>
            </a:r>
          </a:p>
        </p:txBody>
      </p:sp>
      <p:sp>
        <p:nvSpPr>
          <p:cNvPr id="11" name="Rectangle 11"/>
          <p:cNvSpPr>
            <a:spLocks/>
          </p:cNvSpPr>
          <p:nvPr/>
        </p:nvSpPr>
        <p:spPr bwMode="auto">
          <a:xfrm rot="-5400000">
            <a:off x="7017309" y="2431708"/>
            <a:ext cx="1170510" cy="3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r>
              <a:rPr lang="en-US" sz="2400">
                <a:cs typeface="Cochin" charset="0"/>
              </a:rPr>
              <a:t>Recycler</a:t>
            </a:r>
          </a:p>
        </p:txBody>
      </p:sp>
      <p:sp>
        <p:nvSpPr>
          <p:cNvPr id="23" name="Oval 22"/>
          <p:cNvSpPr/>
          <p:nvPr/>
        </p:nvSpPr>
        <p:spPr>
          <a:xfrm rot="21094621" flipV="1">
            <a:off x="1844180" y="3804659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21094621" flipV="1">
            <a:off x="1873980" y="3972383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8168675" flipV="1">
            <a:off x="2772497" y="3242129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18168675" flipV="1">
            <a:off x="2885495" y="3371453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641498" flipV="1">
            <a:off x="2730958" y="2241245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2641498" flipV="1">
            <a:off x="2609957" y="2350310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362565" flipV="1">
            <a:off x="1656097" y="1826617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362565" flipV="1">
            <a:off x="1627050" y="1961222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755817" flipV="1">
            <a:off x="410587" y="2042058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9755817" flipV="1">
            <a:off x="531589" y="2148658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229078" flipV="1">
            <a:off x="706704" y="3706200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229078" flipV="1">
            <a:off x="669888" y="3853915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312075" y="5089014"/>
            <a:ext cx="4603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During NOVA ops, MI used 100% of time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10% of time, one Booster batch moved to MI and slow-spilled for 5 second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 cycle time allows 7 non-</a:t>
            </a:r>
            <a:r>
              <a:rPr lang="en-US" sz="1600" dirty="0" err="1" smtClean="0"/>
              <a:t>NOvA</a:t>
            </a:r>
            <a:r>
              <a:rPr lang="en-US" sz="1600" dirty="0" smtClean="0"/>
              <a:t> Recycler events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1071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20" grpId="0" animBg="1"/>
      <p:bldP spid="21" grpId="0" animBg="1"/>
      <p:bldP spid="22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During Muon g-2 Operations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47632"/>
            <a:ext cx="3816458" cy="437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1" y="667433"/>
            <a:ext cx="7053943" cy="1371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844504" y="3926774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rot="10467438">
            <a:off x="1516403" y="1873815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4158057" y="1932363"/>
            <a:ext cx="4840977" cy="2764672"/>
            <a:chOff x="2170113" y="3946525"/>
            <a:chExt cx="4572000" cy="2590800"/>
          </a:xfrm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113" y="3946525"/>
              <a:ext cx="45720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712" y="4100514"/>
              <a:ext cx="762000" cy="227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8187" y="4089401"/>
              <a:ext cx="762000" cy="227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1363" y="4100513"/>
              <a:ext cx="1281112" cy="227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188" y="4089401"/>
              <a:ext cx="1309687" cy="227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4" name="Oval 53"/>
          <p:cNvSpPr/>
          <p:nvPr/>
        </p:nvSpPr>
        <p:spPr>
          <a:xfrm>
            <a:off x="2181629" y="3903685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2518754" y="3843651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2837407" y="3737435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 rot="10467438">
            <a:off x="1825820" y="1850726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 rot="10467438">
            <a:off x="2144470" y="1864586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 rot="10467438">
            <a:off x="2472360" y="1915389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 rot="21094621" flipV="1">
            <a:off x="1877070" y="3872635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23008" flipV="1">
            <a:off x="1581004" y="1896101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029736" y="2589646"/>
            <a:ext cx="701406" cy="1912973"/>
            <a:chOff x="6029736" y="2602802"/>
            <a:chExt cx="701406" cy="1912973"/>
          </a:xfrm>
        </p:grpSpPr>
        <p:sp>
          <p:nvSpPr>
            <p:cNvPr id="38" name="Rectangle 37"/>
            <p:cNvSpPr/>
            <p:nvPr/>
          </p:nvSpPr>
          <p:spPr>
            <a:xfrm>
              <a:off x="6449928" y="2602802"/>
              <a:ext cx="45719" cy="19129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90456" y="3564799"/>
              <a:ext cx="45719" cy="9509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511578" y="2851567"/>
              <a:ext cx="18288" cy="1664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543207" y="3080167"/>
              <a:ext cx="18288" cy="14356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580587" y="3327055"/>
              <a:ext cx="18288" cy="1188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612216" y="3564799"/>
              <a:ext cx="18288" cy="9509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49596" y="3802543"/>
              <a:ext cx="18288" cy="7132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681225" y="4040287"/>
              <a:ext cx="18288" cy="4754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712854" y="4278031"/>
              <a:ext cx="18288" cy="237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089208" y="2602802"/>
              <a:ext cx="45719" cy="19129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29736" y="3564799"/>
              <a:ext cx="45719" cy="9509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50858" y="2851567"/>
              <a:ext cx="18288" cy="1664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182487" y="3080167"/>
              <a:ext cx="18288" cy="14356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219867" y="3327055"/>
              <a:ext cx="18288" cy="11887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251496" y="3564799"/>
              <a:ext cx="18288" cy="9509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288876" y="3802543"/>
              <a:ext cx="18288" cy="7132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320505" y="4040287"/>
              <a:ext cx="18288" cy="4754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352134" y="4278031"/>
              <a:ext cx="18288" cy="23774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0" name="Rectangle 11"/>
          <p:cNvSpPr>
            <a:spLocks/>
          </p:cNvSpPr>
          <p:nvPr/>
        </p:nvSpPr>
        <p:spPr bwMode="auto">
          <a:xfrm>
            <a:off x="6165663" y="2149250"/>
            <a:ext cx="1447938" cy="3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r>
              <a:rPr lang="en-US" sz="2400" dirty="0" smtClean="0">
                <a:cs typeface="Cochin" charset="0"/>
              </a:rPr>
              <a:t>Scale x 6</a:t>
            </a:r>
            <a:endParaRPr lang="en-US" sz="2400" dirty="0">
              <a:cs typeface="Cochin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288068" y="4642615"/>
            <a:ext cx="4603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Muon g-2 uses rest of available Recycler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Coalesces into 4 x 120 ns sub-bunches (90 </a:t>
            </a:r>
            <a:r>
              <a:rPr lang="en-US" sz="1600" dirty="0" err="1" smtClean="0"/>
              <a:t>ms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Extract each sub-bunch with 10 </a:t>
            </a:r>
            <a:r>
              <a:rPr lang="en-US" sz="1600" dirty="0" err="1" smtClean="0"/>
              <a:t>ms</a:t>
            </a:r>
            <a:r>
              <a:rPr lang="en-US" sz="1600" dirty="0" smtClean="0"/>
              <a:t>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Hit target at AP0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Secondary muon beam orbits Delivery Ring 4x before extraction to g-2 experiment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 rot="2477563">
            <a:off x="1594085" y="4386571"/>
            <a:ext cx="382168" cy="155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accent6"/>
                </a:solidFill>
              </a:rPr>
              <a:t>AP0</a:t>
            </a:r>
            <a:endParaRPr lang="en-US" sz="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0" grpId="2" animBg="1"/>
      <p:bldP spid="61" grpId="0" animBg="1"/>
      <p:bldP spid="6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During Mu2e Operations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747632"/>
            <a:ext cx="3816458" cy="43715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64" y="2049200"/>
            <a:ext cx="3123334" cy="2711814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1844504" y="3926774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181629" y="3903685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518754" y="3843651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2837407" y="3737435"/>
            <a:ext cx="170213" cy="114789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 rot="21094621" flipV="1">
            <a:off x="1877070" y="3872635"/>
            <a:ext cx="1098544" cy="7684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34581" y="667433"/>
            <a:ext cx="7053943" cy="1371600"/>
            <a:chOff x="734581" y="667433"/>
            <a:chExt cx="7053943" cy="1371600"/>
          </a:xfrm>
        </p:grpSpPr>
        <p:grpSp>
          <p:nvGrpSpPr>
            <p:cNvPr id="39" name="Group 38"/>
            <p:cNvGrpSpPr/>
            <p:nvPr/>
          </p:nvGrpSpPr>
          <p:grpSpPr>
            <a:xfrm>
              <a:off x="734581" y="667433"/>
              <a:ext cx="7053943" cy="1371600"/>
              <a:chOff x="734581" y="667433"/>
              <a:chExt cx="7053943" cy="137160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4581" y="667433"/>
                <a:ext cx="7053943" cy="1371600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6134417" y="1591056"/>
                <a:ext cx="1608387" cy="438833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4945" y="1066176"/>
              <a:ext cx="269240" cy="259624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321" y="1063128"/>
              <a:ext cx="269240" cy="259624"/>
            </a:xfrm>
            <a:prstGeom prst="rect">
              <a:avLst/>
            </a:prstGeom>
          </p:spPr>
        </p:pic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413" y="745403"/>
            <a:ext cx="302916" cy="14199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45" y="742355"/>
            <a:ext cx="302916" cy="1419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081" y="1606120"/>
            <a:ext cx="132079" cy="1898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29" y="1606120"/>
            <a:ext cx="132079" cy="18986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77" y="1606120"/>
            <a:ext cx="132079" cy="1898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425" y="1606120"/>
            <a:ext cx="132079" cy="1898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69" y="1603072"/>
            <a:ext cx="132079" cy="189864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17" y="1603072"/>
            <a:ext cx="132079" cy="1898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5" y="1603072"/>
            <a:ext cx="132079" cy="1898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13" y="1603072"/>
            <a:ext cx="132079" cy="18986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5918709" y="1726776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Mu2e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22085" y="1723728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Mu2e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88068" y="4679191"/>
            <a:ext cx="4603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Mu2e also uses rest of available Recycler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Coalesces into 4 x 120 ns sub-bunches (90 </a:t>
            </a:r>
            <a:r>
              <a:rPr lang="en-US" sz="1600" dirty="0" err="1" smtClean="0"/>
              <a:t>ms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Extract each sub-bunch with ~60 </a:t>
            </a:r>
            <a:r>
              <a:rPr lang="en-US" sz="1600" dirty="0" err="1" smtClean="0"/>
              <a:t>ms</a:t>
            </a:r>
            <a:r>
              <a:rPr lang="en-US" sz="1600" dirty="0" smtClean="0"/>
              <a:t>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Bypasses AP0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Slow spills primary p beam out of Delivery Ring to target in Mu2e production solenoid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0265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summary through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 Polly | FNAL Proton Economics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EDC5F-450D-4B03-AEB8-070F03DC26D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 May 2016</a:t>
            </a:r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95416" y="909129"/>
            <a:ext cx="8180173" cy="50591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NOvA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(+SY120) uses 100% of MI</a:t>
            </a:r>
          </a:p>
          <a:p>
            <a:pPr>
              <a:lnSpc>
                <a:spcPct val="120000"/>
              </a:lnSpc>
            </a:pPr>
            <a:r>
              <a:rPr lang="en-US" sz="2000" dirty="0" err="1" smtClean="0">
                <a:solidFill>
                  <a:schemeClr val="accent6">
                    <a:lumMod val="50000"/>
                  </a:schemeClr>
                </a:solidFill>
              </a:rPr>
              <a:t>NOvA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 + Muon Program (Mu2e or Muon g-2) uses 100% of Recycler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Delivery Ring used as pre-injector for both experimen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Used to clean protons from tail of muon beam in g-2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Used to slow spill protons in Mu2e</a:t>
            </a:r>
          </a:p>
          <a:p>
            <a:pPr lvl="1">
              <a:lnSpc>
                <a:spcPct val="120000"/>
              </a:lnSpc>
            </a:pP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Technically available 2/3s of time but only during time when rest of complex is not available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Left over Booster batches (5 in g-2 era, 7 in Mu2e) nominally go to SBN program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Proposals for new experiments either have to run parasitically off existing beams or stretch existing program </a:t>
            </a:r>
            <a:endParaRPr lang="en-US" sz="20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5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40183</TotalTime>
  <Words>1314</Words>
  <Application>Microsoft Macintosh PowerPoint</Application>
  <PresentationFormat>On-screen Show (4:3)</PresentationFormat>
  <Paragraphs>236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Calibri</vt:lpstr>
      <vt:lpstr>Cochin</vt:lpstr>
      <vt:lpstr>Helvetica</vt:lpstr>
      <vt:lpstr>MS PGothic</vt:lpstr>
      <vt:lpstr>ＭＳ Ｐゴシック</vt:lpstr>
      <vt:lpstr>Symbol</vt:lpstr>
      <vt:lpstr>Wingdings</vt:lpstr>
      <vt:lpstr>Arial</vt:lpstr>
      <vt:lpstr>FNAL_TemplatePC_060514</vt:lpstr>
      <vt:lpstr>Fermilab: Footer Only</vt:lpstr>
      <vt:lpstr>PowerPoint Presentation</vt:lpstr>
      <vt:lpstr>Fermilab accelerator complex (now-2025)</vt:lpstr>
      <vt:lpstr>Fermilab proton plan (now-2023)</vt:lpstr>
      <vt:lpstr>Fermilab accelerator complex (now-2025)</vt:lpstr>
      <vt:lpstr>Fermilab accelerator complex timeline </vt:lpstr>
      <vt:lpstr>Beam During NOvA 700kW Operations</vt:lpstr>
      <vt:lpstr>Beam During Muon g-2 Operations</vt:lpstr>
      <vt:lpstr>Beam During Mu2e Operations</vt:lpstr>
      <vt:lpstr>Program summary through 2023</vt:lpstr>
      <vt:lpstr>PIP-II era complex (2025-)</vt:lpstr>
      <vt:lpstr>PIP-II era complex (2025-)</vt:lpstr>
      <vt:lpstr>PIP-II Beam Structures w/ CW upgrade</vt:lpstr>
      <vt:lpstr>PIP-II Beam Structures</vt:lpstr>
      <vt:lpstr>Muon beams around the world </vt:lpstr>
      <vt:lpstr>Conclusion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Steve Holmes</dc:creator>
  <cp:lastModifiedBy>Chris Polly</cp:lastModifiedBy>
  <cp:revision>822</cp:revision>
  <cp:lastPrinted>2016-04-05T23:30:00Z</cp:lastPrinted>
  <dcterms:created xsi:type="dcterms:W3CDTF">2014-08-05T17:49:18Z</dcterms:created>
  <dcterms:modified xsi:type="dcterms:W3CDTF">2016-05-03T13:49:20Z</dcterms:modified>
</cp:coreProperties>
</file>