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266" r:id="rId4"/>
    <p:sldId id="267" r:id="rId5"/>
    <p:sldId id="270" r:id="rId6"/>
    <p:sldId id="269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64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4/13/2016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First Results on PIP-II B=0.9 650 MHz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Multicell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Cavity Processing and Testing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5105486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Allan Rowe (for 650 MHz Processing and </a:t>
            </a:r>
            <a:r>
              <a:rPr lang="en-US" altLang="en-US" smtClean="0">
                <a:latin typeface="Helvetica" panose="020B0604020202020204" pitchFamily="34" charset="0"/>
                <a:ea typeface="Geneva" pitchFamily="121" charset="-128"/>
              </a:rPr>
              <a:t>Testing Team)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April 13</a:t>
            </a:r>
            <a:r>
              <a:rPr lang="en-US" altLang="en-US" baseline="30000" dirty="0" smtClean="0">
                <a:latin typeface="Helvetica" panose="020B0604020202020204" pitchFamily="34" charset="0"/>
                <a:ea typeface="Geneva" pitchFamily="121" charset="-128"/>
              </a:rPr>
              <a:t>th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, 2016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Processing Plan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Bulk EP – 120 um 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US degreasing +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UPW rinse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HPR – cleanroom dry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800C bake w-N2 doping (2/6 recipe as used for LCLS-II)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RF tuning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Light EP (mistake made and 20 um removed instead of 5-10 um)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US degreasing + UPW rinse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HPR – standard rinse as for 1.3 GHz cycle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Evac, leak check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#1 – resulted in high FE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4/13/2016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C989388-6A8B-4527-A0DF-C8A7637E0C2C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4/13/2016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1068" y="213915"/>
            <a:ext cx="5103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B9A-AES008 Test Results March 2,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7" y="840017"/>
            <a:ext cx="8579987" cy="5346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9060" y="4786184"/>
            <a:ext cx="1738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~10 MV/m </a:t>
            </a:r>
            <a:r>
              <a:rPr lang="en-US" sz="1800" dirty="0" err="1" smtClean="0"/>
              <a:t>Multipacting</a:t>
            </a:r>
            <a:r>
              <a:rPr lang="en-US" sz="1800" dirty="0" smtClean="0"/>
              <a:t> Barrier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631541" y="1004453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1R/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781233" y="5179886"/>
            <a:ext cx="160638" cy="135925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Field Emission Mitigation Plan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Remove bottom flange only.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Double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integrated rinse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time.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Slow the HPR to ½ translation speed.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Top of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beamtube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not directly rinsed due to lack of HPR reach.</a:t>
            </a:r>
          </a:p>
          <a:p>
            <a:pPr lvl="1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Cleanroom lifting height restrictions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Water retained in FPC port, difficult to remove with cavity rotation capability on HPR tool.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Dry 24 hours.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Re-assemble.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Evac, leak check.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Retest.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4/13/2016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6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4/13/2016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675580"/>
            <a:ext cx="7860957" cy="5366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8626" y="4852088"/>
            <a:ext cx="180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 10, 12-16 MV/m </a:t>
            </a:r>
            <a:r>
              <a:rPr lang="en-US" sz="1600" dirty="0" err="1" smtClean="0"/>
              <a:t>Multipacting</a:t>
            </a:r>
            <a:r>
              <a:rPr lang="en-US" sz="1600" dirty="0" smtClean="0"/>
              <a:t> Barriers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540776" y="1407890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R/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01068" y="213915"/>
            <a:ext cx="4887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B9A-AES008 Test Results April 1, 2016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4738817" y="5105399"/>
            <a:ext cx="160638" cy="135925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5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Next Steps -- Field Emission Mitigation Plan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Fully disassemble cavity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By hand, scrub the inside surfaces with soapy lint-free wipers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US degrease and UPW rinse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Install new HPR wand head that reaches 100% of top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beamtube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.  Third nozzle installed.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½ speed rinse (translation, not rotation)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Dry 24 hours.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Re-assemble.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Evac, leak check.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Retest.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date TBD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4/13/2016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1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Electropolishing</a:t>
            </a:r>
            <a:r>
              <a:rPr lang="en-US" dirty="0" smtClean="0"/>
              <a:t> @ ANL</a:t>
            </a:r>
          </a:p>
          <a:p>
            <a:pPr lvl="1"/>
            <a:r>
              <a:rPr lang="en-US" dirty="0" smtClean="0"/>
              <a:t>Tom Reid, Ben Guilfoyle</a:t>
            </a:r>
          </a:p>
          <a:p>
            <a:r>
              <a:rPr lang="en-US" dirty="0" smtClean="0"/>
              <a:t>Cleanroom work</a:t>
            </a:r>
          </a:p>
          <a:p>
            <a:pPr lvl="1"/>
            <a:r>
              <a:rPr lang="en-US" dirty="0" smtClean="0"/>
              <a:t>Chris Baker, Brent Stone</a:t>
            </a:r>
          </a:p>
          <a:p>
            <a:r>
              <a:rPr lang="en-US" dirty="0" smtClean="0"/>
              <a:t>Heat treatment</a:t>
            </a:r>
          </a:p>
          <a:p>
            <a:pPr lvl="1"/>
            <a:r>
              <a:rPr lang="en-US" dirty="0" smtClean="0"/>
              <a:t>Margherita Merio</a:t>
            </a:r>
          </a:p>
          <a:p>
            <a:r>
              <a:rPr lang="en-US" dirty="0" smtClean="0"/>
              <a:t>Tuning</a:t>
            </a:r>
          </a:p>
          <a:p>
            <a:pPr lvl="1"/>
            <a:r>
              <a:rPr lang="en-US" dirty="0" smtClean="0"/>
              <a:t>Paolo </a:t>
            </a:r>
            <a:r>
              <a:rPr lang="en-US" dirty="0" err="1" smtClean="0"/>
              <a:t>Berutti</a:t>
            </a:r>
            <a:r>
              <a:rPr lang="en-US" dirty="0" smtClean="0"/>
              <a:t>, Mohamed Hasan, </a:t>
            </a:r>
            <a:r>
              <a:rPr lang="en-US" dirty="0" err="1" smtClean="0"/>
              <a:t>Timergali</a:t>
            </a:r>
            <a:r>
              <a:rPr lang="en-US" dirty="0" smtClean="0"/>
              <a:t> </a:t>
            </a:r>
            <a:r>
              <a:rPr lang="en-US" dirty="0" err="1" smtClean="0"/>
              <a:t>Khabiboulline</a:t>
            </a:r>
            <a:endParaRPr lang="en-US" dirty="0" smtClean="0"/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Dmitri Sergatskov, Alex Melnychuk</a:t>
            </a:r>
          </a:p>
          <a:p>
            <a:r>
              <a:rPr lang="en-US" dirty="0" smtClean="0"/>
              <a:t>Reporting &amp; Results</a:t>
            </a:r>
          </a:p>
          <a:p>
            <a:pPr lvl="1"/>
            <a:r>
              <a:rPr lang="en-US" dirty="0" smtClean="0"/>
              <a:t>Anna Grassellino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61680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</TotalTime>
  <Words>320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First Results on PIP-II B=0.9 650 MHz Multicell Cavity Processing and Testing</vt:lpstr>
      <vt:lpstr>Processing Plan</vt:lpstr>
      <vt:lpstr>PowerPoint Presentation</vt:lpstr>
      <vt:lpstr>Field Emission Mitigation Plan</vt:lpstr>
      <vt:lpstr>PowerPoint Presentation</vt:lpstr>
      <vt:lpstr>Next Steps -- Field Emission Mitigation Plan</vt:lpstr>
      <vt:lpstr>Critical Team Members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Results on PIP-II B=0.9 650 MHz Multicell Cavity Processing and Testing</dc:title>
  <dc:creator>Allan M. Rowe x4474 11115N</dc:creator>
  <cp:lastModifiedBy>Allan M. Rowe x4474 11115N</cp:lastModifiedBy>
  <cp:revision>6</cp:revision>
  <cp:lastPrinted>2014-01-20T19:40:21Z</cp:lastPrinted>
  <dcterms:created xsi:type="dcterms:W3CDTF">2016-04-13T13:16:09Z</dcterms:created>
  <dcterms:modified xsi:type="dcterms:W3CDTF">2016-04-13T13:56:27Z</dcterms:modified>
</cp:coreProperties>
</file>