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82" r:id="rId4"/>
    <p:sldId id="279" r:id="rId5"/>
    <p:sldId id="280" r:id="rId6"/>
    <p:sldId id="281" r:id="rId7"/>
    <p:sldId id="283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35AA6117-688F-41FE-AA03-DEEF4C2A125A}" type="datetimeFigureOut">
              <a:rPr lang="en-US" altLang="en-US"/>
              <a:pPr/>
              <a:t>4/14/2016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EA3740E0-5156-45DC-9CCD-5127252541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3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1016F25F-F535-4C98-AB4A-360AE51082F1}" type="datetimeFigureOut">
              <a:rPr lang="en-US" altLang="en-US"/>
              <a:pPr/>
              <a:t>4/14/2016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124" charset="0"/>
              </a:defRPr>
            </a:lvl1pPr>
          </a:lstStyle>
          <a:p>
            <a:fld id="{ACFFF0DC-C6CF-44C6-A99B-89CE6C3E7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404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482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FB197-D8DC-460B-AEC5-3FD44E368B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27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379F5C12-76E0-465C-B60B-864F08163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1D3225A-FDC3-4335-8E61-5D7DD51AF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7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BB48C-747C-41FA-A6EA-F399C0B19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61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022B1-1762-4D18-ADC3-3D50D4B0E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91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8BB49-2C06-4079-8FDE-AD8FDC465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1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133423-47D9-44A0-8352-9C46F4233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43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83063-6675-4856-AF80-DD93948B9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7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86B1AAF8-E638-48EA-A66E-BA3987B3B88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Jerry Annala | Muon Department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fld id="{DA7DC11B-58B5-467E-8254-32F09ED4ADB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Muon Department Meeting 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Jerry Annala</a:t>
            </a:r>
          </a:p>
          <a:p>
            <a:r>
              <a:rPr lang="en-US" altLang="en-US" dirty="0" smtClean="0">
                <a:latin typeface="Helvetica" pitchFamily="124" charset="0"/>
              </a:rPr>
              <a:t>Transition to Operations</a:t>
            </a:r>
            <a:endParaRPr lang="en-US" altLang="en-US" dirty="0" smtClean="0">
              <a:latin typeface="Helvetica" pitchFamily="124" charset="0"/>
            </a:endParaRPr>
          </a:p>
          <a:p>
            <a:r>
              <a:rPr lang="en-US" altLang="en-US" dirty="0" smtClean="0">
                <a:latin typeface="Helvetica" pitchFamily="124" charset="0"/>
              </a:rPr>
              <a:t>14 April</a:t>
            </a:r>
            <a:r>
              <a:rPr lang="en-US" altLang="en-US" dirty="0" smtClean="0">
                <a:latin typeface="Helvetica" pitchFamily="124" charset="0"/>
              </a:rPr>
              <a:t> 2016</a:t>
            </a:r>
            <a:endParaRPr lang="en-US" altLang="en-US" dirty="0" smtClean="0">
              <a:latin typeface="Helvetica" pitchFamily="124" charset="0"/>
            </a:endParaRPr>
          </a:p>
          <a:p>
            <a:endParaRPr lang="en-US" altLang="en-US" dirty="0" smtClean="0">
              <a:latin typeface="Helvetica" pitchFamily="12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Reviews since our last Department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EVMS surveillance </a:t>
            </a:r>
          </a:p>
          <a:p>
            <a:pPr lvl="1"/>
            <a:r>
              <a:rPr lang="en-US" dirty="0" smtClean="0"/>
              <a:t>Mu2e did not have an Accelerator CAM called to present</a:t>
            </a:r>
          </a:p>
          <a:p>
            <a:pPr lvl="1"/>
            <a:r>
              <a:rPr lang="en-US" dirty="0" smtClean="0"/>
              <a:t>Extremely positive feedback for g-2</a:t>
            </a:r>
          </a:p>
          <a:p>
            <a:r>
              <a:rPr lang="en-US" dirty="0" smtClean="0"/>
              <a:t>DR AIP internal review (February 25) </a:t>
            </a:r>
          </a:p>
          <a:p>
            <a:pPr lvl="1"/>
            <a:r>
              <a:rPr lang="en-US" dirty="0" smtClean="0"/>
              <a:t>Budget is in good shape</a:t>
            </a:r>
          </a:p>
          <a:p>
            <a:pPr lvl="1"/>
            <a:r>
              <a:rPr lang="en-US" dirty="0" smtClean="0"/>
              <a:t>Schedule end of project needs to be extended</a:t>
            </a:r>
          </a:p>
          <a:p>
            <a:r>
              <a:rPr lang="en-US" dirty="0" smtClean="0"/>
              <a:t>g-2 Status review with DOE (April 6)</a:t>
            </a:r>
          </a:p>
          <a:p>
            <a:pPr lvl="1"/>
            <a:r>
              <a:rPr lang="en-US" dirty="0" smtClean="0"/>
              <a:t>Also very successful</a:t>
            </a:r>
          </a:p>
          <a:p>
            <a:pPr lvl="1"/>
            <a:r>
              <a:rPr lang="en-US" dirty="0" smtClean="0"/>
              <a:t>Close out stressed the importance of effort to transition to operations</a:t>
            </a:r>
          </a:p>
          <a:p>
            <a:r>
              <a:rPr lang="en-US" dirty="0" smtClean="0"/>
              <a:t>Mu2e CD-3 Director’s review next week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03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Device Installation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9676"/>
            <a:ext cx="8672513" cy="5382228"/>
          </a:xfrm>
        </p:spPr>
        <p:txBody>
          <a:bodyPr/>
          <a:lstStyle/>
          <a:p>
            <a:r>
              <a:rPr lang="en-US" dirty="0" smtClean="0"/>
              <a:t>M1 Beamline improvements called fo</a:t>
            </a:r>
            <a:r>
              <a:rPr lang="en-US" dirty="0" smtClean="0"/>
              <a:t>r new magnet string and power supply for F17B3</a:t>
            </a:r>
          </a:p>
          <a:p>
            <a:pPr lvl="1"/>
            <a:r>
              <a:rPr lang="en-US" dirty="0" smtClean="0"/>
              <a:t>RSO locked disconnect </a:t>
            </a:r>
            <a:r>
              <a:rPr lang="en-US" dirty="0" smtClean="0"/>
              <a:t>on yard transformer at F2</a:t>
            </a:r>
          </a:p>
          <a:p>
            <a:pPr lvl="1"/>
            <a:r>
              <a:rPr lang="en-US" dirty="0" smtClean="0"/>
              <a:t>C-magnet was changed as last shutdown</a:t>
            </a:r>
          </a:p>
          <a:p>
            <a:pPr lvl="1"/>
            <a:r>
              <a:rPr lang="en-US" dirty="0" smtClean="0"/>
              <a:t>Bus work to magnet was cut near the old power supply</a:t>
            </a:r>
          </a:p>
          <a:p>
            <a:pPr lvl="1"/>
            <a:r>
              <a:rPr lang="en-US" dirty="0" smtClean="0"/>
              <a:t>Old power supply was decommissioned.</a:t>
            </a:r>
          </a:p>
          <a:p>
            <a:pPr lvl="1"/>
            <a:r>
              <a:rPr lang="en-US" dirty="0" smtClean="0"/>
              <a:t>New power supply was installed and work included a new CD controller</a:t>
            </a:r>
          </a:p>
          <a:p>
            <a:pPr lvl="1"/>
            <a:r>
              <a:rPr lang="en-US" dirty="0" smtClean="0"/>
              <a:t>This work left us in a condition where the RSO lock was controlling an obsolete disconnect.</a:t>
            </a:r>
          </a:p>
          <a:p>
            <a:pPr lvl="1"/>
            <a:r>
              <a:rPr lang="en-US" dirty="0" smtClean="0"/>
              <a:t>We never lost control of the beam line, but there was quite a concern when RSO realized how far work had progressed.</a:t>
            </a:r>
          </a:p>
          <a:p>
            <a:pPr lvl="1"/>
            <a:r>
              <a:rPr lang="en-US" dirty="0" smtClean="0"/>
              <a:t>We need to understand the consequences of progressing too fast with any installation we are involved with.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2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to permission for commissioning with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beam from RR to F17 before shutdown</a:t>
            </a:r>
          </a:p>
          <a:p>
            <a:pPr lvl="1"/>
            <a:r>
              <a:rPr lang="en-US" dirty="0" smtClean="0"/>
              <a:t>Work out an operating note with RSO ahead of time</a:t>
            </a:r>
          </a:p>
          <a:p>
            <a:pPr lvl="1"/>
            <a:r>
              <a:rPr lang="en-US" dirty="0" smtClean="0"/>
              <a:t>Specify intensities, rep rates, where the beam is dumped,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Running beam to target after the shutdown</a:t>
            </a:r>
          </a:p>
          <a:p>
            <a:pPr lvl="1"/>
            <a:r>
              <a:rPr lang="en-US" dirty="0" smtClean="0"/>
              <a:t>Should be the same level of approval as running to F17</a:t>
            </a:r>
          </a:p>
          <a:p>
            <a:pPr lvl="1"/>
            <a:r>
              <a:rPr lang="en-US" dirty="0" smtClean="0"/>
              <a:t>We will wan the dump installation to be complete</a:t>
            </a:r>
          </a:p>
          <a:p>
            <a:r>
              <a:rPr lang="en-US" dirty="0" smtClean="0"/>
              <a:t>Running beyond the AP0 target (or possibly the M3 beam stop)</a:t>
            </a:r>
          </a:p>
          <a:p>
            <a:pPr lvl="1"/>
            <a:r>
              <a:rPr lang="en-US" dirty="0" smtClean="0"/>
              <a:t>Full approval from lab and DOE after an Accelerator Readiness Review.</a:t>
            </a:r>
          </a:p>
          <a:p>
            <a:pPr lvl="1"/>
            <a:r>
              <a:rPr lang="en-US" dirty="0" smtClean="0"/>
              <a:t>This is a 3 day review with outside experts.  We will give presentations and spend time showing reviewers our work.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98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for operational readiness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Almost all new systems installed and tested (including software)</a:t>
            </a:r>
          </a:p>
          <a:p>
            <a:r>
              <a:rPr lang="en-US" sz="2000" dirty="0" smtClean="0"/>
              <a:t>Safety systems in place and tested</a:t>
            </a:r>
          </a:p>
          <a:p>
            <a:r>
              <a:rPr lang="en-US" sz="2000" dirty="0" smtClean="0"/>
              <a:t>Shielding assessment approved</a:t>
            </a:r>
          </a:p>
          <a:p>
            <a:r>
              <a:rPr lang="en-US" sz="2000" dirty="0" smtClean="0"/>
              <a:t>SAD updated</a:t>
            </a:r>
          </a:p>
          <a:p>
            <a:r>
              <a:rPr lang="en-US" sz="2000" dirty="0" smtClean="0"/>
              <a:t>Updated safety envelope approved</a:t>
            </a:r>
          </a:p>
          <a:p>
            <a:r>
              <a:rPr lang="en-US" sz="2000" dirty="0" smtClean="0"/>
              <a:t>Procedures are written and approved</a:t>
            </a:r>
          </a:p>
          <a:p>
            <a:r>
              <a:rPr lang="en-US" sz="2000" dirty="0" smtClean="0"/>
              <a:t>Train personnel involved with operating new facility</a:t>
            </a:r>
          </a:p>
          <a:p>
            <a:pPr lvl="1"/>
            <a:r>
              <a:rPr lang="en-US" sz="2000" dirty="0" smtClean="0"/>
              <a:t>Operators</a:t>
            </a:r>
          </a:p>
          <a:p>
            <a:pPr lvl="1"/>
            <a:r>
              <a:rPr lang="en-US" sz="2000" dirty="0" smtClean="0"/>
              <a:t>Muon department</a:t>
            </a:r>
          </a:p>
          <a:p>
            <a:pPr lvl="1"/>
            <a:r>
              <a:rPr lang="en-US" sz="2000" dirty="0" smtClean="0"/>
              <a:t>Technicians</a:t>
            </a:r>
          </a:p>
          <a:p>
            <a:r>
              <a:rPr lang="en-US" sz="2000" dirty="0" smtClean="0"/>
              <a:t>Participate in external ARR</a:t>
            </a:r>
          </a:p>
          <a:p>
            <a:r>
              <a:rPr lang="en-US" sz="2000" dirty="0" smtClean="0"/>
              <a:t>Finish punch list from review</a:t>
            </a:r>
          </a:p>
          <a:p>
            <a:r>
              <a:rPr lang="en-US" sz="2000" dirty="0" smtClean="0"/>
              <a:t>Approval to run beam in M3 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18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review, expect 2 to 3 weeks for permission to run</a:t>
            </a:r>
          </a:p>
          <a:p>
            <a:r>
              <a:rPr lang="en-US" dirty="0" smtClean="0"/>
              <a:t>We should start the effort to schedule review about 3 months ahead</a:t>
            </a:r>
          </a:p>
          <a:p>
            <a:r>
              <a:rPr lang="en-US" dirty="0" smtClean="0"/>
              <a:t>We need to start the process of setting up the review just after Thanksgiving</a:t>
            </a:r>
          </a:p>
          <a:p>
            <a:r>
              <a:rPr lang="en-US" dirty="0" smtClean="0"/>
              <a:t>John Anderson will be our main resource for setting up this review</a:t>
            </a:r>
          </a:p>
          <a:p>
            <a:r>
              <a:rPr lang="en-US" dirty="0" smtClean="0"/>
              <a:t>This review covers the entire program including the experiment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4/14/2016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Jerry Annala | Muon Department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B197-D8DC-460B-AEC5-3FD44E368B9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52187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8147</TotalTime>
  <Words>480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Helvetica</vt:lpstr>
      <vt:lpstr>FermilabTempate</vt:lpstr>
      <vt:lpstr>Fermilab: Footer Only</vt:lpstr>
      <vt:lpstr>Muon Department Meeting </vt:lpstr>
      <vt:lpstr>Reviews since our last Department meeting</vt:lpstr>
      <vt:lpstr>Critical Device Installation Lesson</vt:lpstr>
      <vt:lpstr>Path to permission for commissioning with beam</vt:lpstr>
      <vt:lpstr>Necessary for operational readiness review</vt:lpstr>
      <vt:lpstr>ARR approval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Gerald E. Annala x3804 06541N</dc:creator>
  <cp:lastModifiedBy>Gerald E. Annala x3804 06541N</cp:lastModifiedBy>
  <cp:revision>53</cp:revision>
  <cp:lastPrinted>2014-01-20T19:40:21Z</cp:lastPrinted>
  <dcterms:created xsi:type="dcterms:W3CDTF">2014-12-17T13:45:40Z</dcterms:created>
  <dcterms:modified xsi:type="dcterms:W3CDTF">2016-04-14T13:36:17Z</dcterms:modified>
</cp:coreProperties>
</file>