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13" r:id="rId3"/>
    <p:sldId id="314" r:id="rId4"/>
    <p:sldId id="315" r:id="rId5"/>
    <p:sldId id="316" r:id="rId6"/>
    <p:sldId id="317" r:id="rId7"/>
    <p:sldId id="31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50000" autoAdjust="0"/>
  </p:normalViewPr>
  <p:slideViewPr>
    <p:cSldViewPr snapToGrid="0" snapToObjects="1">
      <p:cViewPr>
        <p:scale>
          <a:sx n="121" d="100"/>
          <a:sy n="121" d="100"/>
        </p:scale>
        <p:origin x="1264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25969-F28A-5B45-81BD-4249DB00ECC9}" type="datetimeFigureOut">
              <a:rPr lang="en-US" smtClean="0"/>
              <a:t>4/15/16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EA74B-60AA-9446-BCE8-2D7E559A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748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9E8B9-3152-EB45-ADCF-F80FE96F9BA8}" type="datetimeFigureOut">
              <a:rPr lang="en-US" smtClean="0"/>
              <a:t>4/15/16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2B8F9-5099-7F44-AD13-E00D74EFD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179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6935"/>
            <a:ext cx="7772400" cy="2089895"/>
          </a:xfrm>
        </p:spPr>
        <p:txBody>
          <a:bodyPr/>
          <a:lstStyle>
            <a:lvl1pPr>
              <a:defRPr>
                <a:solidFill>
                  <a:srgbClr val="17375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15,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Weekly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6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15,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Weekly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15,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Weekly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92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934" y="6556849"/>
            <a:ext cx="1732895" cy="285745"/>
          </a:xfrm>
        </p:spPr>
        <p:txBody>
          <a:bodyPr/>
          <a:lstStyle/>
          <a:p>
            <a:r>
              <a:rPr lang="en-US" smtClean="0"/>
              <a:t>April 15,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Weekly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86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15,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Weekly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49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15,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Weekly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92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15,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Weekly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79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15,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Weekly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6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15,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Weekly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82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15,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Weekly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59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15,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Weekly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3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-12700"/>
            <a:ext cx="9152990" cy="98477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4614" y="-3192"/>
            <a:ext cx="7304670" cy="987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053" y="990544"/>
            <a:ext cx="8915813" cy="555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228" y="6558965"/>
            <a:ext cx="1732895" cy="285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7375E"/>
                </a:solidFill>
              </a:defRPr>
            </a:lvl1pPr>
          </a:lstStyle>
          <a:p>
            <a:r>
              <a:rPr lang="en-US" smtClean="0"/>
              <a:t>April 15,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32895" y="6547616"/>
            <a:ext cx="5674901" cy="3103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17375E"/>
                </a:solidFill>
              </a:defRPr>
            </a:lvl1pPr>
          </a:lstStyle>
          <a:p>
            <a:r>
              <a:rPr lang="en-US" smtClean="0"/>
              <a:t>Mark Palmer | MAP Weekly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07796" y="6547616"/>
            <a:ext cx="1736203" cy="3103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7375E"/>
                </a:solidFill>
              </a:defRPr>
            </a:lvl1pPr>
          </a:lstStyle>
          <a:p>
            <a:fld id="{8A5FAC83-C8C4-8046-B35B-A8982368831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 descr="C:\Documents and Settings\sgeer\My Documents\MAP\MAP-LOGO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294684" y="-10111"/>
            <a:ext cx="857250" cy="974725"/>
          </a:xfrm>
          <a:prstGeom prst="rect">
            <a:avLst/>
          </a:prstGeom>
          <a:noFill/>
          <a:ln w="50800">
            <a:noFill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0" y="0"/>
            <a:ext cx="1243452" cy="97731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228" y="6547616"/>
            <a:ext cx="9126534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990544"/>
            <a:ext cx="915299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2700" y="12700"/>
            <a:ext cx="951914" cy="951914"/>
          </a:xfrm>
          <a:prstGeom prst="rect">
            <a:avLst/>
          </a:prstGeom>
          <a:solidFill>
            <a:schemeClr val="bg1"/>
          </a:solidFill>
          <a:effectLst/>
        </p:spPr>
      </p:pic>
    </p:spTree>
    <p:extLst>
      <p:ext uri="{BB962C8B-B14F-4D97-AF65-F5344CB8AC3E}">
        <p14:creationId xmlns:p14="http://schemas.microsoft.com/office/powerpoint/2010/main" val="2908450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MAP Ramp-Down: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 Status, MICE Status, and Moving Forward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Mark Palmer</a:t>
            </a:r>
          </a:p>
          <a:p>
            <a:r>
              <a:rPr lang="en-US" i="1" dirty="0" smtClean="0"/>
              <a:t>BNL</a:t>
            </a:r>
          </a:p>
          <a:p>
            <a:r>
              <a:rPr lang="en-US" i="1" dirty="0" smtClean="0"/>
              <a:t>April </a:t>
            </a:r>
            <a:r>
              <a:rPr lang="en-US" i="1" dirty="0" smtClean="0"/>
              <a:t>15</a:t>
            </a:r>
            <a:r>
              <a:rPr lang="en-US" i="1" dirty="0" smtClean="0"/>
              <a:t>, 2016</a:t>
            </a:r>
          </a:p>
        </p:txBody>
      </p:sp>
    </p:spTree>
    <p:extLst>
      <p:ext uri="{BB962C8B-B14F-4D97-AF65-F5344CB8AC3E}">
        <p14:creationId xmlns:p14="http://schemas.microsoft.com/office/powerpoint/2010/main" val="211740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Ramp-Down:  Status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15,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Weekly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18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MuCool</a:t>
            </a:r>
            <a:r>
              <a:rPr lang="en-US" dirty="0" smtClean="0"/>
              <a:t> Test Area</a:t>
            </a:r>
          </a:p>
          <a:p>
            <a:pPr lvl="1"/>
            <a:r>
              <a:rPr lang="en-US" dirty="0" smtClean="0"/>
              <a:t>Required MICE Cavity Tests now complete</a:t>
            </a:r>
          </a:p>
          <a:p>
            <a:pPr lvl="1"/>
            <a:r>
              <a:rPr lang="en-US" dirty="0" smtClean="0"/>
              <a:t>Facility turned over to FNAL </a:t>
            </a:r>
            <a:r>
              <a:rPr lang="en-US" dirty="0" err="1" smtClean="0"/>
              <a:t>Accel</a:t>
            </a:r>
            <a:r>
              <a:rPr lang="en-US" dirty="0" smtClean="0"/>
              <a:t>. Div. ownership effective April 1, 2016</a:t>
            </a:r>
          </a:p>
          <a:p>
            <a:pPr lvl="1"/>
            <a:r>
              <a:rPr lang="en-US" dirty="0" smtClean="0"/>
              <a:t>Some R&amp;D carryover money left in the hands of the experimental team</a:t>
            </a:r>
          </a:p>
          <a:p>
            <a:pPr lvl="2"/>
            <a:r>
              <a:rPr lang="en-US" dirty="0" smtClean="0"/>
              <a:t>Modular Cavity (People’s Fellow) effort</a:t>
            </a:r>
          </a:p>
          <a:p>
            <a:pPr lvl="2"/>
            <a:r>
              <a:rPr lang="en-US" dirty="0" smtClean="0"/>
              <a:t>HPRF Tests</a:t>
            </a:r>
          </a:p>
          <a:p>
            <a:pPr lvl="2"/>
            <a:r>
              <a:rPr lang="en-US" dirty="0" smtClean="0"/>
              <a:t>Option for MICE Cavity Follow-up, if necessary</a:t>
            </a:r>
          </a:p>
          <a:p>
            <a:r>
              <a:rPr lang="en-US" dirty="0" smtClean="0"/>
              <a:t>MAP Design &amp; Simulation Effort </a:t>
            </a:r>
          </a:p>
          <a:p>
            <a:pPr lvl="1"/>
            <a:r>
              <a:rPr lang="en-US" dirty="0" smtClean="0"/>
              <a:t>No longer supported (effective FY16)</a:t>
            </a:r>
          </a:p>
          <a:p>
            <a:pPr lvl="1"/>
            <a:r>
              <a:rPr lang="en-US" dirty="0" smtClean="0"/>
              <a:t>BUT, we are asking JINST authors to please try to finish off their submissions</a:t>
            </a:r>
          </a:p>
          <a:p>
            <a:r>
              <a:rPr lang="en-US" dirty="0" smtClean="0"/>
              <a:t>MICE Effort</a:t>
            </a:r>
          </a:p>
          <a:p>
            <a:pPr lvl="1"/>
            <a:r>
              <a:rPr lang="en-US" dirty="0" smtClean="0"/>
              <a:t>Step IV:  FY16 funds for experimental support fully delivered to institutions</a:t>
            </a:r>
          </a:p>
          <a:p>
            <a:pPr lvl="1"/>
            <a:r>
              <a:rPr lang="en-US" dirty="0" smtClean="0"/>
              <a:t>Cooling Demonstration construction effort continues</a:t>
            </a:r>
          </a:p>
          <a:p>
            <a:pPr lvl="2"/>
            <a:r>
              <a:rPr lang="en-US" dirty="0" smtClean="0"/>
              <a:t>MICE RF</a:t>
            </a:r>
          </a:p>
          <a:p>
            <a:pPr lvl="3"/>
            <a:r>
              <a:rPr lang="en-US" dirty="0" smtClean="0"/>
              <a:t>Assembly efforts ramping up at LBNL</a:t>
            </a:r>
          </a:p>
          <a:p>
            <a:pPr lvl="2"/>
            <a:r>
              <a:rPr lang="en-US" dirty="0" smtClean="0"/>
              <a:t>MICE PRY </a:t>
            </a:r>
          </a:p>
          <a:p>
            <a:pPr lvl="3"/>
            <a:r>
              <a:rPr lang="en-US" dirty="0"/>
              <a:t>R</a:t>
            </a:r>
            <a:r>
              <a:rPr lang="en-US" dirty="0" smtClean="0"/>
              <a:t>eady for delivery to RAL</a:t>
            </a:r>
          </a:p>
          <a:p>
            <a:pPr lvl="1"/>
            <a:r>
              <a:rPr lang="en-US" dirty="0" smtClean="0"/>
              <a:t>Preparations underway for an RFP to cover the MICE Spectrometer Solenoid repair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15,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Weekly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88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MICE Review and STATUS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15,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Weekly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465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MICE Reviews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Principal focus on whether the Cooling Demonstration can be completed</a:t>
            </a:r>
          </a:p>
          <a:p>
            <a:pPr lvl="1"/>
            <a:r>
              <a:rPr lang="en-US" dirty="0" smtClean="0"/>
              <a:t>US $2.5M estimate for cold mass replacement exceeds available funds on hand</a:t>
            </a:r>
          </a:p>
          <a:p>
            <a:pPr lvl="1"/>
            <a:r>
              <a:rPr lang="en-US" dirty="0" smtClean="0"/>
              <a:t>STFC has requested that the UK team explore procurement there</a:t>
            </a:r>
          </a:p>
          <a:p>
            <a:pPr lvl="2"/>
            <a:r>
              <a:rPr lang="en-US" dirty="0" smtClean="0"/>
              <a:t>DOE presently considering transfer of funds to UK as “closeout” for program</a:t>
            </a:r>
          </a:p>
          <a:p>
            <a:pPr lvl="1"/>
            <a:r>
              <a:rPr lang="en-US" dirty="0" smtClean="0"/>
              <a:t>All scenarios under consideration likely to have impact on FY17 guidance for US institutions</a:t>
            </a:r>
          </a:p>
          <a:p>
            <a:r>
              <a:rPr lang="en-US" dirty="0" smtClean="0"/>
              <a:t>Closeout documents are being posted on today’s page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15,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Weekly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29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15,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Weekly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82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to Future </a:t>
            </a:r>
            <a:r>
              <a:rPr lang="en-US" dirty="0" err="1" smtClean="0"/>
              <a:t>Muon</a:t>
            </a:r>
            <a:r>
              <a:rPr lang="en-US" dirty="0" smtClean="0"/>
              <a:t>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challenges exist with the MICE Demonstration</a:t>
            </a:r>
          </a:p>
          <a:p>
            <a:pPr lvl="1"/>
            <a:r>
              <a:rPr lang="en-US" dirty="0" smtClean="0"/>
              <a:t>We will continue working to provide a path to a full cooling demo</a:t>
            </a:r>
          </a:p>
          <a:p>
            <a:r>
              <a:rPr lang="en-US" dirty="0" smtClean="0"/>
              <a:t>Critical that the MAP efforts are documented as completely as possible!</a:t>
            </a:r>
          </a:p>
          <a:p>
            <a:pPr lvl="1"/>
            <a:r>
              <a:rPr lang="en-US" dirty="0" smtClean="0"/>
              <a:t>Please submit your JINST contributions for review as soon </a:t>
            </a:r>
            <a:r>
              <a:rPr lang="en-US" smtClean="0"/>
              <a:t>as possible</a:t>
            </a:r>
          </a:p>
          <a:p>
            <a:endParaRPr lang="en-US"/>
          </a:p>
          <a:p>
            <a:pPr marL="0" indent="0" algn="ctr">
              <a:buNone/>
            </a:pPr>
            <a:r>
              <a:rPr lang="en-US" sz="4000" b="1" smtClean="0">
                <a:solidFill>
                  <a:srgbClr val="00B050"/>
                </a:solidFill>
              </a:rPr>
              <a:t>Questions and Discussion</a:t>
            </a:r>
            <a:endParaRPr lang="en-US" sz="4000" b="1" dirty="0" smtClean="0">
              <a:solidFill>
                <a:srgbClr val="00B05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15,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Weekly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16716"/>
      </p:ext>
    </p:extLst>
  </p:cSld>
  <p:clrMapOvr>
    <a:masterClrMapping/>
  </p:clrMapOvr>
</p:sld>
</file>

<file path=ppt/theme/theme1.xml><?xml version="1.0" encoding="utf-8"?>
<a:theme xmlns:a="http://schemas.openxmlformats.org/drawingml/2006/main" name="2014_DOE_Review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2014_DOE_Review_Template.potx</Template>
  <TotalTime>7148</TotalTime>
  <Words>334</Words>
  <Application>Microsoft Macintosh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Arial</vt:lpstr>
      <vt:lpstr>2014_DOE_Review_Template</vt:lpstr>
      <vt:lpstr>MAP Ramp-Down: US Status, MICE Status, and Moving Forward</vt:lpstr>
      <vt:lpstr>MAP Ramp-Down:  Status</vt:lpstr>
      <vt:lpstr>PowerPoint Presentation</vt:lpstr>
      <vt:lpstr>MICE Review and STATUS</vt:lpstr>
      <vt:lpstr>MICE Reviews</vt:lpstr>
      <vt:lpstr>Moving Forward</vt:lpstr>
      <vt:lpstr>Path to Future Muon Capabilities</vt:lpstr>
    </vt:vector>
  </TitlesOfParts>
  <Company>Fermilab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Palmer</dc:creator>
  <cp:lastModifiedBy>Mark Palmer</cp:lastModifiedBy>
  <cp:revision>115</cp:revision>
  <cp:lastPrinted>2016-04-04T11:03:21Z</cp:lastPrinted>
  <dcterms:created xsi:type="dcterms:W3CDTF">2012-06-15T14:46:19Z</dcterms:created>
  <dcterms:modified xsi:type="dcterms:W3CDTF">2016-04-15T17:52:44Z</dcterms:modified>
</cp:coreProperties>
</file>