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63" r:id="rId5"/>
    <p:sldId id="276" r:id="rId6"/>
    <p:sldId id="275" r:id="rId7"/>
    <p:sldId id="277" r:id="rId8"/>
    <p:sldId id="278" r:id="rId9"/>
    <p:sldId id="296" r:id="rId10"/>
    <p:sldId id="262" r:id="rId11"/>
    <p:sldId id="273" r:id="rId12"/>
    <p:sldId id="300" r:id="rId13"/>
    <p:sldId id="305" r:id="rId14"/>
    <p:sldId id="306" r:id="rId15"/>
    <p:sldId id="307" r:id="rId16"/>
    <p:sldId id="308" r:id="rId17"/>
    <p:sldId id="311" r:id="rId18"/>
    <p:sldId id="313" r:id="rId19"/>
    <p:sldId id="315" r:id="rId20"/>
    <p:sldId id="314" r:id="rId21"/>
    <p:sldId id="316" r:id="rId22"/>
    <p:sldId id="317" r:id="rId23"/>
    <p:sldId id="318" r:id="rId24"/>
    <p:sldId id="325" r:id="rId25"/>
    <p:sldId id="319" r:id="rId26"/>
    <p:sldId id="326" r:id="rId27"/>
    <p:sldId id="320" r:id="rId28"/>
    <p:sldId id="321" r:id="rId29"/>
    <p:sldId id="322" r:id="rId30"/>
    <p:sldId id="324" r:id="rId31"/>
    <p:sldId id="323" r:id="rId32"/>
    <p:sldId id="312" r:id="rId3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6E7"/>
    <a:srgbClr val="FFE6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94" autoAdjust="0"/>
  </p:normalViewPr>
  <p:slideViewPr>
    <p:cSldViewPr snapToObjects="1" showGuides="1">
      <p:cViewPr varScale="1">
        <p:scale>
          <a:sx n="105" d="100"/>
          <a:sy n="105" d="100"/>
        </p:scale>
        <p:origin x="468" y="10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22/04/2016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22/04/2016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00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smtClean="0"/>
              <a:t>Presentation title - line 1 - Arial 30pt - bold HiLumi dark grey - line 2</a:t>
            </a:r>
            <a:br>
              <a:rPr lang="en-GB" noProof="0" smtClean="0"/>
            </a:br>
            <a:r>
              <a:rPr lang="en-GB" noProof="0" smtClean="0"/>
              <a:t>line 3</a:t>
            </a:r>
            <a:br>
              <a:rPr lang="en-GB" noProof="0" smtClean="0"/>
            </a:br>
            <a:r>
              <a:rPr lang="en-GB" noProof="0" smtClean="0"/>
              <a:t>line 4   </a:t>
            </a:r>
            <a:endParaRPr lang="en-GB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Author(s</a:t>
            </a:r>
            <a:r>
              <a:rPr lang="en-GB" noProof="0" dirty="0" smtClean="0"/>
              <a:t>)  - Arial 20 pt – </a:t>
            </a:r>
            <a:r>
              <a:rPr lang="en-GB" noProof="0" dirty="0" err="1" smtClean="0"/>
              <a:t>HiLumi</a:t>
            </a:r>
            <a:r>
              <a:rPr lang="en-GB" noProof="0" dirty="0" smtClean="0"/>
              <a:t> dark grey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 smtClean="0"/>
              <a:t>Click to modify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Image title</a:t>
            </a:r>
            <a:endParaRPr lang="en-GB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Thank you message....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 smtClean="0"/>
              <a:t>Credits if needed: reference 1, reference 2 ...</a:t>
            </a:r>
            <a:endParaRPr lang="en-GB" noProof="0"/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smtClean="0"/>
              <a:t>Click to edit Master texts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s-hilumi-docdb.fnal.gov:440/cgi-bin/ShowDocument?docid=64" TargetMode="External"/><Relationship Id="rId2" Type="http://schemas.openxmlformats.org/officeDocument/2006/relationships/hyperlink" Target="https://us-hilumi-docdb.fnal.gov:440/cgi-bin/ShowDocument?docid=3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3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4.pn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s-hilumi-docdb.fnal.gov:440/cgi-bin/ShowDocument?docid=7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s-hilumi-docdb.fnal.gov:440/cgi-bin/ShowDocument?docid=5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Project Plans and LMQXFA Requirements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Ruben Carcagno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LMQXF Cold Mass Assembly Review – April 25 2016</a:t>
            </a:r>
            <a:endParaRPr lang="en-GB" dirty="0"/>
          </a:p>
        </p:txBody>
      </p:sp>
      <p:pic>
        <p:nvPicPr>
          <p:cNvPr id="7" name="Image 6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83" y="5903926"/>
            <a:ext cx="624861" cy="7437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65117"/>
            <a:ext cx="6262962" cy="4717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Mass Prototype Preliminary Schedule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8" name="TextBox 17"/>
          <p:cNvSpPr txBox="1"/>
          <p:nvPr/>
        </p:nvSpPr>
        <p:spPr>
          <a:xfrm>
            <a:off x="7047042" y="2347774"/>
            <a:ext cx="1992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BNL Long Magnet Test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998034" y="2924944"/>
            <a:ext cx="21459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FNAL Cold Mass Assembly*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47042" y="4930859"/>
            <a:ext cx="17734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FNAL Horizontal Test*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8067" y="2852936"/>
            <a:ext cx="6196965" cy="66313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91708" y="4656062"/>
            <a:ext cx="6183325" cy="74146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076056" y="2636912"/>
            <a:ext cx="0" cy="7591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652120" y="3419741"/>
            <a:ext cx="0" cy="18094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275857" y="2342738"/>
            <a:ext cx="1872208" cy="366181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69571" y="6080960"/>
            <a:ext cx="26642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*Topics of this Conceptual Review</a:t>
            </a:r>
            <a:endParaRPr lang="en-US" sz="1200" b="1" dirty="0">
              <a:solidFill>
                <a:srgbClr val="C00000"/>
              </a:solidFill>
            </a:endParaRPr>
          </a:p>
        </p:txBody>
      </p:sp>
      <p:pic>
        <p:nvPicPr>
          <p:cNvPr id="15" name="Image 7" descr="Logo-APO-LAR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3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Classified into two groups:</a:t>
            </a:r>
          </a:p>
          <a:p>
            <a:pPr lvl="1"/>
            <a:r>
              <a:rPr lang="en-US" dirty="0" smtClean="0"/>
              <a:t>Threshold Requirements (T): project must meet</a:t>
            </a:r>
          </a:p>
          <a:p>
            <a:pPr lvl="1"/>
            <a:r>
              <a:rPr lang="en-US" dirty="0" smtClean="0"/>
              <a:t>Objective Requirements (O): project should meet and will strive to achieve</a:t>
            </a:r>
          </a:p>
          <a:p>
            <a:pPr lvl="2"/>
            <a:r>
              <a:rPr lang="en-US" dirty="0" smtClean="0"/>
              <a:t>Example: magnetic field harmonics target</a:t>
            </a:r>
          </a:p>
          <a:p>
            <a:r>
              <a:rPr lang="en-US" dirty="0"/>
              <a:t>A draft </a:t>
            </a:r>
            <a:r>
              <a:rPr lang="en-US" dirty="0" smtClean="0"/>
              <a:t>magnet (MQXFA) functional requirement </a:t>
            </a:r>
            <a:r>
              <a:rPr lang="en-US" dirty="0"/>
              <a:t>specification (US-HiLumi-doc-36) has already gone through several iterations with CERN</a:t>
            </a:r>
          </a:p>
          <a:p>
            <a:pPr lvl="1"/>
            <a:r>
              <a:rPr lang="en-US" dirty="0"/>
              <a:t>First draft May 2015, latest draft </a:t>
            </a:r>
            <a:r>
              <a:rPr lang="en-US" dirty="0" smtClean="0"/>
              <a:t>Feb. 18, 2016: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https://us-hilumi-docdb.fnal.gov:440/cgi-bin/ShowDocument?docid=36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Main open issues are </a:t>
            </a:r>
            <a:r>
              <a:rPr lang="en-US" b="1" u="sng" dirty="0" smtClean="0"/>
              <a:t>alignment</a:t>
            </a:r>
            <a:r>
              <a:rPr lang="en-US" dirty="0" smtClean="0"/>
              <a:t> requirements and </a:t>
            </a:r>
            <a:r>
              <a:rPr lang="en-US" b="1" u="sng" dirty="0" err="1" smtClean="0"/>
              <a:t>hipot</a:t>
            </a:r>
            <a:r>
              <a:rPr lang="en-US" dirty="0" smtClean="0"/>
              <a:t> requirements</a:t>
            </a:r>
          </a:p>
          <a:p>
            <a:r>
              <a:rPr lang="en-US" dirty="0"/>
              <a:t>The first draft </a:t>
            </a:r>
            <a:r>
              <a:rPr lang="en-US" dirty="0" smtClean="0"/>
              <a:t>Cold Mass Assembly (LMQXFA) </a:t>
            </a:r>
            <a:r>
              <a:rPr lang="en-US" dirty="0"/>
              <a:t>requirement specification (US-HiLumi-doc-34) was presented at CERN on Oct. 28, </a:t>
            </a:r>
            <a:r>
              <a:rPr lang="en-US" dirty="0" smtClean="0"/>
              <a:t>2015 and has not gone through substantial iterations yet 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https://us-hilumi-docdb.fnal.gov:440/cgi-bin/ShowDocument?docid=64</a:t>
            </a:r>
            <a:r>
              <a:rPr lang="en-US" dirty="0"/>
              <a:t>  </a:t>
            </a:r>
            <a:endParaRPr lang="en-US" dirty="0" smtClean="0"/>
          </a:p>
          <a:p>
            <a:pPr lvl="1"/>
            <a:r>
              <a:rPr lang="en-US" dirty="0" smtClean="0"/>
              <a:t>Less developed than the magnet requirements, many items are still undefined</a:t>
            </a:r>
          </a:p>
          <a:p>
            <a:r>
              <a:rPr lang="en-US" dirty="0" smtClean="0"/>
              <a:t>Requirements verification procedures and acceptance criteria will be defined in a separate document</a:t>
            </a:r>
          </a:p>
          <a:p>
            <a:pPr lvl="1"/>
            <a:r>
              <a:rPr lang="en-US" dirty="0" smtClean="0"/>
              <a:t>Not started yet </a:t>
            </a:r>
          </a:p>
          <a:p>
            <a:pPr lvl="1"/>
            <a:r>
              <a:rPr lang="en-US" dirty="0" smtClean="0"/>
              <a:t>Acceptance procedure of objective requirements need to be clearly agreed upon</a:t>
            </a:r>
          </a:p>
          <a:p>
            <a:pPr lvl="2"/>
            <a:r>
              <a:rPr lang="en-US" dirty="0" smtClean="0"/>
              <a:t>Acceptance related to objective requirements is less straightforward than threshold requirements</a:t>
            </a:r>
          </a:p>
          <a:p>
            <a:pPr lvl="2"/>
            <a:r>
              <a:rPr lang="en-US" dirty="0" smtClean="0"/>
              <a:t>Example: a magnet that does not meet the magnetic field harmonics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pic>
        <p:nvPicPr>
          <p:cNvPr id="6" name="Image 7" descr="Logo-APO-LAR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MQXFA Requirements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12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0" y="3072550"/>
            <a:ext cx="4099355" cy="64448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Items in red are less certain and need more discussion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928" y="1066800"/>
            <a:ext cx="328193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Threshold Requirements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02712" y="1109885"/>
            <a:ext cx="328193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Objective Requirements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34" y="1524000"/>
            <a:ext cx="3608926" cy="4689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114" y="1524000"/>
            <a:ext cx="4000673" cy="135185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pic>
        <p:nvPicPr>
          <p:cNvPr id="12" name="Image 7" descr="Logo-APO-LAR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2" y="3501008"/>
            <a:ext cx="3744416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60033" y="4195827"/>
            <a:ext cx="3606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Δ</a:t>
            </a:r>
            <a:r>
              <a:rPr lang="en-US" dirty="0" smtClean="0">
                <a:solidFill>
                  <a:srgbClr val="C00000"/>
                </a:solidFill>
              </a:rPr>
              <a:t>T &lt; 100K: important for cold mass assembly test stand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endCxn id="6" idx="3"/>
          </p:cNvCxnSpPr>
          <p:nvPr/>
        </p:nvCxnSpPr>
        <p:spPr>
          <a:xfrm flipH="1" flipV="1">
            <a:off x="4283968" y="3681028"/>
            <a:ext cx="576065" cy="61206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0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LMQXFA Requirements Table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(This review)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21832" y="4659723"/>
            <a:ext cx="4099355" cy="72008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Items in red are less certain and need more discussion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928" y="1066800"/>
            <a:ext cx="328193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Threshold Requirements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40019" y="2805095"/>
            <a:ext cx="328193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Objective Requirements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44" y="1521823"/>
            <a:ext cx="3255223" cy="4571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1823"/>
            <a:ext cx="3255223" cy="1178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233969"/>
            <a:ext cx="3269002" cy="7452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pic>
        <p:nvPicPr>
          <p:cNvPr id="12" name="Image 7" descr="Logo-APO-LAR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LMQXFA </a:t>
            </a:r>
            <a:r>
              <a:rPr lang="en-US" dirty="0" smtClean="0"/>
              <a:t>Physical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26950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T: Cold Mass Assembly </a:t>
            </a:r>
            <a:r>
              <a:rPr lang="en-US" dirty="0"/>
              <a:t>l</a:t>
            </a:r>
            <a:r>
              <a:rPr lang="en-US" dirty="0" smtClean="0"/>
              <a:t>ength </a:t>
            </a:r>
            <a:r>
              <a:rPr lang="en-US" dirty="0"/>
              <a:t>(end dome to end dome</a:t>
            </a:r>
            <a:r>
              <a:rPr lang="en-US" dirty="0" smtClean="0"/>
              <a:t>) is  10,140 mm and diameter</a:t>
            </a:r>
            <a:r>
              <a:rPr lang="en-US" dirty="0"/>
              <a:t> </a:t>
            </a:r>
            <a:r>
              <a:rPr lang="en-US" dirty="0" smtClean="0"/>
              <a:t>is 630 mm (at room Temperature)</a:t>
            </a:r>
          </a:p>
          <a:p>
            <a:r>
              <a:rPr lang="en-US" dirty="0" smtClean="0"/>
              <a:t>T: Distance between MQXFA magnetic lengths is 646 mm (at 1.9K)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08920"/>
            <a:ext cx="4255606" cy="356052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47375" y="2852937"/>
            <a:ext cx="360040" cy="288031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97590" y="3563680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HL-LHC Layout for LQXFA (from CERN Drawing LHCLSXH_0010)</a:t>
            </a:r>
          </a:p>
          <a:p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059832" y="3501008"/>
            <a:ext cx="360040" cy="288031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pic>
        <p:nvPicPr>
          <p:cNvPr id="11" name="Image 7" descr="Logo-APO-LAR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82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LMQXFA Alignment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362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O: Relative MQXFA magnetic axis: transverse offset &lt; </a:t>
            </a:r>
            <a:r>
              <a:rPr lang="en-US" dirty="0" smtClean="0">
                <a:solidFill>
                  <a:srgbClr val="FF0000"/>
                </a:solidFill>
              </a:rPr>
              <a:t>500 um</a:t>
            </a:r>
            <a:r>
              <a:rPr lang="en-US" dirty="0" smtClean="0"/>
              <a:t>, relative roll &lt;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err="1" smtClean="0">
                <a:solidFill>
                  <a:srgbClr val="FF0000"/>
                </a:solidFill>
              </a:rPr>
              <a:t>mrad</a:t>
            </a:r>
            <a:r>
              <a:rPr lang="en-US" dirty="0" smtClean="0"/>
              <a:t>, relative pitch/yaw &lt; </a:t>
            </a:r>
            <a:r>
              <a:rPr lang="en-US" dirty="0" smtClean="0">
                <a:solidFill>
                  <a:srgbClr val="FF0000"/>
                </a:solidFill>
              </a:rPr>
              <a:t>0.1 </a:t>
            </a:r>
            <a:r>
              <a:rPr lang="en-US" dirty="0" err="1" smtClean="0">
                <a:solidFill>
                  <a:srgbClr val="FF0000"/>
                </a:solidFill>
              </a:rPr>
              <a:t>mrad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These values are for the present Q2a and Q2b and are under discussion with CERN for LMQXFA</a:t>
            </a:r>
          </a:p>
          <a:p>
            <a:r>
              <a:rPr lang="en-US" dirty="0" smtClean="0"/>
              <a:t>T: To verify with SSW system, each MQXFA magnet must be capable of being independently powered with a minimum of 10 A AC current during 1.9K testing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pic>
        <p:nvPicPr>
          <p:cNvPr id="6" name="Image 7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31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LMQXFA Pressure </a:t>
            </a:r>
            <a:r>
              <a:rPr lang="en-US" dirty="0" smtClean="0"/>
              <a:t>Vessel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T: Must comply with CERN and US HL-LHC Accelerator Upgrade Project safety agreement</a:t>
            </a:r>
          </a:p>
          <a:p>
            <a:pPr lvl="1"/>
            <a:r>
              <a:rPr lang="en-US" dirty="0" smtClean="0"/>
              <a:t>CERN formally requires a PED-compliant pressure vessel for installation in the LHC tunnel. From the “Launch Safety Agreement” recently issued for the HL-LHC IR Magnets (CERN Work Package 3):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Recently, CERN seems to be more open to the U.S. requesting exception to this requirement by issuing a letter describing the Fermilab process for pressure vessel safety</a:t>
            </a:r>
          </a:p>
          <a:p>
            <a:pPr lvl="2"/>
            <a:r>
              <a:rPr lang="en-US" dirty="0" smtClean="0"/>
              <a:t>This will be done soon</a:t>
            </a:r>
          </a:p>
          <a:p>
            <a:pPr lvl="2"/>
            <a:r>
              <a:rPr lang="en-US" dirty="0" smtClean="0"/>
              <a:t>Best outcome would be that CERN accepts the Fermilab process, similar to what was done for the present USLHC triplets delivered by the U.S.</a:t>
            </a:r>
          </a:p>
          <a:p>
            <a:pPr lvl="2"/>
            <a:r>
              <a:rPr lang="en-US" dirty="0" smtClean="0"/>
              <a:t>Worst outcome is strict PED compliance… Need to carefully assess cost and schedule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543" y="2204864"/>
            <a:ext cx="5904656" cy="23783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5966278" y="3806458"/>
            <a:ext cx="835116" cy="29527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44008" y="4254137"/>
            <a:ext cx="2148677" cy="29527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pic>
        <p:nvPicPr>
          <p:cNvPr id="10" name="Image 7" descr="Logo-APO-LAR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81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LMQXFA Pressure </a:t>
            </a:r>
            <a:r>
              <a:rPr lang="en-US" dirty="0" smtClean="0"/>
              <a:t>Vessel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T: Material is </a:t>
            </a:r>
            <a:r>
              <a:rPr lang="en-US" dirty="0" smtClean="0">
                <a:solidFill>
                  <a:srgbClr val="FF0000"/>
                </a:solidFill>
              </a:rPr>
              <a:t>304L</a:t>
            </a:r>
            <a:r>
              <a:rPr lang="en-US" dirty="0" smtClean="0"/>
              <a:t> SS, except cold bore which is 316LN and compliant with </a:t>
            </a:r>
            <a:r>
              <a:rPr lang="en-US" dirty="0" smtClean="0">
                <a:solidFill>
                  <a:srgbClr val="FF0000"/>
                </a:solidFill>
              </a:rPr>
              <a:t>LHC-VCC-CI-0001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Proposed cold bore </a:t>
            </a:r>
            <a:r>
              <a:rPr lang="en-US" dirty="0" smtClean="0">
                <a:solidFill>
                  <a:srgbClr val="FF0000"/>
                </a:solidFill>
              </a:rPr>
              <a:t>be supplied </a:t>
            </a:r>
            <a:r>
              <a:rPr lang="en-US" dirty="0" smtClean="0">
                <a:solidFill>
                  <a:srgbClr val="FF0000"/>
                </a:solidFill>
              </a:rPr>
              <a:t>by CERN </a:t>
            </a:r>
          </a:p>
          <a:p>
            <a:r>
              <a:rPr lang="en-US" dirty="0" smtClean="0"/>
              <a:t>T: Maximum Allowable Working Pressure (MAWP) of 20 bar differential at 1.9K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pic>
        <p:nvPicPr>
          <p:cNvPr id="6" name="Image 7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28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LMQXFA Forces </a:t>
            </a:r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T: Capable of sustaining loads resulting from up to </a:t>
            </a:r>
            <a:r>
              <a:rPr lang="en-US" dirty="0" smtClean="0">
                <a:solidFill>
                  <a:srgbClr val="FF0000"/>
                </a:solidFill>
              </a:rPr>
              <a:t>20 bar </a:t>
            </a:r>
            <a:r>
              <a:rPr lang="en-US" dirty="0" smtClean="0"/>
              <a:t>of differential pressure</a:t>
            </a:r>
          </a:p>
          <a:p>
            <a:pPr lvl="1"/>
            <a:r>
              <a:rPr lang="en-US" dirty="0" smtClean="0"/>
              <a:t>Originate from quenching of neighboring cold masses</a:t>
            </a:r>
            <a:r>
              <a:rPr lang="en-US" dirty="0"/>
              <a:t> </a:t>
            </a:r>
            <a:r>
              <a:rPr lang="en-US" dirty="0" smtClean="0"/>
              <a:t>and cryogenic commissioning activities in the LHC </a:t>
            </a:r>
            <a:r>
              <a:rPr lang="en-US" dirty="0" smtClean="0"/>
              <a:t>tunnel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pic>
        <p:nvPicPr>
          <p:cNvPr id="6" name="Image 7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95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LMQXFA Heat </a:t>
            </a:r>
            <a:r>
              <a:rPr lang="en-US" dirty="0" smtClean="0"/>
              <a:t>Exchanger </a:t>
            </a:r>
            <a:r>
              <a:rPr lang="en-US" dirty="0" err="1" smtClean="0"/>
              <a:t>Reqs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1489719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T: Heat Exchangers</a:t>
            </a:r>
            <a:r>
              <a:rPr lang="en-US" dirty="0" smtClean="0"/>
              <a:t>: Must allow insertion of two 74 mm OD heat exchanger tubes and their supports through the </a:t>
            </a:r>
            <a:r>
              <a:rPr lang="en-US" dirty="0" smtClean="0">
                <a:solidFill>
                  <a:srgbClr val="FF0000"/>
                </a:solidFill>
              </a:rPr>
              <a:t>lower </a:t>
            </a:r>
            <a:r>
              <a:rPr lang="en-US" dirty="0" smtClean="0"/>
              <a:t>two MQXFA cooling channels along the entire </a:t>
            </a:r>
            <a:r>
              <a:rPr lang="en-US" dirty="0" smtClean="0"/>
              <a:t>LMQXFA </a:t>
            </a:r>
            <a:r>
              <a:rPr lang="en-US" dirty="0" smtClean="0"/>
              <a:t>Length</a:t>
            </a:r>
          </a:p>
          <a:p>
            <a:pPr marL="742950" lvl="2" indent="-342900"/>
            <a:r>
              <a:rPr lang="en-US" dirty="0" smtClean="0">
                <a:solidFill>
                  <a:srgbClr val="FF0000"/>
                </a:solidFill>
              </a:rPr>
              <a:t>Proposed Heat Exchanger tubes </a:t>
            </a:r>
            <a:r>
              <a:rPr lang="en-US" dirty="0" smtClean="0">
                <a:solidFill>
                  <a:srgbClr val="FF0000"/>
                </a:solidFill>
              </a:rPr>
              <a:t>be supplied </a:t>
            </a:r>
            <a:r>
              <a:rPr lang="en-US" dirty="0">
                <a:solidFill>
                  <a:srgbClr val="FF0000"/>
                </a:solidFill>
              </a:rPr>
              <a:t>by CERN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pic>
        <p:nvPicPr>
          <p:cNvPr id="6" name="Image 7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2895402"/>
            <a:ext cx="3166791" cy="2981869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0" t="5173" r="22437" b="3769"/>
          <a:stretch>
            <a:fillRect/>
          </a:stretch>
        </p:blipFill>
        <p:spPr bwMode="auto">
          <a:xfrm>
            <a:off x="5148064" y="3629462"/>
            <a:ext cx="1835936" cy="183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4648200" y="5013176"/>
            <a:ext cx="931912" cy="8640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648200" y="5013176"/>
            <a:ext cx="1940024" cy="8640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123728" y="5272890"/>
            <a:ext cx="2524472" cy="5873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385965" y="5239288"/>
            <a:ext cx="1234828" cy="6209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72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U.S. HL-LHC Accelerator Upgrade Project</a:t>
            </a:r>
            <a:br>
              <a:rPr lang="en-GB" dirty="0" smtClean="0"/>
            </a:br>
            <a:r>
              <a:rPr lang="en-GB" dirty="0" smtClean="0"/>
              <a:t>Preliminary Focusing Magnets Scope</a:t>
            </a:r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0" name="Image 9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071480"/>
            <a:ext cx="5926027" cy="19326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4 Cold Mass Assemblies for Q1, 4 Cold Mass Assemblies for Q3, and 2 Spare Cold Mass Assemblies</a:t>
            </a:r>
          </a:p>
          <a:p>
            <a:pPr lvl="1"/>
            <a:r>
              <a:rPr lang="en-US" dirty="0" smtClean="0"/>
              <a:t>The Q1 and Q3 Cold Mass Assemblies are expected to be identical</a:t>
            </a:r>
          </a:p>
          <a:p>
            <a:r>
              <a:rPr lang="en-US" dirty="0" smtClean="0"/>
              <a:t>Cryostat excluded (part of CERN’s scope)</a:t>
            </a:r>
          </a:p>
          <a:p>
            <a:pPr lvl="1"/>
            <a:r>
              <a:rPr lang="en-US" dirty="0" smtClean="0"/>
              <a:t>But need one for testing the cold mass assembly!</a:t>
            </a:r>
          </a:p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79512" y="2980426"/>
            <a:ext cx="8640960" cy="2633345"/>
            <a:chOff x="179512" y="2980426"/>
            <a:chExt cx="8640960" cy="2633345"/>
          </a:xfrm>
        </p:grpSpPr>
        <p:pic>
          <p:nvPicPr>
            <p:cNvPr id="9" name="Picture 8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2980426"/>
              <a:ext cx="5490210" cy="263334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83568" y="3645024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Magnets (MQXFA)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9512" y="4653569"/>
              <a:ext cx="19442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Liquid Helium Containment Vessel</a:t>
              </a:r>
              <a:endParaRPr lang="en-US" dirty="0"/>
            </a:p>
          </p:txBody>
        </p:sp>
        <p:sp>
          <p:nvSpPr>
            <p:cNvPr id="5" name="Right Brace 4"/>
            <p:cNvSpPr/>
            <p:nvPr/>
          </p:nvSpPr>
          <p:spPr>
            <a:xfrm>
              <a:off x="7092280" y="3284984"/>
              <a:ext cx="288032" cy="216024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36296" y="4041938"/>
              <a:ext cx="1584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Cold Mass Assembly (LMQXFA)</a:t>
              </a:r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579394" y="5149101"/>
              <a:ext cx="388150" cy="135632"/>
              <a:chOff x="6579394" y="5149101"/>
              <a:chExt cx="388150" cy="135632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6679512" y="5157192"/>
                <a:ext cx="28803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955480" y="5149101"/>
                <a:ext cx="0" cy="1356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6579394" y="5271034"/>
                <a:ext cx="383559" cy="58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 rot="10800000">
              <a:off x="2110671" y="4620453"/>
              <a:ext cx="388150" cy="135632"/>
              <a:chOff x="6579394" y="5149101"/>
              <a:chExt cx="388150" cy="135632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6679512" y="5157192"/>
                <a:ext cx="28803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955480" y="5149101"/>
                <a:ext cx="0" cy="1356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6579394" y="5271034"/>
                <a:ext cx="383559" cy="58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rot="10800000" flipV="1">
              <a:off x="2106081" y="5168313"/>
              <a:ext cx="388150" cy="135632"/>
              <a:chOff x="6579394" y="5149101"/>
              <a:chExt cx="388150" cy="135632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6679512" y="5157192"/>
                <a:ext cx="28803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955480" y="5149101"/>
                <a:ext cx="0" cy="1356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6579394" y="5271034"/>
                <a:ext cx="383559" cy="58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 flipV="1">
              <a:off x="6567330" y="4628336"/>
              <a:ext cx="388150" cy="135632"/>
              <a:chOff x="6579394" y="5149101"/>
              <a:chExt cx="388150" cy="13563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6679512" y="5157192"/>
                <a:ext cx="28803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955480" y="5149101"/>
                <a:ext cx="0" cy="1356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6579394" y="5271034"/>
                <a:ext cx="383559" cy="58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73393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LMQXFA Instrumentation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T: Two (2) temperature sensors attached to return end plate of each MQXFA magnet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Proposed temperature sensor blocks </a:t>
            </a:r>
            <a:r>
              <a:rPr lang="en-US" dirty="0" smtClean="0">
                <a:solidFill>
                  <a:srgbClr val="FF0000"/>
                </a:solidFill>
              </a:rPr>
              <a:t>be supplied </a:t>
            </a:r>
            <a:r>
              <a:rPr lang="en-US" dirty="0" smtClean="0">
                <a:solidFill>
                  <a:srgbClr val="FF0000"/>
                </a:solidFill>
              </a:rPr>
              <a:t>by CERN</a:t>
            </a:r>
          </a:p>
          <a:p>
            <a:r>
              <a:rPr lang="en-US" dirty="0" smtClean="0"/>
              <a:t>T: A 50 W warm up heater attached to each of the four MQXFA end plates, independently powered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Proposed warmup heaters </a:t>
            </a:r>
            <a:r>
              <a:rPr lang="en-US" dirty="0" smtClean="0">
                <a:solidFill>
                  <a:srgbClr val="FF0000"/>
                </a:solidFill>
              </a:rPr>
              <a:t>be supplied </a:t>
            </a:r>
            <a:r>
              <a:rPr lang="en-US" dirty="0" smtClean="0">
                <a:solidFill>
                  <a:srgbClr val="FF0000"/>
                </a:solidFill>
              </a:rPr>
              <a:t>by CERN</a:t>
            </a:r>
          </a:p>
          <a:p>
            <a:r>
              <a:rPr lang="en-US" dirty="0" smtClean="0"/>
              <a:t>T: Beam Loss monitor located in one of the free iron yoke cooling channels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Proposed beam loss monitor </a:t>
            </a:r>
            <a:r>
              <a:rPr lang="en-US" dirty="0" smtClean="0">
                <a:solidFill>
                  <a:srgbClr val="FF0000"/>
                </a:solidFill>
              </a:rPr>
              <a:t>be supplied </a:t>
            </a:r>
            <a:r>
              <a:rPr lang="en-US" dirty="0" smtClean="0">
                <a:solidFill>
                  <a:srgbClr val="FF0000"/>
                </a:solidFill>
              </a:rPr>
              <a:t>by CERN</a:t>
            </a:r>
          </a:p>
          <a:p>
            <a:r>
              <a:rPr lang="en-US" dirty="0" smtClean="0"/>
              <a:t>T: 8 Voltage Taps pairs to verify splice resistance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pic>
        <p:nvPicPr>
          <p:cNvPr id="6" name="Image 7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4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 Termination – CERN design for LHC dipoles?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8416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Instrumentation for each cold mass assembly terminated on each assembly with connectors on the vacuum space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No </a:t>
            </a:r>
            <a:r>
              <a:rPr lang="en-US" dirty="0" err="1" smtClean="0">
                <a:solidFill>
                  <a:srgbClr val="C00000"/>
                </a:solidFill>
              </a:rPr>
              <a:t>Hypertronic</a:t>
            </a:r>
            <a:r>
              <a:rPr lang="en-US" dirty="0" smtClean="0">
                <a:solidFill>
                  <a:srgbClr val="C00000"/>
                </a:solidFill>
              </a:rPr>
              <a:t> connectors inside the helium volume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8" y="2580426"/>
            <a:ext cx="2475134" cy="1856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70" y="2438864"/>
            <a:ext cx="2709060" cy="2031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29" y="2438864"/>
            <a:ext cx="2459765" cy="1844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17141" r="11963" b="10357"/>
          <a:stretch/>
        </p:blipFill>
        <p:spPr>
          <a:xfrm rot="5400000">
            <a:off x="6886465" y="4657421"/>
            <a:ext cx="1728193" cy="1512168"/>
          </a:xfrm>
          <a:prstGeom prst="rect">
            <a:avLst/>
          </a:prstGeom>
        </p:spPr>
      </p:pic>
      <p:pic>
        <p:nvPicPr>
          <p:cNvPr id="10" name="Image 7" descr="Logo-APO-LAR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25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LMQXFA Electrical </a:t>
            </a:r>
            <a:r>
              <a:rPr lang="en-US" dirty="0" smtClean="0"/>
              <a:t>Bus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T: Main </a:t>
            </a:r>
            <a:r>
              <a:rPr lang="en-US" dirty="0"/>
              <a:t>b</a:t>
            </a:r>
            <a:r>
              <a:rPr lang="en-US" dirty="0" smtClean="0"/>
              <a:t>us made of </a:t>
            </a:r>
            <a:r>
              <a:rPr lang="en-US" dirty="0" err="1" smtClean="0"/>
              <a:t>Nb-Ti</a:t>
            </a:r>
            <a:r>
              <a:rPr lang="en-US" dirty="0" smtClean="0"/>
              <a:t> Cable rated for </a:t>
            </a:r>
            <a:r>
              <a:rPr lang="en-US" dirty="0" smtClean="0">
                <a:solidFill>
                  <a:srgbClr val="FF0000"/>
                </a:solidFill>
              </a:rPr>
              <a:t>20 kA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specs?</a:t>
            </a:r>
            <a:r>
              <a:rPr lang="en-US" dirty="0" smtClean="0"/>
              <a:t>) plus </a:t>
            </a:r>
            <a:r>
              <a:rPr lang="en-US" dirty="0" smtClean="0">
                <a:solidFill>
                  <a:srgbClr val="FF0000"/>
                </a:solidFill>
              </a:rPr>
              <a:t>TBD leads for CLIQ</a:t>
            </a:r>
          </a:p>
          <a:p>
            <a:r>
              <a:rPr lang="en-US" dirty="0" smtClean="0"/>
              <a:t>T: Must include expansion loops at both LMQXFA End Domes to accommodate up to </a:t>
            </a:r>
            <a:r>
              <a:rPr lang="en-US" dirty="0" smtClean="0">
                <a:solidFill>
                  <a:srgbClr val="FF0000"/>
                </a:solidFill>
              </a:rPr>
              <a:t>TBD</a:t>
            </a:r>
            <a:r>
              <a:rPr lang="en-US" dirty="0" smtClean="0"/>
              <a:t> mm of axial movement</a:t>
            </a:r>
          </a:p>
          <a:p>
            <a:r>
              <a:rPr lang="en-US" dirty="0" smtClean="0"/>
              <a:t>T: Splices soldered with CERN approved materials</a:t>
            </a:r>
          </a:p>
          <a:p>
            <a:r>
              <a:rPr lang="en-US" dirty="0" smtClean="0"/>
              <a:t>O: Slice resistance target is less than </a:t>
            </a:r>
            <a:r>
              <a:rPr lang="en-US" dirty="0" smtClean="0">
                <a:solidFill>
                  <a:srgbClr val="FF0000"/>
                </a:solidFill>
              </a:rPr>
              <a:t>1.5</a:t>
            </a:r>
            <a:r>
              <a:rPr lang="en-US" dirty="0" smtClean="0"/>
              <a:t> n</a:t>
            </a:r>
            <a:r>
              <a:rPr lang="el-GR" dirty="0" smtClean="0"/>
              <a:t>Ω</a:t>
            </a:r>
            <a:r>
              <a:rPr lang="en-US" dirty="0" smtClean="0"/>
              <a:t> at 1.9K</a:t>
            </a:r>
          </a:p>
          <a:p>
            <a:pPr lvl="1"/>
            <a:r>
              <a:rPr lang="en-US" dirty="0" smtClean="0"/>
              <a:t>May be lowered to 1 n</a:t>
            </a:r>
            <a:r>
              <a:rPr lang="el-GR" dirty="0"/>
              <a:t> Ω</a:t>
            </a:r>
            <a:r>
              <a:rPr lang="en-US" dirty="0" smtClean="0"/>
              <a:t> depending on prototype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pic>
        <p:nvPicPr>
          <p:cNvPr id="6" name="Image 7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52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0" t="5173" r="22437" b="3769"/>
          <a:stretch>
            <a:fillRect/>
          </a:stretch>
        </p:blipFill>
        <p:spPr bwMode="auto">
          <a:xfrm>
            <a:off x="4283968" y="2780928"/>
            <a:ext cx="2412000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Inner </a:t>
            </a:r>
            <a:r>
              <a:rPr lang="en-GB" dirty="0" smtClean="0"/>
              <a:t>Triplet </a:t>
            </a:r>
            <a:r>
              <a:rPr lang="en-GB" dirty="0" err="1" smtClean="0"/>
              <a:t>Busbars</a:t>
            </a:r>
            <a:r>
              <a:rPr lang="en-GB" dirty="0" smtClean="0"/>
              <a:t> Integration </a:t>
            </a:r>
            <a:r>
              <a:rPr lang="en-GB" u="sng" dirty="0" smtClean="0"/>
              <a:t>Proposal</a:t>
            </a:r>
            <a:br>
              <a:rPr lang="en-GB" u="sng" dirty="0" smtClean="0"/>
            </a:br>
            <a:r>
              <a:rPr lang="en-GB" sz="1800" b="0" dirty="0" smtClean="0"/>
              <a:t>(until a 18kA cable is developed and proven)</a:t>
            </a:r>
            <a:endParaRPr lang="en-GB" sz="1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Conceptual Design Review of the Magnet Circuits for the HL-LHC               H. Prin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96454"/>
            <a:ext cx="4175760" cy="3931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2035" y="5728374"/>
            <a:ext cx="1633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Courtesy of </a:t>
            </a:r>
            <a:r>
              <a:rPr lang="en-GB" sz="1000"/>
              <a:t>Cedric </a:t>
            </a:r>
            <a:r>
              <a:rPr lang="en-GB" sz="1000" smtClean="0"/>
              <a:t>Eymin</a:t>
            </a:r>
            <a:endParaRPr lang="en-GB" sz="1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784068" y="5304103"/>
            <a:ext cx="1799896" cy="591902"/>
            <a:chOff x="5508104" y="4594329"/>
            <a:chExt cx="1799896" cy="5919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8104" y="4638679"/>
              <a:ext cx="1067442" cy="180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8104" y="4892309"/>
              <a:ext cx="1069200" cy="19287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840000" y="4594329"/>
              <a:ext cx="468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b="1" dirty="0" smtClean="0">
                  <a:solidFill>
                    <a:schemeClr val="tx2"/>
                  </a:solidFill>
                </a:rPr>
                <a:t>18kA</a:t>
              </a:r>
              <a:endParaRPr lang="en-GB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40000" y="4909232"/>
              <a:ext cx="468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b="1" dirty="0" smtClean="0">
                  <a:solidFill>
                    <a:schemeClr val="tx2"/>
                  </a:solidFill>
                </a:rPr>
                <a:t>18kA</a:t>
              </a:r>
              <a:endParaRPr lang="en-GB" sz="12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rot="2273485" flipH="1" flipV="1">
            <a:off x="2181690" y="5056847"/>
            <a:ext cx="1484989" cy="773048"/>
            <a:chOff x="1524000" y="1523999"/>
            <a:chExt cx="6096000" cy="381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Shape 35"/>
            <p:cNvSpPr/>
            <p:nvPr/>
          </p:nvSpPr>
          <p:spPr>
            <a:xfrm>
              <a:off x="1524000" y="1523999"/>
              <a:ext cx="6096000" cy="3810000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3962400" y="2522219"/>
              <a:ext cx="2438400" cy="2811780"/>
            </a:xfrm>
            <a:custGeom>
              <a:avLst/>
              <a:gdLst>
                <a:gd name="connsiteX0" fmla="*/ 406408 w 2438400"/>
                <a:gd name="connsiteY0" fmla="*/ 0 h 2811780"/>
                <a:gd name="connsiteX1" fmla="*/ 2438400 w 2438400"/>
                <a:gd name="connsiteY1" fmla="*/ 0 h 2811780"/>
                <a:gd name="connsiteX2" fmla="*/ 2438400 w 2438400"/>
                <a:gd name="connsiteY2" fmla="*/ 0 h 2811780"/>
                <a:gd name="connsiteX3" fmla="*/ 2438400 w 2438400"/>
                <a:gd name="connsiteY3" fmla="*/ 2405372 h 2811780"/>
                <a:gd name="connsiteX4" fmla="*/ 2031992 w 2438400"/>
                <a:gd name="connsiteY4" fmla="*/ 2811780 h 2811780"/>
                <a:gd name="connsiteX5" fmla="*/ 0 w 2438400"/>
                <a:gd name="connsiteY5" fmla="*/ 2811780 h 2811780"/>
                <a:gd name="connsiteX6" fmla="*/ 0 w 2438400"/>
                <a:gd name="connsiteY6" fmla="*/ 2811780 h 2811780"/>
                <a:gd name="connsiteX7" fmla="*/ 0 w 2438400"/>
                <a:gd name="connsiteY7" fmla="*/ 406408 h 2811780"/>
                <a:gd name="connsiteX8" fmla="*/ 406408 w 2438400"/>
                <a:gd name="connsiteY8" fmla="*/ 0 h 281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0" h="2811780">
                  <a:moveTo>
                    <a:pt x="406408" y="0"/>
                  </a:moveTo>
                  <a:lnTo>
                    <a:pt x="2438400" y="0"/>
                  </a:lnTo>
                  <a:lnTo>
                    <a:pt x="2438400" y="0"/>
                  </a:lnTo>
                  <a:lnTo>
                    <a:pt x="2438400" y="2405372"/>
                  </a:lnTo>
                  <a:cubicBezTo>
                    <a:pt x="2438400" y="2629825"/>
                    <a:pt x="2256445" y="2811780"/>
                    <a:pt x="2031992" y="2811780"/>
                  </a:cubicBezTo>
                  <a:lnTo>
                    <a:pt x="0" y="2811780"/>
                  </a:lnTo>
                  <a:lnTo>
                    <a:pt x="0" y="2811780"/>
                  </a:lnTo>
                  <a:lnTo>
                    <a:pt x="0" y="406408"/>
                  </a:lnTo>
                  <a:cubicBezTo>
                    <a:pt x="0" y="181955"/>
                    <a:pt x="181955" y="0"/>
                    <a:pt x="406408" y="0"/>
                  </a:cubicBez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033" tIns="119033" rIns="358064" bIns="119033" numCol="1" spcCol="1270" anchor="t" anchorCtr="0">
              <a:noAutofit/>
            </a:bodyPr>
            <a:lstStyle/>
            <a:p>
              <a:pPr lvl="0" algn="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400" kern="120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353517" y="1268760"/>
            <a:ext cx="3523386" cy="1576042"/>
            <a:chOff x="2353517" y="935346"/>
            <a:chExt cx="3523386" cy="1576042"/>
          </a:xfrm>
        </p:grpSpPr>
        <p:grpSp>
          <p:nvGrpSpPr>
            <p:cNvPr id="16" name="Group 15"/>
            <p:cNvGrpSpPr/>
            <p:nvPr/>
          </p:nvGrpSpPr>
          <p:grpSpPr>
            <a:xfrm>
              <a:off x="3858617" y="935346"/>
              <a:ext cx="1788801" cy="504056"/>
              <a:chOff x="5506346" y="5456622"/>
              <a:chExt cx="1788801" cy="504056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08104" y="5472566"/>
                <a:ext cx="1069200" cy="18868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06346" y="5714972"/>
                <a:ext cx="1069200" cy="188682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6827147" y="5456622"/>
                <a:ext cx="4680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en-GB" sz="1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kA</a:t>
                </a:r>
                <a:endParaRPr lang="en-GB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44995" y="5683679"/>
                <a:ext cx="55015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200" b="1" dirty="0" smtClean="0">
                    <a:solidFill>
                      <a:srgbClr val="FFC000"/>
                    </a:solidFill>
                  </a:rPr>
                  <a:t>200A</a:t>
                </a:r>
                <a:endParaRPr lang="en-GB" sz="1200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858617" y="1439037"/>
              <a:ext cx="1798846" cy="276999"/>
              <a:chOff x="5506346" y="5803708"/>
              <a:chExt cx="1798846" cy="276999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6346" y="5810931"/>
                <a:ext cx="1069200" cy="192875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6840000" y="5803708"/>
                <a:ext cx="46519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2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2kA</a:t>
                </a:r>
                <a:endParaRPr lang="en-GB" sz="12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858617" y="1727069"/>
              <a:ext cx="1807854" cy="276999"/>
              <a:chOff x="5506346" y="6032321"/>
              <a:chExt cx="1807854" cy="276999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06346" y="6070595"/>
                <a:ext cx="1069200" cy="180296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6764048" y="6032321"/>
                <a:ext cx="55015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200" b="1" dirty="0" smtClean="0">
                    <a:solidFill>
                      <a:schemeClr val="accent3"/>
                    </a:solidFill>
                  </a:rPr>
                  <a:t>200A</a:t>
                </a:r>
                <a:endParaRPr lang="en-GB" sz="1200" b="1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858617" y="2004068"/>
              <a:ext cx="2018286" cy="369332"/>
              <a:chOff x="5506346" y="6248345"/>
              <a:chExt cx="2018286" cy="369332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06346" y="6317680"/>
                <a:ext cx="1069200" cy="188682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6759679" y="6248345"/>
                <a:ext cx="7649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 smtClean="0">
                    <a:solidFill>
                      <a:srgbClr val="2AA82A"/>
                    </a:solidFill>
                  </a:rPr>
                  <a:t>2.8kA,</a:t>
                </a:r>
              </a:p>
              <a:p>
                <a:r>
                  <a:rPr lang="en-GB" sz="600" b="1" dirty="0" smtClean="0">
                    <a:solidFill>
                      <a:srgbClr val="2AA82A"/>
                    </a:solidFill>
                  </a:rPr>
                  <a:t>12Hz fast decay</a:t>
                </a:r>
                <a:endParaRPr lang="en-GB" sz="600" b="1" dirty="0">
                  <a:solidFill>
                    <a:srgbClr val="2AA82A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18593008" flipH="1">
              <a:off x="2118094" y="1382370"/>
              <a:ext cx="1484989" cy="773048"/>
              <a:chOff x="1524000" y="1523999"/>
              <a:chExt cx="6096000" cy="3810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Shape 32"/>
              <p:cNvSpPr/>
              <p:nvPr/>
            </p:nvSpPr>
            <p:spPr>
              <a:xfrm>
                <a:off x="1524000" y="1523999"/>
                <a:ext cx="6096000" cy="3810000"/>
              </a:xfrm>
              <a:prstGeom prst="swooshArrow">
                <a:avLst>
                  <a:gd name="adj1" fmla="val 25000"/>
                  <a:gd name="adj2" fmla="val 25000"/>
                </a:avLst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34" name="Freeform 33"/>
              <p:cNvSpPr/>
              <p:nvPr/>
            </p:nvSpPr>
            <p:spPr>
              <a:xfrm>
                <a:off x="3962400" y="2522219"/>
                <a:ext cx="2438400" cy="2811780"/>
              </a:xfrm>
              <a:custGeom>
                <a:avLst/>
                <a:gdLst>
                  <a:gd name="connsiteX0" fmla="*/ 406408 w 2438400"/>
                  <a:gd name="connsiteY0" fmla="*/ 0 h 2811780"/>
                  <a:gd name="connsiteX1" fmla="*/ 2438400 w 2438400"/>
                  <a:gd name="connsiteY1" fmla="*/ 0 h 2811780"/>
                  <a:gd name="connsiteX2" fmla="*/ 2438400 w 2438400"/>
                  <a:gd name="connsiteY2" fmla="*/ 0 h 2811780"/>
                  <a:gd name="connsiteX3" fmla="*/ 2438400 w 2438400"/>
                  <a:gd name="connsiteY3" fmla="*/ 2405372 h 2811780"/>
                  <a:gd name="connsiteX4" fmla="*/ 2031992 w 2438400"/>
                  <a:gd name="connsiteY4" fmla="*/ 2811780 h 2811780"/>
                  <a:gd name="connsiteX5" fmla="*/ 0 w 2438400"/>
                  <a:gd name="connsiteY5" fmla="*/ 2811780 h 2811780"/>
                  <a:gd name="connsiteX6" fmla="*/ 0 w 2438400"/>
                  <a:gd name="connsiteY6" fmla="*/ 2811780 h 2811780"/>
                  <a:gd name="connsiteX7" fmla="*/ 0 w 2438400"/>
                  <a:gd name="connsiteY7" fmla="*/ 406408 h 2811780"/>
                  <a:gd name="connsiteX8" fmla="*/ 406408 w 2438400"/>
                  <a:gd name="connsiteY8" fmla="*/ 0 h 281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8400" h="2811780">
                    <a:moveTo>
                      <a:pt x="406408" y="0"/>
                    </a:moveTo>
                    <a:lnTo>
                      <a:pt x="2438400" y="0"/>
                    </a:lnTo>
                    <a:lnTo>
                      <a:pt x="2438400" y="0"/>
                    </a:lnTo>
                    <a:lnTo>
                      <a:pt x="2438400" y="2405372"/>
                    </a:lnTo>
                    <a:cubicBezTo>
                      <a:pt x="2438400" y="2629825"/>
                      <a:pt x="2256445" y="2811780"/>
                      <a:pt x="2031992" y="2811780"/>
                    </a:cubicBezTo>
                    <a:lnTo>
                      <a:pt x="0" y="2811780"/>
                    </a:lnTo>
                    <a:lnTo>
                      <a:pt x="0" y="2811780"/>
                    </a:lnTo>
                    <a:lnTo>
                      <a:pt x="0" y="406408"/>
                    </a:lnTo>
                    <a:cubicBezTo>
                      <a:pt x="0" y="181955"/>
                      <a:pt x="181955" y="0"/>
                      <a:pt x="406408" y="0"/>
                    </a:cubicBez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9033" tIns="119033" rIns="358064" bIns="119033" numCol="1" spcCol="1270" anchor="t" anchorCtr="0">
                <a:noAutofit/>
              </a:bodyPr>
              <a:lstStyle/>
              <a:p>
                <a:pPr lvl="0" algn="r" defTabSz="2844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6400" kern="120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 rot="20543243">
              <a:off x="2353517" y="946393"/>
              <a:ext cx="17109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External </a:t>
              </a:r>
              <a:r>
                <a:rPr lang="en-GB" sz="14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busbars</a:t>
              </a:r>
              <a:endParaRPr lang="en-GB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/>
              <a:r>
                <a:rPr lang="en-GB" sz="11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(round cable type)</a:t>
              </a:r>
              <a:endParaRPr lang="en-GB" sz="1100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672189" y="99631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Splices</a:t>
            </a:r>
            <a:endParaRPr lang="en-GB" i="1" dirty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7485261" y="1375714"/>
          <a:ext cx="1202635" cy="221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698579"/>
                <a:gridCol w="504056"/>
              </a:tblGrid>
              <a:tr h="276392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+</a:t>
                      </a:r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13</a:t>
                      </a:r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92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+</a:t>
                      </a:r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11</a:t>
                      </a:r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92">
                <a:tc>
                  <a:txBody>
                    <a:bodyPr/>
                    <a:lstStyle/>
                    <a:p>
                      <a:pPr algn="ctr"/>
                      <a:endParaRPr lang="en-GB" sz="1000" dirty="0" smtClean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</a:t>
                      </a:r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92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</a:t>
                      </a:r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92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</a:t>
                      </a:r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92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24</a:t>
                      </a:r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92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36</a:t>
                      </a:r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92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18</a:t>
                      </a:r>
                      <a:endParaRPr lang="en-GB" sz="1000" dirty="0"/>
                    </a:p>
                  </a:txBody>
                  <a:tcPr marL="57068" marR="57068" marT="28535" marB="2853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" name="Rectangle 43"/>
          <p:cNvSpPr/>
          <p:nvPr/>
        </p:nvSpPr>
        <p:spPr>
          <a:xfrm>
            <a:off x="7566442" y="1447722"/>
            <a:ext cx="192244" cy="9612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7566442" y="1715438"/>
            <a:ext cx="192244" cy="9612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7740352" y="2000250"/>
            <a:ext cx="192244" cy="9612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7743638" y="2295340"/>
            <a:ext cx="192244" cy="961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7743638" y="2580228"/>
            <a:ext cx="192244" cy="96122"/>
          </a:xfrm>
          <a:prstGeom prst="rect">
            <a:avLst/>
          </a:prstGeom>
          <a:solidFill>
            <a:srgbClr val="FFC000"/>
          </a:solidFill>
          <a:ln>
            <a:solidFill>
              <a:srgbClr val="FFE0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7743638" y="2855768"/>
            <a:ext cx="192244" cy="96122"/>
          </a:xfrm>
          <a:prstGeom prst="rect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7743638" y="3133369"/>
            <a:ext cx="192244" cy="96122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7740352" y="3418652"/>
            <a:ext cx="192244" cy="96122"/>
          </a:xfrm>
          <a:prstGeom prst="rect">
            <a:avLst/>
          </a:prstGeom>
          <a:solidFill>
            <a:srgbClr val="2AA82A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7919588" y="1450747"/>
            <a:ext cx="192244" cy="96122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7919588" y="1718463"/>
            <a:ext cx="192244" cy="96122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8172400" y="3607163"/>
            <a:ext cx="866728" cy="261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C00000"/>
                </a:solidFill>
              </a:defRPr>
            </a:lvl1pPr>
          </a:lstStyle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Total 108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 rot="7858529" flipH="1" flipV="1">
            <a:off x="3722685" y="3767306"/>
            <a:ext cx="1573372" cy="648448"/>
            <a:chOff x="1524000" y="1523999"/>
            <a:chExt cx="6096000" cy="381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Shape 61"/>
            <p:cNvSpPr/>
            <p:nvPr/>
          </p:nvSpPr>
          <p:spPr>
            <a:xfrm>
              <a:off x="1524000" y="1523999"/>
              <a:ext cx="6096000" cy="3810000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63" name="Freeform 62"/>
            <p:cNvSpPr/>
            <p:nvPr/>
          </p:nvSpPr>
          <p:spPr>
            <a:xfrm>
              <a:off x="3962400" y="2522219"/>
              <a:ext cx="2438400" cy="2811780"/>
            </a:xfrm>
            <a:custGeom>
              <a:avLst/>
              <a:gdLst>
                <a:gd name="connsiteX0" fmla="*/ 406408 w 2438400"/>
                <a:gd name="connsiteY0" fmla="*/ 0 h 2811780"/>
                <a:gd name="connsiteX1" fmla="*/ 2438400 w 2438400"/>
                <a:gd name="connsiteY1" fmla="*/ 0 h 2811780"/>
                <a:gd name="connsiteX2" fmla="*/ 2438400 w 2438400"/>
                <a:gd name="connsiteY2" fmla="*/ 0 h 2811780"/>
                <a:gd name="connsiteX3" fmla="*/ 2438400 w 2438400"/>
                <a:gd name="connsiteY3" fmla="*/ 2405372 h 2811780"/>
                <a:gd name="connsiteX4" fmla="*/ 2031992 w 2438400"/>
                <a:gd name="connsiteY4" fmla="*/ 2811780 h 2811780"/>
                <a:gd name="connsiteX5" fmla="*/ 0 w 2438400"/>
                <a:gd name="connsiteY5" fmla="*/ 2811780 h 2811780"/>
                <a:gd name="connsiteX6" fmla="*/ 0 w 2438400"/>
                <a:gd name="connsiteY6" fmla="*/ 2811780 h 2811780"/>
                <a:gd name="connsiteX7" fmla="*/ 0 w 2438400"/>
                <a:gd name="connsiteY7" fmla="*/ 406408 h 2811780"/>
                <a:gd name="connsiteX8" fmla="*/ 406408 w 2438400"/>
                <a:gd name="connsiteY8" fmla="*/ 0 h 281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0" h="2811780">
                  <a:moveTo>
                    <a:pt x="406408" y="0"/>
                  </a:moveTo>
                  <a:lnTo>
                    <a:pt x="2438400" y="0"/>
                  </a:lnTo>
                  <a:lnTo>
                    <a:pt x="2438400" y="0"/>
                  </a:lnTo>
                  <a:lnTo>
                    <a:pt x="2438400" y="2405372"/>
                  </a:lnTo>
                  <a:cubicBezTo>
                    <a:pt x="2438400" y="2629825"/>
                    <a:pt x="2256445" y="2811780"/>
                    <a:pt x="2031992" y="2811780"/>
                  </a:cubicBezTo>
                  <a:lnTo>
                    <a:pt x="0" y="2811780"/>
                  </a:lnTo>
                  <a:lnTo>
                    <a:pt x="0" y="2811780"/>
                  </a:lnTo>
                  <a:lnTo>
                    <a:pt x="0" y="406408"/>
                  </a:lnTo>
                  <a:cubicBezTo>
                    <a:pt x="0" y="181955"/>
                    <a:pt x="181955" y="0"/>
                    <a:pt x="406408" y="0"/>
                  </a:cubicBez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033" tIns="119033" rIns="358064" bIns="119033" numCol="1" spcCol="1270" anchor="t" anchorCtr="0">
              <a:noAutofit/>
            </a:bodyPr>
            <a:lstStyle/>
            <a:p>
              <a:pPr lvl="0" algn="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400" kern="1200"/>
            </a:p>
          </p:txBody>
        </p:sp>
      </p:grpSp>
      <p:grpSp>
        <p:nvGrpSpPr>
          <p:cNvPr id="64" name="Group 63"/>
          <p:cNvGrpSpPr/>
          <p:nvPr/>
        </p:nvGrpSpPr>
        <p:grpSpPr>
          <a:xfrm rot="9056268" flipH="1" flipV="1">
            <a:off x="3957578" y="3784726"/>
            <a:ext cx="2359096" cy="648448"/>
            <a:chOff x="1524000" y="1523999"/>
            <a:chExt cx="6096000" cy="381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Shape 64"/>
            <p:cNvSpPr/>
            <p:nvPr/>
          </p:nvSpPr>
          <p:spPr>
            <a:xfrm>
              <a:off x="1524000" y="1523999"/>
              <a:ext cx="6096000" cy="3810000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66" name="Freeform 65"/>
            <p:cNvSpPr/>
            <p:nvPr/>
          </p:nvSpPr>
          <p:spPr>
            <a:xfrm>
              <a:off x="3962400" y="2522219"/>
              <a:ext cx="2438400" cy="2811780"/>
            </a:xfrm>
            <a:custGeom>
              <a:avLst/>
              <a:gdLst>
                <a:gd name="connsiteX0" fmla="*/ 406408 w 2438400"/>
                <a:gd name="connsiteY0" fmla="*/ 0 h 2811780"/>
                <a:gd name="connsiteX1" fmla="*/ 2438400 w 2438400"/>
                <a:gd name="connsiteY1" fmla="*/ 0 h 2811780"/>
                <a:gd name="connsiteX2" fmla="*/ 2438400 w 2438400"/>
                <a:gd name="connsiteY2" fmla="*/ 0 h 2811780"/>
                <a:gd name="connsiteX3" fmla="*/ 2438400 w 2438400"/>
                <a:gd name="connsiteY3" fmla="*/ 2405372 h 2811780"/>
                <a:gd name="connsiteX4" fmla="*/ 2031992 w 2438400"/>
                <a:gd name="connsiteY4" fmla="*/ 2811780 h 2811780"/>
                <a:gd name="connsiteX5" fmla="*/ 0 w 2438400"/>
                <a:gd name="connsiteY5" fmla="*/ 2811780 h 2811780"/>
                <a:gd name="connsiteX6" fmla="*/ 0 w 2438400"/>
                <a:gd name="connsiteY6" fmla="*/ 2811780 h 2811780"/>
                <a:gd name="connsiteX7" fmla="*/ 0 w 2438400"/>
                <a:gd name="connsiteY7" fmla="*/ 406408 h 2811780"/>
                <a:gd name="connsiteX8" fmla="*/ 406408 w 2438400"/>
                <a:gd name="connsiteY8" fmla="*/ 0 h 281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0" h="2811780">
                  <a:moveTo>
                    <a:pt x="406408" y="0"/>
                  </a:moveTo>
                  <a:lnTo>
                    <a:pt x="2438400" y="0"/>
                  </a:lnTo>
                  <a:lnTo>
                    <a:pt x="2438400" y="0"/>
                  </a:lnTo>
                  <a:lnTo>
                    <a:pt x="2438400" y="2405372"/>
                  </a:lnTo>
                  <a:cubicBezTo>
                    <a:pt x="2438400" y="2629825"/>
                    <a:pt x="2256445" y="2811780"/>
                    <a:pt x="2031992" y="2811780"/>
                  </a:cubicBezTo>
                  <a:lnTo>
                    <a:pt x="0" y="2811780"/>
                  </a:lnTo>
                  <a:lnTo>
                    <a:pt x="0" y="2811780"/>
                  </a:lnTo>
                  <a:lnTo>
                    <a:pt x="0" y="406408"/>
                  </a:lnTo>
                  <a:cubicBezTo>
                    <a:pt x="0" y="181955"/>
                    <a:pt x="181955" y="0"/>
                    <a:pt x="406408" y="0"/>
                  </a:cubicBez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033" tIns="119033" rIns="358064" bIns="119033" numCol="1" spcCol="1270" anchor="t" anchorCtr="0">
              <a:noAutofit/>
            </a:bodyPr>
            <a:lstStyle/>
            <a:p>
              <a:pPr lvl="0" algn="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400" kern="1200"/>
            </a:p>
          </p:txBody>
        </p:sp>
      </p:grpSp>
      <p:sp>
        <p:nvSpPr>
          <p:cNvPr id="39" name="TextBox 38"/>
          <p:cNvSpPr txBox="1"/>
          <p:nvPr/>
        </p:nvSpPr>
        <p:spPr>
          <a:xfrm rot="20543243">
            <a:off x="2786599" y="4913672"/>
            <a:ext cx="24479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Internal </a:t>
            </a:r>
            <a:r>
              <a:rPr lang="en-GB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busbars</a:t>
            </a:r>
            <a:endParaRPr lang="en-GB" sz="1400" i="1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GB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(stabilized Rutherford cable)</a:t>
            </a:r>
            <a:endParaRPr lang="en-GB" sz="1100" i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4" name="Curved Connector 73"/>
          <p:cNvCxnSpPr/>
          <p:nvPr/>
        </p:nvCxnSpPr>
        <p:spPr>
          <a:xfrm>
            <a:off x="5634956" y="1924687"/>
            <a:ext cx="483894" cy="1404000"/>
          </a:xfrm>
          <a:prstGeom prst="curvedConnector2">
            <a:avLst/>
          </a:prstGeom>
          <a:ln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 rot="4408013">
            <a:off x="5529315" y="2352703"/>
            <a:ext cx="11400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solidFill>
                  <a:schemeClr val="accent4"/>
                </a:solidFill>
              </a:rPr>
              <a:t>In Q2 </a:t>
            </a:r>
            <a:r>
              <a:rPr lang="en-GB" sz="900" smtClean="0">
                <a:solidFill>
                  <a:schemeClr val="accent4"/>
                </a:solidFill>
              </a:rPr>
              <a:t>cold masses</a:t>
            </a:r>
            <a:endParaRPr lang="en-GB" sz="900" dirty="0">
              <a:solidFill>
                <a:schemeClr val="accent4"/>
              </a:solidFill>
            </a:endParaRPr>
          </a:p>
        </p:txBody>
      </p:sp>
      <p:pic>
        <p:nvPicPr>
          <p:cNvPr id="57" name="Image 7" descr="Logo-APO-LAR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2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8" grpId="0"/>
      <p:bldP spid="39" grpId="0"/>
      <p:bldP spid="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LMQXFA Voltage</a:t>
            </a:r>
            <a:r>
              <a:rPr lang="en-US" dirty="0" smtClean="0"/>
              <a:t>, Quench, Radiation,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T: Voltage Limits same as MQXFA. 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Hipot</a:t>
            </a:r>
            <a:r>
              <a:rPr lang="en-US" dirty="0" smtClean="0">
                <a:solidFill>
                  <a:srgbClr val="FF0000"/>
                </a:solidFill>
              </a:rPr>
              <a:t> values under discussion with CERN, no decision yet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Quench requirements same as MQXFA:</a:t>
            </a:r>
          </a:p>
          <a:p>
            <a:pPr lvl="1"/>
            <a:r>
              <a:rPr lang="en-US" dirty="0" smtClean="0"/>
              <a:t>T: Trained to 108% </a:t>
            </a:r>
            <a:r>
              <a:rPr lang="en-US" dirty="0"/>
              <a:t>of nominal operating current </a:t>
            </a:r>
            <a:r>
              <a:rPr lang="en-US" dirty="0" smtClean="0"/>
              <a:t>(17.8 kA, nominal operating </a:t>
            </a:r>
            <a:r>
              <a:rPr lang="en-US" dirty="0"/>
              <a:t>current is </a:t>
            </a:r>
            <a:r>
              <a:rPr lang="en-US" dirty="0" smtClean="0"/>
              <a:t>16.5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kA). </a:t>
            </a:r>
            <a:endParaRPr lang="en-US" dirty="0" smtClean="0"/>
          </a:p>
          <a:p>
            <a:pPr lvl="1"/>
            <a:r>
              <a:rPr lang="en-US" dirty="0" smtClean="0"/>
              <a:t>O: Must </a:t>
            </a:r>
            <a:r>
              <a:rPr lang="en-US" dirty="0"/>
              <a:t>remember training and reach nominal operating current </a:t>
            </a:r>
            <a:r>
              <a:rPr lang="en-US" dirty="0" smtClean="0"/>
              <a:t>with a target of no </a:t>
            </a:r>
            <a:r>
              <a:rPr lang="en-US" dirty="0"/>
              <a:t>more than 1 quench after a room temperature thermal cycle</a:t>
            </a:r>
          </a:p>
          <a:p>
            <a:pPr lvl="1"/>
            <a:r>
              <a:rPr lang="en-US" dirty="0" smtClean="0"/>
              <a:t>T: Must </a:t>
            </a:r>
            <a:r>
              <a:rPr lang="en-US" dirty="0"/>
              <a:t>not quench while ramping down at 300 A/s from nominal </a:t>
            </a:r>
            <a:r>
              <a:rPr lang="en-US" dirty="0" smtClean="0"/>
              <a:t>current</a:t>
            </a:r>
          </a:p>
          <a:p>
            <a:r>
              <a:rPr lang="en-US" dirty="0" smtClean="0"/>
              <a:t>Radiation requirements same as MQXFA</a:t>
            </a:r>
          </a:p>
          <a:p>
            <a:pPr lvl="1"/>
            <a:r>
              <a:rPr lang="en-US" dirty="0" smtClean="0"/>
              <a:t>O: All MQXFA components must withstand a maximum radiation dose of 30 </a:t>
            </a:r>
            <a:r>
              <a:rPr lang="en-US" dirty="0" err="1" smtClean="0"/>
              <a:t>MGy</a:t>
            </a:r>
            <a:endParaRPr lang="en-US" dirty="0" smtClean="0"/>
          </a:p>
          <a:p>
            <a:r>
              <a:rPr lang="en-US" dirty="0" smtClean="0"/>
              <a:t>Reliability Requirements same as MQXFA</a:t>
            </a:r>
          </a:p>
          <a:p>
            <a:pPr lvl="1"/>
            <a:r>
              <a:rPr lang="en-US" dirty="0" smtClean="0"/>
              <a:t>O: Survive </a:t>
            </a:r>
            <a:r>
              <a:rPr lang="en-US" dirty="0">
                <a:solidFill>
                  <a:srgbClr val="FF0000"/>
                </a:solidFill>
              </a:rPr>
              <a:t>3,000</a:t>
            </a:r>
            <a:r>
              <a:rPr lang="en-US" dirty="0"/>
              <a:t> powering </a:t>
            </a:r>
            <a:r>
              <a:rPr lang="en-US" dirty="0" smtClean="0"/>
              <a:t>cycles and </a:t>
            </a:r>
            <a:r>
              <a:rPr lang="en-US" dirty="0">
                <a:solidFill>
                  <a:srgbClr val="FF0000"/>
                </a:solidFill>
              </a:rPr>
              <a:t>50</a:t>
            </a:r>
            <a:r>
              <a:rPr lang="en-US" dirty="0"/>
              <a:t> quenches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pic>
        <p:nvPicPr>
          <p:cNvPr id="6" name="Image 7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20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LMQXFA Free </a:t>
            </a:r>
            <a:r>
              <a:rPr lang="en-US" dirty="0" smtClean="0"/>
              <a:t>Cross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06578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T: After installation and routing of heat exchanger tubes, instrumentation wiring, and superconducting busses there must be a free LMQXFA cross section area of at least </a:t>
            </a:r>
            <a:r>
              <a:rPr lang="en-US" dirty="0" smtClean="0">
                <a:solidFill>
                  <a:srgbClr val="FF0000"/>
                </a:solidFill>
              </a:rPr>
              <a:t>150 </a:t>
            </a:r>
            <a:r>
              <a:rPr lang="en-US" dirty="0"/>
              <a:t>c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in the helium volume to allow for an adequate venting path</a:t>
            </a:r>
          </a:p>
          <a:p>
            <a:pPr lvl="1"/>
            <a:r>
              <a:rPr lang="en-US" dirty="0" smtClean="0"/>
              <a:t>This also sets the free cross sectional area of piping connecting the cold mass assembly to neighboring cold mass assemblies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3501008"/>
            <a:ext cx="2664296" cy="250871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951820" y="5589240"/>
            <a:ext cx="18362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60032" y="541879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 </a:t>
            </a:r>
            <a:r>
              <a:rPr lang="en-US" dirty="0"/>
              <a:t>cm</a:t>
            </a:r>
            <a:r>
              <a:rPr lang="en-US" baseline="30000" dirty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Image 7" descr="Logo-APO-LAR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49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LMQXFA Interface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T: Comply with Interface </a:t>
            </a:r>
            <a:r>
              <a:rPr lang="en-US" dirty="0"/>
              <a:t>S</a:t>
            </a:r>
            <a:r>
              <a:rPr lang="en-US" dirty="0" smtClean="0"/>
              <a:t>pecifications for:</a:t>
            </a:r>
          </a:p>
          <a:p>
            <a:pPr lvl="1"/>
            <a:r>
              <a:rPr lang="en-US" dirty="0" smtClean="0"/>
              <a:t>The MQXFA magnets</a:t>
            </a:r>
          </a:p>
          <a:p>
            <a:pPr lvl="1"/>
            <a:r>
              <a:rPr lang="en-US" dirty="0" smtClean="0"/>
              <a:t>CERN QQXFA Cryostats</a:t>
            </a:r>
          </a:p>
          <a:p>
            <a:pPr lvl="1"/>
            <a:r>
              <a:rPr lang="en-US" dirty="0" smtClean="0"/>
              <a:t>CERN Cryogenic System</a:t>
            </a:r>
          </a:p>
          <a:p>
            <a:pPr lvl="1"/>
            <a:r>
              <a:rPr lang="en-US" dirty="0" smtClean="0"/>
              <a:t>CERN Power System</a:t>
            </a:r>
          </a:p>
          <a:p>
            <a:pPr lvl="1"/>
            <a:r>
              <a:rPr lang="en-US" dirty="0" smtClean="0"/>
              <a:t>CERN Quench Protection System</a:t>
            </a:r>
          </a:p>
          <a:p>
            <a:pPr lvl="1"/>
            <a:r>
              <a:rPr lang="en-US" dirty="0" smtClean="0"/>
              <a:t>CERN Instrumentation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4869160"/>
            <a:ext cx="5105400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these interface specifications are To Be Defined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pic>
        <p:nvPicPr>
          <p:cNvPr id="7" name="Image 7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15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CERN Supplied LMQXFA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470480"/>
              </p:ext>
            </p:extLst>
          </p:nvPr>
        </p:nvGraphicFramePr>
        <p:xfrm>
          <a:off x="1763713" y="2209800"/>
          <a:ext cx="4637087" cy="2186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4662"/>
                <a:gridCol w="1412425"/>
              </a:tblGrid>
              <a:tr h="1987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Item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Quantity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79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Beam tubes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3300"/>
                          </a:solidFill>
                          <a:effectLst/>
                        </a:rPr>
                        <a:t>11</a:t>
                      </a:r>
                      <a:endParaRPr lang="en-US" sz="1200" dirty="0"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79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Heat exchanger </a:t>
                      </a:r>
                      <a:r>
                        <a:rPr lang="en-US" sz="1200" dirty="0" smtClean="0">
                          <a:effectLst/>
                        </a:rPr>
                        <a:t>tubes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</a:rPr>
                        <a:t>22</a:t>
                      </a:r>
                      <a:endParaRPr lang="en-US" sz="1200" dirty="0"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79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Instrumentation wire AWG 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3300"/>
                          </a:solidFill>
                          <a:effectLst/>
                        </a:rPr>
                        <a:t>TBD km</a:t>
                      </a:r>
                      <a:endParaRPr lang="en-US" sz="1200" dirty="0"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79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Instrumentation wire AWG 26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3300"/>
                          </a:solidFill>
                          <a:effectLst/>
                        </a:rPr>
                        <a:t>TBD km</a:t>
                      </a:r>
                      <a:endParaRPr lang="en-US" sz="1200" dirty="0"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79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Thermometer cable, 4 x AWG 30 (twisted)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3300"/>
                          </a:solidFill>
                          <a:effectLst/>
                        </a:rPr>
                        <a:t>TBD km</a:t>
                      </a:r>
                      <a:endParaRPr lang="en-US" sz="1200" dirty="0"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79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Temperature Sensors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3300"/>
                          </a:solidFill>
                          <a:effectLst/>
                        </a:rPr>
                        <a:t>44</a:t>
                      </a:r>
                      <a:endParaRPr lang="en-US" sz="1200" dirty="0"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79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Warm up heaters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3300"/>
                          </a:solidFill>
                          <a:effectLst/>
                        </a:rPr>
                        <a:t>22</a:t>
                      </a:r>
                      <a:endParaRPr lang="en-US" sz="1200" dirty="0"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79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Beam Loss Monitor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3300"/>
                          </a:solidFill>
                          <a:effectLst/>
                        </a:rPr>
                        <a:t>11</a:t>
                      </a:r>
                      <a:endParaRPr lang="en-US" sz="1200" dirty="0"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59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Instrumentation Connectors and Feedthroughs (if applicable)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3300"/>
                          </a:solidFill>
                          <a:effectLst/>
                        </a:rPr>
                        <a:t>TBD</a:t>
                      </a:r>
                      <a:endParaRPr lang="en-US" sz="1200" dirty="0"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pic>
        <p:nvPicPr>
          <p:cNvPr id="7" name="Image 7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9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smtClean="0"/>
              <a:t>LMQXFA Safety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13779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T: Comply with the corresponding CERN Work Package 3 Launch Safety Agreement (LSA) specification</a:t>
            </a:r>
          </a:p>
          <a:p>
            <a:pPr lvl="1"/>
            <a:r>
              <a:rPr lang="en-US" dirty="0" smtClean="0"/>
              <a:t>Unless special CERN-U.S. agreements are reached, e.g. regarding PED compliance for pressure vessels</a:t>
            </a:r>
          </a:p>
          <a:p>
            <a:r>
              <a:rPr lang="en-US" dirty="0" smtClean="0"/>
              <a:t>Radiological Requirements</a:t>
            </a:r>
          </a:p>
          <a:p>
            <a:pPr lvl="1"/>
            <a:r>
              <a:rPr lang="en-US" dirty="0" smtClean="0"/>
              <a:t>Co traces content &lt; 0.1% in weight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284984"/>
            <a:ext cx="6774702" cy="285534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pic>
        <p:nvPicPr>
          <p:cNvPr id="7" name="Image 7" descr="Logo-APO-LAR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50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draft LMQXFA functional requirements specification is available and under discussion with CERN</a:t>
            </a:r>
          </a:p>
          <a:p>
            <a:pPr lvl="1"/>
            <a:r>
              <a:rPr lang="en-US" dirty="0" smtClean="0"/>
              <a:t>Discussed at LARP/Hi-</a:t>
            </a:r>
            <a:r>
              <a:rPr lang="en-US" dirty="0" err="1" smtClean="0"/>
              <a:t>Lumi</a:t>
            </a:r>
            <a:r>
              <a:rPr lang="en-US" dirty="0" smtClean="0"/>
              <a:t> meetings (next one at SLAC 18-20 May 2016) and workshops</a:t>
            </a:r>
          </a:p>
          <a:p>
            <a:pPr lvl="1"/>
            <a:r>
              <a:rPr lang="en-US" dirty="0" smtClean="0"/>
              <a:t>Trying to converge by the DOE review of LARP in July 2016</a:t>
            </a:r>
          </a:p>
          <a:p>
            <a:pPr lvl="1"/>
            <a:r>
              <a:rPr lang="en-US" dirty="0" smtClean="0"/>
              <a:t>Input from this review very valuable to identify missing requirements and improvements</a:t>
            </a:r>
          </a:p>
          <a:p>
            <a:r>
              <a:rPr lang="en-US" dirty="0" smtClean="0"/>
              <a:t>Key requirements to agree are alignment, </a:t>
            </a:r>
            <a:r>
              <a:rPr lang="en-US" dirty="0" err="1" smtClean="0"/>
              <a:t>hipot</a:t>
            </a:r>
            <a:r>
              <a:rPr lang="en-US" dirty="0" smtClean="0"/>
              <a:t>, parts supplied by CERN, and safety</a:t>
            </a:r>
          </a:p>
          <a:p>
            <a:pPr lvl="1"/>
            <a:r>
              <a:rPr lang="en-US" dirty="0" smtClean="0"/>
              <a:t>Important to quantify cost and schedule impact of requirements such as PED pressure vessel compliance and low Co traces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6" name="Image 7" descr="Logo-APO-LAR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5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0" name="Image 9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874066"/>
            <a:ext cx="5926027" cy="170935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U.S. Deliverables must support LHC tunnel installation during CERN’s “Long Shutdown 3” (LS3) in 2024-2026</a:t>
            </a:r>
          </a:p>
          <a:p>
            <a:r>
              <a:rPr lang="en-US" dirty="0" smtClean="0"/>
              <a:t>The last U.S. deliverable </a:t>
            </a:r>
            <a:r>
              <a:rPr lang="en-US" u="sng" dirty="0" smtClean="0"/>
              <a:t>for tunnel installation </a:t>
            </a:r>
            <a:r>
              <a:rPr lang="en-US" dirty="0" smtClean="0"/>
              <a:t>must be at CERN </a:t>
            </a:r>
            <a:r>
              <a:rPr lang="en-US" u="sng" dirty="0" smtClean="0"/>
              <a:t>by the end of CY2023 at the latest </a:t>
            </a:r>
            <a:r>
              <a:rPr lang="en-US" dirty="0" smtClean="0"/>
              <a:t>to give enough time for CERN to execute their scope prior to tunnel installation</a:t>
            </a:r>
          </a:p>
          <a:p>
            <a:pPr lvl="1"/>
            <a:r>
              <a:rPr lang="en-US" dirty="0" smtClean="0"/>
              <a:t>CERN scope: cryostat the U.S. cold mass assembly and test the final </a:t>
            </a:r>
            <a:r>
              <a:rPr lang="en-US" dirty="0" err="1" smtClean="0"/>
              <a:t>cryo</a:t>
            </a:r>
            <a:r>
              <a:rPr lang="en-US" dirty="0" smtClean="0"/>
              <a:t>-assembly before HL-LHC tunnel installation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87624" y="2774288"/>
            <a:ext cx="6339614" cy="2789607"/>
            <a:chOff x="47160" y="1524000"/>
            <a:chExt cx="9066213" cy="3989387"/>
          </a:xfrm>
        </p:grpSpPr>
        <p:pic>
          <p:nvPicPr>
            <p:cNvPr id="12" name="Picture 19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" y="1524000"/>
              <a:ext cx="9056688" cy="398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845673" y="2728913"/>
              <a:ext cx="8267700" cy="1587"/>
            </a:xfrm>
            <a:prstGeom prst="straightConnector1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142910" y="2606675"/>
              <a:ext cx="877888" cy="2460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H" sz="1600" b="1" dirty="0">
                  <a:solidFill>
                    <a:srgbClr val="3399FF"/>
                  </a:solidFill>
                  <a:latin typeface="Arial"/>
                </a:rPr>
                <a:t>PHASE 1</a:t>
              </a:r>
              <a:endParaRPr lang="fr-FR" sz="1600" b="1" dirty="0">
                <a:solidFill>
                  <a:srgbClr val="3399FF"/>
                </a:solidFill>
                <a:latin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53798" y="2151363"/>
              <a:ext cx="800101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srgbClr val="FFFFFF"/>
                  </a:solidFill>
                  <a:latin typeface="Arial"/>
                </a:rPr>
                <a:t>Run 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32148" y="3144838"/>
              <a:ext cx="801687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srgbClr val="FFFFFF"/>
                  </a:solidFill>
                  <a:latin typeface="Arial"/>
                </a:rPr>
                <a:t>Run 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12960" y="2151363"/>
              <a:ext cx="660399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srgbClr val="FFFFFF"/>
                  </a:solidFill>
                  <a:latin typeface="Arial"/>
                </a:rPr>
                <a:t>LS 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08048" y="3590925"/>
              <a:ext cx="658812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srgbClr val="FFFFFF"/>
                  </a:solidFill>
                  <a:latin typeface="Arial"/>
                </a:rPr>
                <a:t>LS 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90160" y="4568825"/>
              <a:ext cx="658813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srgbClr val="FFFFFF"/>
                  </a:solidFill>
                  <a:latin typeface="Arial"/>
                </a:rPr>
                <a:t>LS 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95523" y="4568825"/>
              <a:ext cx="658812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srgbClr val="FFFFFF"/>
                  </a:solidFill>
                  <a:latin typeface="Arial"/>
                </a:rPr>
                <a:t>LS 5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890123" y="4229100"/>
              <a:ext cx="2349500" cy="0"/>
            </a:xfrm>
            <a:prstGeom prst="straightConnector1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headEnd type="oval" w="med" len="med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276010" y="5037138"/>
              <a:ext cx="658813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srgbClr val="FFFFFF"/>
                  </a:solidFill>
                  <a:latin typeface="Arial"/>
                </a:rPr>
                <a:t>LS 4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67048" y="5011738"/>
              <a:ext cx="660400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srgbClr val="FFFFFF"/>
                  </a:solidFill>
                  <a:latin typeface="Arial"/>
                </a:rPr>
                <a:t>LS 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69973" y="5037138"/>
              <a:ext cx="801687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srgbClr val="FFFFFF"/>
                  </a:solidFill>
                  <a:latin typeface="Arial"/>
                </a:rPr>
                <a:t>Run 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91828" y="3563938"/>
              <a:ext cx="801686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srgbClr val="FFFFFF"/>
                  </a:solidFill>
                  <a:latin typeface="Arial"/>
                </a:rPr>
                <a:t>Run 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38510" y="3559175"/>
              <a:ext cx="800100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dirty="0">
                  <a:solidFill>
                    <a:srgbClr val="FFFFFF"/>
                  </a:solidFill>
                  <a:latin typeface="Arial"/>
                </a:rPr>
                <a:t>Run 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19035" y="4105275"/>
              <a:ext cx="1903413" cy="2476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H" sz="1600" b="1" dirty="0">
                  <a:solidFill>
                    <a:srgbClr val="3399FF"/>
                  </a:solidFill>
                  <a:latin typeface="Arial"/>
                </a:rPr>
                <a:t>HL-LHC installation</a:t>
              </a:r>
              <a:endParaRPr lang="fr-FR" sz="1600" b="1" dirty="0">
                <a:solidFill>
                  <a:srgbClr val="3399FF"/>
                </a:solidFill>
                <a:latin typeface="Arial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033518" y="2938165"/>
              <a:ext cx="3620818" cy="1169779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95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Funding Profile and CD Forecast</a:t>
            </a:r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0" name="Image 9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874065"/>
            <a:ext cx="6768752" cy="5309497"/>
          </a:xfrm>
        </p:spPr>
        <p:txBody>
          <a:bodyPr>
            <a:normAutofit/>
          </a:bodyPr>
          <a:lstStyle/>
          <a:p>
            <a:r>
              <a:rPr lang="en-US" dirty="0" smtClean="0"/>
              <a:t>From approved “Mission Need Statement” for the HL-LHC Accelerator Upgrade: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448" y="1613702"/>
            <a:ext cx="6495281" cy="9448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66161"/>
            <a:ext cx="3306406" cy="11253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930" y="2588390"/>
            <a:ext cx="2861023" cy="3532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785529"/>
            <a:ext cx="352839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The U.S. HL-LHC Accelerator Upgrade Project achieved CD-0 on April 13, 2016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8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Preliminary Project Planning</a:t>
            </a:r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10" name="Image 9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874066"/>
            <a:ext cx="6768752" cy="3923086"/>
          </a:xfrm>
        </p:spPr>
        <p:txBody>
          <a:bodyPr>
            <a:normAutofit/>
          </a:bodyPr>
          <a:lstStyle/>
          <a:p>
            <a:r>
              <a:rPr lang="en-US" dirty="0" smtClean="0"/>
              <a:t>Draft “Key Assumptions” Document available:</a:t>
            </a:r>
          </a:p>
          <a:p>
            <a:pPr lvl="1"/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us-hilumi-docdb.fnal.gov:440/cgi-bin/ShowDocument?docid=78</a:t>
            </a:r>
            <a:r>
              <a:rPr lang="en-US" sz="1200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953" y="1611670"/>
            <a:ext cx="3032047" cy="4509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005" y="1594276"/>
            <a:ext cx="3173744" cy="476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7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Preliminary Magnets Project Planning</a:t>
            </a:r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0" name="Image 9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874066"/>
            <a:ext cx="6768752" cy="3923086"/>
          </a:xfrm>
        </p:spPr>
        <p:txBody>
          <a:bodyPr>
            <a:normAutofit/>
          </a:bodyPr>
          <a:lstStyle/>
          <a:p>
            <a:r>
              <a:rPr lang="en-US" dirty="0" smtClean="0"/>
              <a:t>Draft Magnets “Manufacturing Plan” in progress</a:t>
            </a:r>
          </a:p>
          <a:p>
            <a:pPr marL="400050" lvl="2" indent="0">
              <a:buNone/>
            </a:pPr>
            <a:r>
              <a:rPr lang="en-US" sz="1000" dirty="0" smtClean="0">
                <a:hlinkClick r:id="rId3"/>
              </a:rPr>
              <a:t>https</a:t>
            </a:r>
            <a:r>
              <a:rPr lang="en-US" sz="1000" dirty="0">
                <a:hlinkClick r:id="rId3"/>
              </a:rPr>
              <a:t>://</a:t>
            </a:r>
            <a:r>
              <a:rPr lang="en-US" sz="1000" dirty="0" smtClean="0">
                <a:hlinkClick r:id="rId3"/>
              </a:rPr>
              <a:t>us-hilumi-docdb.fnal.gov:440/cgi-bin/ShowDocument?docid=52</a:t>
            </a:r>
            <a:r>
              <a:rPr lang="en-US" sz="1000" dirty="0" smtClean="0"/>
              <a:t>  </a:t>
            </a:r>
            <a:endParaRPr lang="en-US" dirty="0" smtClean="0"/>
          </a:p>
          <a:p>
            <a:r>
              <a:rPr lang="en-US" dirty="0" smtClean="0"/>
              <a:t>High Level Manufacturing Flow Chart: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19" y="2060848"/>
            <a:ext cx="5575300" cy="3573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962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55195"/>
            <a:ext cx="7848432" cy="46580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Preliminary Integrated Schedule </a:t>
            </a:r>
            <a:br>
              <a:rPr lang="en-GB" dirty="0" smtClean="0"/>
            </a:br>
            <a:r>
              <a:rPr lang="en-GB" dirty="0" smtClean="0"/>
              <a:t>(includes LARP to Project transition)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8" name="Image 7" descr="Logo-APO-LAR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25360" y="1025001"/>
            <a:ext cx="486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FY17</a:t>
            </a:r>
            <a:endParaRPr lang="en-US" sz="1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1025001"/>
            <a:ext cx="486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FY18</a:t>
            </a:r>
            <a:endParaRPr lang="en-US" sz="1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1023110"/>
            <a:ext cx="486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FY19</a:t>
            </a:r>
            <a:endParaRPr lang="en-US" sz="1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0412" y="1023110"/>
            <a:ext cx="486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FY20</a:t>
            </a:r>
            <a:endParaRPr lang="en-US" sz="1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8984" y="1025001"/>
            <a:ext cx="486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FY21</a:t>
            </a:r>
            <a:endParaRPr lang="en-US" sz="1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1818" y="1025001"/>
            <a:ext cx="486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FY22</a:t>
            </a:r>
            <a:endParaRPr lang="en-US" sz="1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6128" y="1016046"/>
            <a:ext cx="486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FY23</a:t>
            </a:r>
            <a:endParaRPr lang="en-US" sz="1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4496" y="1016045"/>
            <a:ext cx="486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FY24</a:t>
            </a:r>
            <a:endParaRPr lang="en-US" sz="1000" dirty="0">
              <a:latin typeface="+mn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27584" y="2636912"/>
            <a:ext cx="739990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72048" y="3789040"/>
            <a:ext cx="739990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4505" y="4527227"/>
            <a:ext cx="739990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17331" y="5093818"/>
            <a:ext cx="739990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7331" y="5364163"/>
            <a:ext cx="739990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88224" y="1801685"/>
            <a:ext cx="922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FNAL Coils</a:t>
            </a:r>
            <a:endParaRPr lang="en-US" sz="10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66693" y="3167177"/>
            <a:ext cx="765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BNL Coils</a:t>
            </a:r>
            <a:endParaRPr lang="en-US" sz="10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84086" y="4038321"/>
            <a:ext cx="1647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LBNL Structure Assembly</a:t>
            </a:r>
            <a:endParaRPr lang="en-US" sz="10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12999" y="4674862"/>
            <a:ext cx="1254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BNL Vertical Test</a:t>
            </a:r>
            <a:endParaRPr lang="en-US" sz="1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15816" y="5117942"/>
            <a:ext cx="1890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+mn-lt"/>
              </a:rPr>
              <a:t>FNAL Cold Mass Assembly*</a:t>
            </a:r>
            <a:endParaRPr lang="en-US" sz="1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40642" y="5471246"/>
            <a:ext cx="16671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  <a:latin typeface="+mn-lt"/>
              </a:rPr>
              <a:t>FNAL Cold Mass Test*</a:t>
            </a:r>
            <a:endParaRPr lang="en-US" sz="1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46961" y="5773421"/>
            <a:ext cx="14485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Delivery to CERN</a:t>
            </a:r>
            <a:endParaRPr lang="en-US" sz="1000" dirty="0">
              <a:latin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797715" y="5733847"/>
            <a:ext cx="739990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61874" y="2049367"/>
            <a:ext cx="820248" cy="246221"/>
          </a:xfrm>
          <a:prstGeom prst="rect">
            <a:avLst/>
          </a:prstGeom>
          <a:solidFill>
            <a:srgbClr val="FFC000">
              <a:alpha val="6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LARP</a:t>
            </a:r>
            <a:endParaRPr lang="en-US" sz="10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85210" y="2070322"/>
            <a:ext cx="820248" cy="24622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Project</a:t>
            </a:r>
            <a:endParaRPr lang="en-US" sz="10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58021" y="6004964"/>
            <a:ext cx="26642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*Topics of this Conceptual Review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0" y="5661248"/>
            <a:ext cx="75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4966517" y="5703072"/>
            <a:ext cx="75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55932" y="5735972"/>
            <a:ext cx="75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6053781" y="5760920"/>
            <a:ext cx="75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6348253" y="5763444"/>
            <a:ext cx="75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6981549" y="5788145"/>
            <a:ext cx="75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7250532" y="5812381"/>
            <a:ext cx="75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7651682" y="5829377"/>
            <a:ext cx="75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7</a:t>
            </a:r>
            <a:endParaRPr lang="en-US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7905464" y="5845687"/>
            <a:ext cx="75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8148412" y="5861741"/>
            <a:ext cx="75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8308375" y="5893070"/>
            <a:ext cx="330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Preliminary Delivery Dates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8" name="Image 7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437374"/>
              </p:ext>
            </p:extLst>
          </p:nvPr>
        </p:nvGraphicFramePr>
        <p:xfrm>
          <a:off x="1787059" y="3376532"/>
          <a:ext cx="3108201" cy="2514780"/>
        </p:xfrm>
        <a:graphic>
          <a:graphicData uri="http://schemas.openxmlformats.org/drawingml/2006/table">
            <a:tbl>
              <a:tblPr/>
              <a:tblGrid>
                <a:gridCol w="2076791"/>
                <a:gridCol w="1031410"/>
              </a:tblGrid>
              <a:tr h="22514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Cold</a:t>
                      </a:r>
                      <a:r>
                        <a:rPr lang="en-US" sz="1200" b="1" baseline="0" dirty="0" smtClean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 Mass Delivery to CERN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Delivery</a:t>
                      </a:r>
                      <a:r>
                        <a:rPr lang="en-US" sz="1200" b="1" baseline="0" dirty="0" smtClean="0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 Date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</a:tr>
              <a:tr h="20814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LMQXFP (LARP)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8/10/20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14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 LMQXFA-1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1/1/21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814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 LMQXFA-2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9/2/21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814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 LMQXFA-3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1/14/22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814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 LMQXFA-4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5/6/22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814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LMQXFA-5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1/12/23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814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LMQXFA-6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4/12/23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814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LMQXFA-7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9/15/23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814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LMQXFA-8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12/29/23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14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LMQXFA-9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3/22/24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814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Delivered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LMQXFA-10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6/28/24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4895260" y="3804628"/>
            <a:ext cx="144016" cy="164059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19680" y="4372312"/>
            <a:ext cx="276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 Cold Masses for Q1/Q3 LHC Tunnel Installation (2021-2023)</a:t>
            </a:r>
            <a:endParaRPr lang="en-US" sz="1400" dirty="0"/>
          </a:p>
        </p:txBody>
      </p:sp>
      <p:sp>
        <p:nvSpPr>
          <p:cNvPr id="33" name="Right Brace 32"/>
          <p:cNvSpPr/>
          <p:nvPr/>
        </p:nvSpPr>
        <p:spPr>
          <a:xfrm>
            <a:off x="4916964" y="5475948"/>
            <a:ext cx="144016" cy="41536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133513" y="5523287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 Spares (2024)</a:t>
            </a:r>
            <a:endParaRPr lang="en-US" sz="14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895260" y="3717032"/>
            <a:ext cx="7802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75491" y="3482947"/>
            <a:ext cx="265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LARP Prototype Cold Mass for String Test (2020)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078675"/>
            <a:ext cx="7193596" cy="199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LARP Prototypes Schedule (FY16-FY20)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1287" y="1219200"/>
            <a:ext cx="4280713" cy="4906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LARP Prototypes</a:t>
            </a:r>
          </a:p>
          <a:p>
            <a:pPr lvl="1"/>
            <a:r>
              <a:rPr lang="en-US" dirty="0" smtClean="0"/>
              <a:t>3 Long Magnets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two for CD-3 approval by mid-FY18</a:t>
            </a:r>
          </a:p>
          <a:p>
            <a:pPr lvl="2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for value engineering and cold mass assembly prototype</a:t>
            </a:r>
          </a:p>
          <a:p>
            <a:pPr lvl="3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prototype coils are 4.0 m long instead of 4.2 m long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 Cold Mass Assembly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Uses 2</a:t>
            </a:r>
            <a:r>
              <a:rPr lang="en-US" baseline="30000" dirty="0" smtClean="0">
                <a:solidFill>
                  <a:srgbClr val="C00000"/>
                </a:solidFill>
              </a:rPr>
              <a:t>nd</a:t>
            </a:r>
            <a:r>
              <a:rPr lang="en-US" dirty="0" smtClean="0">
                <a:solidFill>
                  <a:srgbClr val="C00000"/>
                </a:solidFill>
              </a:rPr>
              <a:t> and 3</a:t>
            </a:r>
            <a:r>
              <a:rPr lang="en-US" baseline="30000" dirty="0" smtClean="0">
                <a:solidFill>
                  <a:srgbClr val="C00000"/>
                </a:solidFill>
              </a:rPr>
              <a:t>rd</a:t>
            </a:r>
            <a:r>
              <a:rPr lang="en-US" dirty="0" smtClean="0">
                <a:solidFill>
                  <a:srgbClr val="C00000"/>
                </a:solidFill>
              </a:rPr>
              <a:t> long magnets prototypes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Delivered to CERN for string test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Will try to meet HL-LHC tunnel installation requirements</a:t>
            </a:r>
          </a:p>
          <a:p>
            <a:pPr lvl="3"/>
            <a:r>
              <a:rPr lang="en-US" dirty="0" smtClean="0">
                <a:solidFill>
                  <a:srgbClr val="C00000"/>
                </a:solidFill>
              </a:rPr>
              <a:t>Opportunity to become one of the project spare deliverables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Ruben Carcagno -LMQXF Cold Mass Assembly Review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30187"/>
            <a:ext cx="3528392" cy="5097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4809" y="981308"/>
            <a:ext cx="48687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n-lt"/>
              </a:rPr>
              <a:t>FY16</a:t>
            </a:r>
            <a:endParaRPr lang="en-US" sz="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5221" y="980728"/>
            <a:ext cx="48687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n-lt"/>
              </a:rPr>
              <a:t>FY17</a:t>
            </a:r>
            <a:endParaRPr lang="en-US" sz="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936" y="980728"/>
            <a:ext cx="48687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n-lt"/>
              </a:rPr>
              <a:t>FY18</a:t>
            </a:r>
            <a:endParaRPr lang="en-US" sz="8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8651" y="980728"/>
            <a:ext cx="48687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n-lt"/>
              </a:rPr>
              <a:t>FY19</a:t>
            </a:r>
            <a:endParaRPr lang="en-US" sz="8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0366" y="980728"/>
            <a:ext cx="48687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n-lt"/>
              </a:rPr>
              <a:t>FY20</a:t>
            </a:r>
            <a:endParaRPr lang="en-US" sz="8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1407410"/>
            <a:ext cx="1080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FNAL Short Coils</a:t>
            </a:r>
            <a:endParaRPr lang="en-US" sz="8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5461" y="2060848"/>
            <a:ext cx="1080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FNAL Long Coils</a:t>
            </a:r>
            <a:endParaRPr lang="en-US" sz="8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5736" y="2877099"/>
            <a:ext cx="1080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BNL Short Coils</a:t>
            </a:r>
            <a:endParaRPr lang="en-US" sz="8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7824" y="3255356"/>
            <a:ext cx="1080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BNL Long Coils</a:t>
            </a:r>
            <a:endParaRPr lang="en-US" sz="8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784" y="3908794"/>
            <a:ext cx="1263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LBNL Short Magnets</a:t>
            </a:r>
            <a:endParaRPr lang="en-US" sz="8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7824" y="4342142"/>
            <a:ext cx="1263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LBNL Long Magnets</a:t>
            </a:r>
            <a:endParaRPr lang="en-US" sz="8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85723" y="4725045"/>
            <a:ext cx="810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BNL Long Magnet Test</a:t>
            </a:r>
            <a:endParaRPr lang="en-US" sz="8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56071" y="5109345"/>
            <a:ext cx="94392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C00000"/>
                </a:solidFill>
              </a:rPr>
              <a:t>FNAL Cold Mass Assembly*</a:t>
            </a:r>
            <a:endParaRPr lang="en-US" sz="8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67992" y="5661248"/>
            <a:ext cx="75999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C00000"/>
                </a:solidFill>
              </a:rPr>
              <a:t>FNAL Test*</a:t>
            </a:r>
            <a:endParaRPr lang="en-US" sz="800" dirty="0">
              <a:solidFill>
                <a:srgbClr val="C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2000" y="5109345"/>
            <a:ext cx="3960000" cy="33855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12000" y="5652409"/>
            <a:ext cx="3960000" cy="33855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18500" y="5821686"/>
            <a:ext cx="26642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*Topics of this Conceptual Review</a:t>
            </a:r>
            <a:endParaRPr lang="en-US" sz="1200" b="1" dirty="0">
              <a:solidFill>
                <a:srgbClr val="C00000"/>
              </a:solidFill>
            </a:endParaRPr>
          </a:p>
        </p:txBody>
      </p:sp>
      <p:pic>
        <p:nvPicPr>
          <p:cNvPr id="24" name="Image 7" descr="Logo-APO-LAR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257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8946e33d-fd2f-4ae4-8ee9-d90c129cdf9e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4649</TotalTime>
  <Words>2041</Words>
  <Application>Microsoft Office PowerPoint</Application>
  <PresentationFormat>On-screen Show (4:3)</PresentationFormat>
  <Paragraphs>375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Gulim</vt:lpstr>
      <vt:lpstr>Arial</vt:lpstr>
      <vt:lpstr>Calibri</vt:lpstr>
      <vt:lpstr>Times New Roman</vt:lpstr>
      <vt:lpstr>Wingdings</vt:lpstr>
      <vt:lpstr>Thème Office</vt:lpstr>
      <vt:lpstr>Project Plans and LMQXFA Requirements</vt:lpstr>
      <vt:lpstr>U.S. HL-LHC Accelerator Upgrade Project Preliminary Focusing Magnets Scope</vt:lpstr>
      <vt:lpstr>Schedule</vt:lpstr>
      <vt:lpstr>Funding Profile and CD Forecast</vt:lpstr>
      <vt:lpstr>Preliminary Project Planning</vt:lpstr>
      <vt:lpstr>Preliminary Magnets Project Planning</vt:lpstr>
      <vt:lpstr>Preliminary Integrated Schedule  (includes LARP to Project transition)</vt:lpstr>
      <vt:lpstr>Preliminary Delivery Dates</vt:lpstr>
      <vt:lpstr>LARP Prototypes Schedule (FY16-FY20)</vt:lpstr>
      <vt:lpstr>Cold Mass Prototype Preliminary Schedule</vt:lpstr>
      <vt:lpstr>Functional Requirements</vt:lpstr>
      <vt:lpstr>MQXFA Requirements Table</vt:lpstr>
      <vt:lpstr>LMQXFA Requirements Table (This review)</vt:lpstr>
      <vt:lpstr>LMQXFA Physical Requirements</vt:lpstr>
      <vt:lpstr>LMQXFA Alignment Requirements</vt:lpstr>
      <vt:lpstr>LMQXFA Pressure Vessel Requirements</vt:lpstr>
      <vt:lpstr>LMQXFA Pressure Vessel Requirements</vt:lpstr>
      <vt:lpstr>LMQXFA Forces Requirement</vt:lpstr>
      <vt:lpstr>LMQXFA Heat Exchanger Reqs</vt:lpstr>
      <vt:lpstr>LMQXFA Instrumentation Requirements</vt:lpstr>
      <vt:lpstr>Instrumentation Termination – CERN design for LHC dipoles?</vt:lpstr>
      <vt:lpstr>LMQXFA Electrical Bus Requirements</vt:lpstr>
      <vt:lpstr>Inner Triplet Busbars Integration Proposal (until a 18kA cable is developed and proven)</vt:lpstr>
      <vt:lpstr>LMQXFA Voltage, Quench, Radiation, Reliability</vt:lpstr>
      <vt:lpstr>LMQXFA Free Cross Section</vt:lpstr>
      <vt:lpstr>LMQXFA Interface Requirements</vt:lpstr>
      <vt:lpstr>Proposed CERN Supplied LMQXFA Parts</vt:lpstr>
      <vt:lpstr>Other LMQXFA Safety Requirements</vt:lpstr>
      <vt:lpstr>Summary</vt:lpstr>
    </vt:vector>
  </TitlesOfParts>
  <Company>APO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Ruben H. Carcagno x3915 11989N</cp:lastModifiedBy>
  <cp:revision>199</cp:revision>
  <dcterms:created xsi:type="dcterms:W3CDTF">2016-03-23T12:58:39Z</dcterms:created>
  <dcterms:modified xsi:type="dcterms:W3CDTF">2016-04-22T15:31:57Z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