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26"/>
  </p:notesMasterIdLst>
  <p:handoutMasterIdLst>
    <p:handoutMasterId r:id="rId27"/>
  </p:handoutMasterIdLst>
  <p:sldIdLst>
    <p:sldId id="265" r:id="rId3"/>
    <p:sldId id="266" r:id="rId4"/>
    <p:sldId id="281" r:id="rId5"/>
    <p:sldId id="285" r:id="rId6"/>
    <p:sldId id="282" r:id="rId7"/>
    <p:sldId id="275" r:id="rId8"/>
    <p:sldId id="283" r:id="rId9"/>
    <p:sldId id="280" r:id="rId10"/>
    <p:sldId id="284" r:id="rId11"/>
    <p:sldId id="268" r:id="rId12"/>
    <p:sldId id="269" r:id="rId13"/>
    <p:sldId id="270" r:id="rId14"/>
    <p:sldId id="271" r:id="rId15"/>
    <p:sldId id="289" r:id="rId16"/>
    <p:sldId id="290" r:id="rId17"/>
    <p:sldId id="273" r:id="rId18"/>
    <p:sldId id="291" r:id="rId19"/>
    <p:sldId id="279" r:id="rId20"/>
    <p:sldId id="288" r:id="rId21"/>
    <p:sldId id="286" r:id="rId22"/>
    <p:sldId id="277" r:id="rId23"/>
    <p:sldId id="292" r:id="rId24"/>
    <p:sldId id="287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8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4/22/2016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4/22/2016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81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811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843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1910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2219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56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497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72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4/25/2016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Orris/Tartaglia| Quench Protection, DAQ, Splice Resistance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4/25/2016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Orris/Tartaglia| Quench Protection, DAQ, Splice Resistance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4/25/2016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Orris/Tartaglia| Quench Protection, DAQ, Splice Resistance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4/25/2016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Orris/Tartaglia| Quench Protection, DAQ, Splice Resistance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4/25/2016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Orris/Tartaglia| Quench Protection, DAQ, Splice Resistance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4/25/2016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Orris/Tartaglia| Quench Protection, DAQ, Splice Resistance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4/25/2016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Orris/Tartaglia| Quench Protection, DAQ, Splice Resistance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4/25/2016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Orris/Tartaglia| Quench Protection, DAQ, Splice Resistance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4/25/2016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Orris/Tartaglia| Quench Protection, DAQ, Splice Resistance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4/25/2016</a:t>
            </a:r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Orris/Tartaglia| Quench Protection, DAQ, Splice Resistance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ark.com/keithley/7168/nanovolt-scanner-card-8-channel/dp/59T8907?categoryId=800000044012&amp;selectedCategoryId=http://www.newark.com/keithley/7168/nanovolt-scanner-card-8-channel/dp/59T8907?categoryId=800000044012&amp;selectedCategoryId=" TargetMode="External"/><Relationship Id="rId2" Type="http://schemas.openxmlformats.org/officeDocument/2006/relationships/hyperlink" Target="http://www.tek.com/low-level-sensitive-and-specialty-instruments/nanovoltmeter-model-2182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eckhoff.com/english.asp?ethercat/el6002_el6022.htm" TargetMode="External"/><Relationship Id="rId5" Type="http://schemas.openxmlformats.org/officeDocument/2006/relationships/hyperlink" Target="https://www.beckhoff.com/english.asp?embedded_pc/cx8031.htm" TargetMode="External"/><Relationship Id="rId4" Type="http://schemas.openxmlformats.org/officeDocument/2006/relationships/hyperlink" Target="http://sine.ni.com/nips/cds/view/p/lang/en/nid/203552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CM Testing Equipment: Quench Protection, DAQ, Splice Resistance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Darryl Orris/Mike Tartaglia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25 April 2016</a:t>
            </a:r>
          </a:p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LMQXF Cold Mass Requirements and Conceptual Design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Review</a:t>
            </a: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Quench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Protection System Estimate Assumptions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457200" lvl="1" indent="0">
              <a:buNone/>
            </a:pPr>
            <a:r>
              <a:rPr lang="en-US" altLang="en-US" sz="2600" dirty="0" smtClean="0">
                <a:latin typeface="Helvetica" panose="020B0604020202020204" pitchFamily="34" charset="0"/>
                <a:ea typeface="Geneva" pitchFamily="121" charset="-128"/>
                <a:cs typeface="Helvetica" panose="020B0604020202020204" pitchFamily="34" charset="0"/>
              </a:rPr>
              <a:t>Quench Protection Assumptions –</a:t>
            </a:r>
          </a:p>
          <a:p>
            <a:pPr lvl="1"/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DQD [WC, WC-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Idot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, HC’s, Cu Leads-I, SC Leads, GF]</a:t>
            </a:r>
          </a:p>
          <a:p>
            <a:pPr lvl="2"/>
            <a:r>
              <a:rPr lang="en-US" sz="2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Iso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amp: 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12 </a:t>
            </a:r>
            <a:r>
              <a:rPr lang="en-US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ch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(24-Ch. Chassis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 – includes 4 spares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/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Analog 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inputs: 16 </a:t>
            </a:r>
            <a:r>
              <a:rPr lang="en-US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ch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(1 mod) + 16 </a:t>
            </a:r>
            <a:r>
              <a:rPr lang="en-US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ch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(1 spare mod)</a:t>
            </a:r>
          </a:p>
          <a:p>
            <a:pPr lvl="2"/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8-slot </a:t>
            </a:r>
            <a:r>
              <a:rPr lang="en-US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cRIO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FPGA chassis with controller (1 spare)</a:t>
            </a:r>
          </a:p>
          <a:p>
            <a:pPr lvl="2"/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24 V digital inputs: 16 </a:t>
            </a:r>
            <a:r>
              <a:rPr lang="en-US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ch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(1 mod) + 16 </a:t>
            </a:r>
            <a:r>
              <a:rPr lang="en-US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ch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(1 spare mod)</a:t>
            </a:r>
          </a:p>
          <a:p>
            <a:pPr lvl="2"/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24 V digital outputs: 16 </a:t>
            </a:r>
            <a:r>
              <a:rPr lang="en-US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ch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(1 mod) + 16 </a:t>
            </a:r>
            <a:r>
              <a:rPr lang="en-US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ch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(1 spare mod)</a:t>
            </a:r>
          </a:p>
          <a:p>
            <a:pPr lvl="2"/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TTL digital i0: 32 </a:t>
            </a:r>
            <a:r>
              <a:rPr lang="en-US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ch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(1 mod) + 32 </a:t>
            </a:r>
            <a:r>
              <a:rPr lang="en-US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ch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(1 spare mod)</a:t>
            </a:r>
          </a:p>
          <a:p>
            <a:pPr lvl="1"/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AQD DQD [WC, WC-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Idot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, HC’s, Cu Leads-I, SC Leads, GF]</a:t>
            </a:r>
          </a:p>
          <a:p>
            <a:pPr lvl="2"/>
            <a:r>
              <a:rPr lang="en-US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Iso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Amp: 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12 </a:t>
            </a:r>
            <a:r>
              <a:rPr lang="en-US" sz="2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ch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(24-Ch. Chassis) includes 4 spares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/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AQD boards: 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 (includes 2 spares)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/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/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4/25/2016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Orris/Tartaglia| Quench Protection, DAQ, Splice Resistance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10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456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Quench Protection System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Estimate Assumptions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457200" lvl="1" indent="0">
              <a:buNone/>
            </a:pPr>
            <a:r>
              <a:rPr lang="en-US" altLang="en-US" sz="2600" dirty="0" smtClean="0">
                <a:latin typeface="Helvetica" panose="020B0604020202020204" pitchFamily="34" charset="0"/>
                <a:ea typeface="Geneva" pitchFamily="121" charset="-128"/>
                <a:cs typeface="Helvetica" panose="020B0604020202020204" pitchFamily="34" charset="0"/>
              </a:rPr>
              <a:t>Quench Characterization and QD Monitor Assumptions –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QC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Iso</a:t>
            </a:r>
            <a:r>
              <a:rPr lang="en-US" sz="22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amp: 32 </a:t>
            </a:r>
            <a:r>
              <a:rPr lang="en-US" sz="22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ch</a:t>
            </a:r>
            <a:r>
              <a:rPr lang="en-US" sz="22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(1 box)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8-slot PXI chassis (1 Spare)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PXI controller (1 Spare)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Analog </a:t>
            </a:r>
            <a:r>
              <a:rPr lang="en-US" sz="22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inputs 32 </a:t>
            </a:r>
            <a:r>
              <a:rPr lang="en-US" sz="22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ch</a:t>
            </a:r>
            <a:r>
              <a:rPr lang="en-US" sz="22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(4 mod) + 16 </a:t>
            </a:r>
            <a:r>
              <a:rPr lang="en-US" sz="22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ch</a:t>
            </a:r>
            <a:r>
              <a:rPr lang="en-US" sz="22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(2 spare mod)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QD monitor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24 bit analog inputs: 4 </a:t>
            </a:r>
            <a:r>
              <a:rPr lang="en-US" sz="22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ch</a:t>
            </a:r>
            <a:r>
              <a:rPr lang="en-US" sz="22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(1 mod) + 4 </a:t>
            </a:r>
            <a:r>
              <a:rPr lang="en-US" sz="22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ch</a:t>
            </a:r>
            <a:r>
              <a:rPr lang="en-US" sz="22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( 1 mod spare)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8-slot </a:t>
            </a:r>
            <a:r>
              <a:rPr lang="en-US" sz="22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cRIO</a:t>
            </a:r>
            <a:r>
              <a:rPr lang="en-US" sz="22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FPGA chassis with controller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24 V digital inputs: 16 </a:t>
            </a:r>
            <a:r>
              <a:rPr lang="en-US" sz="22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ch</a:t>
            </a:r>
            <a:endParaRPr lang="en-US" sz="22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24 V digital outputs: 16 </a:t>
            </a:r>
            <a:r>
              <a:rPr lang="en-US" sz="22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ch</a:t>
            </a:r>
            <a:endParaRPr lang="en-US" sz="22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TTL digital i0: 32 </a:t>
            </a:r>
            <a:r>
              <a:rPr lang="en-US" sz="22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ch</a:t>
            </a:r>
            <a:endParaRPr lang="en-US" sz="22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lvl="1"/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4/25/2016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Orris/Tartaglia| Quench Protection, DAQ, Splice Resistance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11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857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Quench Detection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Estimate Assumptions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919802"/>
            <a:ext cx="8672513" cy="51111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457200" lvl="1" indent="0">
              <a:buNone/>
            </a:pP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Custom Versus Commercial –</a:t>
            </a:r>
          </a:p>
          <a:p>
            <a:pPr lvl="1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Custom hardware solutions will only be used when necessary</a:t>
            </a:r>
          </a:p>
          <a:p>
            <a:pPr lvl="2"/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isolation amplifiers are a custom design but will be outsourced for commercial fabrication</a:t>
            </a:r>
          </a:p>
          <a:p>
            <a:pPr lvl="2"/>
            <a:r>
              <a:rPr lang="en-US" sz="1800" dirty="0" smtClean="0"/>
              <a:t>32 </a:t>
            </a:r>
            <a:r>
              <a:rPr lang="en-US" sz="1800" dirty="0"/>
              <a:t>Channel Isolation Amplifier Box: Uses AD215 </a:t>
            </a:r>
            <a:r>
              <a:rPr lang="en-US" sz="1800" dirty="0" smtClean="0"/>
              <a:t>IA isolation amplifiers</a:t>
            </a:r>
          </a:p>
          <a:p>
            <a:pPr lvl="2"/>
            <a:r>
              <a:rPr lang="en-US" sz="1800" dirty="0" smtClean="0"/>
              <a:t>Fisher HV connectors</a:t>
            </a:r>
            <a:r>
              <a:rPr lang="en-US" sz="1800" dirty="0" smtClean="0"/>
              <a:t> will be used for the inputs, which will match the existing test stand 4 HV quench cables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4/25/2016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Orris/Tartaglia| Quench Protection, DAQ, Splice Resistance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515" y="3235570"/>
            <a:ext cx="4295885" cy="28639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35570"/>
            <a:ext cx="3744069" cy="1427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36804"/>
            <a:ext cx="3883556" cy="142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6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Slow Logging Estimate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4/25/2016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Orris/Tartaglia| Quench Protection, DAQ, Splice Resistance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2861925"/>
            <a:ext cx="3340100" cy="3168988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280709"/>
              </p:ext>
            </p:extLst>
          </p:nvPr>
        </p:nvGraphicFramePr>
        <p:xfrm>
          <a:off x="4266892" y="1615801"/>
          <a:ext cx="4792339" cy="4730045"/>
        </p:xfrm>
        <a:graphic>
          <a:graphicData uri="http://schemas.openxmlformats.org/drawingml/2006/table">
            <a:tbl>
              <a:tblPr/>
              <a:tblGrid>
                <a:gridCol w="4792339"/>
              </a:tblGrid>
              <a:tr h="25102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297223" marR="297223" marT="35667" marB="35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13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,</a:t>
                      </a:r>
                      <a:endParaRPr lang="en-US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029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1333" marR="71333" marT="35667" marB="356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029">
                <a:tc>
                  <a:txBody>
                    <a:bodyPr/>
                    <a:lstStyle/>
                    <a:p>
                      <a:r>
                        <a:rPr lang="en-US" sz="1400" b="1">
                          <a:effectLst/>
                        </a:rPr>
                        <a:t>Coming soon</a:t>
                      </a:r>
                    </a:p>
                  </a:txBody>
                  <a:tcPr marL="71333" marR="71333" marT="35667" marB="356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49243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240 Series Features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Two or eight cryogenic temperature sensor inputs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Supports industry-leading Lake Shore Cernox, platinum, and other RTDs, plus DT-670 diodes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Precision measurement circuitry with on-board conversion to calibrated temperature units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Monitor temperatures down to 1 K and up to 800 K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Current reversal to minimize thermoelectric offsets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Front-mounted OLED screen for temperature and status reporting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Fully configurable through direct USB connection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PROFIBUS-DP communication integrates with distributed PLC-based control architectures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Easy DIN rail mounting with integrated rear connections for shared power and network</a:t>
                      </a:r>
                    </a:p>
                  </a:txBody>
                  <a:tcPr marL="71333" marR="71333" marT="35667" marB="356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5192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457200" lvl="1" indent="0">
              <a:buNone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Cryo </a:t>
            </a:r>
            <a:r>
              <a:rPr lang="en-US" altLang="en-US" dirty="0" err="1">
                <a:latin typeface="Helvetica" panose="020B0604020202020204" pitchFamily="34" charset="0"/>
                <a:ea typeface="Geneva" pitchFamily="121" charset="-128"/>
              </a:rPr>
              <a:t>Montioring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 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–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All thermometry, liquid level, pressure, and flow will be scanned by a PLC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RTDs can be readout via a new Lakeshore 240 Series, 8-ch cards -- $2,019 / 8-ch card</a:t>
            </a:r>
          </a:p>
          <a:p>
            <a:pPr lvl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5470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Slow Logging Estimate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457200" lvl="1" indent="0">
              <a:buNone/>
            </a:pP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Spice Measurements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 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–</a:t>
            </a:r>
          </a:p>
          <a:p>
            <a:pPr lvl="2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H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ardwired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for production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measurements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Use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high precession voltage measurement hardware including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a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multiplexor</a:t>
            </a:r>
          </a:p>
          <a:p>
            <a:pPr lvl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r>
              <a:rPr lang="en-US" sz="1600" b="1" dirty="0"/>
              <a:t>The two-channel Model 2182A </a:t>
            </a:r>
            <a:r>
              <a:rPr lang="en-US" sz="1600" b="1" dirty="0" err="1"/>
              <a:t>Nanovoltmeter</a:t>
            </a:r>
            <a:r>
              <a:rPr lang="en-US" sz="1600" b="1" dirty="0"/>
              <a:t> </a:t>
            </a:r>
            <a:r>
              <a:rPr lang="en-US" sz="1600" dirty="0"/>
              <a:t>is optimized for making stable, low noise voltage measurements and for characterizing low resistance materials and devices reliably and </a:t>
            </a:r>
            <a:r>
              <a:rPr lang="en-US" sz="1600" dirty="0" smtClean="0"/>
              <a:t>repeatability. </a:t>
            </a:r>
            <a:r>
              <a:rPr lang="en-US" sz="1600" dirty="0"/>
              <a:t>It provides higher measurement speed and significantly better noise performance than alternative low voltage measurement solutions. It offers a simplified delta mode for making resistance measurements in combination with a reversing current source, such as the Model 6220 or 6221.</a:t>
            </a:r>
          </a:p>
          <a:p>
            <a:pPr lvl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4/25/2016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Orris/Tartaglia| Quench Protection, DAQ, Splice Resistance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14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835275" y="2286000"/>
            <a:ext cx="4152900" cy="191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05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Slow Logging Estimate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457200" lvl="1" indent="0">
              <a:buNone/>
            </a:pP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Spice Measurements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 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–</a:t>
            </a:r>
          </a:p>
          <a:p>
            <a:pPr lvl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4/25/2016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Orris/Tartaglia| Quench Protection, DAQ, Splice Resistance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15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676275" y="1585904"/>
            <a:ext cx="4472781" cy="23083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26526" y="1555891"/>
            <a:ext cx="19072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it-IT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Geneva"/>
              </a:rPr>
              <a:t>Keithley Model 7168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it-IT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Geneva"/>
              </a:rPr>
              <a:t>Nanovolt Scanner Card  8-channel, 2-pole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77649" y="4091921"/>
            <a:ext cx="25663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404040"/>
                </a:solidFill>
                <a:ea typeface="Geneva"/>
              </a:rPr>
              <a:t>Keithley Model </a:t>
            </a:r>
            <a:r>
              <a:rPr lang="en-US" b="1" dirty="0" smtClean="0">
                <a:solidFill>
                  <a:srgbClr val="404040"/>
                </a:solidFill>
                <a:ea typeface="Geneva"/>
              </a:rPr>
              <a:t>7001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404040"/>
                </a:solidFill>
                <a:ea typeface="Geneva"/>
              </a:rPr>
              <a:t>Switch/Control Mainframe </a:t>
            </a:r>
            <a:r>
              <a:rPr lang="en-US" dirty="0" smtClean="0">
                <a:solidFill>
                  <a:srgbClr val="404040"/>
                </a:solidFill>
                <a:ea typeface="Geneva"/>
              </a:rPr>
              <a:t>80-channel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668" y="3984248"/>
            <a:ext cx="4802981" cy="2154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5460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Slow Logging Estimate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457200" lvl="1" indent="0">
              <a:buNone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Spice Measurements –</a:t>
            </a:r>
          </a:p>
          <a:p>
            <a:pPr marL="457200" lvl="1" indent="0">
              <a:buNone/>
            </a:pP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4/25/2016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Orris/Tartaglia| Quench Protection, DAQ, Splice Resistance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7" name="Picture 6" descr="NI GPIB-RS23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615" y="3844610"/>
            <a:ext cx="2956560" cy="245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96906" y="4744352"/>
            <a:ext cx="15458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404040"/>
                </a:solidFill>
                <a:latin typeface="Times New Roman" panose="02020603050405020304" pitchFamily="18" charset="0"/>
                <a:ea typeface="Geneva"/>
              </a:rPr>
              <a:t>GPIB-to-RS232 Converter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294" y="1293308"/>
            <a:ext cx="3759200" cy="246507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Rectangle 2"/>
          <p:cNvSpPr/>
          <p:nvPr/>
        </p:nvSpPr>
        <p:spPr>
          <a:xfrm>
            <a:off x="7150100" y="1230311"/>
            <a:ext cx="19232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404040"/>
                </a:solidFill>
                <a:latin typeface="Times New Roman" panose="02020603050405020304" pitchFamily="18" charset="0"/>
                <a:ea typeface="Geneva"/>
              </a:rPr>
              <a:t>CX8031 | Embedded PC for PROFIBUS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 descr="2-channel serial interfaces RS232/RS422/RS485, D-sub connection EL6002, EL602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60" y="1901420"/>
            <a:ext cx="2847975" cy="35337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619407" y="1843866"/>
            <a:ext cx="1745615" cy="364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EL6002, EL6022 | 2-channel serial interfaces RS232/RS422/RS485, D-sub connection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430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Splice Measurement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Estimate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457200" lvl="1" indent="0">
              <a:buNone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Spice Measurements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– Total cost is $14.6</a:t>
            </a: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marL="457200" lvl="1" indent="0">
              <a:buNone/>
            </a:pP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4/25/2016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Orris/Tartaglia| Quench Protection, DAQ, Splice Resistance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17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905708"/>
              </p:ext>
            </p:extLst>
          </p:nvPr>
        </p:nvGraphicFramePr>
        <p:xfrm>
          <a:off x="1271587" y="1587500"/>
          <a:ext cx="6600826" cy="4379119"/>
        </p:xfrm>
        <a:graphic>
          <a:graphicData uri="http://schemas.openxmlformats.org/drawingml/2006/table">
            <a:tbl>
              <a:tblPr firstRow="1" firstCol="1" bandRow="1"/>
              <a:tblGrid>
                <a:gridCol w="1350522"/>
                <a:gridCol w="2811175"/>
                <a:gridCol w="489944"/>
                <a:gridCol w="1004596"/>
                <a:gridCol w="944589"/>
              </a:tblGrid>
              <a:tr h="3997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 Price ($k)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Price ($k)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2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4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channels, Splice measurements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Keithley Model 2182A Nanovoltmeter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$3.5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710"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Keithley Model 7168 8-Ch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Nanovolt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Scanner Card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$3.5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235"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Keithley Model 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7001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Switch Mainframe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 smtClean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$2.6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$2.6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235"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 GPIB to RS232 Converter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0.6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235"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=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$12.6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235"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235"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7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PLC with profibuss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Beckhoff CX8031  Embedded PC for PROFIBUS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$3.0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235"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Beckhoff EL6002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/>
                        </a:rPr>
                        <a:t>$0.4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235"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=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235"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7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Cables, Connectors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Cabling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47"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Total=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484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Wire Routing Change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457200" lvl="1" indent="0">
              <a:buNone/>
            </a:pP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CERN may require different routing of voltage tap and sensor wires –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Existing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stand instrumentation interface utilizes </a:t>
            </a:r>
            <a:r>
              <a:rPr lang="en-US" altLang="en-US" dirty="0" err="1" smtClean="0">
                <a:latin typeface="Helvetica" panose="020B0604020202020204" pitchFamily="34" charset="0"/>
                <a:ea typeface="Geneva" pitchFamily="121" charset="-128"/>
              </a:rPr>
              <a:t>Hypertronics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 connectors in the helium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interconnects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An alternative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would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route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wires to a connector flange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in helium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tubing, with connections to a vacuum flange on the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cryostat</a:t>
            </a:r>
          </a:p>
          <a:p>
            <a:pPr lvl="2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Implementing this feedthrough close to the feed can (interface box?) should be considered in order to keep the signal distance as short as possible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marL="457200" lvl="1" indent="0">
              <a:buNone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	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4/25/2016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Orris/Tartaglia| Quench Protection, DAQ, Splice Resistance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18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80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Vacuum Feedthrough Cabling Cost Estimates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854578"/>
            <a:ext cx="8672513" cy="54522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457200" lvl="1" indent="0">
              <a:buNone/>
            </a:pPr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Vacuum Feed though Cabling –</a:t>
            </a:r>
          </a:p>
          <a:p>
            <a:pPr lvl="1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Magnet Voltage Taps – Assuming all coil taps are brought out through a vacuum </a:t>
            </a:r>
            <a:r>
              <a:rPr lang="en-US" altLang="en-US" sz="1800" dirty="0" err="1" smtClean="0">
                <a:latin typeface="Helvetica" panose="020B0604020202020204" pitchFamily="34" charset="0"/>
                <a:ea typeface="Geneva" pitchFamily="121" charset="-128"/>
              </a:rPr>
              <a:t>feedthough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 then new HV cabling will have to be installed</a:t>
            </a:r>
          </a:p>
          <a:p>
            <a:pPr lvl="2"/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Assumption</a:t>
            </a:r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 – 1 WC and 2 HCs for two magnets</a:t>
            </a:r>
          </a:p>
          <a:p>
            <a:pPr lvl="3"/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Will require 1 4-pair HV cable for each magnet plus 1 spare cable</a:t>
            </a:r>
          </a:p>
          <a:p>
            <a:pPr lvl="4"/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M&amp;S = $600.00</a:t>
            </a:r>
          </a:p>
          <a:p>
            <a:pPr lvl="4"/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Labor = 8 hours</a:t>
            </a:r>
          </a:p>
          <a:p>
            <a:pPr lvl="1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Protection heater power cables and voltage tap cables</a:t>
            </a:r>
          </a:p>
          <a:p>
            <a:pPr lvl="2"/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Assumption #1 – Assume only 4 heater circuits are powered (4 SHs internally wired in parallel in each circuit)</a:t>
            </a:r>
          </a:p>
          <a:p>
            <a:pPr lvl="3"/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Will require 2 power cables and 1 4-pair HV voltage tap cable</a:t>
            </a:r>
          </a:p>
          <a:p>
            <a:pPr lvl="4"/>
            <a:r>
              <a:rPr lang="en-US" altLang="en-US" sz="1400" dirty="0">
                <a:latin typeface="Helvetica" panose="020B0604020202020204" pitchFamily="34" charset="0"/>
                <a:ea typeface="Geneva" pitchFamily="121" charset="-128"/>
              </a:rPr>
              <a:t>M&amp;S = </a:t>
            </a:r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$1k</a:t>
            </a:r>
            <a:endParaRPr lang="en-US" altLang="en-US" sz="1400" dirty="0">
              <a:latin typeface="Helvetica" panose="020B0604020202020204" pitchFamily="34" charset="0"/>
              <a:ea typeface="Geneva" pitchFamily="121" charset="-128"/>
            </a:endParaRPr>
          </a:p>
          <a:p>
            <a:pPr lvl="4"/>
            <a:r>
              <a:rPr lang="en-US" altLang="en-US" sz="1400" dirty="0">
                <a:latin typeface="Helvetica" panose="020B0604020202020204" pitchFamily="34" charset="0"/>
                <a:ea typeface="Geneva" pitchFamily="121" charset="-128"/>
              </a:rPr>
              <a:t>Labor </a:t>
            </a:r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= 6 hours</a:t>
            </a:r>
            <a:endParaRPr lang="en-US" altLang="en-US" sz="1400" dirty="0"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 </a:t>
            </a:r>
            <a:r>
              <a:rPr lang="en-US" altLang="en-US" sz="1600" dirty="0">
                <a:latin typeface="Helvetica" panose="020B0604020202020204" pitchFamily="34" charset="0"/>
                <a:ea typeface="Geneva" pitchFamily="121" charset="-128"/>
              </a:rPr>
              <a:t>Assumption </a:t>
            </a:r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#2 </a:t>
            </a:r>
            <a:r>
              <a:rPr lang="en-US" altLang="en-US" sz="1600" dirty="0">
                <a:latin typeface="Helvetica" panose="020B0604020202020204" pitchFamily="34" charset="0"/>
                <a:ea typeface="Geneva" pitchFamily="121" charset="-128"/>
              </a:rPr>
              <a:t>– Assume </a:t>
            </a:r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16 independent heater circuits </a:t>
            </a:r>
            <a:r>
              <a:rPr lang="en-US" altLang="en-US" sz="1600" dirty="0">
                <a:latin typeface="Helvetica" panose="020B0604020202020204" pitchFamily="34" charset="0"/>
                <a:ea typeface="Geneva" pitchFamily="121" charset="-128"/>
              </a:rPr>
              <a:t>are </a:t>
            </a:r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powered</a:t>
            </a:r>
            <a:endParaRPr lang="en-US" altLang="en-US" sz="1600" dirty="0">
              <a:latin typeface="Helvetica" panose="020B0604020202020204" pitchFamily="34" charset="0"/>
              <a:ea typeface="Geneva" pitchFamily="121" charset="-128"/>
            </a:endParaRPr>
          </a:p>
          <a:p>
            <a:pPr lvl="3"/>
            <a:r>
              <a:rPr lang="en-US" altLang="en-US" sz="1400" dirty="0">
                <a:latin typeface="Helvetica" panose="020B0604020202020204" pitchFamily="34" charset="0"/>
                <a:ea typeface="Geneva" pitchFamily="121" charset="-128"/>
              </a:rPr>
              <a:t>Will require </a:t>
            </a:r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8 </a:t>
            </a:r>
            <a:r>
              <a:rPr lang="en-US" altLang="en-US" sz="1400" dirty="0">
                <a:latin typeface="Helvetica" panose="020B0604020202020204" pitchFamily="34" charset="0"/>
                <a:ea typeface="Geneva" pitchFamily="121" charset="-128"/>
              </a:rPr>
              <a:t>power cables and </a:t>
            </a:r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4 4-pair HV </a:t>
            </a:r>
            <a:r>
              <a:rPr lang="en-US" altLang="en-US" sz="1400" dirty="0">
                <a:latin typeface="Helvetica" panose="020B0604020202020204" pitchFamily="34" charset="0"/>
                <a:ea typeface="Geneva" pitchFamily="121" charset="-128"/>
              </a:rPr>
              <a:t>voltage </a:t>
            </a:r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tap cable</a:t>
            </a:r>
          </a:p>
          <a:p>
            <a:pPr lvl="4"/>
            <a:r>
              <a:rPr lang="en-US" altLang="en-US" sz="1400" dirty="0">
                <a:latin typeface="Helvetica" panose="020B0604020202020204" pitchFamily="34" charset="0"/>
                <a:ea typeface="Geneva" pitchFamily="121" charset="-128"/>
              </a:rPr>
              <a:t>M&amp;S = </a:t>
            </a:r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$9k</a:t>
            </a:r>
            <a:endParaRPr lang="en-US" altLang="en-US" sz="1400" dirty="0">
              <a:latin typeface="Helvetica" panose="020B0604020202020204" pitchFamily="34" charset="0"/>
              <a:ea typeface="Geneva" pitchFamily="121" charset="-128"/>
            </a:endParaRPr>
          </a:p>
          <a:p>
            <a:pPr lvl="4"/>
            <a:r>
              <a:rPr lang="en-US" altLang="en-US" sz="1400" dirty="0">
                <a:latin typeface="Helvetica" panose="020B0604020202020204" pitchFamily="34" charset="0"/>
                <a:ea typeface="Geneva" pitchFamily="121" charset="-128"/>
              </a:rPr>
              <a:t>Labor </a:t>
            </a:r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= 54 hours</a:t>
            </a:r>
          </a:p>
          <a:p>
            <a:pPr lvl="3"/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Will require a VMTF style protection heater distribution panel</a:t>
            </a:r>
          </a:p>
          <a:p>
            <a:pPr lvl="4"/>
            <a:r>
              <a:rPr lang="en-US" altLang="en-US" sz="1400" dirty="0">
                <a:latin typeface="Helvetica" panose="020B0604020202020204" pitchFamily="34" charset="0"/>
                <a:ea typeface="Geneva" pitchFamily="121" charset="-128"/>
              </a:rPr>
              <a:t>M&amp;S = </a:t>
            </a:r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$3.5k</a:t>
            </a:r>
            <a:endParaRPr lang="en-US" altLang="en-US" sz="1400" dirty="0">
              <a:latin typeface="Helvetica" panose="020B0604020202020204" pitchFamily="34" charset="0"/>
              <a:ea typeface="Geneva" pitchFamily="121" charset="-128"/>
            </a:endParaRPr>
          </a:p>
          <a:p>
            <a:pPr lvl="4"/>
            <a:r>
              <a:rPr lang="en-US" altLang="en-US" sz="1400" dirty="0">
                <a:latin typeface="Helvetica" panose="020B0604020202020204" pitchFamily="34" charset="0"/>
                <a:ea typeface="Geneva" pitchFamily="121" charset="-128"/>
              </a:rPr>
              <a:t>Labor </a:t>
            </a:r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= 80 hours</a:t>
            </a:r>
            <a:endParaRPr lang="en-US" altLang="en-US" sz="1400" dirty="0">
              <a:latin typeface="Helvetica" panose="020B0604020202020204" pitchFamily="34" charset="0"/>
              <a:ea typeface="Geneva" pitchFamily="121" charset="-128"/>
            </a:endParaRPr>
          </a:p>
          <a:p>
            <a:pPr lvl="3"/>
            <a:endParaRPr lang="en-US" altLang="en-US" sz="1600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marL="457200" lvl="1" indent="0">
              <a:buNone/>
            </a:pP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1" indent="0">
              <a:buNone/>
            </a:pP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4/25/2016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Orris/Tartaglia| Quench Protection, DAQ, Splice Resistance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19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199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Overview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812385"/>
            <a:ext cx="8672513" cy="5565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457200" lvl="1" indent="0">
              <a:buNone/>
            </a:pP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Test Stand Controls –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	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marL="457200" lvl="1" indent="0">
              <a:buNone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	Existing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Siemens PLC will be upgraded to Allen-Bradley	</a:t>
            </a:r>
          </a:p>
          <a:p>
            <a:pPr marL="457200" lvl="1" indent="0">
              <a:buNone/>
            </a:pP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DAQ monitoring –</a:t>
            </a:r>
          </a:p>
          <a:p>
            <a:pPr marL="457200" lvl="1" indent="0">
              <a:buNone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	Existing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VME/VxWorks front end, Sun/Unix are obsolete</a:t>
            </a:r>
          </a:p>
          <a:p>
            <a:pPr marL="457200" lvl="1" indent="0">
              <a:buNone/>
            </a:pP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	New system will integrate with PLCs</a:t>
            </a:r>
          </a:p>
          <a:p>
            <a:pPr marL="457200" lvl="1" indent="0">
              <a:buNone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	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	Basis is design being developed for Mu2e experiment </a:t>
            </a:r>
          </a:p>
          <a:p>
            <a:pPr marL="457200" lvl="1" indent="0">
              <a:buNone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	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	which is in final/detailed state</a:t>
            </a: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marL="457200" lvl="1" indent="0">
              <a:buNone/>
            </a:pP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Quench Detection and 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Characterization –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marL="457200" lvl="1" indent="0">
              <a:buNone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	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Existing VME/VxWorks/Sun/Unix system is obsolete</a:t>
            </a:r>
          </a:p>
          <a:p>
            <a:pPr marL="457200" lvl="1" indent="0">
              <a:buNone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	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New FPGA-based system (3</a:t>
            </a:r>
            <a:r>
              <a:rPr lang="en-US" altLang="en-US" baseline="30000" dirty="0" smtClean="0">
                <a:latin typeface="Helvetica" panose="020B0604020202020204" pitchFamily="34" charset="0"/>
                <a:ea typeface="Geneva" pitchFamily="121" charset="-128"/>
              </a:rPr>
              <a:t>rd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 generation) </a:t>
            </a:r>
          </a:p>
          <a:p>
            <a:pPr marL="457200" lvl="1" indent="0">
              <a:buNone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	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	Basis is design being developed for Mu2e experiment</a:t>
            </a:r>
          </a:p>
          <a:p>
            <a:pPr marL="457200" lvl="1" indent="0">
              <a:buNone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	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New </a:t>
            </a:r>
            <a:r>
              <a:rPr lang="en-US" altLang="en-US" dirty="0" err="1" smtClean="0">
                <a:latin typeface="Helvetica" panose="020B0604020202020204" pitchFamily="34" charset="0"/>
                <a:ea typeface="Geneva" pitchFamily="121" charset="-128"/>
              </a:rPr>
              <a:t>Isoamp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 design already deployed in other test areas</a:t>
            </a: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marL="457200" lvl="1" indent="0">
              <a:buNone/>
            </a:pP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Splice Resistance Measurement –</a:t>
            </a: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marL="914400" lvl="2" indent="0">
              <a:buNone/>
            </a:pP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New Design based upon Mu2e Test Stand system (</a:t>
            </a:r>
            <a:r>
              <a:rPr lang="en-US" altLang="en-US" dirty="0" err="1" smtClean="0">
                <a:latin typeface="Helvetica" panose="020B0604020202020204" pitchFamily="34" charset="0"/>
                <a:ea typeface="Geneva" pitchFamily="121" charset="-128"/>
              </a:rPr>
              <a:t>nano-Vmeter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)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4/25/2016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Orris/Tartaglia| Quench Protection, DAQ, Splice Resistance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Total M&amp;S Cost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Estimate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457200" lvl="1" indent="0">
              <a:buNone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M&amp;S Estimates – </a:t>
            </a:r>
          </a:p>
          <a:p>
            <a:pPr lvl="1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Quench Protection / Characterization -- $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93,245</a:t>
            </a: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Splice Measurements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–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$14,600</a:t>
            </a:r>
          </a:p>
          <a:p>
            <a:pPr lvl="1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RTD readout of16 channels = $4038 </a:t>
            </a: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1" indent="0">
              <a:buNone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Vacuum Feed though Cabling –</a:t>
            </a:r>
          </a:p>
          <a:p>
            <a:pPr lvl="1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Add $1.6k for vacuum feed through cabling with protection heater assumption #1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Add $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13.1k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for vacuum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feed through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cabling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with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protection heater assumption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#2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4/25/2016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Orris/Tartaglia| Quench Protection, DAQ, Splice Resistance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20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422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Labor Cost Estimate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4/25/2016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Orris/Tartaglia| Quench Protection, DAQ, Splice Resistance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21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228600" y="874781"/>
            <a:ext cx="8672513" cy="5259319"/>
          </a:xfrm>
        </p:spPr>
        <p:txBody>
          <a:bodyPr/>
          <a:lstStyle/>
          <a:p>
            <a:r>
              <a:rPr lang="en-US" sz="1800" dirty="0" smtClean="0"/>
              <a:t>Estimate </a:t>
            </a:r>
            <a:r>
              <a:rPr lang="en-US" sz="1800" dirty="0"/>
              <a:t>of Labor for Quench System </a:t>
            </a:r>
            <a:r>
              <a:rPr lang="en-US" sz="1800" dirty="0" smtClean="0"/>
              <a:t>Upgrades – 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Add 14 hours tech labor for vacuum feedthrough cabling with PH assumption #1</a:t>
            </a:r>
          </a:p>
          <a:p>
            <a:r>
              <a:rPr lang="en-US" sz="1800" dirty="0"/>
              <a:t>Add </a:t>
            </a:r>
            <a:r>
              <a:rPr lang="en-US" sz="1800" dirty="0" smtClean="0"/>
              <a:t>142 </a:t>
            </a:r>
            <a:r>
              <a:rPr lang="en-US" sz="1800" dirty="0"/>
              <a:t>hours tech labor for vacuum feedthrough </a:t>
            </a:r>
            <a:r>
              <a:rPr lang="en-US" sz="1800" dirty="0" smtClean="0"/>
              <a:t>cabling with PH assumption #2</a:t>
            </a:r>
            <a:endParaRPr lang="en-US" sz="1800" dirty="0"/>
          </a:p>
          <a:p>
            <a:endParaRPr lang="en-US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851571"/>
              </p:ext>
            </p:extLst>
          </p:nvPr>
        </p:nvGraphicFramePr>
        <p:xfrm>
          <a:off x="584201" y="1231903"/>
          <a:ext cx="7861298" cy="4076697"/>
        </p:xfrm>
        <a:graphic>
          <a:graphicData uri="http://schemas.openxmlformats.org/drawingml/2006/table">
            <a:tbl>
              <a:tblPr/>
              <a:tblGrid>
                <a:gridCol w="5382862"/>
                <a:gridCol w="619609"/>
                <a:gridCol w="619609"/>
                <a:gridCol w="619609"/>
                <a:gridCol w="619609"/>
              </a:tblGrid>
              <a:tr h="2547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Engineering Physicist</a:t>
                      </a:r>
                    </a:p>
                  </a:txBody>
                  <a:tcPr marL="9065" marR="9065" marT="906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Electrical Design Engineer</a:t>
                      </a:r>
                    </a:p>
                  </a:txBody>
                  <a:tcPr marL="9065" marR="9065" marT="906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Electrical Technician</a:t>
                      </a:r>
                    </a:p>
                  </a:txBody>
                  <a:tcPr marL="9065" marR="9065" marT="906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Applications Development &amp; Systems Analyst</a:t>
                      </a:r>
                    </a:p>
                  </a:txBody>
                  <a:tcPr marL="9065" marR="9065" marT="906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Produce Detailed Design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Validation and Design Reviews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 and Test Quench Protection Software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Fabricate, Assemble, &amp; Perform Acceptance Tests of Electronic Components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Stage, Assemble, and Test Quench Protection and Slow Logging System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Generate User Documentation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Perform Quench Protection and Slow Logging Integration Tests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86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Totals =</a:t>
                      </a:r>
                    </a:p>
                  </a:txBody>
                  <a:tcPr marL="9065" marR="9065" marT="90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1020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1020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1040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8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 FTEs (1768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/FTE) =</a:t>
                      </a:r>
                    </a:p>
                  </a:txBody>
                  <a:tcPr marL="9065" marR="9065" marT="90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0.58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0.58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288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Schedule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50784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457200" lvl="1" indent="0">
              <a:buNone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Assuming commissioning in June 2019, this project should probably start a year in advance in order to support concurrent projects</a:t>
            </a:r>
          </a:p>
          <a:p>
            <a:pPr marL="457200" lvl="1" indent="0">
              <a:buNone/>
            </a:pP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1" indent="0">
              <a:buNone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Work on the Mu2e Quench Protection and Monitoring system will use the same resources; however, that work will ramp up significantly in 2017, ahead of the LARP test stand upgrade 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1" indent="0">
              <a:buNone/>
            </a:pP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4/25/2016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Orris/Tartaglia| Quench Protection, DAQ, Splice Resistance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164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Summary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50784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upgrades to the test stand 4 quench protection and monitoring systems will use the existing racks and cabling</a:t>
            </a:r>
          </a:p>
          <a:p>
            <a:pPr lvl="1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Test stand high voltage signals will have to be tested and possibly modified to meet the new </a:t>
            </a: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hipot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requirements</a:t>
            </a:r>
          </a:p>
          <a:p>
            <a:pPr lvl="1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quench design configuration will be based on the latest design for Mu2e. The same engineering/technical resources will be supporting both systems so this is expected to be a more efficient use of labor</a:t>
            </a:r>
          </a:p>
          <a:p>
            <a:pPr lvl="1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cryo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scan controls will all be PLC based, including the splice measurements</a:t>
            </a:r>
          </a:p>
          <a:p>
            <a:pPr lvl="1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Commercial hardware solutions will be used whenever possible</a:t>
            </a:r>
          </a:p>
          <a:p>
            <a:pPr lvl="2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few in-house designs will be commercially fabricated</a:t>
            </a:r>
          </a:p>
          <a:p>
            <a:pPr lvl="1"/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1" indent="0">
              <a:buNone/>
            </a:pP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4/25/2016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Orris/Tartaglia| Quench Protection, DAQ, Splice Resistance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388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T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est Stand 4 / DAQ Platform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305792"/>
            <a:ext cx="8672513" cy="45797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4/25/2016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Orris/Tartaglia| Quench Protection, DAQ, Splice Resistance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76915" y="1337543"/>
            <a:ext cx="29987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Original Racks Include from the left: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>
                <a:solidFill>
                  <a:srgbClr val="FFFF00"/>
                </a:solidFill>
              </a:rPr>
              <a:t>Quench Antenna DAQ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>
                <a:solidFill>
                  <a:srgbClr val="FFFF00"/>
                </a:solidFill>
              </a:rPr>
              <a:t>Slow Scan System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>
                <a:solidFill>
                  <a:srgbClr val="FFFF00"/>
                </a:solidFill>
              </a:rPr>
              <a:t>Quench Detection / Quench Characterization</a:t>
            </a:r>
            <a:endParaRPr lang="en-US" sz="1800" b="1" dirty="0">
              <a:solidFill>
                <a:srgbClr val="FFFF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152900" y="1574800"/>
            <a:ext cx="1585914" cy="2667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526756" y="1530350"/>
            <a:ext cx="1344614" cy="355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45857" y="1574800"/>
            <a:ext cx="792957" cy="3634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14029" y="1541817"/>
            <a:ext cx="142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PLC Rack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289845" y="1772649"/>
            <a:ext cx="985888" cy="1477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565775" y="3175795"/>
            <a:ext cx="3209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End Rack with CVT Panel and Low Voltage Quench </a:t>
            </a:r>
            <a:r>
              <a:rPr lang="en-US" dirty="0" smtClean="0">
                <a:solidFill>
                  <a:srgbClr val="FFFF00"/>
                </a:solidFill>
              </a:rPr>
              <a:t>Logic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Wiring 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5270501" y="2286001"/>
            <a:ext cx="381002" cy="10159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463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T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est Stand 4 / DAQ Original Process Control and Quench Protection /Characterization Rack Layout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4/25/2016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Orris/Tartaglia| Quench Protection, DAQ, Splice Resistance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1157288"/>
            <a:ext cx="4164770" cy="4987925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214" y="1186656"/>
            <a:ext cx="3777050" cy="495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89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0"/>
            <a:ext cx="8686800" cy="746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T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est Stand 4 Existing Q2A/Q2B </a:t>
            </a:r>
            <a:b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Power Bus / Quench Protection Wiring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4/25/2016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Orris/Tartaglia| Quench Protection, DAQ, Splice Resistance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02523"/>
            <a:ext cx="7089585" cy="5307778"/>
          </a:xfrm>
        </p:spPr>
      </p:pic>
      <p:sp>
        <p:nvSpPr>
          <p:cNvPr id="8" name="TextBox 7"/>
          <p:cNvSpPr txBox="1"/>
          <p:nvPr/>
        </p:nvSpPr>
        <p:spPr>
          <a:xfrm>
            <a:off x="7318185" y="1193800"/>
            <a:ext cx="15972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Test Stand power bus and Quench Protection Wiring is Still in Place.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836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Proposed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Upgrades 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852488"/>
            <a:ext cx="8672513" cy="538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Replace two 15kA vapor cooled copper leads with two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20kA vapor cooled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copper leads </a:t>
            </a: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/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Keep 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third 15kA </a:t>
            </a:r>
            <a:r>
              <a:rPr lang="en-US" sz="2200" smtClean="0">
                <a:latin typeface="Helvetica" panose="020B0604020202020204" pitchFamily="34" charset="0"/>
                <a:cs typeface="Helvetica" panose="020B0604020202020204" pitchFamily="34" charset="0"/>
              </a:rPr>
              <a:t>lead?</a:t>
            </a:r>
            <a:endParaRPr lang="en-US" sz="2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Use the existing DAQ racks, cabling, and wiring</a:t>
            </a:r>
          </a:p>
          <a:p>
            <a:pPr lvl="1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Much of the existing Quench Protection End Rack wiring can probably be used</a:t>
            </a:r>
          </a:p>
          <a:p>
            <a:pPr lvl="2"/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CVT panel will probably be used as is</a:t>
            </a:r>
          </a:p>
          <a:p>
            <a:pPr lvl="1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Depending on the number or protection h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eaters that are externally cabled, a new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distribution panel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made be needed</a:t>
            </a: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/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 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copy of the VMTF heater distribution panel could be made</a:t>
            </a:r>
            <a:endParaRPr lang="en-US" sz="2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Implement a splice measurement system controlled by the PLC</a:t>
            </a: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Upgrade the Quench Protection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system</a:t>
            </a: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All internal HV wiring will have to be tested to meet the new </a:t>
            </a: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hipot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requirements</a:t>
            </a: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4/25/2016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Orris/Tartaglia| Quench Protection, DAQ, Splice Resistance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367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Quench Protection Design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928688"/>
            <a:ext cx="8672513" cy="538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457200" lvl="1" indent="0">
              <a:buNone/>
            </a:pP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Quenc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h Protection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Design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–</a:t>
            </a:r>
          </a:p>
          <a:p>
            <a:pPr lvl="1"/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Implement complete redundancy from the connection to the magnet voltage tap wires through to the power supply and dump circuit – no </a:t>
            </a:r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single </a:t>
            </a:r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point failure modes</a:t>
            </a:r>
          </a:p>
          <a:p>
            <a:pPr lvl="1"/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Implement a three tier quench protection system</a:t>
            </a:r>
          </a:p>
          <a:p>
            <a:pPr lvl="2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Tier 1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– Digital Quench Detection (FPGA) will be used for the Primary QP </a:t>
            </a:r>
          </a:p>
          <a:p>
            <a:pPr lvl="2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Tier 2 – Analog Quench Detection 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will be used for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the Reductant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QP</a:t>
            </a:r>
          </a:p>
          <a:p>
            <a:pPr lvl="2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Tier 3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– System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Monitor,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Logic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Analyzer with First Fault Detection, Fast Logger,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etc.</a:t>
            </a:r>
          </a:p>
          <a:p>
            <a:pPr lvl="1"/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Standard quench signals include: Whole Coil, Whole Coil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– </a:t>
            </a:r>
            <a:r>
              <a:rPr lang="en-US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en-US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Dot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Bucked Half Coils, Cu Leads , SC Leads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and Ground Fault</a:t>
            </a:r>
          </a:p>
          <a:p>
            <a:pPr lvl="2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two magnet whole coils will be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treated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as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half coils for bucking</a:t>
            </a:r>
          </a:p>
          <a:p>
            <a:pPr lvl="2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SC thru bus will have to be protected – Summed with SC Leads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4/25/2016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Orris/Tartaglia| Quench Protection, DAQ, Splice Resistance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7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732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Quench Detection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Signals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928688"/>
            <a:ext cx="8672513" cy="538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Digital and Analog Quench Detection hardware will be in separate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chassis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powered by independent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UPS’s </a:t>
            </a:r>
          </a:p>
          <a:p>
            <a:pPr lvl="1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Each isolation amplifier chassis can be expanded to accommodate the third lead if needed in the future</a:t>
            </a:r>
          </a:p>
          <a:p>
            <a:pPr lvl="1"/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4/25/2016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Orris/Tartaglia| Quench Protection, DAQ, Splice Resistance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838596"/>
              </p:ext>
            </p:extLst>
          </p:nvPr>
        </p:nvGraphicFramePr>
        <p:xfrm>
          <a:off x="536576" y="1810470"/>
          <a:ext cx="8061324" cy="28929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7501"/>
                <a:gridCol w="745556"/>
                <a:gridCol w="1013490"/>
                <a:gridCol w="745556"/>
                <a:gridCol w="2190071"/>
                <a:gridCol w="745556"/>
                <a:gridCol w="943594"/>
              </a:tblGrid>
              <a:tr h="22995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u="sng" strike="noStrike" dirty="0">
                          <a:effectLst/>
                        </a:rPr>
                        <a:t>Implement one </a:t>
                      </a:r>
                      <a:r>
                        <a:rPr lang="en-US" sz="1100" u="sng" strike="noStrike" dirty="0" smtClean="0">
                          <a:effectLst/>
                        </a:rPr>
                        <a:t>24-Ch IsoAmp </a:t>
                      </a:r>
                      <a:r>
                        <a:rPr lang="en-US" sz="1100" u="sng" strike="noStrike" dirty="0">
                          <a:effectLst/>
                        </a:rPr>
                        <a:t>Box with 16 </a:t>
                      </a:r>
                      <a:r>
                        <a:rPr lang="en-US" sz="1100" u="sng" strike="noStrike" dirty="0" smtClean="0">
                          <a:effectLst/>
                        </a:rPr>
                        <a:t>IsoAmps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u="sng" strike="noStrike" dirty="0">
                          <a:effectLst/>
                        </a:rPr>
                        <a:t>Implement one </a:t>
                      </a:r>
                      <a:r>
                        <a:rPr lang="en-US" sz="1100" u="sng" strike="noStrike" dirty="0" smtClean="0">
                          <a:effectLst/>
                        </a:rPr>
                        <a:t>24-Ch IsoAmp </a:t>
                      </a:r>
                      <a:r>
                        <a:rPr lang="en-US" sz="1100" u="sng" strike="noStrike" dirty="0">
                          <a:effectLst/>
                        </a:rPr>
                        <a:t>Box with 16 </a:t>
                      </a:r>
                      <a:r>
                        <a:rPr lang="en-US" sz="1100" u="sng" strike="noStrike" dirty="0" smtClean="0">
                          <a:effectLst/>
                        </a:rPr>
                        <a:t>IsoAmps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6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</a:rPr>
                        <a:t>DQD Sig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</a:rPr>
                        <a:t>I-AMP #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</a:rPr>
                        <a:t>FPGA Q-Sigs.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</a:rPr>
                        <a:t> 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</a:rPr>
                        <a:t>AQD Sig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</a:rPr>
                        <a:t>I-AMP #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</a:rPr>
                        <a:t>AQD Q-Sigs.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9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WC Sum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WC Sum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9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WC-1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WC-1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9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WC-2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WC-2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9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SC Lead 1 (+)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SC Lead 1 (+)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9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SC Lead 2 (-)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SC Lead 2 (-)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9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SC Thru Bus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SC Thru Bus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9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SC Lead 3 -- NC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SC Lead 3 -- NC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9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Cu Lead 1 (20kA)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Cu Lead 1 (20kA)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9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Cu Lead 2 (20kA)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Cu Lead 2 (20kA)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1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Cu Lead 3 (15kA) -- NC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Cu Lead 3 (15kA) -- NC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577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Quench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Characterization Signals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928688"/>
            <a:ext cx="8672513" cy="538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lvl="1"/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4/25/2016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Orris/Tartaglia| Quench Protection, DAQ, Splice Resistance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548327"/>
              </p:ext>
            </p:extLst>
          </p:nvPr>
        </p:nvGraphicFramePr>
        <p:xfrm>
          <a:off x="584201" y="954081"/>
          <a:ext cx="7962899" cy="50969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7020"/>
                <a:gridCol w="736453"/>
                <a:gridCol w="1001116"/>
                <a:gridCol w="736453"/>
                <a:gridCol w="2163331"/>
                <a:gridCol w="736453"/>
                <a:gridCol w="932073"/>
              </a:tblGrid>
              <a:tr h="21212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 dirty="0">
                          <a:effectLst/>
                        </a:rPr>
                        <a:t>Implement one 32-Ch IA Box with 32 </a:t>
                      </a:r>
                      <a:r>
                        <a:rPr lang="en-US" sz="1000" u="sng" strike="noStrike" dirty="0" smtClean="0">
                          <a:effectLst/>
                        </a:rPr>
                        <a:t>IsoAmps</a:t>
                      </a:r>
                      <a:endParaRPr lang="en-US" sz="1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2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 dirty="0">
                          <a:effectLst/>
                        </a:rPr>
                        <a:t>QC Sig</a:t>
                      </a:r>
                      <a:endParaRPr lang="en-US" sz="1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 dirty="0" smtClean="0">
                          <a:effectLst/>
                        </a:rPr>
                        <a:t>IsoAMPs</a:t>
                      </a:r>
                      <a:endParaRPr lang="en-US" sz="1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 dirty="0" smtClean="0">
                          <a:effectLst/>
                        </a:rPr>
                        <a:t>Loggers</a:t>
                      </a:r>
                      <a:endParaRPr lang="en-US" sz="1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 dirty="0">
                          <a:effectLst/>
                        </a:rPr>
                        <a:t> </a:t>
                      </a:r>
                      <a:endParaRPr lang="en-US" sz="1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</a:rPr>
                        <a:t>QC Sig</a:t>
                      </a:r>
                      <a:endParaRPr lang="en-US" sz="10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 dirty="0" smtClean="0">
                          <a:effectLst/>
                        </a:rPr>
                        <a:t>IsoAMPs</a:t>
                      </a:r>
                      <a:endParaRPr lang="en-US" sz="1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 dirty="0" smtClean="0">
                          <a:effectLst/>
                        </a:rPr>
                        <a:t>Loggers</a:t>
                      </a:r>
                      <a:endParaRPr lang="en-US" sz="1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</a:tr>
              <a:tr h="212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WC-1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Strip Heater 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</a:tr>
              <a:tr h="212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+HC-1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Strip Heater 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</a:tr>
              <a:tr h="212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-HC-2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Strip Heater 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</a:tr>
              <a:tr h="212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WC-1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Strip Heater 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</a:tr>
              <a:tr h="212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+HC-1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Strip Heater 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</a:tr>
              <a:tr h="212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-HC-2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Strip Heater 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</a:tr>
              <a:tr h="212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Thru Bus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Strip Heater 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</a:tr>
              <a:tr h="212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SC Lead 1 (+)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Strip Heater 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</a:tr>
              <a:tr h="212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SC Lead 2 (-)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Spare?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</a:tr>
              <a:tr h="212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SC Thru Bus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Spare?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</a:tr>
              <a:tr h="212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SC Lead 3 -- NC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Spare?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</a:tr>
              <a:tr h="212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Cu Lead 1 (20kA)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Spare?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</a:tr>
              <a:tr h="212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Cu Lead 2 (20kA)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Heater PS-1 Cur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N/A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</a:tr>
              <a:tr h="1968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Cu Lead 3 (15kA) -- NC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Heater PS-1 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N/A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</a:tr>
              <a:tr h="212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CLIQ Lead 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Heater PS-2 Cur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N/A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</a:tr>
              <a:tr h="212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CLIQ Lead 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Heater PS-2 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N/A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</a:tr>
              <a:tr h="212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CLIQ Lead 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Heater PS-3 Cur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N/A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</a:tr>
              <a:tr h="212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CLIQ Bus 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Heater PS-3 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N/A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</a:tr>
              <a:tr h="212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CLIQ Bus 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Heater PS-4 Cur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N/A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</a:tr>
              <a:tr h="212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CLIQ Bus 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Heater PS-4 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N/A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</a:tr>
              <a:tr h="212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Magnet Current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N/A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</a:tr>
              <a:tr h="222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Magnet Idot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N/A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563643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1796</TotalTime>
  <Words>2259</Words>
  <Application>Microsoft Office PowerPoint</Application>
  <PresentationFormat>On-screen Show (4:3)</PresentationFormat>
  <Paragraphs>652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MS PGothic</vt:lpstr>
      <vt:lpstr>MS PGothic</vt:lpstr>
      <vt:lpstr>Arial</vt:lpstr>
      <vt:lpstr>Calibri</vt:lpstr>
      <vt:lpstr>Geneva</vt:lpstr>
      <vt:lpstr>Helvetica</vt:lpstr>
      <vt:lpstr>Times New Roman</vt:lpstr>
      <vt:lpstr>FNAL_TemplateMac_060514</vt:lpstr>
      <vt:lpstr>Fermilab: Footer Only</vt:lpstr>
      <vt:lpstr>CM Testing Equipment: Quench Protection, DAQ, Splice Resistance</vt:lpstr>
      <vt:lpstr>Overview </vt:lpstr>
      <vt:lpstr>Test Stand 4 / DAQ Platform </vt:lpstr>
      <vt:lpstr>Test Stand 4 / DAQ Original Process Control and Quench Protection /Characterization Rack Layout</vt:lpstr>
      <vt:lpstr>Test Stand 4 Existing Q2A/Q2B  Power Bus / Quench Protection Wiring</vt:lpstr>
      <vt:lpstr>Proposed Upgrades  </vt:lpstr>
      <vt:lpstr>Quench Protection Design </vt:lpstr>
      <vt:lpstr>Quench Detection Signals </vt:lpstr>
      <vt:lpstr>Quench Characterization Signals </vt:lpstr>
      <vt:lpstr>Quench Protection System Estimate Assumptions </vt:lpstr>
      <vt:lpstr>Quench Protection System Estimate Assumptions</vt:lpstr>
      <vt:lpstr>Quench Detection Estimate Assumptions </vt:lpstr>
      <vt:lpstr>Slow Logging Estimate </vt:lpstr>
      <vt:lpstr>Slow Logging Estimate </vt:lpstr>
      <vt:lpstr>Slow Logging Estimate </vt:lpstr>
      <vt:lpstr>Slow Logging Estimate </vt:lpstr>
      <vt:lpstr>Splice Measurement Estimate </vt:lpstr>
      <vt:lpstr>Wire Routing Change </vt:lpstr>
      <vt:lpstr>Vacuum Feedthrough Cabling Cost Estimates</vt:lpstr>
      <vt:lpstr>Total M&amp;S Cost Estimate</vt:lpstr>
      <vt:lpstr>Labor Cost Estimate</vt:lpstr>
      <vt:lpstr>Schedule </vt:lpstr>
      <vt:lpstr>Summary 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Darryl F. Orris x2673 07920N</dc:creator>
  <cp:lastModifiedBy>Darryl F. Orris x2673 07920N</cp:lastModifiedBy>
  <cp:revision>120</cp:revision>
  <cp:lastPrinted>2014-01-20T19:40:21Z</cp:lastPrinted>
  <dcterms:created xsi:type="dcterms:W3CDTF">2016-04-18T21:57:50Z</dcterms:created>
  <dcterms:modified xsi:type="dcterms:W3CDTF">2016-04-22T23:42:56Z</dcterms:modified>
</cp:coreProperties>
</file>