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6930" r:id="rId2"/>
  </p:sldMasterIdLst>
  <p:notesMasterIdLst>
    <p:notesMasterId r:id="rId25"/>
  </p:notesMasterIdLst>
  <p:handoutMasterIdLst>
    <p:handoutMasterId r:id="rId26"/>
  </p:handoutMasterIdLst>
  <p:sldIdLst>
    <p:sldId id="299" r:id="rId3"/>
    <p:sldId id="300" r:id="rId4"/>
    <p:sldId id="415" r:id="rId5"/>
    <p:sldId id="416" r:id="rId6"/>
    <p:sldId id="449" r:id="rId7"/>
    <p:sldId id="444" r:id="rId8"/>
    <p:sldId id="443" r:id="rId9"/>
    <p:sldId id="433" r:id="rId10"/>
    <p:sldId id="431" r:id="rId11"/>
    <p:sldId id="432" r:id="rId12"/>
    <p:sldId id="446" r:id="rId13"/>
    <p:sldId id="448" r:id="rId14"/>
    <p:sldId id="434" r:id="rId15"/>
    <p:sldId id="436" r:id="rId16"/>
    <p:sldId id="435" r:id="rId17"/>
    <p:sldId id="439" r:id="rId18"/>
    <p:sldId id="440" r:id="rId19"/>
    <p:sldId id="441" r:id="rId20"/>
    <p:sldId id="442" r:id="rId21"/>
    <p:sldId id="426" r:id="rId22"/>
    <p:sldId id="427" r:id="rId23"/>
    <p:sldId id="447" r:id="rId2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E266"/>
    <a:srgbClr val="EEF3F6"/>
    <a:srgbClr val="D6F3F6"/>
    <a:srgbClr val="CCFFFF"/>
    <a:srgbClr val="556A84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86399" autoAdjust="0"/>
  </p:normalViewPr>
  <p:slideViewPr>
    <p:cSldViewPr>
      <p:cViewPr varScale="1">
        <p:scale>
          <a:sx n="111" d="100"/>
          <a:sy n="111" d="100"/>
        </p:scale>
        <p:origin x="7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9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457" cy="46224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996" y="0"/>
            <a:ext cx="3012457" cy="46224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472B8A-5ABF-4FEA-A963-7CA9CC062EAB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52"/>
            <a:ext cx="3012457" cy="46224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Paolo Ferracin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996" y="8772352"/>
            <a:ext cx="3012457" cy="46224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19A98B-65E2-4555-9A11-FFDD93FDF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78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457" cy="46224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996" y="0"/>
            <a:ext cx="3012457" cy="46224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150549-5881-4621-A67F-0D821A7E8911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307" y="4387653"/>
            <a:ext cx="5557463" cy="415579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52"/>
            <a:ext cx="3012457" cy="46224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Paolo Ferracin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996" y="8772352"/>
            <a:ext cx="3012457" cy="46224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D66E4F-D347-488B-8A5F-DA90CE77E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544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Ferracin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D66E4F-D347-488B-8A5F-DA90CE77EB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3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Ferracin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D66E4F-D347-488B-8A5F-DA90CE77EB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5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4582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4724400"/>
            <a:ext cx="8458200" cy="13716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934200" y="6324600"/>
            <a:ext cx="1146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0240-BF13-4765-AFAF-1613EA420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13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LMQXF Plans &amp; Options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0206-20F6-451A-B5C6-AA80325EC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3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LMQXF Plans &amp; Options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0A06-D064-4591-A1CC-E77E7403F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2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smtClean="0"/>
              <a:t>Presentation title - line 1 - Arial 30pt - bold HiLumi dark grey - line 2</a:t>
            </a:r>
            <a:br>
              <a:rPr lang="en-GB" noProof="0" smtClean="0"/>
            </a:br>
            <a:r>
              <a:rPr lang="en-GB" noProof="0" smtClean="0"/>
              <a:t>line 3</a:t>
            </a:r>
            <a:br>
              <a:rPr lang="en-GB" noProof="0" smtClean="0"/>
            </a:br>
            <a:r>
              <a:rPr lang="en-GB" noProof="0" smtClean="0"/>
              <a:t>line 4   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6690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 smtClean="0">
                <a:solidFill>
                  <a:srgbClr val="64BCD9"/>
                </a:solidFill>
              </a:rPr>
              <a:t>Conceptual Design Review of </a:t>
            </a:r>
            <a:r>
              <a:rPr lang="en-GB" smtClean="0">
                <a:solidFill>
                  <a:srgbClr val="64BCD9"/>
                </a:solidFill>
              </a:rPr>
              <a:t>the Magnet </a:t>
            </a:r>
            <a:r>
              <a:rPr lang="en-GB" dirty="0" smtClean="0">
                <a:solidFill>
                  <a:srgbClr val="64BCD9"/>
                </a:solidFill>
              </a:rPr>
              <a:t>Circuits for the HL-LHC               H. Prin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249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 smtClean="0">
                <a:solidFill>
                  <a:srgbClr val="64BCD9"/>
                </a:solidFill>
              </a:rPr>
              <a:t>Conceptual Design Review of </a:t>
            </a:r>
            <a:r>
              <a:rPr lang="en-GB" smtClean="0">
                <a:solidFill>
                  <a:srgbClr val="64BCD9"/>
                </a:solidFill>
              </a:rPr>
              <a:t>the Magnet </a:t>
            </a:r>
            <a:r>
              <a:rPr lang="en-GB" dirty="0" smtClean="0">
                <a:solidFill>
                  <a:srgbClr val="64BCD9"/>
                </a:solidFill>
              </a:rPr>
              <a:t>Circuits for the HL-LHC               H. Prin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5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 smtClean="0">
                <a:solidFill>
                  <a:srgbClr val="64BCD9"/>
                </a:solidFill>
              </a:rPr>
              <a:t>Conceptual Design Review of </a:t>
            </a:r>
            <a:r>
              <a:rPr lang="en-GB" smtClean="0">
                <a:solidFill>
                  <a:srgbClr val="64BCD9"/>
                </a:solidFill>
              </a:rPr>
              <a:t>the Magnet </a:t>
            </a:r>
            <a:r>
              <a:rPr lang="en-GB" dirty="0" smtClean="0">
                <a:solidFill>
                  <a:srgbClr val="64BCD9"/>
                </a:solidFill>
              </a:rPr>
              <a:t>Circuits for the HL-LHC               H. Prin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30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GB" dirty="0" smtClean="0">
                <a:solidFill>
                  <a:srgbClr val="64BCD9"/>
                </a:solidFill>
              </a:rPr>
              <a:t>Conceptual Design Review of </a:t>
            </a:r>
            <a:r>
              <a:rPr lang="en-GB" smtClean="0">
                <a:solidFill>
                  <a:srgbClr val="64BCD9"/>
                </a:solidFill>
              </a:rPr>
              <a:t>the Magnet </a:t>
            </a:r>
            <a:r>
              <a:rPr lang="en-GB" dirty="0" smtClean="0">
                <a:solidFill>
                  <a:srgbClr val="64BCD9"/>
                </a:solidFill>
              </a:rPr>
              <a:t>Circuits for the HL-LHC               H. Prin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7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GB" dirty="0" smtClean="0">
                <a:solidFill>
                  <a:srgbClr val="64BCD9"/>
                </a:solidFill>
              </a:rPr>
              <a:t>Conceptual Design Review of </a:t>
            </a:r>
            <a:r>
              <a:rPr lang="en-GB" smtClean="0">
                <a:solidFill>
                  <a:srgbClr val="64BCD9"/>
                </a:solidFill>
              </a:rPr>
              <a:t>the Magnet </a:t>
            </a:r>
            <a:r>
              <a:rPr lang="en-GB" dirty="0" smtClean="0">
                <a:solidFill>
                  <a:srgbClr val="64BCD9"/>
                </a:solidFill>
              </a:rPr>
              <a:t>Circuits for the HL-LHC               H. Prin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8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GB" dirty="0" smtClean="0">
                <a:solidFill>
                  <a:srgbClr val="64BCD9"/>
                </a:solidFill>
              </a:rPr>
              <a:t>Conceptual Design Review of </a:t>
            </a:r>
            <a:r>
              <a:rPr lang="en-GB" smtClean="0">
                <a:solidFill>
                  <a:srgbClr val="64BCD9"/>
                </a:solidFill>
              </a:rPr>
              <a:t>the Magnet </a:t>
            </a:r>
            <a:r>
              <a:rPr lang="en-GB" dirty="0" smtClean="0">
                <a:solidFill>
                  <a:srgbClr val="64BCD9"/>
                </a:solidFill>
              </a:rPr>
              <a:t>Circuits for the HL-LHC               H. Prin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>
              <a:solidFill>
                <a:srgbClr val="64BCD9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39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6573000" cy="360000"/>
          </a:xfrm>
        </p:spPr>
        <p:txBody>
          <a:bodyPr/>
          <a:lstStyle/>
          <a:p>
            <a:r>
              <a:rPr lang="en-GB" dirty="0" smtClean="0">
                <a:solidFill>
                  <a:srgbClr val="64BCD9"/>
                </a:solidFill>
              </a:rPr>
              <a:t>Conceptual Design Review of </a:t>
            </a:r>
            <a:r>
              <a:rPr lang="en-GB" smtClean="0">
                <a:solidFill>
                  <a:srgbClr val="64BCD9"/>
                </a:solidFill>
              </a:rPr>
              <a:t>the Magnet </a:t>
            </a:r>
            <a:r>
              <a:rPr lang="en-GB" dirty="0" smtClean="0">
                <a:solidFill>
                  <a:srgbClr val="64BCD9"/>
                </a:solidFill>
              </a:rPr>
              <a:t>Circuits for the HL-LHC               H. Prin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7999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24600"/>
            <a:ext cx="1146175" cy="36512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B49E4E-039F-472C-94D3-961E32C09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2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LMQXF Plans &amp; Options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DFFF-6B74-45F1-BB7B-BE47BCC4B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4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6335713"/>
            <a:ext cx="1146175" cy="365125"/>
          </a:xfrm>
          <a:prstGeom prst="rect">
            <a:avLst/>
          </a:prstGeom>
        </p:spPr>
        <p:txBody>
          <a:bodyPr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LMQXF Plans &amp; Options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DC9449-1644-4667-8229-2AE9DBBC9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3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LMQXF Plans &amp; Options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65D5-D320-4031-8EA5-A966693DD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9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LMQXF Plans &amp; Options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4436-8E54-4042-A7F5-99D425447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9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LMQXF Plans &amp; Options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593E-BFE4-40A0-900C-4B35EC021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2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LMQXF Plans &amp; Options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B607-2877-431A-89DD-657B9D33A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7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LMQXF Plans &amp; Options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2FF9-30D2-45C9-B69F-3D7C57594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4582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LMQXF Plans &amp; Options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B0940A-A3B3-4061-8AA5-FFA51D8E03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6"/>
          <p:cNvSpPr>
            <a:spLocks noChangeShapeType="1"/>
          </p:cNvSpPr>
          <p:nvPr userDrawn="1"/>
        </p:nvSpPr>
        <p:spPr bwMode="auto">
          <a:xfrm>
            <a:off x="304800" y="11430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6"/>
          <p:cNvSpPr>
            <a:spLocks noChangeShapeType="1"/>
          </p:cNvSpPr>
          <p:nvPr userDrawn="1"/>
        </p:nvSpPr>
        <p:spPr bwMode="auto">
          <a:xfrm>
            <a:off x="304800" y="62484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3" name="Group 2"/>
          <p:cNvGrpSpPr>
            <a:grpSpLocks/>
          </p:cNvGrpSpPr>
          <p:nvPr userDrawn="1"/>
        </p:nvGrpSpPr>
        <p:grpSpPr bwMode="auto">
          <a:xfrm>
            <a:off x="1295400" y="6324600"/>
            <a:ext cx="609600" cy="401638"/>
            <a:chOff x="1143000" y="6324600"/>
            <a:chExt cx="609600" cy="401638"/>
          </a:xfrm>
        </p:grpSpPr>
        <p:pic>
          <p:nvPicPr>
            <p:cNvPr id="1035" name="Picture 30" descr="USLARP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83" b="79202"/>
            <a:stretch>
              <a:fillRect/>
            </a:stretch>
          </p:blipFill>
          <p:spPr bwMode="auto">
            <a:xfrm>
              <a:off x="1298575" y="6324600"/>
              <a:ext cx="2667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31" descr="USLARP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1" r="34460" b="79202"/>
            <a:stretch>
              <a:fillRect/>
            </a:stretch>
          </p:blipFill>
          <p:spPr bwMode="auto">
            <a:xfrm>
              <a:off x="1143000" y="6575425"/>
              <a:ext cx="6096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3263" r="7388" b="15033"/>
          <a:stretch>
            <a:fillRect/>
          </a:stretch>
        </p:blipFill>
        <p:spPr bwMode="auto">
          <a:xfrm>
            <a:off x="304800" y="6324600"/>
            <a:ext cx="8556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27" r:id="rId1"/>
    <p:sldLayoutId id="2147486928" r:id="rId2"/>
    <p:sldLayoutId id="2147486893" r:id="rId3"/>
    <p:sldLayoutId id="2147486929" r:id="rId4"/>
    <p:sldLayoutId id="2147486894" r:id="rId5"/>
    <p:sldLayoutId id="2147486895" r:id="rId6"/>
    <p:sldLayoutId id="2147486896" r:id="rId7"/>
    <p:sldLayoutId id="2147486897" r:id="rId8"/>
    <p:sldLayoutId id="2147486898" r:id="rId9"/>
    <p:sldLayoutId id="2147486899" r:id="rId10"/>
    <p:sldLayoutId id="214748690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smtClean="0"/>
              <a:t>Click to edit Master texts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64BCD9"/>
                </a:solidFill>
                <a:latin typeface="Arial"/>
              </a:rPr>
              <a:t>Conceptual Design Review of </a:t>
            </a:r>
            <a:r>
              <a:rPr lang="en-GB" smtClean="0">
                <a:solidFill>
                  <a:srgbClr val="64BCD9"/>
                </a:solidFill>
                <a:latin typeface="Arial"/>
              </a:rPr>
              <a:t>the Magnet </a:t>
            </a:r>
            <a:r>
              <a:rPr lang="en-GB" dirty="0" smtClean="0">
                <a:solidFill>
                  <a:srgbClr val="64BCD9"/>
                </a:solidFill>
                <a:latin typeface="Arial"/>
              </a:rPr>
              <a:t>Circuits for the HL-LHC               H. Prin</a:t>
            </a:r>
            <a:endParaRPr lang="en-GB" dirty="0">
              <a:solidFill>
                <a:srgbClr val="64BCD9"/>
              </a:solidFill>
              <a:latin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FDCA1C4-9514-7B4F-976F-D92F7E296653}" type="slidenum">
              <a:rPr lang="fr-FR" smtClean="0">
                <a:solidFill>
                  <a:srgbClr val="64BCD9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dirty="0">
              <a:solidFill>
                <a:srgbClr val="64BCD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24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1" r:id="rId1"/>
    <p:sldLayoutId id="2147486932" r:id="rId2"/>
    <p:sldLayoutId id="2147486933" r:id="rId3"/>
    <p:sldLayoutId id="2147486934" r:id="rId4"/>
    <p:sldLayoutId id="2147486935" r:id="rId5"/>
    <p:sldLayoutId id="2147486936" r:id="rId6"/>
    <p:sldLayoutId id="214748693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indico.cern.ch/event/477759/timetable/#20160321.detaile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304800" y="1529320"/>
            <a:ext cx="8458200" cy="12954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LMQXF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</a:rPr>
            </a:br>
            <a:r>
              <a:rPr lang="en-US" altLang="en-US" b="1" dirty="0" smtClean="0">
                <a:solidFill>
                  <a:srgbClr val="FF0000"/>
                </a:solidFill>
              </a:rPr>
              <a:t>Plans and Options</a:t>
            </a:r>
            <a:endParaRPr lang="en-GB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153400" cy="105826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 i="1" dirty="0" smtClean="0"/>
              <a:t>G. Ambrosio</a:t>
            </a:r>
          </a:p>
        </p:txBody>
      </p:sp>
      <p:pic>
        <p:nvPicPr>
          <p:cNvPr id="7174" name="Picture 6" descr="4th Joint HiLumi LHC-LARP Annual Mee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2"/>
          <a:stretch/>
        </p:blipFill>
        <p:spPr bwMode="auto">
          <a:xfrm>
            <a:off x="4800600" y="153389"/>
            <a:ext cx="7715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113" y="4343400"/>
            <a:ext cx="82725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LMQXF Cold Mass Requirements and Conceptual Design </a:t>
            </a:r>
            <a:r>
              <a:rPr lang="en-US" sz="2000" dirty="0" smtClean="0"/>
              <a:t>Review</a:t>
            </a:r>
          </a:p>
          <a:p>
            <a:pPr algn="ctr"/>
            <a:r>
              <a:rPr lang="en-US" sz="2000" i="1" dirty="0" smtClean="0"/>
              <a:t>April 25, 2016</a:t>
            </a:r>
          </a:p>
          <a:p>
            <a:pPr algn="ctr"/>
            <a:r>
              <a:rPr lang="en-US" sz="2000" dirty="0" smtClean="0"/>
              <a:t>FNAL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975" y="262168"/>
            <a:ext cx="1630925" cy="687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2" y="1136330"/>
            <a:ext cx="8132618" cy="34356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Bus bars design and routing will be based on CERN design and plan.</a:t>
            </a:r>
          </a:p>
          <a:p>
            <a:r>
              <a:rPr lang="en-US" sz="2800" dirty="0" smtClean="0"/>
              <a:t>Options were presented </a:t>
            </a:r>
            <a:r>
              <a:rPr lang="en-US" sz="2800" dirty="0"/>
              <a:t>at Conceptual Design Review of the Magnet Circuits for the </a:t>
            </a:r>
            <a:r>
              <a:rPr lang="en-US" sz="2800" dirty="0" smtClean="0"/>
              <a:t>HL-LHC</a:t>
            </a:r>
          </a:p>
          <a:p>
            <a:pPr lvl="1"/>
            <a:r>
              <a:rPr lang="en-US" sz="2000" dirty="0">
                <a:hlinkClick r:id="rId2"/>
              </a:rPr>
              <a:t>https://indico.cern.ch/event/477759/timetable/#</a:t>
            </a:r>
            <a:r>
              <a:rPr lang="en-US" sz="2000" dirty="0" smtClean="0">
                <a:hlinkClick r:id="rId2"/>
              </a:rPr>
              <a:t>20160321.detailed</a:t>
            </a:r>
            <a:endParaRPr lang="en-US" sz="2000" dirty="0" smtClean="0"/>
          </a:p>
          <a:p>
            <a:r>
              <a:rPr lang="en-US" sz="2400" dirty="0" smtClean="0"/>
              <a:t>Cold mass design including bus bars integration is starting at CERN in these weeks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43" y="4343400"/>
            <a:ext cx="7410495" cy="17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t="5173" r="22437" b="3769"/>
          <a:stretch>
            <a:fillRect/>
          </a:stretch>
        </p:blipFill>
        <p:spPr bwMode="auto">
          <a:xfrm>
            <a:off x="4283968" y="2780928"/>
            <a:ext cx="241200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Inner </a:t>
            </a:r>
            <a:r>
              <a:rPr lang="en-GB" dirty="0" smtClean="0"/>
              <a:t>Triplet </a:t>
            </a:r>
            <a:r>
              <a:rPr lang="en-GB" dirty="0" err="1" smtClean="0"/>
              <a:t>Busbars</a:t>
            </a:r>
            <a:r>
              <a:rPr lang="en-GB" dirty="0" smtClean="0"/>
              <a:t> Integration </a:t>
            </a:r>
            <a:r>
              <a:rPr lang="en-GB" u="sng" dirty="0" smtClean="0"/>
              <a:t>Proposal</a:t>
            </a:r>
            <a:br>
              <a:rPr lang="en-GB" u="sng" dirty="0" smtClean="0"/>
            </a:br>
            <a:r>
              <a:rPr lang="en-GB" sz="1800" b="0" dirty="0" smtClean="0"/>
              <a:t>(until a 18kA cable is developed and proven)</a:t>
            </a:r>
            <a:endParaRPr lang="en-GB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4BCD9"/>
                </a:solidFill>
              </a:rPr>
              <a:t>Conceptual Design Review of the Magnet Circuits for the HL-LHC               H. Prin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11</a:t>
            </a:fld>
            <a:endParaRPr lang="fr-FR">
              <a:solidFill>
                <a:srgbClr val="64BCD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96454"/>
            <a:ext cx="4175760" cy="3931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2035" y="5728374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prstClr val="black"/>
                </a:solidFill>
                <a:latin typeface="Arial"/>
              </a:rPr>
              <a:t>Courtesy of </a:t>
            </a:r>
            <a:r>
              <a:rPr lang="en-GB" sz="1000">
                <a:solidFill>
                  <a:prstClr val="black"/>
                </a:solidFill>
                <a:latin typeface="Arial"/>
              </a:rPr>
              <a:t>Cedric </a:t>
            </a:r>
            <a:r>
              <a:rPr lang="en-GB" sz="1000" smtClean="0">
                <a:solidFill>
                  <a:prstClr val="black"/>
                </a:solidFill>
                <a:latin typeface="Arial"/>
              </a:rPr>
              <a:t>Eymin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84068" y="5304103"/>
            <a:ext cx="1799896" cy="591902"/>
            <a:chOff x="5508104" y="4594329"/>
            <a:chExt cx="1799896" cy="5919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8104" y="4638679"/>
              <a:ext cx="1067442" cy="18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8104" y="4892309"/>
              <a:ext cx="1069200" cy="1928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840000" y="4594329"/>
              <a:ext cx="468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005F8C"/>
                  </a:solidFill>
                  <a:latin typeface="Arial"/>
                </a:rPr>
                <a:t>18kA</a:t>
              </a:r>
              <a:endParaRPr lang="en-GB" sz="1200" b="1" dirty="0">
                <a:solidFill>
                  <a:srgbClr val="005F8C"/>
                </a:solidFill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40000" y="4909232"/>
              <a:ext cx="468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005F8C"/>
                  </a:solidFill>
                  <a:latin typeface="Arial"/>
                </a:rPr>
                <a:t>18kA</a:t>
              </a:r>
              <a:endParaRPr lang="en-GB" sz="1200" b="1" dirty="0">
                <a:solidFill>
                  <a:srgbClr val="005F8C"/>
                </a:solidFill>
                <a:latin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2273485" flipH="1" flipV="1">
            <a:off x="2181690" y="5056847"/>
            <a:ext cx="1484989" cy="773048"/>
            <a:chOff x="1524000" y="1523999"/>
            <a:chExt cx="6096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Shape 35"/>
            <p:cNvSpPr/>
            <p:nvPr/>
          </p:nvSpPr>
          <p:spPr>
            <a:xfrm>
              <a:off x="1524000" y="1523999"/>
              <a:ext cx="6096000" cy="3810000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3962400" y="2522219"/>
              <a:ext cx="2438400" cy="2811780"/>
            </a:xfrm>
            <a:custGeom>
              <a:avLst/>
              <a:gdLst>
                <a:gd name="connsiteX0" fmla="*/ 406408 w 2438400"/>
                <a:gd name="connsiteY0" fmla="*/ 0 h 2811780"/>
                <a:gd name="connsiteX1" fmla="*/ 2438400 w 2438400"/>
                <a:gd name="connsiteY1" fmla="*/ 0 h 2811780"/>
                <a:gd name="connsiteX2" fmla="*/ 2438400 w 2438400"/>
                <a:gd name="connsiteY2" fmla="*/ 0 h 2811780"/>
                <a:gd name="connsiteX3" fmla="*/ 2438400 w 2438400"/>
                <a:gd name="connsiteY3" fmla="*/ 2405372 h 2811780"/>
                <a:gd name="connsiteX4" fmla="*/ 2031992 w 2438400"/>
                <a:gd name="connsiteY4" fmla="*/ 2811780 h 2811780"/>
                <a:gd name="connsiteX5" fmla="*/ 0 w 2438400"/>
                <a:gd name="connsiteY5" fmla="*/ 2811780 h 2811780"/>
                <a:gd name="connsiteX6" fmla="*/ 0 w 2438400"/>
                <a:gd name="connsiteY6" fmla="*/ 2811780 h 2811780"/>
                <a:gd name="connsiteX7" fmla="*/ 0 w 2438400"/>
                <a:gd name="connsiteY7" fmla="*/ 406408 h 2811780"/>
                <a:gd name="connsiteX8" fmla="*/ 406408 w 2438400"/>
                <a:gd name="connsiteY8" fmla="*/ 0 h 281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2811780">
                  <a:moveTo>
                    <a:pt x="406408" y="0"/>
                  </a:moveTo>
                  <a:lnTo>
                    <a:pt x="2438400" y="0"/>
                  </a:lnTo>
                  <a:lnTo>
                    <a:pt x="2438400" y="0"/>
                  </a:lnTo>
                  <a:lnTo>
                    <a:pt x="2438400" y="2405372"/>
                  </a:lnTo>
                  <a:cubicBezTo>
                    <a:pt x="2438400" y="2629825"/>
                    <a:pt x="2256445" y="2811780"/>
                    <a:pt x="2031992" y="2811780"/>
                  </a:cubicBezTo>
                  <a:lnTo>
                    <a:pt x="0" y="2811780"/>
                  </a:lnTo>
                  <a:lnTo>
                    <a:pt x="0" y="2811780"/>
                  </a:lnTo>
                  <a:lnTo>
                    <a:pt x="0" y="406408"/>
                  </a:lnTo>
                  <a:cubicBezTo>
                    <a:pt x="0" y="181955"/>
                    <a:pt x="181955" y="0"/>
                    <a:pt x="406408" y="0"/>
                  </a:cubicBez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33" tIns="119033" rIns="358064" bIns="119033" numCol="1" spcCol="1270" anchor="t" anchorCtr="0">
              <a:noAutofit/>
            </a:bodyPr>
            <a:lstStyle/>
            <a:p>
              <a:pPr algn="r" defTabSz="2844800" fontAlgn="auto">
                <a:lnSpc>
                  <a:spcPct val="90000"/>
                </a:lnSpc>
                <a:spcAft>
                  <a:spcPct val="35000"/>
                </a:spcAft>
              </a:pPr>
              <a:endParaRPr lang="en-GB" sz="6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53517" y="1268760"/>
            <a:ext cx="3523386" cy="1576042"/>
            <a:chOff x="2353517" y="935346"/>
            <a:chExt cx="3523386" cy="1576042"/>
          </a:xfrm>
        </p:grpSpPr>
        <p:grpSp>
          <p:nvGrpSpPr>
            <p:cNvPr id="16" name="Group 15"/>
            <p:cNvGrpSpPr/>
            <p:nvPr/>
          </p:nvGrpSpPr>
          <p:grpSpPr>
            <a:xfrm>
              <a:off x="3858617" y="935346"/>
              <a:ext cx="1788801" cy="504056"/>
              <a:chOff x="5506346" y="5456622"/>
              <a:chExt cx="1788801" cy="504056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8104" y="5472566"/>
                <a:ext cx="1069200" cy="18868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06346" y="5714972"/>
                <a:ext cx="1069200" cy="188682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827147" y="5456622"/>
                <a:ext cx="468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rPr>
                  <a:t>2</a:t>
                </a:r>
                <a:r>
                  <a:rPr lang="en-GB" sz="1200" b="1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rPr>
                  <a:t>kA</a:t>
                </a:r>
                <a:endParaRPr lang="en-GB" sz="12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44995" y="5683679"/>
                <a:ext cx="55015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dirty="0" smtClean="0">
                    <a:solidFill>
                      <a:srgbClr val="FFC000"/>
                    </a:solidFill>
                    <a:latin typeface="Arial"/>
                  </a:rPr>
                  <a:t>200A</a:t>
                </a:r>
                <a:endParaRPr lang="en-GB" sz="1200" b="1" dirty="0">
                  <a:solidFill>
                    <a:srgbClr val="FFC000"/>
                  </a:solidFill>
                  <a:latin typeface="Arial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858617" y="1439037"/>
              <a:ext cx="1798846" cy="276999"/>
              <a:chOff x="5506346" y="5803708"/>
              <a:chExt cx="1798846" cy="276999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6346" y="5810931"/>
                <a:ext cx="1069200" cy="192875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840000" y="5803708"/>
                <a:ext cx="46519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dirty="0" smtClean="0">
                    <a:solidFill>
                      <a:srgbClr val="FB963C">
                        <a:lumMod val="75000"/>
                      </a:srgbClr>
                    </a:solidFill>
                    <a:latin typeface="Arial"/>
                  </a:rPr>
                  <a:t>2kA</a:t>
                </a:r>
                <a:endParaRPr lang="en-GB" sz="1200" b="1" dirty="0">
                  <a:solidFill>
                    <a:srgbClr val="FB963C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858617" y="1727069"/>
              <a:ext cx="1807854" cy="276999"/>
              <a:chOff x="5506346" y="6032321"/>
              <a:chExt cx="1807854" cy="27699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06346" y="6070595"/>
                <a:ext cx="1069200" cy="180296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6764048" y="6032321"/>
                <a:ext cx="55015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dirty="0" smtClean="0">
                    <a:solidFill>
                      <a:srgbClr val="CA1100"/>
                    </a:solidFill>
                    <a:latin typeface="Arial"/>
                  </a:rPr>
                  <a:t>200A</a:t>
                </a:r>
                <a:endParaRPr lang="en-GB" sz="1200" b="1" dirty="0">
                  <a:solidFill>
                    <a:srgbClr val="CA1100"/>
                  </a:solidFill>
                  <a:latin typeface="Arial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858617" y="2004068"/>
              <a:ext cx="2018286" cy="369332"/>
              <a:chOff x="5506346" y="6248345"/>
              <a:chExt cx="2018286" cy="369332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06346" y="6317680"/>
                <a:ext cx="1069200" cy="188682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6759679" y="6248345"/>
                <a:ext cx="764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dirty="0" smtClean="0">
                    <a:solidFill>
                      <a:srgbClr val="2AA82A"/>
                    </a:solidFill>
                    <a:latin typeface="Arial"/>
                  </a:rPr>
                  <a:t>2.8kA,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600" b="1" dirty="0" smtClean="0">
                    <a:solidFill>
                      <a:srgbClr val="2AA82A"/>
                    </a:solidFill>
                    <a:latin typeface="Arial"/>
                  </a:rPr>
                  <a:t>12Hz fast decay</a:t>
                </a:r>
                <a:endParaRPr lang="en-GB" sz="600" b="1" dirty="0">
                  <a:solidFill>
                    <a:srgbClr val="2AA82A"/>
                  </a:solidFill>
                  <a:latin typeface="Arial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18593008" flipH="1">
              <a:off x="2118094" y="1382370"/>
              <a:ext cx="1484989" cy="773048"/>
              <a:chOff x="1524000" y="1523999"/>
              <a:chExt cx="6096000" cy="381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Shape 32"/>
              <p:cNvSpPr/>
              <p:nvPr/>
            </p:nvSpPr>
            <p:spPr>
              <a:xfrm>
                <a:off x="1524000" y="1523999"/>
                <a:ext cx="6096000" cy="3810000"/>
              </a:xfrm>
              <a:prstGeom prst="swooshArrow">
                <a:avLst>
                  <a:gd name="adj1" fmla="val 25000"/>
                  <a:gd name="adj2" fmla="val 25000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34" name="Freeform 33"/>
              <p:cNvSpPr/>
              <p:nvPr/>
            </p:nvSpPr>
            <p:spPr>
              <a:xfrm>
                <a:off x="3962400" y="2522219"/>
                <a:ext cx="2438400" cy="2811780"/>
              </a:xfrm>
              <a:custGeom>
                <a:avLst/>
                <a:gdLst>
                  <a:gd name="connsiteX0" fmla="*/ 406408 w 2438400"/>
                  <a:gd name="connsiteY0" fmla="*/ 0 h 2811780"/>
                  <a:gd name="connsiteX1" fmla="*/ 2438400 w 2438400"/>
                  <a:gd name="connsiteY1" fmla="*/ 0 h 2811780"/>
                  <a:gd name="connsiteX2" fmla="*/ 2438400 w 2438400"/>
                  <a:gd name="connsiteY2" fmla="*/ 0 h 2811780"/>
                  <a:gd name="connsiteX3" fmla="*/ 2438400 w 2438400"/>
                  <a:gd name="connsiteY3" fmla="*/ 2405372 h 2811780"/>
                  <a:gd name="connsiteX4" fmla="*/ 2031992 w 2438400"/>
                  <a:gd name="connsiteY4" fmla="*/ 2811780 h 2811780"/>
                  <a:gd name="connsiteX5" fmla="*/ 0 w 2438400"/>
                  <a:gd name="connsiteY5" fmla="*/ 2811780 h 2811780"/>
                  <a:gd name="connsiteX6" fmla="*/ 0 w 2438400"/>
                  <a:gd name="connsiteY6" fmla="*/ 2811780 h 2811780"/>
                  <a:gd name="connsiteX7" fmla="*/ 0 w 2438400"/>
                  <a:gd name="connsiteY7" fmla="*/ 406408 h 2811780"/>
                  <a:gd name="connsiteX8" fmla="*/ 406408 w 2438400"/>
                  <a:gd name="connsiteY8" fmla="*/ 0 h 281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8400" h="2811780">
                    <a:moveTo>
                      <a:pt x="406408" y="0"/>
                    </a:moveTo>
                    <a:lnTo>
                      <a:pt x="2438400" y="0"/>
                    </a:lnTo>
                    <a:lnTo>
                      <a:pt x="2438400" y="0"/>
                    </a:lnTo>
                    <a:lnTo>
                      <a:pt x="2438400" y="2405372"/>
                    </a:lnTo>
                    <a:cubicBezTo>
                      <a:pt x="2438400" y="2629825"/>
                      <a:pt x="2256445" y="2811780"/>
                      <a:pt x="2031992" y="2811780"/>
                    </a:cubicBezTo>
                    <a:lnTo>
                      <a:pt x="0" y="2811780"/>
                    </a:lnTo>
                    <a:lnTo>
                      <a:pt x="0" y="2811780"/>
                    </a:lnTo>
                    <a:lnTo>
                      <a:pt x="0" y="406408"/>
                    </a:lnTo>
                    <a:cubicBezTo>
                      <a:pt x="0" y="181955"/>
                      <a:pt x="181955" y="0"/>
                      <a:pt x="406408" y="0"/>
                    </a:cubicBez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9033" tIns="119033" rIns="358064" bIns="119033" numCol="1" spcCol="1270" anchor="t" anchorCtr="0">
                <a:noAutofit/>
              </a:bodyPr>
              <a:lstStyle/>
              <a:p>
                <a:pPr algn="r" defTabSz="2844800" fontAlgn="auto">
                  <a:lnSpc>
                    <a:spcPct val="90000"/>
                  </a:lnSpc>
                  <a:spcAft>
                    <a:spcPct val="35000"/>
                  </a:spcAft>
                </a:pPr>
                <a:endParaRPr lang="en-GB" sz="6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20543243">
              <a:off x="2353517" y="946393"/>
              <a:ext cx="17109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i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</a:rPr>
                <a:t>External </a:t>
              </a:r>
              <a:r>
                <a:rPr lang="en-GB" sz="1400" i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</a:rPr>
                <a:t>busbars</a:t>
              </a:r>
              <a:endParaRPr lang="en-GB" sz="1400" i="1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i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</a:rPr>
                <a:t>(round cable type)</a:t>
              </a:r>
              <a:endParaRPr lang="en-GB" sz="1100" i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672189" y="99631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solidFill>
                  <a:prstClr val="white">
                    <a:lumMod val="50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Splices</a:t>
            </a:r>
            <a:endParaRPr lang="en-GB" i="1" dirty="0">
              <a:solidFill>
                <a:prstClr val="white">
                  <a:lumMod val="50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7485261" y="1375714"/>
          <a:ext cx="1202635" cy="221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698579"/>
                <a:gridCol w="504056"/>
              </a:tblGrid>
              <a:tr h="27639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+</a:t>
                      </a:r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13</a:t>
                      </a:r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9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+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11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92">
                <a:tc>
                  <a:txBody>
                    <a:bodyPr/>
                    <a:lstStyle/>
                    <a:p>
                      <a:pPr algn="ctr"/>
                      <a:endParaRPr lang="en-GB" sz="1000" dirty="0" smtClean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92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92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92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24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92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36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92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18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7566442" y="1447722"/>
            <a:ext cx="192244" cy="9612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66442" y="1715438"/>
            <a:ext cx="192244" cy="9612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40352" y="2000250"/>
            <a:ext cx="192244" cy="9612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743638" y="2295340"/>
            <a:ext cx="192244" cy="961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43638" y="2580228"/>
            <a:ext cx="192244" cy="96122"/>
          </a:xfrm>
          <a:prstGeom prst="rect">
            <a:avLst/>
          </a:prstGeom>
          <a:solidFill>
            <a:srgbClr val="FFC000"/>
          </a:solidFill>
          <a:ln>
            <a:solidFill>
              <a:srgbClr val="FFE0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743638" y="2855768"/>
            <a:ext cx="192244" cy="96122"/>
          </a:xfrm>
          <a:prstGeom prst="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43638" y="3133369"/>
            <a:ext cx="192244" cy="96122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40352" y="3418652"/>
            <a:ext cx="192244" cy="96122"/>
          </a:xfrm>
          <a:prstGeom prst="rect">
            <a:avLst/>
          </a:prstGeom>
          <a:solidFill>
            <a:srgbClr val="2AA82A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19588" y="1450747"/>
            <a:ext cx="192244" cy="96122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919588" y="1718463"/>
            <a:ext cx="192244" cy="96122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72400" y="3607163"/>
            <a:ext cx="866728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C00000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Total 108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 rot="7858529" flipH="1" flipV="1">
            <a:off x="3722685" y="3767306"/>
            <a:ext cx="1573372" cy="648448"/>
            <a:chOff x="1524000" y="1523999"/>
            <a:chExt cx="6096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Shape 61"/>
            <p:cNvSpPr/>
            <p:nvPr/>
          </p:nvSpPr>
          <p:spPr>
            <a:xfrm>
              <a:off x="1524000" y="1523999"/>
              <a:ext cx="6096000" cy="3810000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63" name="Freeform 62"/>
            <p:cNvSpPr/>
            <p:nvPr/>
          </p:nvSpPr>
          <p:spPr>
            <a:xfrm>
              <a:off x="3962400" y="2522219"/>
              <a:ext cx="2438400" cy="2811780"/>
            </a:xfrm>
            <a:custGeom>
              <a:avLst/>
              <a:gdLst>
                <a:gd name="connsiteX0" fmla="*/ 406408 w 2438400"/>
                <a:gd name="connsiteY0" fmla="*/ 0 h 2811780"/>
                <a:gd name="connsiteX1" fmla="*/ 2438400 w 2438400"/>
                <a:gd name="connsiteY1" fmla="*/ 0 h 2811780"/>
                <a:gd name="connsiteX2" fmla="*/ 2438400 w 2438400"/>
                <a:gd name="connsiteY2" fmla="*/ 0 h 2811780"/>
                <a:gd name="connsiteX3" fmla="*/ 2438400 w 2438400"/>
                <a:gd name="connsiteY3" fmla="*/ 2405372 h 2811780"/>
                <a:gd name="connsiteX4" fmla="*/ 2031992 w 2438400"/>
                <a:gd name="connsiteY4" fmla="*/ 2811780 h 2811780"/>
                <a:gd name="connsiteX5" fmla="*/ 0 w 2438400"/>
                <a:gd name="connsiteY5" fmla="*/ 2811780 h 2811780"/>
                <a:gd name="connsiteX6" fmla="*/ 0 w 2438400"/>
                <a:gd name="connsiteY6" fmla="*/ 2811780 h 2811780"/>
                <a:gd name="connsiteX7" fmla="*/ 0 w 2438400"/>
                <a:gd name="connsiteY7" fmla="*/ 406408 h 2811780"/>
                <a:gd name="connsiteX8" fmla="*/ 406408 w 2438400"/>
                <a:gd name="connsiteY8" fmla="*/ 0 h 281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2811780">
                  <a:moveTo>
                    <a:pt x="406408" y="0"/>
                  </a:moveTo>
                  <a:lnTo>
                    <a:pt x="2438400" y="0"/>
                  </a:lnTo>
                  <a:lnTo>
                    <a:pt x="2438400" y="0"/>
                  </a:lnTo>
                  <a:lnTo>
                    <a:pt x="2438400" y="2405372"/>
                  </a:lnTo>
                  <a:cubicBezTo>
                    <a:pt x="2438400" y="2629825"/>
                    <a:pt x="2256445" y="2811780"/>
                    <a:pt x="2031992" y="2811780"/>
                  </a:cubicBezTo>
                  <a:lnTo>
                    <a:pt x="0" y="2811780"/>
                  </a:lnTo>
                  <a:lnTo>
                    <a:pt x="0" y="2811780"/>
                  </a:lnTo>
                  <a:lnTo>
                    <a:pt x="0" y="406408"/>
                  </a:lnTo>
                  <a:cubicBezTo>
                    <a:pt x="0" y="181955"/>
                    <a:pt x="181955" y="0"/>
                    <a:pt x="406408" y="0"/>
                  </a:cubicBez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33" tIns="119033" rIns="358064" bIns="119033" numCol="1" spcCol="1270" anchor="t" anchorCtr="0">
              <a:noAutofit/>
            </a:bodyPr>
            <a:lstStyle/>
            <a:p>
              <a:pPr algn="r" defTabSz="2844800" fontAlgn="auto">
                <a:lnSpc>
                  <a:spcPct val="90000"/>
                </a:lnSpc>
                <a:spcAft>
                  <a:spcPct val="35000"/>
                </a:spcAft>
              </a:pPr>
              <a:endParaRPr lang="en-GB" sz="6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 rot="9056268" flipH="1" flipV="1">
            <a:off x="3957578" y="3784726"/>
            <a:ext cx="2359096" cy="648448"/>
            <a:chOff x="1524000" y="1523999"/>
            <a:chExt cx="6096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Shape 64"/>
            <p:cNvSpPr/>
            <p:nvPr/>
          </p:nvSpPr>
          <p:spPr>
            <a:xfrm>
              <a:off x="1524000" y="1523999"/>
              <a:ext cx="6096000" cy="3810000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66" name="Freeform 65"/>
            <p:cNvSpPr/>
            <p:nvPr/>
          </p:nvSpPr>
          <p:spPr>
            <a:xfrm>
              <a:off x="3962400" y="2522219"/>
              <a:ext cx="2438400" cy="2811780"/>
            </a:xfrm>
            <a:custGeom>
              <a:avLst/>
              <a:gdLst>
                <a:gd name="connsiteX0" fmla="*/ 406408 w 2438400"/>
                <a:gd name="connsiteY0" fmla="*/ 0 h 2811780"/>
                <a:gd name="connsiteX1" fmla="*/ 2438400 w 2438400"/>
                <a:gd name="connsiteY1" fmla="*/ 0 h 2811780"/>
                <a:gd name="connsiteX2" fmla="*/ 2438400 w 2438400"/>
                <a:gd name="connsiteY2" fmla="*/ 0 h 2811780"/>
                <a:gd name="connsiteX3" fmla="*/ 2438400 w 2438400"/>
                <a:gd name="connsiteY3" fmla="*/ 2405372 h 2811780"/>
                <a:gd name="connsiteX4" fmla="*/ 2031992 w 2438400"/>
                <a:gd name="connsiteY4" fmla="*/ 2811780 h 2811780"/>
                <a:gd name="connsiteX5" fmla="*/ 0 w 2438400"/>
                <a:gd name="connsiteY5" fmla="*/ 2811780 h 2811780"/>
                <a:gd name="connsiteX6" fmla="*/ 0 w 2438400"/>
                <a:gd name="connsiteY6" fmla="*/ 2811780 h 2811780"/>
                <a:gd name="connsiteX7" fmla="*/ 0 w 2438400"/>
                <a:gd name="connsiteY7" fmla="*/ 406408 h 2811780"/>
                <a:gd name="connsiteX8" fmla="*/ 406408 w 2438400"/>
                <a:gd name="connsiteY8" fmla="*/ 0 h 281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2811780">
                  <a:moveTo>
                    <a:pt x="406408" y="0"/>
                  </a:moveTo>
                  <a:lnTo>
                    <a:pt x="2438400" y="0"/>
                  </a:lnTo>
                  <a:lnTo>
                    <a:pt x="2438400" y="0"/>
                  </a:lnTo>
                  <a:lnTo>
                    <a:pt x="2438400" y="2405372"/>
                  </a:lnTo>
                  <a:cubicBezTo>
                    <a:pt x="2438400" y="2629825"/>
                    <a:pt x="2256445" y="2811780"/>
                    <a:pt x="2031992" y="2811780"/>
                  </a:cubicBezTo>
                  <a:lnTo>
                    <a:pt x="0" y="2811780"/>
                  </a:lnTo>
                  <a:lnTo>
                    <a:pt x="0" y="2811780"/>
                  </a:lnTo>
                  <a:lnTo>
                    <a:pt x="0" y="406408"/>
                  </a:lnTo>
                  <a:cubicBezTo>
                    <a:pt x="0" y="181955"/>
                    <a:pt x="181955" y="0"/>
                    <a:pt x="406408" y="0"/>
                  </a:cubicBez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33" tIns="119033" rIns="358064" bIns="119033" numCol="1" spcCol="1270" anchor="t" anchorCtr="0">
              <a:noAutofit/>
            </a:bodyPr>
            <a:lstStyle/>
            <a:p>
              <a:pPr algn="r" defTabSz="2844800" fontAlgn="auto">
                <a:lnSpc>
                  <a:spcPct val="90000"/>
                </a:lnSpc>
                <a:spcAft>
                  <a:spcPct val="35000"/>
                </a:spcAft>
              </a:pPr>
              <a:endParaRPr lang="en-GB" sz="6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20543243">
            <a:off x="2786599" y="4913672"/>
            <a:ext cx="2447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Internal </a:t>
            </a:r>
            <a:r>
              <a:rPr lang="en-GB" sz="1400" i="1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busbars</a:t>
            </a:r>
            <a:endParaRPr lang="en-GB" sz="1400" i="1" dirty="0" smtClean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100" i="1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(stabilized Rutherford cable)</a:t>
            </a:r>
            <a:endParaRPr lang="en-GB" sz="1100" i="1" dirty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cxnSp>
        <p:nvCxnSpPr>
          <p:cNvPr id="74" name="Curved Connector 73"/>
          <p:cNvCxnSpPr/>
          <p:nvPr/>
        </p:nvCxnSpPr>
        <p:spPr>
          <a:xfrm>
            <a:off x="5634956" y="1924687"/>
            <a:ext cx="483894" cy="1404000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4408013">
            <a:off x="5529315" y="2352703"/>
            <a:ext cx="1140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900" dirty="0" smtClean="0">
                <a:solidFill>
                  <a:srgbClr val="E65346"/>
                </a:solidFill>
                <a:latin typeface="Arial"/>
              </a:rPr>
              <a:t>In Q2 </a:t>
            </a:r>
            <a:r>
              <a:rPr lang="en-GB" sz="900" smtClean="0">
                <a:solidFill>
                  <a:srgbClr val="E65346"/>
                </a:solidFill>
                <a:latin typeface="Arial"/>
              </a:rPr>
              <a:t>cold masses</a:t>
            </a:r>
            <a:endParaRPr lang="en-GB" sz="900" dirty="0">
              <a:solidFill>
                <a:srgbClr val="E6534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7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</a:t>
            </a:r>
            <a:r>
              <a:rPr lang="en-US" dirty="0"/>
              <a:t>M</a:t>
            </a:r>
            <a:r>
              <a:rPr lang="en-US" dirty="0" smtClean="0"/>
              <a:t>ass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major interface is with the cryostat</a:t>
            </a:r>
          </a:p>
          <a:p>
            <a:r>
              <a:rPr lang="en-US" dirty="0" smtClean="0"/>
              <a:t>Cryostat design is CERN responsibility, and is planned to start now</a:t>
            </a:r>
          </a:p>
          <a:p>
            <a:pPr lvl="1"/>
            <a:r>
              <a:rPr lang="en-US" dirty="0" smtClean="0"/>
              <a:t>CERN team had to design 11T cryostat first</a:t>
            </a:r>
          </a:p>
          <a:p>
            <a:r>
              <a:rPr lang="en-US" dirty="0" smtClean="0"/>
              <a:t>We plan to have CM interfaces defined by the MQXF Review</a:t>
            </a:r>
          </a:p>
          <a:p>
            <a:pPr lvl="1"/>
            <a:r>
              <a:rPr lang="en-US" dirty="0" smtClean="0"/>
              <a:t>June 7-10, 2016 at CERN</a:t>
            </a:r>
          </a:p>
          <a:p>
            <a:r>
              <a:rPr lang="en-US" dirty="0" smtClean="0"/>
              <a:t>Detailed mechanical layout is available</a:t>
            </a:r>
          </a:p>
          <a:p>
            <a:pPr lvl="1"/>
            <a:r>
              <a:rPr lang="en-US" dirty="0" smtClean="0"/>
              <a:t>LHCLSXH_0010-v0.3.pdf</a:t>
            </a:r>
          </a:p>
          <a:p>
            <a:r>
              <a:rPr lang="en-US" dirty="0" smtClean="0"/>
              <a:t>Study of distance btw magnets is available</a:t>
            </a:r>
          </a:p>
          <a:p>
            <a:pPr lvl="1"/>
            <a:r>
              <a:rPr lang="en-US" dirty="0" smtClean="0"/>
              <a:t>HILUMILHC-Mil-MS39_final. pdf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Preparation</a:t>
            </a:r>
            <a:r>
              <a:rPr lang="en-US" dirty="0" smtClean="0"/>
              <a:t> for Cold Mass assembly &amp; test, and </a:t>
            </a:r>
            <a:r>
              <a:rPr lang="en-US" u="sng" dirty="0" smtClean="0"/>
              <a:t>prototype</a:t>
            </a:r>
            <a:r>
              <a:rPr lang="en-US" dirty="0" smtClean="0"/>
              <a:t> </a:t>
            </a:r>
            <a:r>
              <a:rPr lang="en-US" dirty="0"/>
              <a:t>Cold Mass assembly &amp; </a:t>
            </a:r>
            <a:r>
              <a:rPr lang="en-US" dirty="0" smtClean="0"/>
              <a:t>test, to be </a:t>
            </a:r>
            <a:r>
              <a:rPr lang="en-US" u="sng" dirty="0" smtClean="0"/>
              <a:t>performed by LARP</a:t>
            </a:r>
          </a:p>
          <a:p>
            <a:pPr lvl="1"/>
            <a:r>
              <a:rPr lang="en-US" dirty="0" smtClean="0"/>
              <a:t>Prototype CM test: Nov 2019 </a:t>
            </a:r>
          </a:p>
          <a:p>
            <a:pPr lvl="1"/>
            <a:r>
              <a:rPr lang="en-US" dirty="0" smtClean="0"/>
              <a:t>LMQXFA1 test: July 2020</a:t>
            </a:r>
          </a:p>
          <a:p>
            <a:r>
              <a:rPr lang="en-US" dirty="0" smtClean="0"/>
              <a:t>LARP has very tight budget in FY16/17/18(?)</a:t>
            </a:r>
          </a:p>
          <a:p>
            <a:r>
              <a:rPr lang="en-US" dirty="0" smtClean="0"/>
              <a:t>US-HiLumi Project has even tighter budget at start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 Option analysis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- Balance btw costs and risks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Each US magnet</a:t>
            </a:r>
            <a:r>
              <a:rPr lang="en-US" dirty="0" smtClean="0"/>
              <a:t> (MQXFA) will be tested in vertical condition at 1.9 K</a:t>
            </a:r>
          </a:p>
          <a:p>
            <a:pPr lvl="1"/>
            <a:r>
              <a:rPr lang="en-US" dirty="0" smtClean="0"/>
              <a:t>At BNL Vertical Test Facility</a:t>
            </a:r>
          </a:p>
          <a:p>
            <a:pPr lvl="1"/>
            <a:r>
              <a:rPr lang="en-US" dirty="0" smtClean="0"/>
              <a:t>Current up 17.8 kA (108% of nominal current)</a:t>
            </a:r>
            <a:endParaRPr lang="en-US" dirty="0"/>
          </a:p>
          <a:p>
            <a:r>
              <a:rPr lang="en-US" u="sng" dirty="0" smtClean="0"/>
              <a:t>Each US cold mass</a:t>
            </a:r>
            <a:r>
              <a:rPr lang="en-US" dirty="0" smtClean="0"/>
              <a:t> (LMQXFA) will be tested in horizontal condition</a:t>
            </a:r>
          </a:p>
          <a:p>
            <a:pPr lvl="1"/>
            <a:r>
              <a:rPr lang="en-US" dirty="0" smtClean="0"/>
              <a:t>At FNAL, Test Stand 4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Tests for requirement verification: TBD (see next slides)</a:t>
            </a:r>
          </a:p>
          <a:p>
            <a:r>
              <a:rPr lang="en-US" u="sng" dirty="0" smtClean="0"/>
              <a:t>Each cryostated CM</a:t>
            </a:r>
            <a:r>
              <a:rPr lang="en-US" dirty="0" smtClean="0"/>
              <a:t> will be cold tested at CERN</a:t>
            </a:r>
          </a:p>
          <a:p>
            <a:pPr lvl="1"/>
            <a:r>
              <a:rPr lang="en-US" dirty="0"/>
              <a:t>Current up 17.8 kA (108% of nominal current)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1 – “Bare bones”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Only tests at room temperature:</a:t>
            </a:r>
          </a:p>
          <a:p>
            <a:r>
              <a:rPr lang="en-US" dirty="0" smtClean="0"/>
              <a:t>Cold-mass alignment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achieved using AC SSW technique at 10 A</a:t>
            </a:r>
          </a:p>
          <a:p>
            <a:r>
              <a:rPr lang="en-US" dirty="0" smtClean="0"/>
              <a:t>He leak tests (under pressure and vacuum) </a:t>
            </a:r>
          </a:p>
          <a:p>
            <a:r>
              <a:rPr lang="en-US" dirty="0"/>
              <a:t>E</a:t>
            </a:r>
            <a:r>
              <a:rPr lang="en-US" dirty="0" smtClean="0"/>
              <a:t>lectrical tests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 – “Cold, No power”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Cooldown of </a:t>
            </a:r>
            <a:r>
              <a:rPr lang="en-US" dirty="0"/>
              <a:t>cold mass </a:t>
            </a:r>
            <a:r>
              <a:rPr lang="en-US" dirty="0" smtClean="0"/>
              <a:t>in </a:t>
            </a:r>
            <a:r>
              <a:rPr lang="en-US" u="sng" dirty="0"/>
              <a:t>re-usable </a:t>
            </a:r>
            <a:r>
              <a:rPr lang="en-US" u="sng" dirty="0" smtClean="0"/>
              <a:t>cryostat</a:t>
            </a:r>
            <a:r>
              <a:rPr lang="en-US" dirty="0" smtClean="0"/>
              <a:t>:</a:t>
            </a:r>
          </a:p>
          <a:p>
            <a:r>
              <a:rPr lang="en-US" dirty="0" smtClean="0"/>
              <a:t>Alignment, electrical and leakage tests at:</a:t>
            </a:r>
          </a:p>
          <a:p>
            <a:pPr lvl="1"/>
            <a:r>
              <a:rPr lang="en-US" dirty="0"/>
              <a:t>a) </a:t>
            </a:r>
            <a:r>
              <a:rPr lang="en-US" dirty="0" smtClean="0"/>
              <a:t>80 </a:t>
            </a:r>
            <a:r>
              <a:rPr lang="en-US" dirty="0"/>
              <a:t>K in LN2 </a:t>
            </a:r>
            <a:endParaRPr lang="en-US" dirty="0" smtClean="0"/>
          </a:p>
          <a:p>
            <a:pPr lvl="2"/>
            <a:r>
              <a:rPr lang="en-US" dirty="0" smtClean="0"/>
              <a:t>alignment </a:t>
            </a:r>
            <a:r>
              <a:rPr lang="en-US" dirty="0"/>
              <a:t>with most thermal </a:t>
            </a:r>
            <a:r>
              <a:rPr lang="en-US" dirty="0" smtClean="0"/>
              <a:t>changes</a:t>
            </a:r>
            <a:endParaRPr lang="en-US" dirty="0"/>
          </a:p>
          <a:p>
            <a:pPr lvl="1"/>
            <a:r>
              <a:rPr lang="en-US" dirty="0"/>
              <a:t>b) </a:t>
            </a:r>
            <a:r>
              <a:rPr lang="en-US" dirty="0" smtClean="0"/>
              <a:t>4.5 </a:t>
            </a:r>
            <a:r>
              <a:rPr lang="en-US" dirty="0"/>
              <a:t>K in LHE </a:t>
            </a:r>
            <a:endParaRPr lang="en-US" dirty="0" smtClean="0"/>
          </a:p>
          <a:p>
            <a:pPr lvl="2"/>
            <a:r>
              <a:rPr lang="en-US" dirty="0" smtClean="0"/>
              <a:t>alignment </a:t>
            </a:r>
            <a:r>
              <a:rPr lang="en-US" dirty="0"/>
              <a:t>with all thermal changes, plus verify leak </a:t>
            </a:r>
            <a:r>
              <a:rPr lang="en-US" dirty="0" smtClean="0"/>
              <a:t>tightness</a:t>
            </a:r>
            <a:endParaRPr lang="en-US" dirty="0"/>
          </a:p>
          <a:p>
            <a:pPr lvl="1"/>
            <a:r>
              <a:rPr lang="en-US" dirty="0"/>
              <a:t>c) </a:t>
            </a:r>
            <a:r>
              <a:rPr lang="en-US" dirty="0" smtClean="0"/>
              <a:t>1.9 </a:t>
            </a:r>
            <a:r>
              <a:rPr lang="en-US" dirty="0"/>
              <a:t>K in LHE </a:t>
            </a:r>
            <a:endParaRPr lang="en-US" dirty="0" smtClean="0"/>
          </a:p>
          <a:p>
            <a:pPr lvl="2"/>
            <a:r>
              <a:rPr lang="en-US" dirty="0" smtClean="0"/>
              <a:t>additional </a:t>
            </a:r>
            <a:r>
              <a:rPr lang="en-US" dirty="0"/>
              <a:t>benefit of checking superfluid helium leak </a:t>
            </a:r>
            <a:r>
              <a:rPr lang="en-US" dirty="0" smtClean="0"/>
              <a:t>tightness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3 – “Cold &amp; Powered”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Cooldown in </a:t>
            </a:r>
            <a:r>
              <a:rPr lang="en-US" dirty="0"/>
              <a:t>re-usable </a:t>
            </a:r>
            <a:r>
              <a:rPr lang="en-US" dirty="0" smtClean="0"/>
              <a:t>cryostat to 1.9 K</a:t>
            </a:r>
          </a:p>
          <a:p>
            <a:r>
              <a:rPr lang="en-US" dirty="0" smtClean="0"/>
              <a:t>Powering test up to </a:t>
            </a:r>
            <a:r>
              <a:rPr lang="en-US" b="1" dirty="0" smtClean="0"/>
              <a:t>15 kA</a:t>
            </a:r>
          </a:p>
          <a:p>
            <a:pPr lvl="1"/>
            <a:r>
              <a:rPr lang="en-US" dirty="0" smtClean="0"/>
              <a:t>Using existing 15 kA </a:t>
            </a:r>
            <a:r>
              <a:rPr lang="en-US" dirty="0"/>
              <a:t>current </a:t>
            </a:r>
            <a:r>
              <a:rPr lang="en-US" dirty="0" smtClean="0"/>
              <a:t>leads</a:t>
            </a:r>
            <a:endParaRPr lang="en-US" b="1" dirty="0" smtClean="0"/>
          </a:p>
          <a:p>
            <a:r>
              <a:rPr lang="en-US" dirty="0" smtClean="0"/>
              <a:t>Magnetic measurements with </a:t>
            </a:r>
            <a:r>
              <a:rPr lang="en-US" b="1" dirty="0" smtClean="0"/>
              <a:t>46 mm probe  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minimal test stand modifications </a:t>
            </a:r>
            <a:r>
              <a:rPr lang="en-US" dirty="0" smtClean="0"/>
              <a:t>using existing bore tube</a:t>
            </a:r>
          </a:p>
          <a:p>
            <a:pPr lvl="1"/>
            <a:r>
              <a:rPr lang="en-US" dirty="0" smtClean="0"/>
              <a:t>QD </a:t>
            </a:r>
            <a:r>
              <a:rPr lang="en-US" dirty="0"/>
              <a:t>DAQ upgrade likely </a:t>
            </a:r>
            <a:r>
              <a:rPr lang="en-US" dirty="0" smtClean="0"/>
              <a:t>needed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Advantages: validation of SC bus and splices; test of heaters and CLIQ in final configuration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4 – “Full test”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Cooldown in re-usable cryostat to 1.9 K</a:t>
            </a:r>
          </a:p>
          <a:p>
            <a:r>
              <a:rPr lang="en-US" dirty="0"/>
              <a:t>Powering test up to </a:t>
            </a:r>
            <a:r>
              <a:rPr lang="en-US" b="1" dirty="0" smtClean="0"/>
              <a:t>17.8 </a:t>
            </a:r>
            <a:r>
              <a:rPr lang="en-US" b="1" dirty="0"/>
              <a:t>kA</a:t>
            </a:r>
          </a:p>
          <a:p>
            <a:r>
              <a:rPr lang="en-US" dirty="0"/>
              <a:t>Magnetic measurements with </a:t>
            </a:r>
            <a:r>
              <a:rPr lang="en-US" dirty="0" smtClean="0"/>
              <a:t>~</a:t>
            </a:r>
            <a:r>
              <a:rPr lang="en-US" b="1" dirty="0" smtClean="0"/>
              <a:t>100 </a:t>
            </a:r>
            <a:r>
              <a:rPr lang="en-US" b="1" dirty="0" smtClean="0"/>
              <a:t>mm probe</a:t>
            </a:r>
          </a:p>
          <a:p>
            <a:pPr lvl="1"/>
            <a:r>
              <a:rPr lang="en-US" dirty="0" smtClean="0"/>
              <a:t>Needs upgrade of test facility above 15 kA</a:t>
            </a:r>
          </a:p>
          <a:p>
            <a:pPr lvl="1"/>
            <a:r>
              <a:rPr lang="en-US" dirty="0" smtClean="0"/>
              <a:t>Needs upgrade of feed can, return can, and warm bore 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Advantages: </a:t>
            </a:r>
            <a:r>
              <a:rPr lang="en-US" dirty="0" smtClean="0">
                <a:sym typeface="Wingdings" panose="05000000000000000000" pitchFamily="2" charset="2"/>
              </a:rPr>
              <a:t>full qualification of US deliverable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458200" cy="4906963"/>
          </a:xfrm>
        </p:spPr>
        <p:txBody>
          <a:bodyPr/>
          <a:lstStyle/>
          <a:p>
            <a:r>
              <a:rPr lang="en-US" dirty="0" smtClean="0"/>
              <a:t>Baseline is </a:t>
            </a:r>
            <a:r>
              <a:rPr lang="en-US" u="sng" dirty="0" smtClean="0"/>
              <a:t>Option 3:  “Cold &amp; Powered”</a:t>
            </a:r>
          </a:p>
          <a:p>
            <a:endParaRPr lang="en-US" dirty="0"/>
          </a:p>
          <a:p>
            <a:r>
              <a:rPr lang="en-US" dirty="0" smtClean="0"/>
              <a:t>Option 2 is a fall back </a:t>
            </a:r>
          </a:p>
          <a:p>
            <a:endParaRPr lang="en-US" dirty="0"/>
          </a:p>
          <a:p>
            <a:r>
              <a:rPr lang="en-US" dirty="0" smtClean="0"/>
              <a:t>Option 4 is a possible upgrade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MQXF magnets</a:t>
            </a:r>
          </a:p>
          <a:p>
            <a:endParaRPr lang="en-US" dirty="0" smtClean="0"/>
          </a:p>
          <a:p>
            <a:r>
              <a:rPr lang="en-US" dirty="0" smtClean="0"/>
              <a:t>LMQXFA cold </a:t>
            </a:r>
            <a:r>
              <a:rPr lang="en-US" dirty="0"/>
              <a:t>m</a:t>
            </a:r>
            <a:r>
              <a:rPr lang="en-US" dirty="0" smtClean="0"/>
              <a:t>ass</a:t>
            </a:r>
          </a:p>
          <a:p>
            <a:endParaRPr lang="en-US" dirty="0" smtClean="0"/>
          </a:p>
          <a:p>
            <a:r>
              <a:rPr lang="en-US" dirty="0" smtClean="0"/>
              <a:t>Plans &amp; options for cold </a:t>
            </a:r>
            <a:r>
              <a:rPr lang="en-US" dirty="0"/>
              <a:t>m</a:t>
            </a:r>
            <a:r>
              <a:rPr lang="en-US" dirty="0" smtClean="0"/>
              <a:t>ass tests</a:t>
            </a:r>
          </a:p>
          <a:p>
            <a:endParaRPr lang="en-US" dirty="0"/>
          </a:p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Next talks are going to present the conceptual design of the Cold Mass,  Re-usable Cryostat, Test Facility,  Test Equipment.</a:t>
            </a:r>
          </a:p>
          <a:p>
            <a:pPr lvl="1"/>
            <a:r>
              <a:rPr lang="en-US" dirty="0" smtClean="0"/>
              <a:t>Some requirements &amp; interfaces to be finalized in June, no major changes expected</a:t>
            </a:r>
          </a:p>
          <a:p>
            <a:pPr lvl="2"/>
            <a:endParaRPr lang="en-US" dirty="0"/>
          </a:p>
          <a:p>
            <a:r>
              <a:rPr lang="en-US" dirty="0" smtClean="0"/>
              <a:t>We are exploring options, and your feedback will be very appreciated:</a:t>
            </a:r>
          </a:p>
          <a:p>
            <a:pPr lvl="1"/>
            <a:r>
              <a:rPr lang="en-US" dirty="0" smtClean="0"/>
              <a:t>Is the risk of some options too high?</a:t>
            </a:r>
          </a:p>
          <a:p>
            <a:pPr lvl="1"/>
            <a:r>
              <a:rPr lang="en-US" dirty="0" smtClean="0"/>
              <a:t>Is the cost excessive wrt to the advantages?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836712"/>
            <a:ext cx="8434800" cy="4906963"/>
          </a:xfrm>
        </p:spPr>
        <p:txBody>
          <a:bodyPr>
            <a:normAutofit/>
          </a:bodyPr>
          <a:lstStyle/>
          <a:p>
            <a:r>
              <a:rPr lang="en-GB" sz="1600" b="1" dirty="0" smtClean="0"/>
              <a:t>Internal/External integration</a:t>
            </a:r>
            <a:r>
              <a:rPr lang="en-GB" sz="1600" dirty="0" smtClean="0"/>
              <a:t> were compared</a:t>
            </a:r>
          </a:p>
          <a:p>
            <a:r>
              <a:rPr lang="en-GB" sz="1600" b="1" dirty="0" smtClean="0"/>
              <a:t>Cable/</a:t>
            </a:r>
            <a:r>
              <a:rPr lang="en-GB" sz="1600" b="1" dirty="0" err="1" smtClean="0"/>
              <a:t>Busbars</a:t>
            </a:r>
            <a:r>
              <a:rPr lang="en-GB" sz="1600" b="1" dirty="0" smtClean="0"/>
              <a:t> technologies </a:t>
            </a:r>
            <a:r>
              <a:rPr lang="en-GB" sz="1600" dirty="0" smtClean="0"/>
              <a:t>were compared</a:t>
            </a:r>
          </a:p>
          <a:p>
            <a:r>
              <a:rPr lang="en-GB" sz="1600" b="1" dirty="0" smtClean="0"/>
              <a:t>Integration</a:t>
            </a:r>
            <a:r>
              <a:rPr lang="en-GB" sz="1600" dirty="0" smtClean="0"/>
              <a:t> solution proposed as </a:t>
            </a:r>
            <a:r>
              <a:rPr lang="en-GB" sz="1600" b="1" dirty="0" smtClean="0"/>
              <a:t>“best compromise”</a:t>
            </a:r>
            <a:r>
              <a:rPr lang="en-GB" sz="1600" dirty="0" smtClean="0"/>
              <a:t>:</a:t>
            </a:r>
          </a:p>
          <a:p>
            <a:pPr marL="717550" lvl="1" indent="-260350"/>
            <a:r>
              <a:rPr lang="en-GB" sz="1600" dirty="0" smtClean="0"/>
              <a:t>For high current : Rutherford cable stabilized </a:t>
            </a:r>
            <a:r>
              <a:rPr lang="en-GB" sz="1600" dirty="0" err="1" smtClean="0"/>
              <a:t>busbars</a:t>
            </a:r>
            <a:r>
              <a:rPr lang="en-GB" sz="1600" dirty="0" smtClean="0"/>
              <a:t> routed through the cold masses as long as an appropriate 18kA cable has been developed</a:t>
            </a:r>
          </a:p>
          <a:p>
            <a:pPr lvl="1"/>
            <a:r>
              <a:rPr lang="en-GB" sz="1600" dirty="0" smtClean="0"/>
              <a:t>For lower current : external cables routed in a dedicated line on top of the cold masses [2kA cable to be developed]</a:t>
            </a:r>
          </a:p>
          <a:p>
            <a:r>
              <a:rPr lang="en-GB" sz="1600" b="1" dirty="0" smtClean="0"/>
              <a:t>Alternate circuit design eases the </a:t>
            </a:r>
            <a:r>
              <a:rPr lang="en-GB" sz="1600" b="1" dirty="0" err="1" smtClean="0"/>
              <a:t>busbars</a:t>
            </a:r>
            <a:r>
              <a:rPr lang="en-GB" sz="1600" b="1" dirty="0" smtClean="0"/>
              <a:t> integration</a:t>
            </a:r>
          </a:p>
          <a:p>
            <a:r>
              <a:rPr lang="en-GB" sz="1600" b="1" dirty="0" smtClean="0"/>
              <a:t>Splices</a:t>
            </a:r>
            <a:r>
              <a:rPr lang="en-GB" sz="1600" dirty="0" smtClean="0"/>
              <a:t> quantity varies from 96 to 176. </a:t>
            </a:r>
            <a:r>
              <a:rPr lang="en-GB" sz="1600" b="1" dirty="0" smtClean="0"/>
              <a:t>101 to 108 </a:t>
            </a:r>
            <a:r>
              <a:rPr lang="en-GB" sz="1600" dirty="0" smtClean="0"/>
              <a:t>could be achieved depending on the retained scheme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Cold masses design including the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busbars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integration will start in the coming weeks</a:t>
            </a:r>
          </a:p>
          <a:p>
            <a:r>
              <a:rPr lang="en-GB" sz="1600" dirty="0" smtClean="0">
                <a:solidFill>
                  <a:schemeClr val="accent3"/>
                </a:solidFill>
              </a:rPr>
              <a:t>To be studied: Integration of 18 kA </a:t>
            </a:r>
            <a:r>
              <a:rPr lang="en-GB" sz="1600" dirty="0" err="1" smtClean="0">
                <a:solidFill>
                  <a:schemeClr val="accent3"/>
                </a:solidFill>
              </a:rPr>
              <a:t>busbars</a:t>
            </a:r>
            <a:r>
              <a:rPr lang="en-GB" sz="1600" dirty="0" smtClean="0">
                <a:solidFill>
                  <a:schemeClr val="accent3"/>
                </a:solidFill>
              </a:rPr>
              <a:t> in the D1 and CP</a:t>
            </a:r>
            <a:endParaRPr lang="en-GB" sz="1600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4BCD9"/>
                </a:solidFill>
              </a:rPr>
              <a:t>Conceptual Design Review of </a:t>
            </a:r>
            <a:r>
              <a:rPr lang="en-GB" smtClean="0">
                <a:solidFill>
                  <a:srgbClr val="64BCD9"/>
                </a:solidFill>
              </a:rPr>
              <a:t>the Magnet </a:t>
            </a:r>
            <a:r>
              <a:rPr lang="en-GB" dirty="0" smtClean="0">
                <a:solidFill>
                  <a:srgbClr val="64BCD9"/>
                </a:solidFill>
              </a:rPr>
              <a:t>Circuits for the HL-LHC               H. Prin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rgbClr val="64BCD9"/>
                </a:solidFill>
              </a:rPr>
              <a:pPr/>
              <a:t>22</a:t>
            </a:fld>
            <a:endParaRPr lang="fr-FR">
              <a:solidFill>
                <a:srgbClr val="64BCD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4" t="32500" r="7652" b="34470"/>
          <a:stretch/>
        </p:blipFill>
        <p:spPr>
          <a:xfrm>
            <a:off x="-36512" y="4149080"/>
            <a:ext cx="9313200" cy="21602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2000" y="44624"/>
            <a:ext cx="7920000" cy="720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93BE"/>
                </a:solidFill>
              </a:rPr>
              <a:t>Inner Triplet String </a:t>
            </a:r>
            <a:r>
              <a:rPr lang="en-GB" sz="2400" dirty="0" err="1" smtClean="0">
                <a:solidFill>
                  <a:srgbClr val="0093BE"/>
                </a:solidFill>
              </a:rPr>
              <a:t>Busbars</a:t>
            </a:r>
            <a:r>
              <a:rPr lang="en-GB" sz="2400" dirty="0" smtClean="0">
                <a:solidFill>
                  <a:srgbClr val="0093BE"/>
                </a:solidFill>
              </a:rPr>
              <a:t> Integration Summary</a:t>
            </a:r>
            <a:endParaRPr lang="en-GB" sz="2400" dirty="0">
              <a:solidFill>
                <a:srgbClr val="0093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4582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US Contribution to HL-LHC Inner Triplets</a:t>
            </a:r>
            <a:br>
              <a:rPr lang="en-US" dirty="0" smtClean="0"/>
            </a:br>
            <a:r>
              <a:rPr lang="en-US" sz="3100" dirty="0" smtClean="0"/>
              <a:t>baseline plan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6482"/>
            <a:ext cx="8797968" cy="3047999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b="1" dirty="0">
                <a:solidFill>
                  <a:srgbClr val="009900"/>
                </a:solidFill>
              </a:rPr>
              <a:t>Q1/Q3 c</a:t>
            </a:r>
            <a:r>
              <a:rPr lang="en-GB" b="1" dirty="0" smtClean="0">
                <a:solidFill>
                  <a:srgbClr val="009900"/>
                </a:solidFill>
              </a:rPr>
              <a:t>old masses by US </a:t>
            </a:r>
            <a:r>
              <a:rPr lang="en-GB" dirty="0" smtClean="0">
                <a:solidFill>
                  <a:srgbClr val="009900"/>
                </a:solidFill>
              </a:rPr>
              <a:t>(LMQXFA)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>
                <a:solidFill>
                  <a:srgbClr val="009900"/>
                </a:solidFill>
              </a:rPr>
              <a:t>magnetic </a:t>
            </a:r>
            <a:r>
              <a:rPr lang="en-GB" dirty="0">
                <a:solidFill>
                  <a:srgbClr val="009900"/>
                </a:solidFill>
              </a:rPr>
              <a:t>length: 4.2 + 4.2 </a:t>
            </a:r>
            <a:r>
              <a:rPr lang="en-GB" dirty="0" smtClean="0">
                <a:solidFill>
                  <a:srgbClr val="009900"/>
                </a:solidFill>
              </a:rPr>
              <a:t>m (MQXFA)</a:t>
            </a:r>
            <a:endParaRPr lang="en-GB" dirty="0">
              <a:solidFill>
                <a:srgbClr val="0099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Q2 c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old masses by CERN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magnetic length: 7.15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 (MQXFB)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All cryostats and integration by CERN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Max </a:t>
            </a:r>
            <a:r>
              <a:rPr lang="en-GB" dirty="0"/>
              <a:t>c</a:t>
            </a:r>
            <a:r>
              <a:rPr lang="en-GB" dirty="0" smtClean="0"/>
              <a:t>old mass outer </a:t>
            </a:r>
            <a:r>
              <a:rPr lang="en-GB" dirty="0"/>
              <a:t>diameter: 630 mm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Operating temperature: 1.9 K </a:t>
            </a:r>
            <a:endParaRPr lang="en-GB" dirty="0" smtClean="0"/>
          </a:p>
          <a:p>
            <a:pPr>
              <a:buFont typeface="Arial" charset="0"/>
              <a:buChar char="•"/>
              <a:defRPr/>
            </a:pPr>
            <a:endParaRPr lang="en-GB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" y="4495803"/>
            <a:ext cx="9100479" cy="2362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7300" y="4572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E266"/>
                </a:solidFill>
              </a:rPr>
              <a:t>US cold </a:t>
            </a:r>
            <a:r>
              <a:rPr lang="en-US" sz="2000" b="1" dirty="0">
                <a:solidFill>
                  <a:srgbClr val="00E266"/>
                </a:solidFill>
              </a:rPr>
              <a:t>m</a:t>
            </a:r>
            <a:r>
              <a:rPr lang="en-US" sz="2000" b="1" dirty="0" smtClean="0">
                <a:solidFill>
                  <a:srgbClr val="00E266"/>
                </a:solidFill>
              </a:rPr>
              <a:t>ass</a:t>
            </a:r>
            <a:endParaRPr lang="en-US" sz="2000" b="1" dirty="0">
              <a:solidFill>
                <a:srgbClr val="00E26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33800" y="4893432"/>
            <a:ext cx="1333500" cy="664451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35652" y="4972110"/>
            <a:ext cx="631948" cy="971490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MQXFA/B Main Parameters*</a:t>
            </a:r>
            <a:br>
              <a:rPr lang="en-US" dirty="0" smtClean="0"/>
            </a:br>
            <a:r>
              <a:rPr lang="en-US" sz="2700" dirty="0" smtClean="0"/>
              <a:t>Equal magnets in Q1/Q3 &amp; Q2s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410200" cy="4906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440112"/>
              </p:ext>
            </p:extLst>
          </p:nvPr>
        </p:nvGraphicFramePr>
        <p:xfrm>
          <a:off x="19051" y="1144299"/>
          <a:ext cx="5238749" cy="4443173"/>
        </p:xfrm>
        <a:graphic>
          <a:graphicData uri="http://schemas.openxmlformats.org/drawingml/2006/table">
            <a:tbl>
              <a:tblPr firstCol="1" bandRow="1"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3181349"/>
                <a:gridCol w="946710"/>
                <a:gridCol w="1110690"/>
              </a:tblGrid>
              <a:tr h="32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</a:rPr>
                        <a:t>Parameter</a:t>
                      </a:r>
                      <a:endParaRPr lang="en-US" sz="1800" cap="sm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MQXFA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Coil aperture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mm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150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Magnetic </a:t>
                      </a:r>
                      <a:r>
                        <a:rPr lang="en-US" sz="1800" b="0" dirty="0" smtClean="0">
                          <a:effectLst/>
                        </a:rPr>
                        <a:t>length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4.2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N. of layers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N. of turns </a:t>
                      </a:r>
                      <a:r>
                        <a:rPr lang="en-US" sz="1800" b="0" dirty="0" smtClean="0">
                          <a:effectLst/>
                        </a:rPr>
                        <a:t>Inner-Outer </a:t>
                      </a:r>
                      <a:r>
                        <a:rPr lang="en-US" sz="1800" b="0" dirty="0">
                          <a:effectLst/>
                        </a:rPr>
                        <a:t>layer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</a:t>
                      </a:r>
                      <a:r>
                        <a:rPr lang="en-US" sz="1800" baseline="0" dirty="0" smtClean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28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Operation temperature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1.9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Nominal </a:t>
                      </a:r>
                      <a:r>
                        <a:rPr lang="en-US" sz="1800" b="0" dirty="0" smtClean="0">
                          <a:effectLst/>
                        </a:rPr>
                        <a:t>gradient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T/m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132.6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Nominal current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kA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16.5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Peak field at nom. current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11.4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Stored energy at </a:t>
                      </a:r>
                      <a:r>
                        <a:rPr lang="en-US" sz="1800" b="0" dirty="0" smtClean="0">
                          <a:effectLst/>
                        </a:rPr>
                        <a:t>nom. current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MJ/m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Diff. inductance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mH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6"/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Strand diameter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0.85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Strand</a:t>
                      </a:r>
                      <a:r>
                        <a:rPr lang="en-US" sz="1800" b="0" baseline="0" dirty="0" smtClean="0">
                          <a:effectLst/>
                        </a:rPr>
                        <a:t> number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Cable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width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18.15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Cable mid thickness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1.525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Keystone angle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313" b="5868"/>
          <a:stretch/>
        </p:blipFill>
        <p:spPr>
          <a:xfrm>
            <a:off x="5562600" y="4413279"/>
            <a:ext cx="3581400" cy="2444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273225"/>
            <a:ext cx="37625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cap="small" dirty="0" smtClean="0"/>
              <a:t>*</a:t>
            </a:r>
            <a:r>
              <a:rPr lang="en-US" sz="1600" b="1" cap="small" dirty="0" smtClean="0"/>
              <a:t>MQXFS1 quadrupole design report</a:t>
            </a:r>
          </a:p>
          <a:p>
            <a:r>
              <a:rPr lang="en-US" sz="1600" b="1" cap="small" dirty="0" smtClean="0"/>
              <a:t>LARP DocDB 1074</a:t>
            </a:r>
            <a:endParaRPr lang="en-US" sz="1600" b="1" cap="smal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17461" r="18668" b="68755"/>
          <a:stretch>
            <a:fillRect/>
          </a:stretch>
        </p:blipFill>
        <p:spPr bwMode="auto">
          <a:xfrm rot="418775">
            <a:off x="1531497" y="5859621"/>
            <a:ext cx="4056452" cy="4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494"/>
          <a:stretch/>
        </p:blipFill>
        <p:spPr>
          <a:xfrm>
            <a:off x="5257800" y="1417304"/>
            <a:ext cx="3880839" cy="30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LMQXFA 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61691"/>
            <a:ext cx="8458200" cy="609600"/>
          </a:xfrm>
        </p:spPr>
        <p:txBody>
          <a:bodyPr/>
          <a:lstStyle/>
          <a:p>
            <a:r>
              <a:rPr lang="en-US" dirty="0" smtClean="0"/>
              <a:t>Helium vessel by welding two half SS shells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67620"/>
            <a:ext cx="4274493" cy="42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2919"/>
            <a:ext cx="8458200" cy="11365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short model (MQXFS1) performed very well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prototype to be tested in Spring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09801"/>
            <a:ext cx="715905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 </a:t>
            </a:r>
            <a:r>
              <a:rPr lang="en-US" dirty="0" smtClean="0">
                <a:sym typeface="Wingdings" panose="05000000000000000000" pitchFamily="2" charset="2"/>
              </a:rPr>
              <a:t> LMQXF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92" y="1204377"/>
            <a:ext cx="8458200" cy="28194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Al-shell has features for longitudinal skin welding:</a:t>
            </a:r>
          </a:p>
          <a:p>
            <a:pPr lvl="1"/>
            <a:r>
              <a:rPr lang="en-US" dirty="0"/>
              <a:t>Slots for accessing the </a:t>
            </a:r>
            <a:r>
              <a:rPr lang="en-US" dirty="0" smtClean="0"/>
              <a:t>yoke (for alignment)</a:t>
            </a:r>
            <a:endParaRPr lang="en-US" dirty="0"/>
          </a:p>
          <a:p>
            <a:pPr lvl="1"/>
            <a:r>
              <a:rPr lang="en-US" dirty="0" smtClean="0"/>
              <a:t>Grooves for the backing strip</a:t>
            </a:r>
          </a:p>
          <a:p>
            <a:r>
              <a:rPr lang="en-US" dirty="0" smtClean="0"/>
              <a:t>The SS skin welding should make the He vessel with minimal impact on magnet stress distribution</a:t>
            </a:r>
          </a:p>
          <a:p>
            <a:pPr lvl="1"/>
            <a:r>
              <a:rPr lang="en-US" u="sng" dirty="0" smtClean="0"/>
              <a:t>To be tested on short model MQXFS1c</a:t>
            </a:r>
            <a:endParaRPr lang="en-US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76200" y="4267200"/>
            <a:ext cx="6355716" cy="1875155"/>
            <a:chOff x="0" y="0"/>
            <a:chExt cx="7660362" cy="2261231"/>
          </a:xfrm>
        </p:grpSpPr>
        <p:pic>
          <p:nvPicPr>
            <p:cNvPr id="7" name="Picture 6" descr="E:\Work\LARP QXF\Assembly\0_MQXFS1_Assembl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5" t="5457" r="26764" b="5018"/>
            <a:stretch/>
          </p:blipFill>
          <p:spPr bwMode="auto">
            <a:xfrm>
              <a:off x="0" y="0"/>
              <a:ext cx="2246427" cy="226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:\Work\LARP QXF\Assembly\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90" t="13516" r="22303" b="10439"/>
            <a:stretch/>
          </p:blipFill>
          <p:spPr bwMode="auto">
            <a:xfrm>
              <a:off x="2751224" y="0"/>
              <a:ext cx="2073312" cy="2178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E:\Work\LARP QXF\Assembly\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3" t="11465" r="33689" b="23187"/>
            <a:stretch/>
          </p:blipFill>
          <p:spPr bwMode="auto">
            <a:xfrm>
              <a:off x="5076080" y="0"/>
              <a:ext cx="2584282" cy="225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2246427" y="504056"/>
              <a:ext cx="201845" cy="62656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2520280" y="504056"/>
              <a:ext cx="504056" cy="127737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9"/>
            <p:cNvSpPr txBox="1"/>
            <p:nvPr/>
          </p:nvSpPr>
          <p:spPr>
            <a:xfrm>
              <a:off x="2095692" y="180890"/>
              <a:ext cx="1353232" cy="3231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Welding block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4934590" y="0"/>
              <a:ext cx="1353232" cy="8223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Slot for access to the yoke and support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471139" y="659630"/>
              <a:ext cx="498244" cy="63651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313" b="5868"/>
          <a:stretch/>
        </p:blipFill>
        <p:spPr>
          <a:xfrm>
            <a:off x="6484007" y="5042246"/>
            <a:ext cx="2659993" cy="1815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149" y="2874233"/>
            <a:ext cx="2189851" cy="21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Q1/Q3 Cold Mass (LMQXFA)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1"/>
            <a:ext cx="8458200" cy="4190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Main features:</a:t>
            </a:r>
          </a:p>
          <a:p>
            <a:pPr lvl="1"/>
            <a:r>
              <a:rPr lang="en-US" dirty="0" smtClean="0"/>
              <a:t>Max OD: 630 mm</a:t>
            </a:r>
          </a:p>
          <a:p>
            <a:pPr lvl="1"/>
            <a:r>
              <a:rPr lang="en-US" dirty="0" smtClean="0"/>
              <a:t>SS shell thickness: 8 mm</a:t>
            </a:r>
          </a:p>
          <a:p>
            <a:pPr lvl="1"/>
            <a:r>
              <a:rPr lang="en-US" dirty="0" smtClean="0"/>
              <a:t>Length:  10.14 m</a:t>
            </a:r>
          </a:p>
          <a:p>
            <a:pPr lvl="1"/>
            <a:r>
              <a:rPr lang="en-US" dirty="0" smtClean="0"/>
              <a:t>Two magnets in one cold mass </a:t>
            </a:r>
          </a:p>
          <a:p>
            <a:pPr lvl="3"/>
            <a:endParaRPr lang="en-US" dirty="0"/>
          </a:p>
          <a:p>
            <a:r>
              <a:rPr lang="en-US" dirty="0" smtClean="0"/>
              <a:t>Main challenges:</a:t>
            </a:r>
          </a:p>
          <a:p>
            <a:pPr lvl="1"/>
            <a:r>
              <a:rPr lang="en-US" dirty="0" smtClean="0"/>
              <a:t>Alignment (with two magnets in each cold mass)</a:t>
            </a:r>
          </a:p>
          <a:p>
            <a:pPr lvl="1"/>
            <a:r>
              <a:rPr lang="en-US" dirty="0" smtClean="0"/>
              <a:t>Welding &amp; inspection</a:t>
            </a:r>
          </a:p>
          <a:p>
            <a:pPr lvl="1"/>
            <a:r>
              <a:rPr lang="en-US" dirty="0" smtClean="0"/>
              <a:t>Transportation without affecting alignment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677"/>
            <a:ext cx="7057910" cy="133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LMQXFA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458200" cy="2057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magnets in one cold mass:</a:t>
            </a:r>
          </a:p>
          <a:p>
            <a:pPr lvl="1"/>
            <a:r>
              <a:rPr lang="en-US" dirty="0" smtClean="0"/>
              <a:t>Different wrt to Q2</a:t>
            </a:r>
          </a:p>
          <a:p>
            <a:pPr lvl="1"/>
            <a:r>
              <a:rPr lang="en-US" dirty="0" smtClean="0"/>
              <a:t>8.4 m magnets have excessive risk for a US project</a:t>
            </a:r>
          </a:p>
          <a:p>
            <a:r>
              <a:rPr lang="en-US" dirty="0" smtClean="0"/>
              <a:t>Leads at each 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LMQXF Plans &amp; Options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14007"/>
            <a:ext cx="5055079" cy="2710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35405" b="10842"/>
          <a:stretch/>
        </p:blipFill>
        <p:spPr>
          <a:xfrm flipH="1">
            <a:off x="4049848" y="4267594"/>
            <a:ext cx="502290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142805</TotalTime>
  <Words>1215</Words>
  <Application>Microsoft Office PowerPoint</Application>
  <PresentationFormat>On-screen Show (4:3)</PresentationFormat>
  <Paragraphs>262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Thème Office</vt:lpstr>
      <vt:lpstr>LMQXF  Plans and Options</vt:lpstr>
      <vt:lpstr>Outline</vt:lpstr>
      <vt:lpstr>US Contribution to HL-LHC Inner Triplets baseline plan</vt:lpstr>
      <vt:lpstr>MQXFA/B Main Parameters* Equal magnets in Q1/Q3 &amp; Q2s</vt:lpstr>
      <vt:lpstr>LMQXFA Cross Section</vt:lpstr>
      <vt:lpstr>MQXF Status</vt:lpstr>
      <vt:lpstr>MQXF  LMQXF</vt:lpstr>
      <vt:lpstr>Q1/Q3 Cold Mass (LMQXFA)</vt:lpstr>
      <vt:lpstr>LMQXFA</vt:lpstr>
      <vt:lpstr>Bus bars</vt:lpstr>
      <vt:lpstr>Inner Triplet Busbars Integration Proposal (until a 18kA cable is developed and proven)</vt:lpstr>
      <vt:lpstr>Cold Mass Interfaces</vt:lpstr>
      <vt:lpstr>Budget Challenge</vt:lpstr>
      <vt:lpstr>Tests Plan</vt:lpstr>
      <vt:lpstr>Option 1 – “Bare bones”</vt:lpstr>
      <vt:lpstr>Option 2 – “Cold, No power”</vt:lpstr>
      <vt:lpstr>Option 3 – “Cold &amp; Powered”</vt:lpstr>
      <vt:lpstr>Option 4 – “Full test”</vt:lpstr>
      <vt:lpstr>Baseline</vt:lpstr>
      <vt:lpstr>Remarks</vt:lpstr>
      <vt:lpstr>Back up Slides</vt:lpstr>
      <vt:lpstr>PowerPoint Presentation</vt:lpstr>
    </vt:vector>
  </TitlesOfParts>
  <Company>Lawrence Berkeley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PFerracin</dc:creator>
  <cp:lastModifiedBy>Giorgio Ambrosio x2297 12326N</cp:lastModifiedBy>
  <cp:revision>4857</cp:revision>
  <cp:lastPrinted>2015-10-16T22:47:21Z</cp:lastPrinted>
  <dcterms:created xsi:type="dcterms:W3CDTF">2008-08-27T20:23:58Z</dcterms:created>
  <dcterms:modified xsi:type="dcterms:W3CDTF">2016-04-22T18:42:33Z</dcterms:modified>
</cp:coreProperties>
</file>