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32"/>
  </p:notesMasterIdLst>
  <p:handoutMasterIdLst>
    <p:handoutMasterId r:id="rId33"/>
  </p:handoutMasterIdLst>
  <p:sldIdLst>
    <p:sldId id="265" r:id="rId3"/>
    <p:sldId id="266" r:id="rId4"/>
    <p:sldId id="267" r:id="rId5"/>
    <p:sldId id="268" r:id="rId6"/>
    <p:sldId id="269" r:id="rId7"/>
    <p:sldId id="278" r:id="rId8"/>
    <p:sldId id="270" r:id="rId9"/>
    <p:sldId id="271" r:id="rId10"/>
    <p:sldId id="272" r:id="rId11"/>
    <p:sldId id="275" r:id="rId12"/>
    <p:sldId id="273" r:id="rId13"/>
    <p:sldId id="290" r:id="rId14"/>
    <p:sldId id="274" r:id="rId15"/>
    <p:sldId id="276" r:id="rId16"/>
    <p:sldId id="279" r:id="rId17"/>
    <p:sldId id="277" r:id="rId18"/>
    <p:sldId id="280" r:id="rId19"/>
    <p:sldId id="281" r:id="rId20"/>
    <p:sldId id="286" r:id="rId21"/>
    <p:sldId id="293" r:id="rId22"/>
    <p:sldId id="287" r:id="rId23"/>
    <p:sldId id="292" r:id="rId24"/>
    <p:sldId id="291" r:id="rId25"/>
    <p:sldId id="282" r:id="rId26"/>
    <p:sldId id="289" r:id="rId27"/>
    <p:sldId id="288" r:id="rId28"/>
    <p:sldId id="285" r:id="rId29"/>
    <p:sldId id="283" r:id="rId30"/>
    <p:sldId id="284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117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85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4/24/2016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4/24/2016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Don Mitchell | Conceptual Design of the LMQXFA 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4/24/2016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4/24/2016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4/24/2016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4/24/2016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4/24/2016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4/24/2016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4/24/2016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Conceptual Design of the 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LMQXFA</a:t>
            </a: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/>
            </a:r>
            <a:b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Test Cryostat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Don Mitchell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Preliminary Design Review</a:t>
            </a:r>
          </a:p>
          <a:p>
            <a:pPr eaLnBrk="1" hangingPunct="1"/>
            <a:r>
              <a:rPr lang="en-US" altLang="en-US" dirty="0" smtClean="0">
                <a:latin typeface="Helvetica" panose="020B0604020202020204" pitchFamily="34" charset="0"/>
                <a:ea typeface="Geneva" pitchFamily="121" charset="-128"/>
              </a:rPr>
              <a:t>25 APR 2016</a:t>
            </a:r>
          </a:p>
          <a:p>
            <a:pPr eaLnBrk="1" hangingPunct="1"/>
            <a:endParaRPr lang="en-US" altLang="en-US" dirty="0" smtClean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Cryogenic Capabilities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10</a:t>
            </a:fld>
            <a:endParaRPr lang="en-US" alt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299353" y="3864325"/>
            <a:ext cx="94198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18"/>
          <p:cNvSpPr>
            <a:spLocks noGrp="1"/>
          </p:cNvSpPr>
          <p:nvPr>
            <p:ph idx="1"/>
          </p:nvPr>
        </p:nvSpPr>
        <p:spPr>
          <a:xfrm>
            <a:off x="457200" y="919906"/>
            <a:ext cx="8229600" cy="458192"/>
          </a:xfrm>
        </p:spPr>
        <p:txBody>
          <a:bodyPr>
            <a:normAutofit/>
          </a:bodyPr>
          <a:lstStyle/>
          <a:p>
            <a:r>
              <a:rPr lang="en-US" sz="1200" dirty="0" smtClean="0"/>
              <a:t>With proper cryostat provisions (pumping line with cross-overs, cool-down return, thermal shield), the cryogenic process of LQX and MQX testing will be similar to the testing of the present LHC IR quads.</a:t>
            </a:r>
            <a:endParaRPr lang="en-US" sz="1200" dirty="0"/>
          </a:p>
        </p:txBody>
      </p:sp>
      <p:sp>
        <p:nvSpPr>
          <p:cNvPr id="10" name="Rectangle 9"/>
          <p:cNvSpPr/>
          <p:nvPr/>
        </p:nvSpPr>
        <p:spPr>
          <a:xfrm>
            <a:off x="1907556" y="4767303"/>
            <a:ext cx="1436541" cy="523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88431" y="4505369"/>
            <a:ext cx="407383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012206" y="4314870"/>
            <a:ext cx="4097646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012206" y="4314869"/>
            <a:ext cx="0" cy="5714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288431" y="4505369"/>
            <a:ext cx="0" cy="38099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012206" y="4886364"/>
            <a:ext cx="276225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612280" y="4767303"/>
            <a:ext cx="295276" cy="523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345451" y="4762076"/>
            <a:ext cx="295276" cy="5306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733727" y="4505372"/>
            <a:ext cx="0" cy="2619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78803" y="4514092"/>
            <a:ext cx="0" cy="2619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59805" y="3982127"/>
            <a:ext cx="374761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59805" y="3982127"/>
            <a:ext cx="0" cy="104711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59805" y="5038767"/>
            <a:ext cx="75247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289578" y="4652372"/>
            <a:ext cx="56197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289578" y="5423339"/>
            <a:ext cx="200977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289578" y="4652372"/>
            <a:ext cx="0" cy="7709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7299353" y="3695741"/>
            <a:ext cx="2" cy="172759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51555" y="3695741"/>
            <a:ext cx="0" cy="94931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851553" y="3695741"/>
            <a:ext cx="14478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656629" y="4867315"/>
            <a:ext cx="163294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648399" y="4985188"/>
            <a:ext cx="164117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652109" y="5095917"/>
            <a:ext cx="163746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652109" y="5200690"/>
            <a:ext cx="163746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362265" y="2647457"/>
            <a:ext cx="0" cy="18579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109852" y="2647457"/>
            <a:ext cx="0" cy="166741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5858698" y="4355349"/>
            <a:ext cx="1440656" cy="92867"/>
          </a:xfrm>
          <a:prstGeom prst="rect">
            <a:avLst/>
          </a:prstGeom>
          <a:pattFill prst="wdDn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150026" y="3807626"/>
            <a:ext cx="3098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4995092" y="4175825"/>
            <a:ext cx="3098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 flipV="1">
            <a:off x="5150026" y="3807626"/>
            <a:ext cx="154933" cy="1163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5147493" y="4053550"/>
            <a:ext cx="154933" cy="1163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150025" y="3923960"/>
            <a:ext cx="154933" cy="1163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459893" y="3807626"/>
            <a:ext cx="0" cy="43683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459893" y="4250047"/>
            <a:ext cx="39166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Flowchart: Collate 42"/>
          <p:cNvSpPr/>
          <p:nvPr/>
        </p:nvSpPr>
        <p:spPr>
          <a:xfrm rot="5400000">
            <a:off x="4812212" y="4052082"/>
            <a:ext cx="119270" cy="238540"/>
          </a:xfrm>
          <a:prstGeom prst="flowChartCollat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4" name="Flowchart: Collate 43"/>
          <p:cNvSpPr/>
          <p:nvPr/>
        </p:nvSpPr>
        <p:spPr>
          <a:xfrm rot="5400000">
            <a:off x="7460696" y="3745055"/>
            <a:ext cx="119270" cy="238540"/>
          </a:xfrm>
          <a:prstGeom prst="flowChartCol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Flowchart: Collate 44"/>
          <p:cNvSpPr/>
          <p:nvPr/>
        </p:nvSpPr>
        <p:spPr>
          <a:xfrm rot="5400000">
            <a:off x="7915246" y="3747991"/>
            <a:ext cx="119270" cy="238540"/>
          </a:xfrm>
          <a:prstGeom prst="flowChartCol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4616051" y="4178663"/>
            <a:ext cx="138113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613372" y="4169884"/>
            <a:ext cx="0" cy="2241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lowchart: Collate 47"/>
          <p:cNvSpPr/>
          <p:nvPr/>
        </p:nvSpPr>
        <p:spPr>
          <a:xfrm rot="10800000">
            <a:off x="4537892" y="2779188"/>
            <a:ext cx="119270" cy="238540"/>
          </a:xfrm>
          <a:prstGeom prst="flowChartCollat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4607420" y="3017728"/>
            <a:ext cx="0" cy="96439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4837" y="5555438"/>
            <a:ext cx="7858539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7299355" y="5291178"/>
            <a:ext cx="94198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8241336" y="3867261"/>
            <a:ext cx="0" cy="14255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38494" y="3864325"/>
            <a:ext cx="0" cy="17006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34837" y="3875878"/>
            <a:ext cx="375930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1031048" y="4474535"/>
            <a:ext cx="3363094" cy="91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25773" y="4483680"/>
            <a:ext cx="249010" cy="3836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685131" y="4852125"/>
            <a:ext cx="1876588" cy="487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686237" y="5178842"/>
            <a:ext cx="1876588" cy="487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682948" y="4958479"/>
            <a:ext cx="1876588" cy="487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679659" y="5073594"/>
            <a:ext cx="1876588" cy="4874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625150" y="4776811"/>
            <a:ext cx="272539" cy="504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3359559" y="4777917"/>
            <a:ext cx="272539" cy="5045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/>
          <p:cNvCxnSpPr/>
          <p:nvPr/>
        </p:nvCxnSpPr>
        <p:spPr>
          <a:xfrm>
            <a:off x="3533963" y="4502991"/>
            <a:ext cx="0" cy="2619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1761419" y="4976563"/>
            <a:ext cx="1731670" cy="91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763816" y="5093248"/>
            <a:ext cx="1731670" cy="91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rot="5400000">
            <a:off x="3198249" y="4788464"/>
            <a:ext cx="618713" cy="91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>
            <a:off x="1781363" y="4500626"/>
            <a:ext cx="0" cy="2619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 rot="5400000">
            <a:off x="1450420" y="4788220"/>
            <a:ext cx="618713" cy="914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5874600" y="4469635"/>
            <a:ext cx="1400431" cy="93219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5313410" y="4675498"/>
            <a:ext cx="538145" cy="72633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5874599" y="4067218"/>
            <a:ext cx="1400431" cy="26878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5362265" y="3751732"/>
            <a:ext cx="49083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38917" y="3750192"/>
            <a:ext cx="467093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438917" y="3760007"/>
            <a:ext cx="0" cy="19378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38917" y="5697899"/>
            <a:ext cx="8295436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308518" y="3752692"/>
            <a:ext cx="142583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8734353" y="3760007"/>
            <a:ext cx="0" cy="19378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/>
          <p:cNvSpPr/>
          <p:nvPr/>
        </p:nvSpPr>
        <p:spPr>
          <a:xfrm>
            <a:off x="6435160" y="3356308"/>
            <a:ext cx="147638" cy="7052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6638765" y="3355093"/>
            <a:ext cx="147638" cy="7052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6849685" y="3353878"/>
            <a:ext cx="147638" cy="7052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Isosceles Triangle 80"/>
          <p:cNvSpPr/>
          <p:nvPr/>
        </p:nvSpPr>
        <p:spPr>
          <a:xfrm>
            <a:off x="4977201" y="2003720"/>
            <a:ext cx="500582" cy="643737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/>
          <p:cNvCxnSpPr/>
          <p:nvPr/>
        </p:nvCxnSpPr>
        <p:spPr>
          <a:xfrm>
            <a:off x="7744421" y="2893623"/>
            <a:ext cx="0" cy="96439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8504411" y="2898458"/>
            <a:ext cx="0" cy="26665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748412" y="2998963"/>
            <a:ext cx="0" cy="482200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8507957" y="3019693"/>
            <a:ext cx="0" cy="482200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2875572" y="1762620"/>
            <a:ext cx="4049834" cy="0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rot="5400000">
            <a:off x="4153042" y="3133804"/>
            <a:ext cx="0" cy="482200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394142" y="3374904"/>
            <a:ext cx="0" cy="5049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4602118" y="1762620"/>
            <a:ext cx="0" cy="101656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224959" y="1762620"/>
            <a:ext cx="0" cy="25051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6509666" y="1762620"/>
            <a:ext cx="0" cy="158716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713271" y="1762620"/>
            <a:ext cx="0" cy="160058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6925406" y="1762620"/>
            <a:ext cx="0" cy="158595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 flipH="1">
            <a:off x="5731923" y="3886521"/>
            <a:ext cx="119631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5725101" y="3375822"/>
            <a:ext cx="0" cy="510699"/>
          </a:xfrm>
          <a:prstGeom prst="line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6305205" y="1433132"/>
            <a:ext cx="847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Lead flows</a:t>
            </a:r>
            <a:endParaRPr lang="en-US" sz="1200" dirty="0"/>
          </a:p>
        </p:txBody>
      </p:sp>
      <p:sp>
        <p:nvSpPr>
          <p:cNvPr id="97" name="TextBox 96"/>
          <p:cNvSpPr txBox="1"/>
          <p:nvPr/>
        </p:nvSpPr>
        <p:spPr>
          <a:xfrm>
            <a:off x="1329900" y="1630676"/>
            <a:ext cx="15879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To compressor suction</a:t>
            </a:r>
            <a:endParaRPr lang="en-US" sz="1200" dirty="0"/>
          </a:p>
        </p:txBody>
      </p:sp>
      <p:sp>
        <p:nvSpPr>
          <p:cNvPr id="98" name="TextBox 97"/>
          <p:cNvSpPr txBox="1"/>
          <p:nvPr/>
        </p:nvSpPr>
        <p:spPr>
          <a:xfrm>
            <a:off x="3147316" y="3210264"/>
            <a:ext cx="7428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GN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vent</a:t>
            </a:r>
            <a:endParaRPr lang="en-US" sz="1200" dirty="0"/>
          </a:p>
        </p:txBody>
      </p:sp>
      <p:sp>
        <p:nvSpPr>
          <p:cNvPr id="99" name="TextBox 98"/>
          <p:cNvSpPr txBox="1"/>
          <p:nvPr/>
        </p:nvSpPr>
        <p:spPr>
          <a:xfrm>
            <a:off x="5335767" y="2073125"/>
            <a:ext cx="608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Pumps</a:t>
            </a:r>
            <a:endParaRPr lang="en-US" sz="1200" dirty="0"/>
          </a:p>
        </p:txBody>
      </p:sp>
      <p:sp>
        <p:nvSpPr>
          <p:cNvPr id="100" name="TextBox 99"/>
          <p:cNvSpPr txBox="1"/>
          <p:nvPr/>
        </p:nvSpPr>
        <p:spPr>
          <a:xfrm>
            <a:off x="7329929" y="2372776"/>
            <a:ext cx="752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LHe/GHe</a:t>
            </a:r>
          </a:p>
          <a:p>
            <a:pPr algn="ctr"/>
            <a:r>
              <a:rPr lang="en-US" sz="1200" dirty="0" smtClean="0"/>
              <a:t>supply</a:t>
            </a:r>
            <a:endParaRPr lang="en-US" sz="1200" dirty="0"/>
          </a:p>
        </p:txBody>
      </p:sp>
      <p:sp>
        <p:nvSpPr>
          <p:cNvPr id="101" name="TextBox 100"/>
          <p:cNvSpPr txBox="1"/>
          <p:nvPr/>
        </p:nvSpPr>
        <p:spPr>
          <a:xfrm>
            <a:off x="8045303" y="2548435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LN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supply</a:t>
            </a:r>
            <a:endParaRPr lang="en-US" sz="1200" dirty="0"/>
          </a:p>
        </p:txBody>
      </p:sp>
      <p:sp>
        <p:nvSpPr>
          <p:cNvPr id="102" name="TextBox 101"/>
          <p:cNvSpPr txBox="1"/>
          <p:nvPr/>
        </p:nvSpPr>
        <p:spPr>
          <a:xfrm>
            <a:off x="7364715" y="3920644"/>
            <a:ext cx="777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Fill valves</a:t>
            </a:r>
            <a:endParaRPr lang="en-US" sz="1200" dirty="0"/>
          </a:p>
        </p:txBody>
      </p:sp>
      <p:sp>
        <p:nvSpPr>
          <p:cNvPr id="103" name="TextBox 102"/>
          <p:cNvSpPr txBox="1"/>
          <p:nvPr/>
        </p:nvSpPr>
        <p:spPr>
          <a:xfrm>
            <a:off x="4593442" y="3705755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J-T HX</a:t>
            </a:r>
            <a:endParaRPr lang="en-US" sz="1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3334933" y="2500112"/>
            <a:ext cx="11771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Cool-down/</a:t>
            </a:r>
          </a:p>
          <a:p>
            <a:pPr algn="ctr"/>
            <a:r>
              <a:rPr lang="en-US" sz="1200" dirty="0" smtClean="0"/>
              <a:t>warm-up return</a:t>
            </a:r>
            <a:endParaRPr lang="en-US" sz="1200" dirty="0"/>
          </a:p>
        </p:txBody>
      </p:sp>
      <p:sp>
        <p:nvSpPr>
          <p:cNvPr id="105" name="TextBox 104"/>
          <p:cNvSpPr txBox="1"/>
          <p:nvPr/>
        </p:nvSpPr>
        <p:spPr>
          <a:xfrm>
            <a:off x="5299362" y="2927718"/>
            <a:ext cx="1130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Reliefs, quench</a:t>
            </a:r>
          </a:p>
          <a:p>
            <a:pPr algn="ctr"/>
            <a:r>
              <a:rPr lang="en-US" sz="1200" dirty="0" smtClean="0"/>
              <a:t>recovery</a:t>
            </a:r>
            <a:endParaRPr lang="en-US" sz="1200" dirty="0"/>
          </a:p>
        </p:txBody>
      </p:sp>
      <p:cxnSp>
        <p:nvCxnSpPr>
          <p:cNvPr id="106" name="Straight Connector 105"/>
          <p:cNvCxnSpPr/>
          <p:nvPr/>
        </p:nvCxnSpPr>
        <p:spPr>
          <a:xfrm>
            <a:off x="1455725" y="3576413"/>
            <a:ext cx="0" cy="23628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3802625" y="3575198"/>
            <a:ext cx="0" cy="23628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4189105" y="3573983"/>
            <a:ext cx="0" cy="23628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3883281" y="4011045"/>
            <a:ext cx="7115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J-T valve</a:t>
            </a:r>
            <a:endParaRPr lang="en-US" sz="1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523371" y="5815428"/>
            <a:ext cx="876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Return End</a:t>
            </a:r>
            <a:endParaRPr lang="en-US" sz="12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707538" y="5808113"/>
            <a:ext cx="1919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 smtClean="0"/>
              <a:t>Cryostated</a:t>
            </a:r>
            <a:r>
              <a:rPr lang="en-US" sz="1200" dirty="0" smtClean="0"/>
              <a:t> cold mass with external pumping line</a:t>
            </a:r>
            <a:endParaRPr lang="en-US" sz="1200" dirty="0"/>
          </a:p>
        </p:txBody>
      </p:sp>
      <p:sp>
        <p:nvSpPr>
          <p:cNvPr id="112" name="TextBox 111"/>
          <p:cNvSpPr txBox="1"/>
          <p:nvPr/>
        </p:nvSpPr>
        <p:spPr>
          <a:xfrm>
            <a:off x="3537323" y="5900699"/>
            <a:ext cx="9795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Interconnect</a:t>
            </a:r>
            <a:endParaRPr lang="en-US" sz="1200" dirty="0"/>
          </a:p>
        </p:txBody>
      </p:sp>
      <p:sp>
        <p:nvSpPr>
          <p:cNvPr id="113" name="TextBox 112"/>
          <p:cNvSpPr txBox="1"/>
          <p:nvPr/>
        </p:nvSpPr>
        <p:spPr>
          <a:xfrm>
            <a:off x="6037666" y="5814213"/>
            <a:ext cx="7516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Feed Box</a:t>
            </a:r>
            <a:endParaRPr lang="en-US" sz="1200" dirty="0"/>
          </a:p>
        </p:txBody>
      </p:sp>
      <p:sp>
        <p:nvSpPr>
          <p:cNvPr id="114" name="Rectangle 113"/>
          <p:cNvSpPr/>
          <p:nvPr/>
        </p:nvSpPr>
        <p:spPr>
          <a:xfrm>
            <a:off x="622766" y="2257621"/>
            <a:ext cx="279076" cy="279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618387" y="2636116"/>
            <a:ext cx="279076" cy="2790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622766" y="3012429"/>
            <a:ext cx="279076" cy="27907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TextBox 116"/>
          <p:cNvSpPr txBox="1"/>
          <p:nvPr/>
        </p:nvSpPr>
        <p:spPr>
          <a:xfrm>
            <a:off x="980542" y="2271436"/>
            <a:ext cx="1505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1.9 K saturated liquid</a:t>
            </a:r>
            <a:endParaRPr lang="en-US" sz="1200" dirty="0"/>
          </a:p>
        </p:txBody>
      </p:sp>
      <p:sp>
        <p:nvSpPr>
          <p:cNvPr id="118" name="TextBox 117"/>
          <p:cNvSpPr txBox="1"/>
          <p:nvPr/>
        </p:nvSpPr>
        <p:spPr>
          <a:xfrm>
            <a:off x="986642" y="2635971"/>
            <a:ext cx="15539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1.9 K </a:t>
            </a:r>
            <a:r>
              <a:rPr lang="en-US" sz="1200" dirty="0" err="1" smtClean="0"/>
              <a:t>subcooled</a:t>
            </a:r>
            <a:r>
              <a:rPr lang="en-US" sz="1200" dirty="0" smtClean="0"/>
              <a:t> liquid</a:t>
            </a:r>
            <a:endParaRPr lang="en-US" sz="1200" dirty="0"/>
          </a:p>
        </p:txBody>
      </p:sp>
      <p:sp>
        <p:nvSpPr>
          <p:cNvPr id="119" name="TextBox 118"/>
          <p:cNvSpPr txBox="1"/>
          <p:nvPr/>
        </p:nvSpPr>
        <p:spPr>
          <a:xfrm>
            <a:off x="986642" y="3023666"/>
            <a:ext cx="1505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4.5 K saturated liquid</a:t>
            </a:r>
            <a:endParaRPr lang="en-US" sz="1200" dirty="0"/>
          </a:p>
        </p:txBody>
      </p:sp>
      <p:cxnSp>
        <p:nvCxnSpPr>
          <p:cNvPr id="120" name="Straight Connector 119"/>
          <p:cNvCxnSpPr/>
          <p:nvPr/>
        </p:nvCxnSpPr>
        <p:spPr>
          <a:xfrm>
            <a:off x="1150278" y="4393998"/>
            <a:ext cx="346309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13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Feedcan Piping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9" y="977682"/>
            <a:ext cx="4875545" cy="3422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80" y="2857500"/>
            <a:ext cx="4642339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280818" y="1384727"/>
            <a:ext cx="3414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exchanger is external to the Coldmass.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6988174" y="2215724"/>
            <a:ext cx="1" cy="14847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00501" y="4823791"/>
            <a:ext cx="3414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original </a:t>
            </a:r>
            <a:r>
              <a:rPr lang="en-US" dirty="0" err="1" smtClean="0"/>
              <a:t>coldmass</a:t>
            </a:r>
            <a:r>
              <a:rPr lang="en-US" dirty="0" smtClean="0"/>
              <a:t> is small relative to the LMQXFA </a:t>
            </a:r>
            <a:r>
              <a:rPr lang="en-US" dirty="0" err="1" smtClean="0"/>
              <a:t>coldmass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46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Feedcan Piping Layout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0031" y="1268950"/>
            <a:ext cx="5105400" cy="478451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Feed Box Connections</a:t>
            </a:r>
          </a:p>
          <a:p>
            <a:pPr lvl="1"/>
            <a:r>
              <a:rPr lang="en-US" dirty="0" smtClean="0"/>
              <a:t>Heat exchanger (for present LHC IR </a:t>
            </a:r>
            <a:r>
              <a:rPr lang="en-US" dirty="0" err="1" smtClean="0"/>
              <a:t>quadrupoles</a:t>
            </a:r>
            <a:r>
              <a:rPr lang="en-US" dirty="0" smtClean="0"/>
              <a:t>, inner line is pumped 1.9 K two-phase and annular area is </a:t>
            </a:r>
            <a:r>
              <a:rPr lang="en-US" dirty="0" err="1" smtClean="0"/>
              <a:t>subcooled</a:t>
            </a:r>
            <a:r>
              <a:rPr lang="en-US" dirty="0" smtClean="0"/>
              <a:t> 1.9 K liquid)</a:t>
            </a:r>
          </a:p>
          <a:p>
            <a:pPr lvl="1"/>
            <a:r>
              <a:rPr lang="en-US" dirty="0" smtClean="0"/>
              <a:t>Magnet He supply (two for instrumentation, one for power bus, one capped)</a:t>
            </a:r>
          </a:p>
          <a:p>
            <a:pPr lvl="1"/>
            <a:r>
              <a:rPr lang="en-US" dirty="0" smtClean="0"/>
              <a:t>Beam pipe for warm bore/magnetic measurements</a:t>
            </a:r>
          </a:p>
          <a:p>
            <a:pPr lvl="1"/>
            <a:r>
              <a:rPr lang="en-US" dirty="0" smtClean="0"/>
              <a:t>Cool-down return</a:t>
            </a:r>
          </a:p>
          <a:p>
            <a:pPr lvl="1"/>
            <a:r>
              <a:rPr lang="en-US" dirty="0" smtClean="0"/>
              <a:t>Thermal shield LN</a:t>
            </a:r>
            <a:r>
              <a:rPr lang="en-US" baseline="-25000" dirty="0" smtClean="0"/>
              <a:t>2</a:t>
            </a:r>
            <a:r>
              <a:rPr lang="en-US" dirty="0" smtClean="0"/>
              <a:t> supply and return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631" y="1192750"/>
            <a:ext cx="3240475" cy="486071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5050631" y="2564350"/>
            <a:ext cx="1447800" cy="15240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050631" y="3250150"/>
            <a:ext cx="1676400" cy="441960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393531" y="3783550"/>
            <a:ext cx="1333500" cy="581281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7698581" y="2945350"/>
            <a:ext cx="38100" cy="2062701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8127206" y="3516851"/>
            <a:ext cx="38100" cy="1872655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28988" y="5008051"/>
            <a:ext cx="4407693" cy="0"/>
          </a:xfrm>
          <a:prstGeom prst="straightConnector1">
            <a:avLst/>
          </a:prstGeom>
          <a:ln w="19050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050631" y="5389506"/>
            <a:ext cx="3124200" cy="2519"/>
          </a:xfrm>
          <a:prstGeom prst="straightConnector1">
            <a:avLst/>
          </a:prstGeom>
          <a:ln w="19050">
            <a:solidFill>
              <a:srgbClr val="FF0000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7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</a:t>
            </a:r>
            <a:r>
              <a:rPr lang="en-US" dirty="0"/>
              <a:t>Feedcan Layout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85827"/>
            <a:ext cx="4768961" cy="3173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428" y="2532011"/>
            <a:ext cx="4548711" cy="353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Freeform 9"/>
          <p:cNvSpPr/>
          <p:nvPr/>
        </p:nvSpPr>
        <p:spPr>
          <a:xfrm>
            <a:off x="6121492" y="4579143"/>
            <a:ext cx="1443076" cy="493621"/>
          </a:xfrm>
          <a:custGeom>
            <a:avLst/>
            <a:gdLst>
              <a:gd name="connsiteX0" fmla="*/ 0 w 1478805"/>
              <a:gd name="connsiteY0" fmla="*/ 0 h 857250"/>
              <a:gd name="connsiteX1" fmla="*/ 528638 w 1478805"/>
              <a:gd name="connsiteY1" fmla="*/ 121444 h 857250"/>
              <a:gd name="connsiteX2" fmla="*/ 978694 w 1478805"/>
              <a:gd name="connsiteY2" fmla="*/ 435769 h 857250"/>
              <a:gd name="connsiteX3" fmla="*/ 1428750 w 1478805"/>
              <a:gd name="connsiteY3" fmla="*/ 478631 h 857250"/>
              <a:gd name="connsiteX4" fmla="*/ 1457325 w 1478805"/>
              <a:gd name="connsiteY4" fmla="*/ 857250 h 857250"/>
              <a:gd name="connsiteX0" fmla="*/ 0 w 1680617"/>
              <a:gd name="connsiteY0" fmla="*/ 0 h 857250"/>
              <a:gd name="connsiteX1" fmla="*/ 528638 w 1680617"/>
              <a:gd name="connsiteY1" fmla="*/ 121444 h 857250"/>
              <a:gd name="connsiteX2" fmla="*/ 978694 w 1680617"/>
              <a:gd name="connsiteY2" fmla="*/ 435769 h 857250"/>
              <a:gd name="connsiteX3" fmla="*/ 1428750 w 1680617"/>
              <a:gd name="connsiteY3" fmla="*/ 478631 h 857250"/>
              <a:gd name="connsiteX4" fmla="*/ 1457325 w 1680617"/>
              <a:gd name="connsiteY4" fmla="*/ 857250 h 857250"/>
              <a:gd name="connsiteX0" fmla="*/ 0 w 1428750"/>
              <a:gd name="connsiteY0" fmla="*/ 0 h 478631"/>
              <a:gd name="connsiteX1" fmla="*/ 528638 w 1428750"/>
              <a:gd name="connsiteY1" fmla="*/ 121444 h 478631"/>
              <a:gd name="connsiteX2" fmla="*/ 978694 w 1428750"/>
              <a:gd name="connsiteY2" fmla="*/ 435769 h 478631"/>
              <a:gd name="connsiteX3" fmla="*/ 1428750 w 1428750"/>
              <a:gd name="connsiteY3" fmla="*/ 478631 h 478631"/>
              <a:gd name="connsiteX0" fmla="*/ 0 w 1795688"/>
              <a:gd name="connsiteY0" fmla="*/ 0 h 493621"/>
              <a:gd name="connsiteX1" fmla="*/ 528638 w 1795688"/>
              <a:gd name="connsiteY1" fmla="*/ 121444 h 493621"/>
              <a:gd name="connsiteX2" fmla="*/ 978694 w 1795688"/>
              <a:gd name="connsiteY2" fmla="*/ 435769 h 493621"/>
              <a:gd name="connsiteX3" fmla="*/ 1795688 w 1795688"/>
              <a:gd name="connsiteY3" fmla="*/ 493621 h 493621"/>
              <a:gd name="connsiteX0" fmla="*/ 0 w 1682112"/>
              <a:gd name="connsiteY0" fmla="*/ 0 h 493621"/>
              <a:gd name="connsiteX1" fmla="*/ 415062 w 1682112"/>
              <a:gd name="connsiteY1" fmla="*/ 121444 h 493621"/>
              <a:gd name="connsiteX2" fmla="*/ 865118 w 1682112"/>
              <a:gd name="connsiteY2" fmla="*/ 435769 h 493621"/>
              <a:gd name="connsiteX3" fmla="*/ 1682112 w 1682112"/>
              <a:gd name="connsiteY3" fmla="*/ 493621 h 493621"/>
              <a:gd name="connsiteX0" fmla="*/ 0 w 1682112"/>
              <a:gd name="connsiteY0" fmla="*/ 0 h 493621"/>
              <a:gd name="connsiteX1" fmla="*/ 415062 w 1682112"/>
              <a:gd name="connsiteY1" fmla="*/ 121444 h 493621"/>
              <a:gd name="connsiteX2" fmla="*/ 987431 w 1682112"/>
              <a:gd name="connsiteY2" fmla="*/ 458254 h 493621"/>
              <a:gd name="connsiteX3" fmla="*/ 1682112 w 1682112"/>
              <a:gd name="connsiteY3" fmla="*/ 493621 h 493621"/>
              <a:gd name="connsiteX0" fmla="*/ 0 w 1682112"/>
              <a:gd name="connsiteY0" fmla="*/ 0 h 493621"/>
              <a:gd name="connsiteX1" fmla="*/ 493692 w 1682112"/>
              <a:gd name="connsiteY1" fmla="*/ 53989 h 493621"/>
              <a:gd name="connsiteX2" fmla="*/ 987431 w 1682112"/>
              <a:gd name="connsiteY2" fmla="*/ 458254 h 493621"/>
              <a:gd name="connsiteX3" fmla="*/ 1682112 w 1682112"/>
              <a:gd name="connsiteY3" fmla="*/ 493621 h 493621"/>
              <a:gd name="connsiteX0" fmla="*/ 0 w 1682112"/>
              <a:gd name="connsiteY0" fmla="*/ 0 h 493621"/>
              <a:gd name="connsiteX1" fmla="*/ 493692 w 1682112"/>
              <a:gd name="connsiteY1" fmla="*/ 53989 h 493621"/>
              <a:gd name="connsiteX2" fmla="*/ 1127217 w 1682112"/>
              <a:gd name="connsiteY2" fmla="*/ 465749 h 493621"/>
              <a:gd name="connsiteX3" fmla="*/ 1682112 w 1682112"/>
              <a:gd name="connsiteY3" fmla="*/ 493621 h 493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2112" h="493621">
                <a:moveTo>
                  <a:pt x="0" y="0"/>
                </a:moveTo>
                <a:cubicBezTo>
                  <a:pt x="182761" y="24408"/>
                  <a:pt x="305823" y="-23636"/>
                  <a:pt x="493692" y="53989"/>
                </a:cubicBezTo>
                <a:cubicBezTo>
                  <a:pt x="681562" y="131614"/>
                  <a:pt x="929147" y="392477"/>
                  <a:pt x="1127217" y="465749"/>
                </a:cubicBezTo>
                <a:cubicBezTo>
                  <a:pt x="1325287" y="539021"/>
                  <a:pt x="1602340" y="423374"/>
                  <a:pt x="1682112" y="493621"/>
                </a:cubicBezTo>
              </a:path>
            </a:pathLst>
          </a:cu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hord 11"/>
          <p:cNvSpPr/>
          <p:nvPr/>
        </p:nvSpPr>
        <p:spPr>
          <a:xfrm rot="20223482" flipH="1">
            <a:off x="6048577" y="3989655"/>
            <a:ext cx="263123" cy="269823"/>
          </a:xfrm>
          <a:prstGeom prst="chor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2521744" y="2928903"/>
            <a:ext cx="1023500" cy="201406"/>
          </a:xfrm>
          <a:custGeom>
            <a:avLst/>
            <a:gdLst>
              <a:gd name="connsiteX0" fmla="*/ 0 w 1023500"/>
              <a:gd name="connsiteY0" fmla="*/ 57185 h 201406"/>
              <a:gd name="connsiteX1" fmla="*/ 242887 w 1023500"/>
              <a:gd name="connsiteY1" fmla="*/ 35 h 201406"/>
              <a:gd name="connsiteX2" fmla="*/ 450056 w 1023500"/>
              <a:gd name="connsiteY2" fmla="*/ 64328 h 201406"/>
              <a:gd name="connsiteX3" fmla="*/ 628650 w 1023500"/>
              <a:gd name="connsiteY3" fmla="*/ 178628 h 201406"/>
              <a:gd name="connsiteX4" fmla="*/ 785812 w 1023500"/>
              <a:gd name="connsiteY4" fmla="*/ 200060 h 201406"/>
              <a:gd name="connsiteX5" fmla="*/ 950119 w 1023500"/>
              <a:gd name="connsiteY5" fmla="*/ 157197 h 201406"/>
              <a:gd name="connsiteX6" fmla="*/ 1014412 w 1023500"/>
              <a:gd name="connsiteY6" fmla="*/ 128622 h 201406"/>
              <a:gd name="connsiteX7" fmla="*/ 1021556 w 1023500"/>
              <a:gd name="connsiteY7" fmla="*/ 128622 h 20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3500" h="201406">
                <a:moveTo>
                  <a:pt x="0" y="57185"/>
                </a:moveTo>
                <a:cubicBezTo>
                  <a:pt x="83939" y="28014"/>
                  <a:pt x="167878" y="-1156"/>
                  <a:pt x="242887" y="35"/>
                </a:cubicBezTo>
                <a:cubicBezTo>
                  <a:pt x="317896" y="1225"/>
                  <a:pt x="385762" y="34563"/>
                  <a:pt x="450056" y="64328"/>
                </a:cubicBezTo>
                <a:cubicBezTo>
                  <a:pt x="514350" y="94093"/>
                  <a:pt x="572691" y="156006"/>
                  <a:pt x="628650" y="178628"/>
                </a:cubicBezTo>
                <a:cubicBezTo>
                  <a:pt x="684609" y="201250"/>
                  <a:pt x="732234" y="203632"/>
                  <a:pt x="785812" y="200060"/>
                </a:cubicBezTo>
                <a:cubicBezTo>
                  <a:pt x="839390" y="196488"/>
                  <a:pt x="912019" y="169103"/>
                  <a:pt x="950119" y="157197"/>
                </a:cubicBezTo>
                <a:cubicBezTo>
                  <a:pt x="988219" y="145291"/>
                  <a:pt x="1002506" y="133385"/>
                  <a:pt x="1014412" y="128622"/>
                </a:cubicBezTo>
                <a:cubicBezTo>
                  <a:pt x="1026318" y="123860"/>
                  <a:pt x="1023937" y="126241"/>
                  <a:pt x="1021556" y="128622"/>
                </a:cubicBezTo>
              </a:path>
            </a:pathLst>
          </a:custGeom>
          <a:noFill/>
          <a:ln w="349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hord 13"/>
          <p:cNvSpPr/>
          <p:nvPr/>
        </p:nvSpPr>
        <p:spPr>
          <a:xfrm rot="20223482" flipH="1">
            <a:off x="2271027" y="2351561"/>
            <a:ext cx="141212" cy="223974"/>
          </a:xfrm>
          <a:prstGeom prst="chord">
            <a:avLst>
              <a:gd name="adj1" fmla="val 3932127"/>
              <a:gd name="adj2" fmla="val 1715849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91534" y="1066916"/>
            <a:ext cx="3393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Heat exchanger moved internal to the Coldmass, 2 locations.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28555" y="4506586"/>
            <a:ext cx="3393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Piping no longer matches the feedcan pipe locations. </a:t>
            </a:r>
            <a:r>
              <a:rPr lang="en-US" dirty="0" smtClean="0"/>
              <a:t>Possible re-route </a:t>
            </a:r>
            <a:r>
              <a:rPr lang="en-US" dirty="0" smtClean="0"/>
              <a:t>with flex-hose.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15" idx="1"/>
          </p:cNvCxnSpPr>
          <p:nvPr/>
        </p:nvCxnSpPr>
        <p:spPr>
          <a:xfrm flipH="1">
            <a:off x="4407694" y="1667081"/>
            <a:ext cx="883840" cy="533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5" idx="1"/>
          </p:cNvCxnSpPr>
          <p:nvPr/>
        </p:nvCxnSpPr>
        <p:spPr>
          <a:xfrm flipH="1">
            <a:off x="2986088" y="1667081"/>
            <a:ext cx="2305446" cy="5331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11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Turn-a-round Can Layout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65350"/>
            <a:ext cx="6118193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6450013" y="1035170"/>
            <a:ext cx="257321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Existing can does not match the new piping layout.</a:t>
            </a:r>
          </a:p>
          <a:p>
            <a:endParaRPr lang="en-US" dirty="0"/>
          </a:p>
          <a:p>
            <a:r>
              <a:rPr lang="en-US" dirty="0" smtClean="0"/>
              <a:t>Items to consider: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Instrumentation can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Liquid level probe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Cooldown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Bus/Cable routing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HX 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2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328" y="31121"/>
            <a:ext cx="8686800" cy="753783"/>
          </a:xfrm>
        </p:spPr>
        <p:txBody>
          <a:bodyPr/>
          <a:lstStyle/>
          <a:p>
            <a:r>
              <a:rPr lang="en-GB" dirty="0"/>
              <a:t>Inner Triplet </a:t>
            </a:r>
            <a:r>
              <a:rPr lang="en-GB" dirty="0" err="1"/>
              <a:t>Busbars</a:t>
            </a:r>
            <a:r>
              <a:rPr lang="en-GB" dirty="0"/>
              <a:t> Integration </a:t>
            </a:r>
            <a:r>
              <a:rPr lang="en-GB" u="sng" dirty="0"/>
              <a:t>Proposal</a:t>
            </a:r>
            <a:br>
              <a:rPr lang="en-GB" u="sng" dirty="0"/>
            </a:br>
            <a:r>
              <a:rPr lang="en-GB" b="0" dirty="0"/>
              <a:t>(until a 18kA cable is developed and proven</a:t>
            </a:r>
            <a:r>
              <a:rPr lang="en-GB" b="0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0" t="5173" r="22437" b="3769"/>
          <a:stretch>
            <a:fillRect/>
          </a:stretch>
        </p:blipFill>
        <p:spPr bwMode="auto">
          <a:xfrm>
            <a:off x="4283968" y="2780928"/>
            <a:ext cx="2412000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796454"/>
            <a:ext cx="4175760" cy="39319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2035" y="5728374"/>
            <a:ext cx="1633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Courtesy of </a:t>
            </a:r>
            <a:r>
              <a:rPr lang="en-GB" sz="1000"/>
              <a:t>Cedric </a:t>
            </a:r>
            <a:r>
              <a:rPr lang="en-GB" sz="1000" smtClean="0"/>
              <a:t>Eymin</a:t>
            </a:r>
            <a:endParaRPr lang="en-GB" sz="1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784068" y="5304103"/>
            <a:ext cx="1799896" cy="591902"/>
            <a:chOff x="5508104" y="4594329"/>
            <a:chExt cx="1799896" cy="59190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8104" y="4638679"/>
              <a:ext cx="1067442" cy="180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8104" y="4892309"/>
              <a:ext cx="1069200" cy="19287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840000" y="4594329"/>
              <a:ext cx="468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 smtClean="0">
                  <a:solidFill>
                    <a:schemeClr val="tx2"/>
                  </a:solidFill>
                </a:rPr>
                <a:t>18kA</a:t>
              </a:r>
              <a:endParaRPr lang="en-GB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40000" y="4909232"/>
              <a:ext cx="46800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b="1" dirty="0" smtClean="0">
                  <a:solidFill>
                    <a:schemeClr val="tx2"/>
                  </a:solidFill>
                </a:rPr>
                <a:t>18kA</a:t>
              </a:r>
              <a:endParaRPr lang="en-GB" sz="12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53517" y="1268760"/>
            <a:ext cx="3523386" cy="1576042"/>
            <a:chOff x="2353517" y="935346"/>
            <a:chExt cx="3523386" cy="1576042"/>
          </a:xfrm>
        </p:grpSpPr>
        <p:grpSp>
          <p:nvGrpSpPr>
            <p:cNvPr id="17" name="Group 16"/>
            <p:cNvGrpSpPr/>
            <p:nvPr/>
          </p:nvGrpSpPr>
          <p:grpSpPr>
            <a:xfrm>
              <a:off x="3858617" y="935346"/>
              <a:ext cx="1788801" cy="504056"/>
              <a:chOff x="5506346" y="5456622"/>
              <a:chExt cx="1788801" cy="504056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08104" y="5472566"/>
                <a:ext cx="1069200" cy="188682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06346" y="5714972"/>
                <a:ext cx="1069200" cy="188682"/>
              </a:xfrm>
              <a:prstGeom prst="rect">
                <a:avLst/>
              </a:prstGeom>
            </p:spPr>
          </p:pic>
          <p:sp>
            <p:nvSpPr>
              <p:cNvPr id="33" name="TextBox 32"/>
              <p:cNvSpPr txBox="1"/>
              <p:nvPr/>
            </p:nvSpPr>
            <p:spPr>
              <a:xfrm>
                <a:off x="6827147" y="5456622"/>
                <a:ext cx="46800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</a:t>
                </a:r>
                <a:r>
                  <a:rPr lang="en-GB" sz="1200" b="1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kA</a:t>
                </a:r>
                <a:endParaRPr lang="en-GB" sz="1200" b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744995" y="5683679"/>
                <a:ext cx="55015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200" b="1" dirty="0" smtClean="0">
                    <a:solidFill>
                      <a:srgbClr val="FFC000"/>
                    </a:solidFill>
                  </a:rPr>
                  <a:t>200A</a:t>
                </a:r>
                <a:endParaRPr lang="en-GB" sz="1200" b="1" dirty="0">
                  <a:solidFill>
                    <a:srgbClr val="FFC000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858617" y="1439037"/>
              <a:ext cx="1798846" cy="276999"/>
              <a:chOff x="5506346" y="5803708"/>
              <a:chExt cx="1798846" cy="276999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06346" y="5810931"/>
                <a:ext cx="1069200" cy="192875"/>
              </a:xfrm>
              <a:prstGeom prst="rect">
                <a:avLst/>
              </a:prstGeom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6840000" y="5803708"/>
                <a:ext cx="46519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2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2kA</a:t>
                </a:r>
                <a:endParaRPr lang="en-GB" sz="12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858617" y="1727069"/>
              <a:ext cx="1807854" cy="276999"/>
              <a:chOff x="5506346" y="6032321"/>
              <a:chExt cx="1807854" cy="276999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06346" y="6070595"/>
                <a:ext cx="1069200" cy="180296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6764048" y="6032321"/>
                <a:ext cx="55015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200" b="1" dirty="0" smtClean="0">
                    <a:solidFill>
                      <a:schemeClr val="accent3"/>
                    </a:solidFill>
                  </a:rPr>
                  <a:t>200A</a:t>
                </a:r>
                <a:endParaRPr lang="en-GB" sz="1200" b="1" dirty="0">
                  <a:solidFill>
                    <a:schemeClr val="accent3"/>
                  </a:solidFill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3858617" y="2004068"/>
              <a:ext cx="2018286" cy="369332"/>
              <a:chOff x="5506346" y="6248345"/>
              <a:chExt cx="2018286" cy="36933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06346" y="6317680"/>
                <a:ext cx="1069200" cy="188682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6759679" y="6248345"/>
                <a:ext cx="7649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 smtClean="0">
                    <a:solidFill>
                      <a:srgbClr val="2AA82A"/>
                    </a:solidFill>
                  </a:rPr>
                  <a:t>2.8kA,</a:t>
                </a:r>
              </a:p>
              <a:p>
                <a:r>
                  <a:rPr lang="en-GB" sz="600" b="1" dirty="0" smtClean="0">
                    <a:solidFill>
                      <a:srgbClr val="2AA82A"/>
                    </a:solidFill>
                  </a:rPr>
                  <a:t>12Hz fast decay</a:t>
                </a:r>
                <a:endParaRPr lang="en-GB" sz="600" b="1" dirty="0">
                  <a:solidFill>
                    <a:srgbClr val="2AA82A"/>
                  </a:solidFill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 rot="18593008" flipH="1">
              <a:off x="2118094" y="1382370"/>
              <a:ext cx="1484989" cy="773048"/>
              <a:chOff x="1524000" y="1523999"/>
              <a:chExt cx="6096000" cy="38100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Shape 22"/>
              <p:cNvSpPr/>
              <p:nvPr/>
            </p:nvSpPr>
            <p:spPr>
              <a:xfrm>
                <a:off x="1524000" y="1523999"/>
                <a:ext cx="6096000" cy="3810000"/>
              </a:xfrm>
              <a:prstGeom prst="swooshArrow">
                <a:avLst>
                  <a:gd name="adj1" fmla="val 25000"/>
                  <a:gd name="adj2" fmla="val 25000"/>
                </a:avLst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24" name="Freeform 23"/>
              <p:cNvSpPr/>
              <p:nvPr/>
            </p:nvSpPr>
            <p:spPr>
              <a:xfrm>
                <a:off x="3962400" y="2522219"/>
                <a:ext cx="2438400" cy="2811780"/>
              </a:xfrm>
              <a:custGeom>
                <a:avLst/>
                <a:gdLst>
                  <a:gd name="connsiteX0" fmla="*/ 406408 w 2438400"/>
                  <a:gd name="connsiteY0" fmla="*/ 0 h 2811780"/>
                  <a:gd name="connsiteX1" fmla="*/ 2438400 w 2438400"/>
                  <a:gd name="connsiteY1" fmla="*/ 0 h 2811780"/>
                  <a:gd name="connsiteX2" fmla="*/ 2438400 w 2438400"/>
                  <a:gd name="connsiteY2" fmla="*/ 0 h 2811780"/>
                  <a:gd name="connsiteX3" fmla="*/ 2438400 w 2438400"/>
                  <a:gd name="connsiteY3" fmla="*/ 2405372 h 2811780"/>
                  <a:gd name="connsiteX4" fmla="*/ 2031992 w 2438400"/>
                  <a:gd name="connsiteY4" fmla="*/ 2811780 h 2811780"/>
                  <a:gd name="connsiteX5" fmla="*/ 0 w 2438400"/>
                  <a:gd name="connsiteY5" fmla="*/ 2811780 h 2811780"/>
                  <a:gd name="connsiteX6" fmla="*/ 0 w 2438400"/>
                  <a:gd name="connsiteY6" fmla="*/ 2811780 h 2811780"/>
                  <a:gd name="connsiteX7" fmla="*/ 0 w 2438400"/>
                  <a:gd name="connsiteY7" fmla="*/ 406408 h 2811780"/>
                  <a:gd name="connsiteX8" fmla="*/ 406408 w 2438400"/>
                  <a:gd name="connsiteY8" fmla="*/ 0 h 2811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38400" h="2811780">
                    <a:moveTo>
                      <a:pt x="406408" y="0"/>
                    </a:moveTo>
                    <a:lnTo>
                      <a:pt x="2438400" y="0"/>
                    </a:lnTo>
                    <a:lnTo>
                      <a:pt x="2438400" y="0"/>
                    </a:lnTo>
                    <a:lnTo>
                      <a:pt x="2438400" y="2405372"/>
                    </a:lnTo>
                    <a:cubicBezTo>
                      <a:pt x="2438400" y="2629825"/>
                      <a:pt x="2256445" y="2811780"/>
                      <a:pt x="2031992" y="2811780"/>
                    </a:cubicBezTo>
                    <a:lnTo>
                      <a:pt x="0" y="2811780"/>
                    </a:lnTo>
                    <a:lnTo>
                      <a:pt x="0" y="2811780"/>
                    </a:lnTo>
                    <a:lnTo>
                      <a:pt x="0" y="406408"/>
                    </a:lnTo>
                    <a:cubicBezTo>
                      <a:pt x="0" y="181955"/>
                      <a:pt x="181955" y="0"/>
                      <a:pt x="406408" y="0"/>
                    </a:cubicBez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19033" tIns="119033" rIns="358064" bIns="119033" numCol="1" spcCol="1270" anchor="t" anchorCtr="0">
                <a:noAutofit/>
              </a:bodyPr>
              <a:lstStyle/>
              <a:p>
                <a:pPr lvl="0" algn="r" defTabSz="2844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GB" sz="6400" kern="120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 rot="20543243">
              <a:off x="2353517" y="946393"/>
              <a:ext cx="171093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External </a:t>
              </a:r>
              <a:r>
                <a:rPr lang="en-GB" sz="1400" i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busbars</a:t>
              </a:r>
              <a:endParaRPr lang="en-GB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en-GB" sz="1100" i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(round cable type)</a:t>
              </a:r>
              <a:endParaRPr lang="en-GB" sz="1100" i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672189" y="99631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Splices</a:t>
            </a:r>
            <a:endParaRPr lang="en-GB" i="1" dirty="0">
              <a:solidFill>
                <a:schemeClr val="bg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7485261" y="1375714"/>
          <a:ext cx="1202635" cy="221113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698579"/>
                <a:gridCol w="504056"/>
              </a:tblGrid>
              <a:tr h="276392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+</a:t>
                      </a:r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13</a:t>
                      </a:r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92"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+</a:t>
                      </a:r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11</a:t>
                      </a:r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92">
                <a:tc>
                  <a:txBody>
                    <a:bodyPr/>
                    <a:lstStyle/>
                    <a:p>
                      <a:pPr algn="ctr"/>
                      <a:endParaRPr lang="en-GB" sz="1000" dirty="0" smtClean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92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92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</a:t>
                      </a:r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92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24</a:t>
                      </a:r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92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36</a:t>
                      </a:r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392">
                <a:tc>
                  <a:txBody>
                    <a:bodyPr/>
                    <a:lstStyle/>
                    <a:p>
                      <a:pPr algn="ctr"/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 smtClean="0"/>
                        <a:t>18</a:t>
                      </a:r>
                      <a:endParaRPr lang="en-GB" sz="1000" dirty="0"/>
                    </a:p>
                  </a:txBody>
                  <a:tcPr marL="57068" marR="57068" marT="28535" marB="28535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7566442" y="1447722"/>
            <a:ext cx="192244" cy="96122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/>
          <p:cNvSpPr/>
          <p:nvPr/>
        </p:nvSpPr>
        <p:spPr>
          <a:xfrm>
            <a:off x="7566442" y="1715438"/>
            <a:ext cx="192244" cy="96122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/>
          <p:cNvSpPr/>
          <p:nvPr/>
        </p:nvSpPr>
        <p:spPr>
          <a:xfrm>
            <a:off x="7740352" y="2000250"/>
            <a:ext cx="192244" cy="96122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>
            <a:off x="7743638" y="2295340"/>
            <a:ext cx="192244" cy="9612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/>
          <p:cNvSpPr/>
          <p:nvPr/>
        </p:nvSpPr>
        <p:spPr>
          <a:xfrm>
            <a:off x="7743638" y="2580228"/>
            <a:ext cx="192244" cy="96122"/>
          </a:xfrm>
          <a:prstGeom prst="rect">
            <a:avLst/>
          </a:prstGeom>
          <a:solidFill>
            <a:srgbClr val="FFC000"/>
          </a:solidFill>
          <a:ln>
            <a:solidFill>
              <a:srgbClr val="FFE07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/>
          <p:cNvSpPr/>
          <p:nvPr/>
        </p:nvSpPr>
        <p:spPr>
          <a:xfrm>
            <a:off x="7743638" y="2855768"/>
            <a:ext cx="192244" cy="96122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/>
          <p:cNvSpPr/>
          <p:nvPr/>
        </p:nvSpPr>
        <p:spPr>
          <a:xfrm>
            <a:off x="7743638" y="3133369"/>
            <a:ext cx="192244" cy="96122"/>
          </a:xfrm>
          <a:prstGeom prst="rect">
            <a:avLst/>
          </a:prstGeom>
          <a:solidFill>
            <a:schemeClr val="accent3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/>
          <p:nvPr/>
        </p:nvSpPr>
        <p:spPr>
          <a:xfrm>
            <a:off x="7740352" y="3418652"/>
            <a:ext cx="192244" cy="96122"/>
          </a:xfrm>
          <a:prstGeom prst="rect">
            <a:avLst/>
          </a:prstGeom>
          <a:solidFill>
            <a:srgbClr val="2AA82A"/>
          </a:soli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/>
          <p:cNvSpPr/>
          <p:nvPr/>
        </p:nvSpPr>
        <p:spPr>
          <a:xfrm>
            <a:off x="7919588" y="1450747"/>
            <a:ext cx="192244" cy="96122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 45"/>
          <p:cNvSpPr/>
          <p:nvPr/>
        </p:nvSpPr>
        <p:spPr>
          <a:xfrm>
            <a:off x="7919588" y="1718463"/>
            <a:ext cx="192244" cy="96122"/>
          </a:xfrm>
          <a:prstGeom prst="rect">
            <a:avLst/>
          </a:prstGeom>
          <a:solidFill>
            <a:schemeClr val="bg2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TextBox 46"/>
          <p:cNvSpPr txBox="1"/>
          <p:nvPr/>
        </p:nvSpPr>
        <p:spPr>
          <a:xfrm>
            <a:off x="8172400" y="3607163"/>
            <a:ext cx="866728" cy="261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100" b="1">
                <a:solidFill>
                  <a:srgbClr val="C00000"/>
                </a:solidFill>
              </a:defRPr>
            </a:lvl1pPr>
          </a:lstStyle>
          <a:p>
            <a:r>
              <a:rPr lang="en-GB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Total 108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 rot="7858529" flipH="1" flipV="1">
            <a:off x="3722685" y="3767306"/>
            <a:ext cx="1573372" cy="648448"/>
            <a:chOff x="1524000" y="1523999"/>
            <a:chExt cx="6096000" cy="381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Shape 48"/>
            <p:cNvSpPr/>
            <p:nvPr/>
          </p:nvSpPr>
          <p:spPr>
            <a:xfrm>
              <a:off x="1524000" y="1523999"/>
              <a:ext cx="6096000" cy="3810000"/>
            </a:xfrm>
            <a:prstGeom prst="swooshArrow">
              <a:avLst>
                <a:gd name="adj1" fmla="val 25000"/>
                <a:gd name="adj2" fmla="val 250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Freeform 49"/>
            <p:cNvSpPr/>
            <p:nvPr/>
          </p:nvSpPr>
          <p:spPr>
            <a:xfrm>
              <a:off x="3962400" y="2522219"/>
              <a:ext cx="2438400" cy="2811780"/>
            </a:xfrm>
            <a:custGeom>
              <a:avLst/>
              <a:gdLst>
                <a:gd name="connsiteX0" fmla="*/ 406408 w 2438400"/>
                <a:gd name="connsiteY0" fmla="*/ 0 h 2811780"/>
                <a:gd name="connsiteX1" fmla="*/ 2438400 w 2438400"/>
                <a:gd name="connsiteY1" fmla="*/ 0 h 2811780"/>
                <a:gd name="connsiteX2" fmla="*/ 2438400 w 2438400"/>
                <a:gd name="connsiteY2" fmla="*/ 0 h 2811780"/>
                <a:gd name="connsiteX3" fmla="*/ 2438400 w 2438400"/>
                <a:gd name="connsiteY3" fmla="*/ 2405372 h 2811780"/>
                <a:gd name="connsiteX4" fmla="*/ 2031992 w 2438400"/>
                <a:gd name="connsiteY4" fmla="*/ 2811780 h 2811780"/>
                <a:gd name="connsiteX5" fmla="*/ 0 w 2438400"/>
                <a:gd name="connsiteY5" fmla="*/ 2811780 h 2811780"/>
                <a:gd name="connsiteX6" fmla="*/ 0 w 2438400"/>
                <a:gd name="connsiteY6" fmla="*/ 2811780 h 2811780"/>
                <a:gd name="connsiteX7" fmla="*/ 0 w 2438400"/>
                <a:gd name="connsiteY7" fmla="*/ 406408 h 2811780"/>
                <a:gd name="connsiteX8" fmla="*/ 406408 w 2438400"/>
                <a:gd name="connsiteY8" fmla="*/ 0 h 281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8400" h="2811780">
                  <a:moveTo>
                    <a:pt x="406408" y="0"/>
                  </a:moveTo>
                  <a:lnTo>
                    <a:pt x="2438400" y="0"/>
                  </a:lnTo>
                  <a:lnTo>
                    <a:pt x="2438400" y="0"/>
                  </a:lnTo>
                  <a:lnTo>
                    <a:pt x="2438400" y="2405372"/>
                  </a:lnTo>
                  <a:cubicBezTo>
                    <a:pt x="2438400" y="2629825"/>
                    <a:pt x="2256445" y="2811780"/>
                    <a:pt x="2031992" y="2811780"/>
                  </a:cubicBezTo>
                  <a:lnTo>
                    <a:pt x="0" y="2811780"/>
                  </a:lnTo>
                  <a:lnTo>
                    <a:pt x="0" y="2811780"/>
                  </a:lnTo>
                  <a:lnTo>
                    <a:pt x="0" y="406408"/>
                  </a:lnTo>
                  <a:cubicBezTo>
                    <a:pt x="0" y="181955"/>
                    <a:pt x="181955" y="0"/>
                    <a:pt x="406408" y="0"/>
                  </a:cubicBez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9033" tIns="119033" rIns="358064" bIns="119033" numCol="1" spcCol="1270" anchor="t" anchorCtr="0">
              <a:noAutofit/>
            </a:bodyPr>
            <a:lstStyle/>
            <a:p>
              <a:pPr lvl="0" algn="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6400" kern="1200"/>
            </a:p>
          </p:txBody>
        </p:sp>
      </p:grpSp>
      <p:grpSp>
        <p:nvGrpSpPr>
          <p:cNvPr id="51" name="Group 50"/>
          <p:cNvGrpSpPr/>
          <p:nvPr/>
        </p:nvGrpSpPr>
        <p:grpSpPr>
          <a:xfrm rot="9056268" flipH="1" flipV="1">
            <a:off x="3957578" y="3784726"/>
            <a:ext cx="2359096" cy="648448"/>
            <a:chOff x="1524000" y="1523999"/>
            <a:chExt cx="6096000" cy="381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Shape 51"/>
            <p:cNvSpPr/>
            <p:nvPr/>
          </p:nvSpPr>
          <p:spPr>
            <a:xfrm>
              <a:off x="1524000" y="1523999"/>
              <a:ext cx="6096000" cy="3810000"/>
            </a:xfrm>
            <a:prstGeom prst="swooshArrow">
              <a:avLst>
                <a:gd name="adj1" fmla="val 25000"/>
                <a:gd name="adj2" fmla="val 25000"/>
              </a:avLst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53" name="Freeform 52"/>
            <p:cNvSpPr/>
            <p:nvPr/>
          </p:nvSpPr>
          <p:spPr>
            <a:xfrm>
              <a:off x="3962400" y="2522219"/>
              <a:ext cx="2438400" cy="2811780"/>
            </a:xfrm>
            <a:custGeom>
              <a:avLst/>
              <a:gdLst>
                <a:gd name="connsiteX0" fmla="*/ 406408 w 2438400"/>
                <a:gd name="connsiteY0" fmla="*/ 0 h 2811780"/>
                <a:gd name="connsiteX1" fmla="*/ 2438400 w 2438400"/>
                <a:gd name="connsiteY1" fmla="*/ 0 h 2811780"/>
                <a:gd name="connsiteX2" fmla="*/ 2438400 w 2438400"/>
                <a:gd name="connsiteY2" fmla="*/ 0 h 2811780"/>
                <a:gd name="connsiteX3" fmla="*/ 2438400 w 2438400"/>
                <a:gd name="connsiteY3" fmla="*/ 2405372 h 2811780"/>
                <a:gd name="connsiteX4" fmla="*/ 2031992 w 2438400"/>
                <a:gd name="connsiteY4" fmla="*/ 2811780 h 2811780"/>
                <a:gd name="connsiteX5" fmla="*/ 0 w 2438400"/>
                <a:gd name="connsiteY5" fmla="*/ 2811780 h 2811780"/>
                <a:gd name="connsiteX6" fmla="*/ 0 w 2438400"/>
                <a:gd name="connsiteY6" fmla="*/ 2811780 h 2811780"/>
                <a:gd name="connsiteX7" fmla="*/ 0 w 2438400"/>
                <a:gd name="connsiteY7" fmla="*/ 406408 h 2811780"/>
                <a:gd name="connsiteX8" fmla="*/ 406408 w 2438400"/>
                <a:gd name="connsiteY8" fmla="*/ 0 h 2811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38400" h="2811780">
                  <a:moveTo>
                    <a:pt x="406408" y="0"/>
                  </a:moveTo>
                  <a:lnTo>
                    <a:pt x="2438400" y="0"/>
                  </a:lnTo>
                  <a:lnTo>
                    <a:pt x="2438400" y="0"/>
                  </a:lnTo>
                  <a:lnTo>
                    <a:pt x="2438400" y="2405372"/>
                  </a:lnTo>
                  <a:cubicBezTo>
                    <a:pt x="2438400" y="2629825"/>
                    <a:pt x="2256445" y="2811780"/>
                    <a:pt x="2031992" y="2811780"/>
                  </a:cubicBezTo>
                  <a:lnTo>
                    <a:pt x="0" y="2811780"/>
                  </a:lnTo>
                  <a:lnTo>
                    <a:pt x="0" y="2811780"/>
                  </a:lnTo>
                  <a:lnTo>
                    <a:pt x="0" y="406408"/>
                  </a:lnTo>
                  <a:cubicBezTo>
                    <a:pt x="0" y="181955"/>
                    <a:pt x="181955" y="0"/>
                    <a:pt x="406408" y="0"/>
                  </a:cubicBez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9033" tIns="119033" rIns="358064" bIns="119033" numCol="1" spcCol="1270" anchor="t" anchorCtr="0">
              <a:noAutofit/>
            </a:bodyPr>
            <a:lstStyle/>
            <a:p>
              <a:pPr lvl="0" algn="r" defTabSz="2844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GB" sz="6400" kern="1200"/>
            </a:p>
          </p:txBody>
        </p:sp>
      </p:grpSp>
      <p:sp>
        <p:nvSpPr>
          <p:cNvPr id="54" name="TextBox 53"/>
          <p:cNvSpPr txBox="1"/>
          <p:nvPr/>
        </p:nvSpPr>
        <p:spPr>
          <a:xfrm rot="20543243">
            <a:off x="2786599" y="4913672"/>
            <a:ext cx="24479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Internal </a:t>
            </a:r>
            <a:r>
              <a:rPr lang="en-GB" sz="14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busbars</a:t>
            </a:r>
            <a:endParaRPr lang="en-GB" sz="1400" i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en-GB" sz="1100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(stabilized Rutherford cable)</a:t>
            </a:r>
            <a:endParaRPr lang="en-GB" sz="1100" i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55" name="Curved Connector 54"/>
          <p:cNvCxnSpPr/>
          <p:nvPr/>
        </p:nvCxnSpPr>
        <p:spPr>
          <a:xfrm>
            <a:off x="5634956" y="1924687"/>
            <a:ext cx="483894" cy="1404000"/>
          </a:xfrm>
          <a:prstGeom prst="curvedConnector2">
            <a:avLst/>
          </a:prstGeom>
          <a:ln>
            <a:solidFill>
              <a:schemeClr val="accent6">
                <a:lumMod val="75000"/>
              </a:schemeClr>
            </a:solidFill>
            <a:tailEnd type="triangle" w="med" len="lg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 rot="4408013">
            <a:off x="5529315" y="2352703"/>
            <a:ext cx="114005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smtClean="0">
                <a:solidFill>
                  <a:schemeClr val="accent4"/>
                </a:solidFill>
              </a:rPr>
              <a:t>In Q2 </a:t>
            </a:r>
            <a:r>
              <a:rPr lang="en-GB" sz="900" smtClean="0">
                <a:solidFill>
                  <a:schemeClr val="accent4"/>
                </a:solidFill>
              </a:rPr>
              <a:t>cold masses</a:t>
            </a:r>
            <a:endParaRPr lang="en-GB" sz="9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49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Proposal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8" y="1370793"/>
            <a:ext cx="6025881" cy="439165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6450013" y="1370793"/>
            <a:ext cx="23316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Increase diameter of cryostat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Design new end-can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Reuse the existing Feedcan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58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Vessel Design and Analysis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12364"/>
            <a:ext cx="8672513" cy="338527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07298" y="4410251"/>
            <a:ext cx="42647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6061-T6 Aluminum Construction</a:t>
            </a:r>
          </a:p>
          <a:p>
            <a:r>
              <a:rPr lang="en-US" dirty="0" smtClean="0"/>
              <a:t>½” wall</a:t>
            </a:r>
          </a:p>
          <a:p>
            <a:r>
              <a:rPr lang="en-US" dirty="0" smtClean="0"/>
              <a:t>1 ¼” reinforcement ribs</a:t>
            </a:r>
          </a:p>
          <a:p>
            <a:r>
              <a:rPr lang="en-US" dirty="0" smtClean="0"/>
              <a:t>2” thick base plates</a:t>
            </a:r>
          </a:p>
          <a:p>
            <a:r>
              <a:rPr lang="en-US" dirty="0" smtClean="0"/>
              <a:t>3,500 </a:t>
            </a:r>
            <a:r>
              <a:rPr lang="en-US" dirty="0" err="1" smtClean="0"/>
              <a:t>Lbs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rot="20695891">
            <a:off x="6849375" y="1423358"/>
            <a:ext cx="1785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7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Vessel Loading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44559"/>
            <a:ext cx="8672513" cy="209051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8" name="Isosceles Triangle 7"/>
          <p:cNvSpPr/>
          <p:nvPr/>
        </p:nvSpPr>
        <p:spPr>
          <a:xfrm>
            <a:off x="2016177" y="3507704"/>
            <a:ext cx="224853" cy="127416"/>
          </a:xfrm>
          <a:prstGeom prst="triangl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6223419" y="3510204"/>
            <a:ext cx="224853" cy="127416"/>
          </a:xfrm>
          <a:prstGeom prst="triangle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43987" y="3525194"/>
            <a:ext cx="0" cy="58961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237225" y="3520199"/>
            <a:ext cx="0" cy="58961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907972" y="3522699"/>
            <a:ext cx="0" cy="589611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81855" y="4106090"/>
            <a:ext cx="1124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10,900 </a:t>
            </a:r>
            <a:r>
              <a:rPr lang="en-US" sz="1600" dirty="0" err="1" smtClean="0">
                <a:solidFill>
                  <a:schemeClr val="accent6"/>
                </a:solidFill>
              </a:rPr>
              <a:t>Lbs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43346" y="4108590"/>
            <a:ext cx="1124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10,900 </a:t>
            </a:r>
            <a:r>
              <a:rPr lang="en-US" sz="1600" dirty="0" err="1" smtClean="0">
                <a:solidFill>
                  <a:schemeClr val="accent6"/>
                </a:solidFill>
              </a:rPr>
              <a:t>Lbs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70100" y="4103595"/>
            <a:ext cx="11242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11,757 </a:t>
            </a:r>
            <a:r>
              <a:rPr lang="en-US" sz="1600" dirty="0" err="1" smtClean="0">
                <a:solidFill>
                  <a:schemeClr val="accent6"/>
                </a:solidFill>
              </a:rPr>
              <a:t>Lbs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28604" y="5100675"/>
            <a:ext cx="2911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14.5 psi external </a:t>
            </a:r>
            <a:r>
              <a:rPr lang="en-US" sz="1600" dirty="0" smtClean="0">
                <a:solidFill>
                  <a:schemeClr val="accent6"/>
                </a:solidFill>
              </a:rPr>
              <a:t>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</a:rPr>
              <a:t>Vessel under its own weight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0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Vessel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35819"/>
            <a:ext cx="8672513" cy="4202263"/>
          </a:xfrm>
        </p:spPr>
      </p:pic>
      <p:sp>
        <p:nvSpPr>
          <p:cNvPr id="3" name="TextBox 2"/>
          <p:cNvSpPr txBox="1"/>
          <p:nvPr/>
        </p:nvSpPr>
        <p:spPr>
          <a:xfrm>
            <a:off x="431321" y="5771072"/>
            <a:ext cx="8358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Combination of 8-node 2-D quads and 10-node 3-D </a:t>
            </a:r>
            <a:r>
              <a:rPr lang="en-US" sz="1800" dirty="0" err="1" smtClean="0"/>
              <a:t>tets</a:t>
            </a:r>
            <a:r>
              <a:rPr lang="en-US" sz="1800" dirty="0" smtClean="0"/>
              <a:t> plus mating conditions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473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Convert Test Stand #4 to test </a:t>
            </a:r>
            <a:r>
              <a:rPr lang="en-US" dirty="0" smtClean="0"/>
              <a:t>LMQXFA </a:t>
            </a:r>
            <a:r>
              <a:rPr lang="en-US" dirty="0" smtClean="0"/>
              <a:t>Coldmass</a:t>
            </a:r>
          </a:p>
          <a:p>
            <a:r>
              <a:rPr lang="en-US" dirty="0" smtClean="0"/>
              <a:t>General overview</a:t>
            </a:r>
          </a:p>
          <a:p>
            <a:r>
              <a:rPr lang="en-US" dirty="0" smtClean="0"/>
              <a:t>P&amp;ID</a:t>
            </a:r>
          </a:p>
          <a:p>
            <a:r>
              <a:rPr lang="en-US" dirty="0" smtClean="0"/>
              <a:t>Existing test stand components</a:t>
            </a:r>
          </a:p>
          <a:p>
            <a:r>
              <a:rPr lang="en-US" dirty="0" smtClean="0"/>
              <a:t>Proposed modifications</a:t>
            </a:r>
          </a:p>
          <a:p>
            <a:r>
              <a:rPr lang="en-US" dirty="0" smtClean="0"/>
              <a:t>Vacuum Vessel </a:t>
            </a:r>
            <a:r>
              <a:rPr lang="en-US" dirty="0" smtClean="0"/>
              <a:t>preliminary </a:t>
            </a:r>
            <a:r>
              <a:rPr lang="en-US" dirty="0" smtClean="0"/>
              <a:t>design </a:t>
            </a:r>
            <a:r>
              <a:rPr lang="en-US" dirty="0" smtClean="0"/>
              <a:t>and analysis</a:t>
            </a:r>
          </a:p>
          <a:p>
            <a:r>
              <a:rPr lang="en-US" dirty="0" smtClean="0"/>
              <a:t>Design challenges</a:t>
            </a:r>
          </a:p>
          <a:p>
            <a:r>
              <a:rPr lang="en-US" dirty="0" smtClean="0"/>
              <a:t>Estimated costs</a:t>
            </a:r>
          </a:p>
          <a:p>
            <a:r>
              <a:rPr lang="en-US" dirty="0" smtClean="0"/>
              <a:t>Schedule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32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Vessel Loading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9263"/>
            <a:ext cx="8672513" cy="421350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70936" y="5572664"/>
            <a:ext cx="8264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14.5 psi external pressure, Gravity, Magnet Loading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48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Vacuum Vessel FEA Results - Preliminary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34824"/>
            <a:ext cx="4737104" cy="26434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607594"/>
            <a:ext cx="4737105" cy="26434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00651" y="1007269"/>
            <a:ext cx="3788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validation: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1G </a:t>
            </a:r>
            <a:r>
              <a:rPr lang="en-US" dirty="0" smtClean="0"/>
              <a:t>loading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Reaction Forces:</a:t>
            </a:r>
            <a:endParaRPr lang="en-US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 smtClean="0"/>
              <a:t>Weight = </a:t>
            </a:r>
            <a:r>
              <a:rPr lang="en-US" dirty="0" smtClean="0"/>
              <a:t>3,440 </a:t>
            </a:r>
            <a:r>
              <a:rPr lang="en-US" dirty="0" err="1" smtClean="0"/>
              <a:t>Lbs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00651" y="3640960"/>
            <a:ext cx="3436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Under Vacuum</a:t>
            </a:r>
            <a:r>
              <a:rPr lang="en-US" dirty="0" smtClean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Δ</a:t>
            </a:r>
            <a:r>
              <a:rPr lang="en-US" dirty="0"/>
              <a:t> = </a:t>
            </a:r>
            <a:r>
              <a:rPr lang="en-US" dirty="0" smtClean="0"/>
              <a:t>.007 inch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038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 Loaded Cryostat – Vacuum, Magnet, Gravity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96967"/>
            <a:ext cx="8672513" cy="467996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08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43163"/>
            <a:ext cx="6950476" cy="37785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222" y="203676"/>
            <a:ext cx="6137621" cy="32681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966158"/>
            <a:ext cx="2609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Δ</a:t>
            </a:r>
            <a:r>
              <a:rPr lang="en-US" dirty="0" smtClean="0"/>
              <a:t> = .024 inch</a:t>
            </a:r>
          </a:p>
          <a:p>
            <a:r>
              <a:rPr lang="el-GR" dirty="0" smtClean="0"/>
              <a:t>σ</a:t>
            </a:r>
            <a:r>
              <a:rPr lang="en-US" baseline="-25000" dirty="0" smtClean="0"/>
              <a:t>max</a:t>
            </a:r>
            <a:r>
              <a:rPr lang="en-US" dirty="0" smtClean="0"/>
              <a:t> = 4,814 psi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35371" y="5285911"/>
            <a:ext cx="6280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Plenty of margin for redesign and optimization.</a:t>
            </a:r>
            <a:br>
              <a:rPr lang="en-US" dirty="0" smtClean="0"/>
            </a:br>
            <a:r>
              <a:rPr lang="en-US" dirty="0" smtClean="0"/>
              <a:t>Design to meet ASME B&amp;PV code.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66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Challenges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ecent</a:t>
            </a:r>
            <a:r>
              <a:rPr lang="en-US" dirty="0" smtClean="0"/>
              <a:t> </a:t>
            </a:r>
            <a:r>
              <a:rPr lang="en-US" dirty="0" smtClean="0"/>
              <a:t>input from </a:t>
            </a:r>
            <a:r>
              <a:rPr lang="en-US" dirty="0" smtClean="0"/>
              <a:t>CERN is still developing</a:t>
            </a:r>
            <a:endParaRPr lang="en-US" dirty="0" smtClean="0"/>
          </a:p>
          <a:p>
            <a:pPr lvl="1"/>
            <a:r>
              <a:rPr lang="en-US" dirty="0" smtClean="0"/>
              <a:t>Location of internal heat exchangers – </a:t>
            </a:r>
            <a:r>
              <a:rPr lang="en-US" dirty="0" smtClean="0"/>
              <a:t>bottom</a:t>
            </a:r>
            <a:r>
              <a:rPr lang="en-US" dirty="0" smtClean="0"/>
              <a:t> </a:t>
            </a:r>
            <a:r>
              <a:rPr lang="en-US" dirty="0" smtClean="0"/>
              <a:t>two </a:t>
            </a:r>
            <a:r>
              <a:rPr lang="en-US" dirty="0" smtClean="0"/>
              <a:t>holes</a:t>
            </a:r>
          </a:p>
          <a:p>
            <a:pPr lvl="2"/>
            <a:r>
              <a:rPr lang="en-US" dirty="0" smtClean="0"/>
              <a:t>(we assumed the top two holes)</a:t>
            </a:r>
            <a:endParaRPr lang="en-US" dirty="0" smtClean="0"/>
          </a:p>
          <a:p>
            <a:pPr lvl="1"/>
            <a:r>
              <a:rPr lang="en-US" dirty="0" smtClean="0"/>
              <a:t>Bus bar or cables, where to route them?</a:t>
            </a:r>
          </a:p>
          <a:p>
            <a:r>
              <a:rPr lang="en-US" dirty="0" smtClean="0"/>
              <a:t>Re-routing </a:t>
            </a:r>
            <a:r>
              <a:rPr lang="en-US" dirty="0" smtClean="0"/>
              <a:t>items in </a:t>
            </a:r>
            <a:r>
              <a:rPr lang="en-US" dirty="0" smtClean="0"/>
              <a:t>the turn-a-round can</a:t>
            </a:r>
          </a:p>
          <a:p>
            <a:pPr lvl="1"/>
            <a:r>
              <a:rPr lang="en-US" dirty="0" smtClean="0"/>
              <a:t>Ports don’t line </a:t>
            </a:r>
            <a:r>
              <a:rPr lang="en-US" dirty="0" smtClean="0"/>
              <a:t>up</a:t>
            </a:r>
          </a:p>
          <a:p>
            <a:pPr lvl="1"/>
            <a:r>
              <a:rPr lang="en-US" dirty="0" smtClean="0"/>
              <a:t>Warm </a:t>
            </a:r>
            <a:r>
              <a:rPr lang="en-US" dirty="0" smtClean="0"/>
              <a:t>up / Cool down line in turn-a-round can</a:t>
            </a:r>
          </a:p>
          <a:p>
            <a:pPr lvl="1"/>
            <a:r>
              <a:rPr lang="en-US" dirty="0" smtClean="0"/>
              <a:t>Routing is </a:t>
            </a:r>
            <a:r>
              <a:rPr lang="en-US" dirty="0" smtClean="0"/>
              <a:t>difficult</a:t>
            </a:r>
          </a:p>
          <a:p>
            <a:pPr lvl="1"/>
            <a:r>
              <a:rPr lang="en-US" dirty="0"/>
              <a:t>Do we design something new</a:t>
            </a:r>
            <a:r>
              <a:rPr lang="en-US" dirty="0" smtClean="0"/>
              <a:t>?</a:t>
            </a:r>
          </a:p>
          <a:p>
            <a:r>
              <a:rPr lang="en-US" dirty="0" smtClean="0"/>
              <a:t>Do we need a larger Cryostat due to the</a:t>
            </a:r>
            <a:br>
              <a:rPr lang="en-US" dirty="0" smtClean="0"/>
            </a:br>
            <a:r>
              <a:rPr lang="en-US" dirty="0" smtClean="0"/>
              <a:t>large Coldmass diameter?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0197" y="3536979"/>
            <a:ext cx="2517087" cy="237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Cryostat Components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" y="1297821"/>
            <a:ext cx="5667549" cy="44059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387580" y="1578757"/>
            <a:ext cx="209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Cool-down line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6387580" y="3053565"/>
            <a:ext cx="209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Heat Exchanger pipe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6387580" y="2162927"/>
            <a:ext cx="2436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Aluminum Heat Shields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6387580" y="3365613"/>
            <a:ext cx="209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Al-SS transition</a:t>
            </a:r>
            <a:endParaRPr lang="en-US" sz="1800" dirty="0"/>
          </a:p>
        </p:txBody>
      </p:sp>
      <p:cxnSp>
        <p:nvCxnSpPr>
          <p:cNvPr id="13" name="Straight Arrow Connector 12"/>
          <p:cNvCxnSpPr>
            <a:stCxn id="8" idx="1"/>
          </p:cNvCxnSpPr>
          <p:nvPr/>
        </p:nvCxnSpPr>
        <p:spPr>
          <a:xfrm flipH="1">
            <a:off x="4654446" y="1763423"/>
            <a:ext cx="1733134" cy="10322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0" idx="1"/>
          </p:cNvCxnSpPr>
          <p:nvPr/>
        </p:nvCxnSpPr>
        <p:spPr>
          <a:xfrm flipH="1">
            <a:off x="5936105" y="2347593"/>
            <a:ext cx="4514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998538" y="3238231"/>
            <a:ext cx="4514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3792511" y="3557774"/>
            <a:ext cx="261336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87580" y="967676"/>
            <a:ext cx="209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Vacuum Vessel</a:t>
            </a:r>
            <a:endParaRPr lang="en-US" sz="1800" dirty="0"/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5650706" y="1152342"/>
            <a:ext cx="736874" cy="8435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05876" y="4826716"/>
            <a:ext cx="538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MLI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4067462" y="5796195"/>
            <a:ext cx="935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Bellows</a:t>
            </a:r>
            <a:endParaRPr lang="en-US" sz="1800" dirty="0"/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5998538" y="5011382"/>
            <a:ext cx="407338" cy="100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1"/>
          </p:cNvCxnSpPr>
          <p:nvPr/>
        </p:nvCxnSpPr>
        <p:spPr>
          <a:xfrm flipH="1" flipV="1">
            <a:off x="3942272" y="4442604"/>
            <a:ext cx="125190" cy="15382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6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Cryostat Estimated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0908"/>
            <a:ext cx="8672513" cy="5278241"/>
          </a:xfrm>
        </p:spPr>
        <p:txBody>
          <a:bodyPr/>
          <a:lstStyle/>
          <a:p>
            <a:r>
              <a:rPr lang="en-US" dirty="0" smtClean="0"/>
              <a:t>Vacuum vessel: $ 90,000</a:t>
            </a:r>
          </a:p>
          <a:p>
            <a:r>
              <a:rPr lang="en-US" dirty="0" smtClean="0"/>
              <a:t>Heat exchanger corrugated pipes (2): $ 7,000</a:t>
            </a:r>
          </a:p>
          <a:p>
            <a:r>
              <a:rPr lang="en-US" dirty="0" smtClean="0"/>
              <a:t>Cryogenic pipes: $ 8,000</a:t>
            </a:r>
          </a:p>
          <a:p>
            <a:r>
              <a:rPr lang="en-US" dirty="0" smtClean="0"/>
              <a:t>G10 pipe supports: $ 10,000</a:t>
            </a:r>
          </a:p>
          <a:p>
            <a:r>
              <a:rPr lang="en-US" dirty="0" smtClean="0"/>
              <a:t>Coldmass supports (3): $ 25,000</a:t>
            </a:r>
          </a:p>
          <a:p>
            <a:r>
              <a:rPr lang="en-US" dirty="0" smtClean="0"/>
              <a:t>Aluminum Heat Shields: $ 50,000</a:t>
            </a:r>
          </a:p>
          <a:p>
            <a:r>
              <a:rPr lang="en-US" dirty="0" smtClean="0"/>
              <a:t>Al-SS transition pipes (4):$ 3,600</a:t>
            </a:r>
          </a:p>
          <a:p>
            <a:r>
              <a:rPr lang="en-US" dirty="0" smtClean="0"/>
              <a:t>Flex hoses: $ 5,000</a:t>
            </a:r>
          </a:p>
          <a:p>
            <a:r>
              <a:rPr lang="en-US" dirty="0" smtClean="0"/>
              <a:t>Alignment Stands (2): $10,000</a:t>
            </a:r>
          </a:p>
          <a:p>
            <a:r>
              <a:rPr lang="en-US" dirty="0" smtClean="0"/>
              <a:t>MLI: $ </a:t>
            </a:r>
            <a:r>
              <a:rPr lang="en-US" dirty="0" smtClean="0"/>
              <a:t>1,200</a:t>
            </a:r>
          </a:p>
          <a:p>
            <a:r>
              <a:rPr lang="en-US" dirty="0" smtClean="0"/>
              <a:t>New end-can not costed </a:t>
            </a:r>
            <a:endParaRPr lang="en-US" dirty="0"/>
          </a:p>
          <a:p>
            <a:r>
              <a:rPr lang="en-US" sz="2800" dirty="0" smtClean="0">
                <a:solidFill>
                  <a:srgbClr val="FF0000"/>
                </a:solidFill>
              </a:rPr>
              <a:t>Total: $ 209,800 </a:t>
            </a:r>
            <a:r>
              <a:rPr lang="en-US" dirty="0" smtClean="0"/>
              <a:t>(BOE: previous history and best guess)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83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Estimated </a:t>
            </a:r>
            <a:r>
              <a:rPr lang="en-US" dirty="0" smtClean="0"/>
              <a:t>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FTE</a:t>
            </a:r>
            <a:r>
              <a:rPr lang="en-US" dirty="0" smtClean="0"/>
              <a:t>: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27</a:t>
            </a:fld>
            <a:endParaRPr lang="en-US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766129"/>
              </p:ext>
            </p:extLst>
          </p:nvPr>
        </p:nvGraphicFramePr>
        <p:xfrm>
          <a:off x="1277938" y="1854200"/>
          <a:ext cx="62484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3434"/>
                <a:gridCol w="940279"/>
                <a:gridCol w="854015"/>
                <a:gridCol w="854015"/>
                <a:gridCol w="828136"/>
                <a:gridCol w="88852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Skill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FY19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Engineer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Technician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493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46706"/>
            <a:ext cx="8660808" cy="436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806450" y="2113472"/>
            <a:ext cx="4007090" cy="224287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06450" y="4810666"/>
            <a:ext cx="4007090" cy="36518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60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0908"/>
            <a:ext cx="8672513" cy="5331875"/>
          </a:xfrm>
        </p:spPr>
        <p:txBody>
          <a:bodyPr/>
          <a:lstStyle/>
          <a:p>
            <a:r>
              <a:rPr lang="en-US" dirty="0" smtClean="0"/>
              <a:t>Preliminary study has begun</a:t>
            </a:r>
          </a:p>
          <a:p>
            <a:pPr lvl="1"/>
            <a:r>
              <a:rPr lang="en-US" dirty="0" smtClean="0"/>
              <a:t>Collected e</a:t>
            </a:r>
            <a:r>
              <a:rPr lang="en-US" dirty="0" smtClean="0"/>
              <a:t>xisting IB1 Test Stand #4 CAD data</a:t>
            </a:r>
          </a:p>
          <a:p>
            <a:pPr lvl="1"/>
            <a:r>
              <a:rPr lang="en-US" dirty="0" smtClean="0"/>
              <a:t>Design requirements are still coming together</a:t>
            </a:r>
          </a:p>
          <a:p>
            <a:pPr lvl="1"/>
            <a:r>
              <a:rPr lang="en-US" dirty="0" smtClean="0"/>
              <a:t>Basic FEA shows that a vacuum vessel can be designed to:</a:t>
            </a:r>
          </a:p>
          <a:p>
            <a:pPr lvl="2"/>
            <a:r>
              <a:rPr lang="en-US" dirty="0" smtClean="0"/>
              <a:t>Meet ASME B&amp;PV code</a:t>
            </a:r>
          </a:p>
          <a:p>
            <a:pPr lvl="2"/>
            <a:r>
              <a:rPr lang="en-US" dirty="0" smtClean="0"/>
              <a:t>Work within the weight limitations of the IB1 crane</a:t>
            </a:r>
          </a:p>
          <a:p>
            <a:pPr lvl="2"/>
            <a:r>
              <a:rPr lang="en-US" dirty="0" smtClean="0"/>
              <a:t>More iterations are needed</a:t>
            </a:r>
          </a:p>
          <a:p>
            <a:pPr lvl="1"/>
            <a:r>
              <a:rPr lang="en-US" dirty="0" smtClean="0"/>
              <a:t>Identified the major components required</a:t>
            </a:r>
          </a:p>
          <a:p>
            <a:pPr lvl="1"/>
            <a:r>
              <a:rPr lang="en-US" dirty="0" smtClean="0"/>
              <a:t>Preliminary cryostat system being 3-D modeled</a:t>
            </a:r>
            <a:endParaRPr lang="en-US" dirty="0" smtClean="0"/>
          </a:p>
          <a:p>
            <a:r>
              <a:rPr lang="en-US" dirty="0" smtClean="0"/>
              <a:t>Initial cost estimate for cryostat: $210,000</a:t>
            </a:r>
          </a:p>
          <a:p>
            <a:r>
              <a:rPr lang="en-US" dirty="0" smtClean="0"/>
              <a:t>Minimal Engineering, Design, and Technician support over the next 4 years – next priority, CD-1 Review</a:t>
            </a:r>
          </a:p>
          <a:p>
            <a:r>
              <a:rPr lang="en-US" dirty="0" smtClean="0"/>
              <a:t>Functional Test Cryostat ready by January 2020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776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IB1 – Test </a:t>
            </a:r>
            <a:r>
              <a:rPr lang="en-US" dirty="0" smtClean="0"/>
              <a:t>Stand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541"/>
            <a:ext cx="5285544" cy="357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3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02" y="304405"/>
            <a:ext cx="5153398" cy="3195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765006" y="4100513"/>
            <a:ext cx="240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Stand #4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84453" y="5300365"/>
            <a:ext cx="240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Stand #6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3" idx="1"/>
          </p:cNvCxnSpPr>
          <p:nvPr/>
        </p:nvCxnSpPr>
        <p:spPr>
          <a:xfrm flipH="1">
            <a:off x="4107656" y="4331346"/>
            <a:ext cx="1657350" cy="469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>
            <a:off x="4757738" y="5531198"/>
            <a:ext cx="1026715" cy="3052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765006" y="534072"/>
            <a:ext cx="3007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“Jessica” Test Cryostat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4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</a:t>
            </a:r>
            <a:r>
              <a:rPr lang="en-US" dirty="0" smtClean="0"/>
              <a:t>LMQXFA </a:t>
            </a:r>
            <a:r>
              <a:rPr lang="en-US" dirty="0" smtClean="0"/>
              <a:t>Test Stand #4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64848"/>
            <a:ext cx="8672513" cy="4944205"/>
          </a:xfrm>
        </p:spPr>
      </p:pic>
      <p:sp>
        <p:nvSpPr>
          <p:cNvPr id="3" name="TextBox 2"/>
          <p:cNvSpPr txBox="1"/>
          <p:nvPr/>
        </p:nvSpPr>
        <p:spPr>
          <a:xfrm>
            <a:off x="3821906" y="1364456"/>
            <a:ext cx="4393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Reuse as much of the existing test stand as possible.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6275" y="3481241"/>
            <a:ext cx="1293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Feedcan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64856" y="5417344"/>
            <a:ext cx="2461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Turn-a-round can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7" idx="0"/>
          </p:cNvCxnSpPr>
          <p:nvPr/>
        </p:nvCxnSpPr>
        <p:spPr>
          <a:xfrm flipV="1">
            <a:off x="1323181" y="2831159"/>
            <a:ext cx="0" cy="6500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3"/>
          </p:cNvCxnSpPr>
          <p:nvPr/>
        </p:nvCxnSpPr>
        <p:spPr>
          <a:xfrm flipV="1">
            <a:off x="7025879" y="4993481"/>
            <a:ext cx="696515" cy="6546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9250" y="5171123"/>
            <a:ext cx="3901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Alignment of cryostat in </a:t>
            </a:r>
            <a:r>
              <a:rPr lang="en-US" sz="2000" dirty="0" smtClean="0"/>
              <a:t>X and Y</a:t>
            </a:r>
            <a:r>
              <a:rPr lang="en-US" sz="2000" dirty="0"/>
              <a:t>.</a:t>
            </a:r>
            <a:r>
              <a:rPr lang="en-US" sz="2000" dirty="0" smtClean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Minimum alignment along axis.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371702" y="2619316"/>
            <a:ext cx="2452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Test Cryostat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4779034" y="2831159"/>
            <a:ext cx="592668" cy="5245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047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LMQXFA </a:t>
            </a:r>
            <a:r>
              <a:rPr lang="en-US" dirty="0" smtClean="0"/>
              <a:t>Coldmass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4" y="1042988"/>
            <a:ext cx="7620184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88" y="3916364"/>
            <a:ext cx="1897914" cy="211454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07482" y="3686176"/>
            <a:ext cx="2564606" cy="2421731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456653" y="3387778"/>
            <a:ext cx="832156" cy="784739"/>
          </a:xfrm>
          <a:prstGeom prst="ellipse">
            <a:avLst/>
          </a:prstGeom>
          <a:noFill/>
          <a:ln w="2222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endCxn id="9" idx="3"/>
          </p:cNvCxnSpPr>
          <p:nvPr/>
        </p:nvCxnSpPr>
        <p:spPr>
          <a:xfrm flipV="1">
            <a:off x="5211155" y="4057595"/>
            <a:ext cx="1367364" cy="5221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91134" y="5516380"/>
            <a:ext cx="2885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 = 32,957 </a:t>
            </a:r>
            <a:r>
              <a:rPr lang="en-US" dirty="0" err="1" smtClean="0"/>
              <a:t>Lbs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294626" y="2156604"/>
            <a:ext cx="4787661" cy="1164566"/>
          </a:xfrm>
          <a:prstGeom prst="straightConnector1">
            <a:avLst/>
          </a:prstGeom>
          <a:ln w="9525">
            <a:solidFill>
              <a:schemeClr val="accent6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171371" y="1966823"/>
            <a:ext cx="200896" cy="422694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995511" y="3136257"/>
            <a:ext cx="141023" cy="429564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797610">
            <a:off x="4119306" y="2404329"/>
            <a:ext cx="1215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6"/>
                </a:solidFill>
              </a:rPr>
              <a:t>10140 mm</a:t>
            </a:r>
            <a:endParaRPr lang="en-US" sz="18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1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LQXFA </a:t>
            </a:r>
            <a:r>
              <a:rPr lang="en-US" dirty="0" smtClean="0"/>
              <a:t>Cryostat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4" y="1042988"/>
            <a:ext cx="7620184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6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069830" y="1356610"/>
            <a:ext cx="4437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Aluminum construction to minimize weight (crane limitation)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26047" y="5456420"/>
            <a:ext cx="2593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 = 3,500 </a:t>
            </a:r>
            <a:r>
              <a:rPr lang="en-US" dirty="0" err="1" smtClean="0"/>
              <a:t>Lbs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2437" y="3908901"/>
            <a:ext cx="48268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Initial design parameters:</a:t>
            </a:r>
          </a:p>
          <a:p>
            <a:r>
              <a:rPr lang="en-US" dirty="0" smtClean="0"/>
              <a:t>½” </a:t>
            </a:r>
            <a:r>
              <a:rPr lang="en-US" dirty="0" smtClean="0"/>
              <a:t>wall thickness</a:t>
            </a:r>
          </a:p>
          <a:p>
            <a:r>
              <a:rPr lang="en-US" dirty="0" smtClean="0"/>
              <a:t>1 ¼” reinforcement ribs</a:t>
            </a:r>
          </a:p>
          <a:p>
            <a:r>
              <a:rPr lang="en-US" dirty="0" smtClean="0"/>
              <a:t>Reinforced base to support </a:t>
            </a:r>
            <a:r>
              <a:rPr lang="en-US" dirty="0" err="1" smtClean="0"/>
              <a:t>coldmass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4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LMQXFA </a:t>
            </a:r>
            <a:r>
              <a:rPr lang="en-US" dirty="0" smtClean="0"/>
              <a:t>Cryostat with Coldmass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4" y="1042988"/>
            <a:ext cx="7620184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681933" y="5852865"/>
            <a:ext cx="2704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Total weight = ~37,250 </a:t>
            </a:r>
            <a:r>
              <a:rPr lang="en-US" sz="1800" dirty="0" err="1" smtClean="0"/>
              <a:t>Lbs</a:t>
            </a:r>
            <a:endParaRPr 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91" y="4662474"/>
            <a:ext cx="8460581" cy="106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49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LMQXFA </a:t>
            </a:r>
            <a:r>
              <a:rPr lang="en-US" dirty="0"/>
              <a:t>Cryostat with </a:t>
            </a:r>
            <a:r>
              <a:rPr lang="en-US" dirty="0" smtClean="0"/>
              <a:t>Coldmass - sectioned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4" y="1042988"/>
            <a:ext cx="7620184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3" name="TextBox 2"/>
          <p:cNvSpPr txBox="1"/>
          <p:nvPr/>
        </p:nvSpPr>
        <p:spPr>
          <a:xfrm>
            <a:off x="2121696" y="4264819"/>
            <a:ext cx="411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Coldmass supported at 3 points</a:t>
            </a:r>
            <a:endParaRPr lang="en-US" dirty="0"/>
          </a:p>
        </p:txBody>
      </p:sp>
      <p:cxnSp>
        <p:nvCxnSpPr>
          <p:cNvPr id="9" name="Straight Arrow Connector 8"/>
          <p:cNvCxnSpPr>
            <a:stCxn id="3" idx="0"/>
          </p:cNvCxnSpPr>
          <p:nvPr/>
        </p:nvCxnSpPr>
        <p:spPr>
          <a:xfrm flipV="1">
            <a:off x="4179493" y="3421856"/>
            <a:ext cx="0" cy="8429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0"/>
          </p:cNvCxnSpPr>
          <p:nvPr/>
        </p:nvCxnSpPr>
        <p:spPr>
          <a:xfrm flipV="1">
            <a:off x="4179493" y="3907631"/>
            <a:ext cx="1785538" cy="3571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0"/>
          </p:cNvCxnSpPr>
          <p:nvPr/>
        </p:nvCxnSpPr>
        <p:spPr>
          <a:xfrm flipH="1" flipV="1">
            <a:off x="2743200" y="2993231"/>
            <a:ext cx="1436293" cy="12715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57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LMQXFA </a:t>
            </a:r>
            <a:r>
              <a:rPr lang="en-US" dirty="0" smtClean="0"/>
              <a:t>Test Stand #4 - sectioned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64" y="1042988"/>
            <a:ext cx="7620184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4/24/2016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Don Mitchell | Conceptual Design of the </a:t>
            </a:r>
            <a:r>
              <a:rPr lang="en-US" dirty="0" smtClean="0"/>
              <a:t>LMQXFA </a:t>
            </a:r>
            <a:r>
              <a:rPr lang="en-US" dirty="0" smtClean="0"/>
              <a:t>Test Cryostat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58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761</TotalTime>
  <Words>1215</Words>
  <Application>Microsoft Office PowerPoint</Application>
  <PresentationFormat>On-screen Show (4:3)</PresentationFormat>
  <Paragraphs>301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Conceptual Design of the LMQXFA Test Cryostat</vt:lpstr>
      <vt:lpstr>Agenda</vt:lpstr>
      <vt:lpstr>IB1 – Test Stand</vt:lpstr>
      <vt:lpstr>Proposed LMQXFA Test Stand #4</vt:lpstr>
      <vt:lpstr>LMQXFA Coldmass</vt:lpstr>
      <vt:lpstr>LQXFA Cryostat</vt:lpstr>
      <vt:lpstr>LMQXFA Cryostat with Coldmass</vt:lpstr>
      <vt:lpstr>LMQXFA Cryostat with Coldmass - sectioned</vt:lpstr>
      <vt:lpstr>LMQXFA Test Stand #4 - sectioned</vt:lpstr>
      <vt:lpstr>Present Cryogenic Capabilities</vt:lpstr>
      <vt:lpstr>Existing Feedcan Piping Layout</vt:lpstr>
      <vt:lpstr>Existing Feedcan Piping Layout</vt:lpstr>
      <vt:lpstr>Proposed Feedcan Layout</vt:lpstr>
      <vt:lpstr>Existing Turn-a-round Can Layout</vt:lpstr>
      <vt:lpstr>Inner Triplet Busbars Integration Proposal (until a 18kA cable is developed and proven)</vt:lpstr>
      <vt:lpstr>Proposal</vt:lpstr>
      <vt:lpstr>Vacuum Vessel Design and Analysis</vt:lpstr>
      <vt:lpstr>Vacuum Vessel Loading</vt:lpstr>
      <vt:lpstr>Vacuum Vessel FEM</vt:lpstr>
      <vt:lpstr>Vacuum Vessel Loading</vt:lpstr>
      <vt:lpstr>Vacuum Vessel FEA Results - Preliminary</vt:lpstr>
      <vt:lpstr>Fully Loaded Cryostat – Vacuum, Magnet, Gravity</vt:lpstr>
      <vt:lpstr>FEA Results</vt:lpstr>
      <vt:lpstr>Design Challenges</vt:lpstr>
      <vt:lpstr>Cryostat Components</vt:lpstr>
      <vt:lpstr>Cryostat Estimated Costs</vt:lpstr>
      <vt:lpstr>Labor Estimated Costs</vt:lpstr>
      <vt:lpstr>Schedule</vt:lpstr>
      <vt:lpstr>Summary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Conceptual Design of the Test Cryostat</dc:title>
  <dc:creator>Don Mitchell x6768 09401N</dc:creator>
  <cp:lastModifiedBy>Don Mitchell x6768 09401N</cp:lastModifiedBy>
  <cp:revision>48</cp:revision>
  <cp:lastPrinted>2014-01-20T19:40:21Z</cp:lastPrinted>
  <dcterms:created xsi:type="dcterms:W3CDTF">2016-04-19T01:53:17Z</dcterms:created>
  <dcterms:modified xsi:type="dcterms:W3CDTF">2016-04-25T02:38:40Z</dcterms:modified>
</cp:coreProperties>
</file>