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31"/>
  </p:notesMasterIdLst>
  <p:handoutMasterIdLst>
    <p:handoutMasterId r:id="rId32"/>
  </p:handoutMasterIdLst>
  <p:sldIdLst>
    <p:sldId id="265" r:id="rId3"/>
    <p:sldId id="300" r:id="rId4"/>
    <p:sldId id="273" r:id="rId5"/>
    <p:sldId id="277" r:id="rId6"/>
    <p:sldId id="278" r:id="rId7"/>
    <p:sldId id="279" r:id="rId8"/>
    <p:sldId id="289" r:id="rId9"/>
    <p:sldId id="290" r:id="rId10"/>
    <p:sldId id="291" r:id="rId11"/>
    <p:sldId id="281" r:id="rId12"/>
    <p:sldId id="298" r:id="rId13"/>
    <p:sldId id="280" r:id="rId14"/>
    <p:sldId id="301" r:id="rId15"/>
    <p:sldId id="283" r:id="rId16"/>
    <p:sldId id="292" r:id="rId17"/>
    <p:sldId id="293" r:id="rId18"/>
    <p:sldId id="294" r:id="rId19"/>
    <p:sldId id="284" r:id="rId20"/>
    <p:sldId id="285" r:id="rId21"/>
    <p:sldId id="303" r:id="rId22"/>
    <p:sldId id="304" r:id="rId23"/>
    <p:sldId id="286" r:id="rId24"/>
    <p:sldId id="302" r:id="rId25"/>
    <p:sldId id="287" r:id="rId26"/>
    <p:sldId id="296" r:id="rId27"/>
    <p:sldId id="297" r:id="rId28"/>
    <p:sldId id="295" r:id="rId29"/>
    <p:sldId id="305" r:id="rId30"/>
  </p:sldIdLst>
  <p:sldSz cx="9144000" cy="6858000" type="screen4x3"/>
  <p:notesSz cx="6950075" cy="9236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969696"/>
    <a:srgbClr val="FFFFFF"/>
    <a:srgbClr val="9B9B9B"/>
    <a:srgbClr val="9F9F9F"/>
    <a:srgbClr val="8C8C8C"/>
    <a:srgbClr val="FFEFBD"/>
    <a:srgbClr val="505050"/>
    <a:srgbClr val="004C97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900" y="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4/18/2016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4/18/2016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4/18/2016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4/18/2016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4/18/2016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4/18/2016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4/18/2016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4/18/2016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4/18/2016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4/18/2016</a:t>
            </a:fld>
            <a:endParaRPr lang="en-US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4/18/2016</a:t>
            </a:fld>
            <a:endParaRPr lang="en-US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4/18/2016</a:t>
            </a:fld>
            <a:endParaRPr lang="en-US" alt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204519"/>
            <a:ext cx="7861300" cy="14944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Test Stand 4 Cryogenics</a:t>
            </a:r>
            <a:b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sz="2400" dirty="0" smtClean="0">
                <a:latin typeface="Helvetica" panose="020B0604020202020204" pitchFamily="34" charset="0"/>
                <a:ea typeface="Geneva" pitchFamily="121" charset="-128"/>
              </a:rPr>
              <a:t>Conceptual Design </a:t>
            </a:r>
            <a:r>
              <a:rPr lang="en-US" altLang="en-US" sz="2400" dirty="0" smtClean="0">
                <a:latin typeface="Helvetica" panose="020B0604020202020204" pitchFamily="34" charset="0"/>
                <a:ea typeface="Geneva" pitchFamily="121" charset="-128"/>
              </a:rPr>
              <a:t>Review</a:t>
            </a:r>
            <a:endParaRPr lang="en-US" altLang="en-US" sz="2400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Roger Rabehl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Stand 4 Cryogenics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25 April 2016</a:t>
            </a:r>
          </a:p>
          <a:p>
            <a:pPr eaLnBrk="1" hangingPunct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Test Stand 4 Cryogenics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1" y="2276474"/>
            <a:ext cx="4062046" cy="33712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dirty="0">
                <a:latin typeface="Helvetica" panose="020B0604020202020204" pitchFamily="34" charset="0"/>
                <a:ea typeface="Geneva" pitchFamily="121" charset="-128"/>
              </a:rPr>
              <a:t>C</a:t>
            </a:r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onceptual </a:t>
            </a:r>
            <a:r>
              <a:rPr lang="en-US" altLang="en-US" sz="2000" dirty="0">
                <a:latin typeface="Helvetica" panose="020B0604020202020204" pitchFamily="34" charset="0"/>
                <a:ea typeface="Geneva" pitchFamily="121" charset="-128"/>
              </a:rPr>
              <a:t>design aims to minimize LHe </a:t>
            </a:r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usage by</a:t>
            </a:r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:</a:t>
            </a:r>
          </a:p>
          <a:p>
            <a:pPr lvl="1"/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Using an external LN2 bath for controlled 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cool-downs/warm-ups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.</a:t>
            </a:r>
          </a:p>
          <a:p>
            <a:pPr lvl="1"/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Replumbing the LHe supply to the test stand to eliminate the Distribution Box from the circuit.</a:t>
            </a: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</a:rPr>
              <a:t>4/25/2016</a:t>
            </a:r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Roger Rabehl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| 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Stand 4 Cryogenics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9666" y="967058"/>
            <a:ext cx="700755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200" dirty="0" smtClean="0">
                <a:solidFill>
                  <a:schemeClr val="accent6"/>
                </a:solidFill>
                <a:latin typeface="Helvetica" panose="020B0604020202020204" pitchFamily="34" charset="0"/>
              </a:rPr>
              <a:t>4.5 </a:t>
            </a:r>
            <a:r>
              <a:rPr lang="en-US" altLang="en-US" sz="2200" dirty="0">
                <a:solidFill>
                  <a:schemeClr val="accent6"/>
                </a:solidFill>
                <a:latin typeface="Helvetica" panose="020B0604020202020204" pitchFamily="34" charset="0"/>
              </a:rPr>
              <a:t>K LHe </a:t>
            </a:r>
            <a:r>
              <a:rPr lang="en-US" altLang="en-US" sz="2200" dirty="0" smtClean="0">
                <a:solidFill>
                  <a:schemeClr val="accent6"/>
                </a:solidFill>
                <a:latin typeface="Helvetica" panose="020B0604020202020204" pitchFamily="34" charset="0"/>
              </a:rPr>
              <a:t>Operations – Test Stand Conceptual </a:t>
            </a:r>
            <a:r>
              <a:rPr lang="en-US" altLang="en-US" sz="2200" dirty="0">
                <a:solidFill>
                  <a:schemeClr val="accent6"/>
                </a:solidFill>
                <a:latin typeface="Helvetica" panose="020B0604020202020204" pitchFamily="34" charset="0"/>
              </a:rPr>
              <a:t>Design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84176" y="1905001"/>
            <a:ext cx="2159725" cy="1619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524" y="2368306"/>
            <a:ext cx="2818312" cy="375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37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Test Stand 4 Cryogenics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114300" y="1459487"/>
            <a:ext cx="4723748" cy="4798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Controlled 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cool-down</a:t>
            </a:r>
            <a:endParaRPr lang="en-US" altLang="en-US" sz="1800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Magnet can be cooled </a:t>
            </a:r>
            <a:r>
              <a:rPr lang="en-US" altLang="en-US" sz="1600" dirty="0">
                <a:latin typeface="Helvetica" panose="020B0604020202020204" pitchFamily="34" charset="0"/>
                <a:ea typeface="Geneva" pitchFamily="121" charset="-128"/>
              </a:rPr>
              <a:t>from 300 K to 180 K using an </a:t>
            </a:r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80 LN2 bath (100 K </a:t>
            </a:r>
            <a:r>
              <a:rPr lang="en-US" altLang="en-US" sz="1600" dirty="0" smtClean="0">
                <a:latin typeface="Symbol" panose="05050102010706020507" pitchFamily="18" charset="2"/>
                <a:ea typeface="Geneva" pitchFamily="121" charset="-128"/>
              </a:rPr>
              <a:t>D</a:t>
            </a:r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T)</a:t>
            </a:r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. </a:t>
            </a:r>
            <a:r>
              <a:rPr lang="en-US" altLang="en-US" sz="1600" dirty="0">
                <a:latin typeface="Helvetica" panose="020B0604020202020204" pitchFamily="34" charset="0"/>
                <a:ea typeface="Geneva" pitchFamily="121" charset="-128"/>
              </a:rPr>
              <a:t>GHe of the appropriate temperature is supplied to the feed box GHe supply port</a:t>
            </a:r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.</a:t>
            </a:r>
          </a:p>
          <a:p>
            <a:pPr lvl="1"/>
            <a:r>
              <a:rPr lang="en-US" altLang="en-US" sz="1600" dirty="0">
                <a:latin typeface="Helvetica" panose="020B0604020202020204" pitchFamily="34" charset="0"/>
                <a:ea typeface="Geneva" pitchFamily="121" charset="-128"/>
              </a:rPr>
              <a:t>The remainder of the controlled cool-down will </a:t>
            </a:r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mix </a:t>
            </a:r>
            <a:r>
              <a:rPr lang="en-US" altLang="en-US" sz="1600" dirty="0">
                <a:latin typeface="Helvetica" panose="020B0604020202020204" pitchFamily="34" charset="0"/>
                <a:ea typeface="Geneva" pitchFamily="121" charset="-128"/>
              </a:rPr>
              <a:t>LHe and </a:t>
            </a:r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GHe in the feed box tubing.</a:t>
            </a:r>
            <a:endParaRPr lang="en-US" altLang="en-US" sz="1800" dirty="0">
              <a:latin typeface="Helvetica" panose="020B0604020202020204" pitchFamily="34" charset="0"/>
              <a:ea typeface="Geneva" pitchFamily="121" charset="-128"/>
            </a:endParaRPr>
          </a:p>
          <a:p>
            <a:pPr lvl="2"/>
            <a:r>
              <a:rPr lang="en-US" altLang="en-US" sz="1400" dirty="0">
                <a:latin typeface="Helvetica" panose="020B0604020202020204" pitchFamily="34" charset="0"/>
                <a:ea typeface="Geneva" pitchFamily="121" charset="-128"/>
              </a:rPr>
              <a:t>Feed box </a:t>
            </a:r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temperature sensor needs </a:t>
            </a:r>
            <a:r>
              <a:rPr lang="en-US" altLang="en-US" sz="1400" dirty="0">
                <a:latin typeface="Helvetica" panose="020B0604020202020204" pitchFamily="34" charset="0"/>
                <a:ea typeface="Geneva" pitchFamily="121" charset="-128"/>
              </a:rPr>
              <a:t>to be added to the </a:t>
            </a:r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insert </a:t>
            </a:r>
            <a:r>
              <a:rPr lang="en-US" altLang="en-US" sz="1400" dirty="0">
                <a:latin typeface="Helvetica" panose="020B0604020202020204" pitchFamily="34" charset="0"/>
                <a:ea typeface="Geneva" pitchFamily="121" charset="-128"/>
              </a:rPr>
              <a:t>and located near the bottom fill port</a:t>
            </a:r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.</a:t>
            </a:r>
          </a:p>
          <a:p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Controlled warm-up</a:t>
            </a:r>
          </a:p>
          <a:p>
            <a:pPr marL="800100" lvl="3" indent="-342900"/>
            <a:r>
              <a:rPr lang="en-US" altLang="en-US" sz="1600" dirty="0">
                <a:latin typeface="Helvetica" panose="020B0604020202020204" pitchFamily="34" charset="0"/>
                <a:ea typeface="Geneva" pitchFamily="121" charset="-128"/>
              </a:rPr>
              <a:t>Warming the magnet using an LN2 bath </a:t>
            </a:r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and a </a:t>
            </a:r>
            <a:r>
              <a:rPr lang="en-US" altLang="en-US" sz="1600" dirty="0">
                <a:latin typeface="Helvetica" panose="020B0604020202020204" pitchFamily="34" charset="0"/>
                <a:ea typeface="Geneva" pitchFamily="121" charset="-128"/>
              </a:rPr>
              <a:t>100 K </a:t>
            </a:r>
            <a:r>
              <a:rPr lang="en-US" altLang="en-US" sz="1600" dirty="0">
                <a:latin typeface="Symbol" panose="05050102010706020507" pitchFamily="18" charset="2"/>
                <a:ea typeface="Geneva" pitchFamily="121" charset="-128"/>
              </a:rPr>
              <a:t>D</a:t>
            </a:r>
            <a:r>
              <a:rPr lang="en-US" altLang="en-US" sz="1600" dirty="0">
                <a:latin typeface="Helvetica" panose="020B0604020202020204" pitchFamily="34" charset="0"/>
                <a:ea typeface="Geneva" pitchFamily="121" charset="-128"/>
              </a:rPr>
              <a:t>T </a:t>
            </a:r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would </a:t>
            </a:r>
            <a:r>
              <a:rPr lang="en-US" altLang="en-US" sz="1600" dirty="0">
                <a:latin typeface="Helvetica" panose="020B0604020202020204" pitchFamily="34" charset="0"/>
                <a:ea typeface="Geneva" pitchFamily="121" charset="-128"/>
              </a:rPr>
              <a:t>not require any </a:t>
            </a:r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LHe.</a:t>
            </a:r>
          </a:p>
          <a:p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Otherwise, Test Stand 4 can operate at 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4.5 K </a:t>
            </a:r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as presently configured.</a:t>
            </a:r>
          </a:p>
          <a:p>
            <a:endParaRPr lang="en-US" altLang="en-US" sz="2000" dirty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endParaRPr lang="en-US" altLang="en-US" sz="1600" dirty="0">
              <a:latin typeface="Helvetica" panose="020B0604020202020204" pitchFamily="34" charset="0"/>
              <a:ea typeface="Geneva" pitchFamily="121" charset="-128"/>
            </a:endParaRPr>
          </a:p>
          <a:p>
            <a:pPr lvl="2"/>
            <a:endParaRPr lang="en-US" altLang="en-US" sz="1600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</a:rPr>
              <a:t>4/25/2016</a:t>
            </a:r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Roger Rabehl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| 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Stand 4 Cryogenics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11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2541" y="883187"/>
            <a:ext cx="700755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200" dirty="0" smtClean="0">
                <a:solidFill>
                  <a:schemeClr val="accent6"/>
                </a:solidFill>
                <a:latin typeface="Helvetica" panose="020B0604020202020204" pitchFamily="34" charset="0"/>
              </a:rPr>
              <a:t>4.5 </a:t>
            </a:r>
            <a:r>
              <a:rPr lang="en-US" altLang="en-US" sz="2200" dirty="0">
                <a:solidFill>
                  <a:schemeClr val="accent6"/>
                </a:solidFill>
                <a:latin typeface="Helvetica" panose="020B0604020202020204" pitchFamily="34" charset="0"/>
              </a:rPr>
              <a:t>K LHe </a:t>
            </a:r>
            <a:r>
              <a:rPr lang="en-US" altLang="en-US" sz="2200" dirty="0" smtClean="0">
                <a:solidFill>
                  <a:schemeClr val="accent6"/>
                </a:solidFill>
                <a:latin typeface="Helvetica" panose="020B0604020202020204" pitchFamily="34" charset="0"/>
              </a:rPr>
              <a:t>Operations – Test Stand Conceptual </a:t>
            </a:r>
            <a:r>
              <a:rPr lang="en-US" altLang="en-US" sz="2200" dirty="0">
                <a:solidFill>
                  <a:schemeClr val="accent6"/>
                </a:solidFill>
                <a:latin typeface="Helvetica" panose="020B0604020202020204" pitchFamily="34" charset="0"/>
              </a:rPr>
              <a:t>Design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160" y="4279070"/>
            <a:ext cx="2473276" cy="185495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7210425" y="4171950"/>
            <a:ext cx="0" cy="933450"/>
          </a:xfrm>
          <a:prstGeom prst="straightConnector1">
            <a:avLst/>
          </a:prstGeom>
          <a:ln w="41275">
            <a:solidFill>
              <a:srgbClr val="FF000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65617" y="4372659"/>
            <a:ext cx="125547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6"/>
                </a:solidFill>
              </a:rPr>
              <a:t>Feed box</a:t>
            </a:r>
          </a:p>
          <a:p>
            <a:r>
              <a:rPr lang="en-US" sz="1800" dirty="0" smtClean="0">
                <a:solidFill>
                  <a:schemeClr val="accent6"/>
                </a:solidFill>
              </a:rPr>
              <a:t>GHe supply</a:t>
            </a:r>
            <a:endParaRPr lang="en-US" sz="1800" dirty="0">
              <a:solidFill>
                <a:schemeClr val="accent6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813295" y="1497691"/>
            <a:ext cx="2198064" cy="2331083"/>
            <a:chOff x="4813295" y="1497691"/>
            <a:chExt cx="2198064" cy="2331083"/>
          </a:xfrm>
        </p:grpSpPr>
        <p:grpSp>
          <p:nvGrpSpPr>
            <p:cNvPr id="2" name="Group 1"/>
            <p:cNvGrpSpPr/>
            <p:nvPr/>
          </p:nvGrpSpPr>
          <p:grpSpPr>
            <a:xfrm>
              <a:off x="4813295" y="1696447"/>
              <a:ext cx="2198064" cy="2132327"/>
              <a:chOff x="6259105" y="3775527"/>
              <a:chExt cx="2287995" cy="221957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7699715" y="4777101"/>
                <a:ext cx="847385" cy="0"/>
              </a:xfrm>
              <a:prstGeom prst="line">
                <a:avLst/>
              </a:prstGeom>
              <a:ln w="12700">
                <a:solidFill>
                  <a:srgbClr val="00B050"/>
                </a:solidFill>
                <a:tailEnd type="stealth" w="med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473894" y="4261086"/>
                <a:ext cx="847385" cy="0"/>
              </a:xfrm>
              <a:prstGeom prst="line">
                <a:avLst/>
              </a:prstGeom>
              <a:ln w="12700">
                <a:solidFill>
                  <a:schemeClr val="accent6"/>
                </a:solidFill>
                <a:tailEnd type="stealth" w="med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6259105" y="3942994"/>
                <a:ext cx="2147892" cy="0"/>
              </a:xfrm>
              <a:prstGeom prst="line">
                <a:avLst/>
              </a:prstGeom>
              <a:ln w="12700">
                <a:solidFill>
                  <a:schemeClr val="accent6"/>
                </a:solidFill>
                <a:tailEnd type="stealth" w="med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oup 12"/>
              <p:cNvGrpSpPr/>
              <p:nvPr/>
            </p:nvGrpSpPr>
            <p:grpSpPr>
              <a:xfrm>
                <a:off x="7177582" y="4663407"/>
                <a:ext cx="589137" cy="1331690"/>
                <a:chOff x="6260535" y="3753354"/>
                <a:chExt cx="776836" cy="1755968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>
                  <a:off x="6261883" y="4133675"/>
                  <a:ext cx="0" cy="996675"/>
                </a:xfrm>
                <a:prstGeom prst="line">
                  <a:avLst/>
                </a:prstGeom>
                <a:ln>
                  <a:solidFill>
                    <a:schemeClr val="accent6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42" name="Group 41"/>
                <p:cNvGrpSpPr/>
                <p:nvPr/>
              </p:nvGrpSpPr>
              <p:grpSpPr>
                <a:xfrm>
                  <a:off x="6260535" y="3753354"/>
                  <a:ext cx="770092" cy="770092"/>
                  <a:chOff x="6260535" y="3753354"/>
                  <a:chExt cx="770092" cy="770092"/>
                </a:xfrm>
              </p:grpSpPr>
              <p:sp>
                <p:nvSpPr>
                  <p:cNvPr id="47" name="Arc 46"/>
                  <p:cNvSpPr/>
                  <p:nvPr/>
                </p:nvSpPr>
                <p:spPr>
                  <a:xfrm>
                    <a:off x="6261883" y="3754702"/>
                    <a:ext cx="768744" cy="768744"/>
                  </a:xfrm>
                  <a:prstGeom prst="arc">
                    <a:avLst/>
                  </a:prstGeom>
                  <a:ln>
                    <a:solidFill>
                      <a:schemeClr val="accent6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" name="Arc 47"/>
                  <p:cNvSpPr/>
                  <p:nvPr/>
                </p:nvSpPr>
                <p:spPr>
                  <a:xfrm flipH="1">
                    <a:off x="6260535" y="3753354"/>
                    <a:ext cx="768744" cy="768744"/>
                  </a:xfrm>
                  <a:prstGeom prst="arc">
                    <a:avLst/>
                  </a:prstGeom>
                  <a:ln>
                    <a:solidFill>
                      <a:schemeClr val="accent6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43" name="Group 42"/>
                <p:cNvGrpSpPr/>
                <p:nvPr/>
              </p:nvGrpSpPr>
              <p:grpSpPr>
                <a:xfrm flipV="1">
                  <a:off x="6267279" y="4739230"/>
                  <a:ext cx="770092" cy="770092"/>
                  <a:chOff x="6260535" y="3753354"/>
                  <a:chExt cx="770092" cy="770092"/>
                </a:xfrm>
              </p:grpSpPr>
              <p:sp>
                <p:nvSpPr>
                  <p:cNvPr id="45" name="Arc 44"/>
                  <p:cNvSpPr/>
                  <p:nvPr/>
                </p:nvSpPr>
                <p:spPr>
                  <a:xfrm>
                    <a:off x="6261883" y="3754702"/>
                    <a:ext cx="768744" cy="768744"/>
                  </a:xfrm>
                  <a:prstGeom prst="arc">
                    <a:avLst/>
                  </a:prstGeom>
                  <a:ln>
                    <a:solidFill>
                      <a:schemeClr val="accent6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" name="Arc 45"/>
                  <p:cNvSpPr/>
                  <p:nvPr/>
                </p:nvSpPr>
                <p:spPr>
                  <a:xfrm flipH="1">
                    <a:off x="6260535" y="3753354"/>
                    <a:ext cx="768744" cy="768744"/>
                  </a:xfrm>
                  <a:prstGeom prst="arc">
                    <a:avLst/>
                  </a:prstGeom>
                  <a:ln>
                    <a:solidFill>
                      <a:schemeClr val="accent6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7037367" y="4132327"/>
                  <a:ext cx="0" cy="996675"/>
                </a:xfrm>
                <a:prstGeom prst="line">
                  <a:avLst/>
                </a:prstGeom>
                <a:ln>
                  <a:solidFill>
                    <a:schemeClr val="accent6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Oval 13"/>
              <p:cNvSpPr/>
              <p:nvPr/>
            </p:nvSpPr>
            <p:spPr>
              <a:xfrm>
                <a:off x="6645725" y="3820256"/>
                <a:ext cx="239336" cy="239336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644702" y="4138348"/>
                <a:ext cx="239336" cy="239336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7651139" y="4260064"/>
                <a:ext cx="486403" cy="0"/>
              </a:xfrm>
              <a:prstGeom prst="line">
                <a:avLst/>
              </a:prstGeom>
              <a:ln w="12700">
                <a:solidFill>
                  <a:schemeClr val="accent6"/>
                </a:solidFill>
                <a:tailEnd type="stealth" w="med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8138791" y="3942996"/>
                <a:ext cx="0" cy="307637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480830" y="3941974"/>
                <a:ext cx="0" cy="307637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7321573" y="4250633"/>
                <a:ext cx="0" cy="1312259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7658075" y="4261086"/>
                <a:ext cx="0" cy="1311236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319393" y="5576769"/>
                <a:ext cx="106145" cy="0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7558452" y="5576769"/>
                <a:ext cx="101130" cy="0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457322" y="5509626"/>
                <a:ext cx="69346" cy="147361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7523779" y="5576769"/>
                <a:ext cx="37434" cy="80218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7419760" y="5501644"/>
                <a:ext cx="37434" cy="80218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7182697" y="5165785"/>
                <a:ext cx="584019" cy="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7402294" y="5213387"/>
                <a:ext cx="49120" cy="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7372465" y="5193161"/>
                <a:ext cx="84857" cy="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393336" y="4778268"/>
                <a:ext cx="847385" cy="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Flowchart: Collate 30"/>
              <p:cNvSpPr/>
              <p:nvPr/>
            </p:nvSpPr>
            <p:spPr>
              <a:xfrm rot="5400000">
                <a:off x="6722298" y="4658879"/>
                <a:ext cx="118134" cy="236269"/>
              </a:xfrm>
              <a:prstGeom prst="flowChartCollate">
                <a:avLst/>
              </a:prstGeom>
              <a:solidFill>
                <a:schemeClr val="bg2"/>
              </a:solidFill>
              <a:ln w="12700"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6657543" y="4447723"/>
                <a:ext cx="239336" cy="239336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6776301" y="4681096"/>
                <a:ext cx="0" cy="94149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6647813" y="4402928"/>
                <a:ext cx="2600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accent6"/>
                    </a:solidFill>
                  </a:rPr>
                  <a:t>L</a:t>
                </a:r>
                <a:endParaRPr lang="en-US" sz="1400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577632" y="4093679"/>
                <a:ext cx="360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accent6"/>
                    </a:solidFill>
                  </a:rPr>
                  <a:t>FC</a:t>
                </a:r>
                <a:endParaRPr lang="en-US" sz="1400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581695" y="3775527"/>
                <a:ext cx="360996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accent6"/>
                    </a:solidFill>
                  </a:rPr>
                  <a:t>FC</a:t>
                </a:r>
                <a:endParaRPr lang="en-US" sz="1400" dirty="0">
                  <a:solidFill>
                    <a:schemeClr val="accent6"/>
                  </a:solidFill>
                </a:endParaRPr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6938288" y="4777581"/>
                <a:ext cx="239295" cy="0"/>
              </a:xfrm>
              <a:prstGeom prst="line">
                <a:avLst/>
              </a:prstGeom>
              <a:ln w="12700">
                <a:solidFill>
                  <a:srgbClr val="00B050"/>
                </a:solidFill>
                <a:tailEnd type="stealth" w="med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>
              <a:off x="6601426" y="1497691"/>
              <a:ext cx="254642" cy="362828"/>
              <a:chOff x="7106594" y="1162916"/>
              <a:chExt cx="315892" cy="450101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7127071" y="1208753"/>
                <a:ext cx="295415" cy="295415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>
                <a:off x="7273656" y="1496808"/>
                <a:ext cx="0" cy="116209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>
                <a:off x="7106594" y="1162916"/>
                <a:ext cx="2840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6"/>
                    </a:solidFill>
                  </a:rPr>
                  <a:t>T</a:t>
                </a:r>
                <a:endParaRPr lang="en-US" sz="1600" dirty="0">
                  <a:solidFill>
                    <a:schemeClr val="accent6"/>
                  </a:solidFill>
                </a:endParaRPr>
              </a:p>
            </p:txBody>
          </p:sp>
        </p:grpSp>
      </p:grpSp>
      <p:cxnSp>
        <p:nvCxnSpPr>
          <p:cNvPr id="53" name="Straight Arrow Connector 52"/>
          <p:cNvCxnSpPr/>
          <p:nvPr/>
        </p:nvCxnSpPr>
        <p:spPr>
          <a:xfrm>
            <a:off x="6629400" y="4229100"/>
            <a:ext cx="0" cy="933450"/>
          </a:xfrm>
          <a:prstGeom prst="straightConnector1">
            <a:avLst/>
          </a:prstGeom>
          <a:ln w="41275">
            <a:solidFill>
              <a:srgbClr val="00B0F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298507" y="4372659"/>
            <a:ext cx="1207382" cy="64633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6"/>
                </a:solidFill>
              </a:rPr>
              <a:t>Feed box</a:t>
            </a:r>
          </a:p>
          <a:p>
            <a:r>
              <a:rPr lang="en-US" sz="1800" dirty="0">
                <a:solidFill>
                  <a:schemeClr val="accent6"/>
                </a:solidFill>
              </a:rPr>
              <a:t>L</a:t>
            </a:r>
            <a:r>
              <a:rPr lang="en-US" sz="1800" dirty="0" smtClean="0">
                <a:solidFill>
                  <a:schemeClr val="accent6"/>
                </a:solidFill>
              </a:rPr>
              <a:t>He supply</a:t>
            </a:r>
            <a:endParaRPr lang="en-US" sz="1800" dirty="0">
              <a:solidFill>
                <a:schemeClr val="accent6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145134" y="1592999"/>
            <a:ext cx="1786970" cy="2506253"/>
            <a:chOff x="5083441" y="1464271"/>
            <a:chExt cx="2442897" cy="3426201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912" t="2388" r="2069" b="4532"/>
            <a:stretch/>
          </p:blipFill>
          <p:spPr bwMode="auto">
            <a:xfrm>
              <a:off x="5083441" y="1464271"/>
              <a:ext cx="2442897" cy="3426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6" name="Straight Arrow Connector 55"/>
            <p:cNvCxnSpPr/>
            <p:nvPr/>
          </p:nvCxnSpPr>
          <p:spPr>
            <a:xfrm>
              <a:off x="7172639" y="2143125"/>
              <a:ext cx="0" cy="933450"/>
            </a:xfrm>
            <a:prstGeom prst="straightConnector1">
              <a:avLst/>
            </a:prstGeom>
            <a:ln w="41275">
              <a:solidFill>
                <a:srgbClr val="00B0F0"/>
              </a:solidFill>
              <a:tailEnd type="stealth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7402442" y="2190750"/>
              <a:ext cx="0" cy="93345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/>
            <p:cNvGrpSpPr/>
            <p:nvPr/>
          </p:nvGrpSpPr>
          <p:grpSpPr>
            <a:xfrm>
              <a:off x="7178711" y="2998468"/>
              <a:ext cx="219677" cy="217836"/>
              <a:chOff x="7723379" y="3177370"/>
              <a:chExt cx="325246" cy="322520"/>
            </a:xfrm>
          </p:grpSpPr>
          <p:sp>
            <p:nvSpPr>
              <p:cNvPr id="59" name="Arc 58"/>
              <p:cNvSpPr/>
              <p:nvPr/>
            </p:nvSpPr>
            <p:spPr>
              <a:xfrm flipV="1">
                <a:off x="7726106" y="3177371"/>
                <a:ext cx="322519" cy="322519"/>
              </a:xfrm>
              <a:prstGeom prst="arc">
                <a:avLst/>
              </a:prstGeom>
              <a:ln w="41275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Arc 59"/>
              <p:cNvSpPr/>
              <p:nvPr/>
            </p:nvSpPr>
            <p:spPr>
              <a:xfrm flipH="1" flipV="1">
                <a:off x="7723379" y="3177370"/>
                <a:ext cx="322519" cy="322519"/>
              </a:xfrm>
              <a:prstGeom prst="arc">
                <a:avLst/>
              </a:prstGeom>
              <a:ln w="41275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1" name="Straight Connector 60"/>
            <p:cNvCxnSpPr>
              <a:endCxn id="60" idx="2"/>
            </p:cNvCxnSpPr>
            <p:nvPr/>
          </p:nvCxnSpPr>
          <p:spPr>
            <a:xfrm flipV="1">
              <a:off x="6949440" y="3107385"/>
              <a:ext cx="229271" cy="240114"/>
            </a:xfrm>
            <a:prstGeom prst="line">
              <a:avLst/>
            </a:prstGeom>
            <a:ln w="41275">
              <a:solidFill>
                <a:srgbClr val="7030A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6766560" y="3347499"/>
              <a:ext cx="182880" cy="28463"/>
            </a:xfrm>
            <a:prstGeom prst="line">
              <a:avLst/>
            </a:prstGeom>
            <a:ln w="41275">
              <a:solidFill>
                <a:srgbClr val="7030A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6766560" y="3075964"/>
              <a:ext cx="0" cy="299998"/>
            </a:xfrm>
            <a:prstGeom prst="line">
              <a:avLst/>
            </a:prstGeom>
            <a:ln w="41275">
              <a:solidFill>
                <a:srgbClr val="7030A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6696324" y="3049594"/>
              <a:ext cx="0" cy="1283867"/>
            </a:xfrm>
            <a:prstGeom prst="line">
              <a:avLst/>
            </a:prstGeom>
            <a:ln w="41275">
              <a:solidFill>
                <a:srgbClr val="7030A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616573" y="4244141"/>
              <a:ext cx="91440" cy="108375"/>
            </a:xfrm>
            <a:prstGeom prst="line">
              <a:avLst/>
            </a:prstGeom>
            <a:ln w="41275">
              <a:solidFill>
                <a:srgbClr val="7030A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6696324" y="3538330"/>
              <a:ext cx="0" cy="469127"/>
            </a:xfrm>
            <a:prstGeom prst="line">
              <a:avLst/>
            </a:prstGeom>
            <a:ln w="41275">
              <a:solidFill>
                <a:srgbClr val="7030A0"/>
              </a:solidFill>
              <a:tailEnd type="stealth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3720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Test Stand 4 Cryogenics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1" y="1934767"/>
            <a:ext cx="4352107" cy="39993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Relocate </a:t>
            </a:r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LN2 bath </a:t>
            </a:r>
            <a:r>
              <a:rPr lang="en-US" altLang="en-US" sz="1600" dirty="0">
                <a:latin typeface="Helvetica" panose="020B0604020202020204" pitchFamily="34" charset="0"/>
                <a:ea typeface="Geneva" pitchFamily="121" charset="-128"/>
              </a:rPr>
              <a:t>closer to Test Stand 4.</a:t>
            </a:r>
          </a:p>
          <a:p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New piping/transfer lines required</a:t>
            </a:r>
          </a:p>
          <a:p>
            <a:pPr lvl="1"/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LN2 </a:t>
            </a:r>
            <a:r>
              <a:rPr lang="en-US" altLang="en-US" sz="1400" dirty="0">
                <a:latin typeface="Helvetica" panose="020B0604020202020204" pitchFamily="34" charset="0"/>
                <a:ea typeface="Geneva" pitchFamily="121" charset="-128"/>
              </a:rPr>
              <a:t>supply </a:t>
            </a:r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to bath, GN2 from bath </a:t>
            </a:r>
            <a:r>
              <a:rPr lang="en-US" altLang="en-US" sz="1400" dirty="0">
                <a:latin typeface="Helvetica" panose="020B0604020202020204" pitchFamily="34" charset="0"/>
                <a:ea typeface="Geneva" pitchFamily="121" charset="-128"/>
              </a:rPr>
              <a:t>(</a:t>
            </a:r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V-J)</a:t>
            </a:r>
            <a:endParaRPr lang="en-US" altLang="en-US" sz="1400" dirty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GHe </a:t>
            </a:r>
            <a:r>
              <a:rPr lang="en-US" altLang="en-US" sz="1400" dirty="0">
                <a:latin typeface="Helvetica" panose="020B0604020202020204" pitchFamily="34" charset="0"/>
                <a:ea typeface="Geneva" pitchFamily="121" charset="-128"/>
              </a:rPr>
              <a:t>supply </a:t>
            </a:r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lines to bath HX and </a:t>
            </a:r>
            <a:r>
              <a:rPr lang="en-US" altLang="en-US" sz="1400" dirty="0">
                <a:latin typeface="Helvetica" panose="020B0604020202020204" pitchFamily="34" charset="0"/>
                <a:ea typeface="Geneva" pitchFamily="121" charset="-128"/>
              </a:rPr>
              <a:t>bath </a:t>
            </a:r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bypass</a:t>
            </a:r>
          </a:p>
          <a:p>
            <a:pPr lvl="1"/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Mixed GHe flow to test stand (V-J)</a:t>
            </a:r>
            <a:endParaRPr lang="en-US" altLang="en-US" sz="1400" dirty="0">
              <a:latin typeface="Helvetica" panose="020B0604020202020204" pitchFamily="34" charset="0"/>
              <a:ea typeface="Geneva" pitchFamily="121" charset="-128"/>
            </a:endParaRPr>
          </a:p>
          <a:p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Modify existing piping</a:t>
            </a:r>
            <a:endParaRPr lang="en-US" altLang="en-US" sz="1600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LHe supply from Storage Dewar</a:t>
            </a:r>
          </a:p>
          <a:p>
            <a:pPr lvl="1"/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LHe supply to test stand</a:t>
            </a:r>
            <a:endParaRPr lang="en-US" altLang="en-US" sz="1400" dirty="0">
              <a:latin typeface="Helvetica" panose="020B0604020202020204" pitchFamily="34" charset="0"/>
              <a:ea typeface="Geneva" pitchFamily="121" charset="-128"/>
            </a:endParaRPr>
          </a:p>
          <a:p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Mass flow control required on GHe supply</a:t>
            </a:r>
          </a:p>
          <a:p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Valve </a:t>
            </a:r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and instrument upgrades</a:t>
            </a:r>
          </a:p>
          <a:p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Test stand ‘hardening’ to reduce He </a:t>
            </a:r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losses</a:t>
            </a:r>
          </a:p>
          <a:p>
            <a:r>
              <a:rPr lang="en-US" altLang="en-US" sz="1600" dirty="0">
                <a:latin typeface="Helvetica" panose="020B0604020202020204" pitchFamily="34" charset="0"/>
                <a:ea typeface="Geneva" pitchFamily="121" charset="-128"/>
              </a:rPr>
              <a:t>Update insulating vacuum system</a:t>
            </a:r>
          </a:p>
          <a:p>
            <a:endParaRPr lang="en-US" altLang="en-US" sz="1600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endParaRPr lang="en-US" altLang="en-US" sz="1600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2"/>
            <a:endParaRPr lang="en-US" altLang="en-US" sz="1600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</a:rPr>
              <a:t>4/25/2016</a:t>
            </a:r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Roger Rabehl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| 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Stand 4 Cryogenics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12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3285" y="940337"/>
            <a:ext cx="779303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200" dirty="0" smtClean="0">
                <a:solidFill>
                  <a:schemeClr val="accent6"/>
                </a:solidFill>
                <a:latin typeface="Helvetica" panose="020B0604020202020204" pitchFamily="34" charset="0"/>
              </a:rPr>
              <a:t>4.5 </a:t>
            </a:r>
            <a:r>
              <a:rPr lang="en-US" altLang="en-US" sz="2200" dirty="0">
                <a:solidFill>
                  <a:schemeClr val="accent6"/>
                </a:solidFill>
                <a:latin typeface="Helvetica" panose="020B0604020202020204" pitchFamily="34" charset="0"/>
              </a:rPr>
              <a:t>K LHe </a:t>
            </a:r>
            <a:r>
              <a:rPr lang="en-US" altLang="en-US" sz="2200" dirty="0" smtClean="0">
                <a:solidFill>
                  <a:schemeClr val="accent6"/>
                </a:solidFill>
                <a:latin typeface="Helvetica" panose="020B0604020202020204" pitchFamily="34" charset="0"/>
              </a:rPr>
              <a:t>Operations – Test Stand </a:t>
            </a:r>
            <a:r>
              <a:rPr lang="en-US" altLang="en-US" sz="2200" dirty="0" smtClean="0">
                <a:solidFill>
                  <a:schemeClr val="accent6"/>
                </a:solidFill>
                <a:latin typeface="Helvetica" panose="020B0604020202020204" pitchFamily="34" charset="0"/>
              </a:rPr>
              <a:t>Upgrades/Modifications</a:t>
            </a:r>
            <a:endParaRPr lang="en-US" altLang="en-US" sz="2200" dirty="0">
              <a:solidFill>
                <a:schemeClr val="accent6"/>
              </a:solidFill>
              <a:latin typeface="Helvetica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792" y="1934768"/>
            <a:ext cx="1775221" cy="23669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806" y="3141753"/>
            <a:ext cx="2312126" cy="30828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792" y="1400861"/>
            <a:ext cx="1702990" cy="227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00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Test Stand 4 Cryogenics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562159"/>
            <a:ext cx="8086725" cy="43258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Available </a:t>
            </a:r>
            <a:r>
              <a:rPr lang="en-US" altLang="en-US" sz="2000" dirty="0">
                <a:latin typeface="Helvetica" panose="020B0604020202020204" pitchFamily="34" charset="0"/>
                <a:ea typeface="Geneva" pitchFamily="121" charset="-128"/>
              </a:rPr>
              <a:t>LHe </a:t>
            </a:r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inventory</a:t>
            </a:r>
          </a:p>
          <a:p>
            <a:pPr lvl="1"/>
            <a:endParaRPr lang="en-US" altLang="en-US" sz="1800" dirty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As previously 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stated, the conceptual design minimizes LHe </a:t>
            </a:r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usage 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by using an external LN2 bath during </a:t>
            </a:r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controlled cool-downs and controlled 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warm-ups, and reconfiguring the test stand LHe supply to eliminate the Distribution Box from the circuit.</a:t>
            </a:r>
            <a:endParaRPr lang="en-US" altLang="en-US" sz="1800" dirty="0">
              <a:latin typeface="Helvetica" panose="020B0604020202020204" pitchFamily="34" charset="0"/>
              <a:ea typeface="Geneva" pitchFamily="121" charset="-128"/>
            </a:endParaRPr>
          </a:p>
          <a:p>
            <a:pPr marL="457200" lvl="1" indent="0">
              <a:buNone/>
            </a:pPr>
            <a:endParaRPr lang="en-US" altLang="en-US" sz="1800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LHe </a:t>
            </a:r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inventory 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concerns are greater when powering the magnet, </a:t>
            </a:r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requiring liquid on the current lead flags for extended 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periods.</a:t>
            </a:r>
          </a:p>
          <a:p>
            <a:pPr lvl="2"/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48 </a:t>
            </a:r>
            <a:r>
              <a:rPr lang="en-US" altLang="en-US" sz="1600" dirty="0">
                <a:latin typeface="Helvetica" panose="020B0604020202020204" pitchFamily="34" charset="0"/>
                <a:ea typeface="Geneva" pitchFamily="121" charset="-128"/>
              </a:rPr>
              <a:t>liters/</a:t>
            </a:r>
            <a:r>
              <a:rPr lang="en-US" altLang="en-US" sz="1600" dirty="0">
                <a:latin typeface="Helvetica" panose="020B0604020202020204" pitchFamily="34" charset="0"/>
                <a:ea typeface="Geneva" pitchFamily="121" charset="-128"/>
              </a:rPr>
              <a:t>hr</a:t>
            </a:r>
            <a:r>
              <a:rPr lang="en-US" altLang="en-US" sz="1600" dirty="0">
                <a:latin typeface="Helvetica" panose="020B0604020202020204" pitchFamily="34" charset="0"/>
                <a:ea typeface="Geneva" pitchFamily="121" charset="-128"/>
              </a:rPr>
              <a:t> for </a:t>
            </a:r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stand-by 2 x 15 </a:t>
            </a:r>
            <a:r>
              <a:rPr lang="en-US" altLang="en-US" sz="1600" dirty="0">
                <a:latin typeface="Helvetica" panose="020B0604020202020204" pitchFamily="34" charset="0"/>
                <a:ea typeface="Geneva" pitchFamily="121" charset="-128"/>
              </a:rPr>
              <a:t>kA </a:t>
            </a:r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leads</a:t>
            </a:r>
          </a:p>
          <a:p>
            <a:pPr lvl="2"/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(60 + 48) = 108 </a:t>
            </a:r>
            <a:r>
              <a:rPr lang="en-US" altLang="en-US" sz="1600" dirty="0">
                <a:latin typeface="Helvetica" panose="020B0604020202020204" pitchFamily="34" charset="0"/>
                <a:ea typeface="Geneva" pitchFamily="121" charset="-128"/>
              </a:rPr>
              <a:t>liters/</a:t>
            </a:r>
            <a:r>
              <a:rPr lang="en-US" altLang="en-US" sz="1600" dirty="0">
                <a:latin typeface="Helvetica" panose="020B0604020202020204" pitchFamily="34" charset="0"/>
                <a:ea typeface="Geneva" pitchFamily="121" charset="-128"/>
              </a:rPr>
              <a:t>hr</a:t>
            </a:r>
            <a:r>
              <a:rPr lang="en-US" altLang="en-US" sz="1600" dirty="0">
                <a:latin typeface="Helvetica" panose="020B0604020202020204" pitchFamily="34" charset="0"/>
                <a:ea typeface="Geneva" pitchFamily="121" charset="-128"/>
              </a:rPr>
              <a:t> for </a:t>
            </a:r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fully-powered 2 x 15 </a:t>
            </a:r>
            <a:r>
              <a:rPr lang="en-US" altLang="en-US" sz="1600" dirty="0">
                <a:latin typeface="Helvetica" panose="020B0604020202020204" pitchFamily="34" charset="0"/>
                <a:ea typeface="Geneva" pitchFamily="121" charset="-128"/>
              </a:rPr>
              <a:t>kA </a:t>
            </a:r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leads</a:t>
            </a:r>
          </a:p>
          <a:p>
            <a:pPr lvl="2"/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300 liter/</a:t>
            </a:r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hr</a:t>
            </a:r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 nominal liquefaction rate</a:t>
            </a:r>
            <a:endParaRPr lang="en-US" altLang="en-US" sz="1600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marL="1371600" lvl="3" indent="0">
              <a:buNone/>
            </a:pP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</a:rPr>
              <a:t>4/25/2016</a:t>
            </a:r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Roger Rabehl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| 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Stand 4 Cryogenics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13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96712" y="904815"/>
            <a:ext cx="515448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200" dirty="0">
                <a:solidFill>
                  <a:schemeClr val="accent6"/>
                </a:solidFill>
                <a:latin typeface="Helvetica" panose="020B0604020202020204" pitchFamily="34" charset="0"/>
              </a:rPr>
              <a:t>4.5 K LHe Operations </a:t>
            </a:r>
            <a:r>
              <a:rPr lang="en-US" altLang="en-US" sz="2200" dirty="0" smtClean="0">
                <a:solidFill>
                  <a:schemeClr val="accent6"/>
                </a:solidFill>
                <a:latin typeface="Helvetica" panose="020B0604020202020204" pitchFamily="34" charset="0"/>
              </a:rPr>
              <a:t>– Technical Risks</a:t>
            </a:r>
            <a:endParaRPr lang="en-US" altLang="en-US" sz="2200" dirty="0">
              <a:solidFill>
                <a:schemeClr val="accent6"/>
              </a:solidFill>
              <a:latin typeface="Helvetica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892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Test Stand 4 Cryogenics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304926"/>
            <a:ext cx="8686799" cy="472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800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New or re-worked V-J </a:t>
            </a:r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transfer 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lines:  $32k</a:t>
            </a:r>
            <a:endParaRPr lang="en-US" altLang="en-US" sz="1800" dirty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4 x </a:t>
            </a:r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$8k </a:t>
            </a:r>
            <a:r>
              <a:rPr lang="en-US" altLang="en-US" sz="1600" dirty="0">
                <a:latin typeface="Helvetica" panose="020B0604020202020204" pitchFamily="34" charset="0"/>
                <a:ea typeface="Geneva" pitchFamily="121" charset="-128"/>
              </a:rPr>
              <a:t>($5k stingers, $1k pipe/tube/fittings, $2k welding</a:t>
            </a:r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)</a:t>
            </a:r>
            <a:endParaRPr lang="en-US" altLang="en-US" sz="1600" dirty="0">
              <a:latin typeface="Helvetica" panose="020B0604020202020204" pitchFamily="34" charset="0"/>
              <a:ea typeface="Geneva" pitchFamily="121" charset="-128"/>
            </a:endParaRPr>
          </a:p>
          <a:p>
            <a:r>
              <a:rPr lang="en-US" altLang="en-US" sz="1800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Valve &amp; instrument upgrades:  $</a:t>
            </a:r>
            <a:r>
              <a:rPr lang="en-US" alt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20k</a:t>
            </a:r>
          </a:p>
          <a:p>
            <a:r>
              <a:rPr lang="en-US" altLang="en-US" sz="1800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Upgrade insulating vacuum system</a:t>
            </a:r>
          </a:p>
          <a:p>
            <a:pPr lvl="1"/>
            <a:r>
              <a:rPr lang="en-US" altLang="en-US" sz="1600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Turbo pump:  $10k (Feb. 2016 pricing)</a:t>
            </a:r>
          </a:p>
          <a:p>
            <a:pPr lvl="1"/>
            <a:r>
              <a:rPr lang="en-US" altLang="en-US" sz="1600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Instrumentation:  $5k (Sept. 2014 purchase</a:t>
            </a:r>
            <a:r>
              <a:rPr lang="en-US" altLang="en-US" sz="1600" dirty="0" smtClean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)</a:t>
            </a:r>
            <a:endParaRPr lang="en-US" altLang="en-US" sz="1600" dirty="0">
              <a:solidFill>
                <a:schemeClr val="accent6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r>
              <a:rPr lang="en-US" alt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Re-work of LHe supply piping between Storage Dewar and Test Stand:  </a:t>
            </a:r>
            <a:r>
              <a:rPr lang="en-US" altLang="en-US" sz="1800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$</a:t>
            </a:r>
            <a:r>
              <a:rPr lang="en-US" alt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16k</a:t>
            </a:r>
          </a:p>
          <a:p>
            <a:pPr lvl="1"/>
            <a:r>
              <a:rPr lang="en-US" altLang="en-US" sz="1600" dirty="0" smtClean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($</a:t>
            </a:r>
            <a:r>
              <a:rPr lang="en-US" altLang="en-US" sz="1600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10k stingers, $2k pipe/tube/fittings, $4k welding</a:t>
            </a:r>
            <a:r>
              <a:rPr lang="en-US" altLang="en-US" sz="1600" dirty="0" smtClean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)</a:t>
            </a:r>
          </a:p>
          <a:p>
            <a:r>
              <a:rPr lang="en-US" alt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Mass </a:t>
            </a:r>
            <a:r>
              <a:rPr lang="en-US" altLang="en-US" sz="1800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flow </a:t>
            </a:r>
            <a:r>
              <a:rPr lang="en-US" alt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controllers:  $8k </a:t>
            </a:r>
            <a:r>
              <a:rPr lang="en-US" altLang="en-US" sz="1800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(Dec. 2015 purchase</a:t>
            </a:r>
            <a:r>
              <a:rPr lang="en-US" alt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)</a:t>
            </a:r>
          </a:p>
          <a:p>
            <a:r>
              <a:rPr lang="en-US" altLang="en-US" sz="1800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Test stand ‘hardening’:  $5k ($4k welding, $1k fittings)</a:t>
            </a:r>
          </a:p>
          <a:p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Control 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valve </a:t>
            </a:r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for LN2 service:  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$4k </a:t>
            </a:r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(May 2014 purchase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)</a:t>
            </a:r>
          </a:p>
          <a:p>
            <a:endParaRPr lang="en-US" altLang="en-US" sz="1800" dirty="0">
              <a:solidFill>
                <a:schemeClr val="accent6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r>
              <a:rPr lang="en-US" alt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TOTAL:  $100k</a:t>
            </a:r>
          </a:p>
          <a:p>
            <a:pPr marL="457200" lvl="1" indent="0">
              <a:buNone/>
            </a:pPr>
            <a:endParaRPr lang="en-US" altLang="en-US" sz="1600" dirty="0" smtClean="0">
              <a:solidFill>
                <a:schemeClr val="accent6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lvl="2"/>
            <a:endParaRPr lang="en-US" altLang="en-US" dirty="0">
              <a:solidFill>
                <a:schemeClr val="accent6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</a:rPr>
              <a:t>4/25/2016</a:t>
            </a:r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Roger Rabehl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| 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Stand 4 Cryogenics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14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6664" y="858778"/>
            <a:ext cx="805912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200" dirty="0">
                <a:solidFill>
                  <a:schemeClr val="accent6"/>
                </a:solidFill>
                <a:latin typeface="Helvetica" panose="020B0604020202020204" pitchFamily="34" charset="0"/>
              </a:rPr>
              <a:t>4.5 K LHe Operations – Test Stand Preparations </a:t>
            </a:r>
            <a:r>
              <a:rPr lang="en-US" altLang="en-US" sz="2200" dirty="0" smtClean="0">
                <a:solidFill>
                  <a:schemeClr val="accent6"/>
                </a:solidFill>
                <a:latin typeface="Helvetica" panose="020B0604020202020204" pitchFamily="34" charset="0"/>
              </a:rPr>
              <a:t>Cost Estimate</a:t>
            </a:r>
            <a:endParaRPr lang="en-US" altLang="en-US" sz="2200" dirty="0">
              <a:solidFill>
                <a:schemeClr val="accent6"/>
              </a:solidFill>
              <a:latin typeface="Helvetica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74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Test Stand 4 Cryogenics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695509"/>
            <a:ext cx="8686799" cy="42861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dirty="0" smtClean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Designer/drafter:  8 p-weeks (0.18 FTE)</a:t>
            </a:r>
          </a:p>
          <a:p>
            <a:pPr lvl="1"/>
            <a:r>
              <a:rPr lang="en-US" altLang="en-US" sz="1800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6 p-weeks V-J lines (4 lines x 1 p-week/line)</a:t>
            </a:r>
          </a:p>
          <a:p>
            <a:pPr lvl="1"/>
            <a:r>
              <a:rPr lang="en-US" alt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2 p-weeks building model update</a:t>
            </a:r>
          </a:p>
          <a:p>
            <a:pPr lvl="2"/>
            <a:endParaRPr lang="en-US" altLang="en-US" sz="1200" dirty="0" smtClean="0">
              <a:solidFill>
                <a:schemeClr val="accent6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r>
              <a:rPr lang="en-US" altLang="en-US" sz="2000" dirty="0" smtClean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Engineering:  20 p-weeks (0.45 FTE)</a:t>
            </a:r>
          </a:p>
          <a:p>
            <a:pPr lvl="1"/>
            <a:r>
              <a:rPr lang="en-US" altLang="en-US" sz="1800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8 p-weeks cryo safety documentation</a:t>
            </a:r>
          </a:p>
          <a:p>
            <a:pPr lvl="1"/>
            <a:r>
              <a:rPr lang="en-US" altLang="en-US" sz="1800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3 p-weeks engineering oversight of transfer line fabrication, vacuum system upgrade, test stand hardening, subcooler placement </a:t>
            </a:r>
            <a:endParaRPr lang="en-US" altLang="en-US" sz="1800" dirty="0" smtClean="0">
              <a:solidFill>
                <a:schemeClr val="accent6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r>
              <a:rPr lang="en-US" alt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2 p-weeks valve and instrument upgrades</a:t>
            </a:r>
          </a:p>
          <a:p>
            <a:pPr lvl="1"/>
            <a:r>
              <a:rPr lang="en-US" alt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2 p-weeks controls modifications</a:t>
            </a:r>
          </a:p>
          <a:p>
            <a:pPr lvl="1"/>
            <a:r>
              <a:rPr lang="en-US" alt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2 p-weeks cryo safety review</a:t>
            </a:r>
          </a:p>
          <a:p>
            <a:pPr lvl="1"/>
            <a:r>
              <a:rPr lang="en-US" alt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2 p-weeks acceptance testing</a:t>
            </a:r>
          </a:p>
          <a:p>
            <a:pPr lvl="1"/>
            <a:r>
              <a:rPr lang="en-US" altLang="en-US" sz="1800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1 p-week for subcooler system </a:t>
            </a:r>
            <a:r>
              <a:rPr lang="en-US" alt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design</a:t>
            </a: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</a:rPr>
              <a:t>4/25/2016</a:t>
            </a:r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Roger Rabehl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| 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Stand 4 Cryogenics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15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8499" y="885765"/>
            <a:ext cx="820179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200" dirty="0">
                <a:solidFill>
                  <a:schemeClr val="accent6"/>
                </a:solidFill>
                <a:latin typeface="Helvetica" panose="020B0604020202020204" pitchFamily="34" charset="0"/>
              </a:rPr>
              <a:t>4.5 K LHe Operations – Test Stand Preparations </a:t>
            </a:r>
            <a:r>
              <a:rPr lang="en-US" altLang="en-US" sz="2200" dirty="0" smtClean="0">
                <a:solidFill>
                  <a:schemeClr val="accent6"/>
                </a:solidFill>
                <a:latin typeface="Helvetica" panose="020B0604020202020204" pitchFamily="34" charset="0"/>
              </a:rPr>
              <a:t>Labor Estimate</a:t>
            </a:r>
            <a:endParaRPr lang="en-US" altLang="en-US" sz="2200" dirty="0">
              <a:solidFill>
                <a:schemeClr val="accent6"/>
              </a:solidFill>
              <a:latin typeface="Helvetica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49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Test Stand 4 Cryogenics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784895"/>
            <a:ext cx="8686799" cy="42460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Mechanical Technician</a:t>
            </a:r>
            <a:r>
              <a:rPr lang="en-US" altLang="en-US" sz="2000" dirty="0" smtClean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:  14 p-weeks (0.32 FTE)</a:t>
            </a:r>
          </a:p>
          <a:p>
            <a:pPr lvl="1"/>
            <a:r>
              <a:rPr lang="en-US" altLang="en-US" sz="1800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6 p-weeks V-J manifold/transfer lines fabrication</a:t>
            </a:r>
          </a:p>
          <a:p>
            <a:pPr lvl="1"/>
            <a:r>
              <a:rPr lang="en-US" alt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2 p-weeks for insulating vacuum system upgrade</a:t>
            </a:r>
          </a:p>
          <a:p>
            <a:pPr lvl="1"/>
            <a:r>
              <a:rPr lang="en-US" alt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2 p-weeks for valve and instrument upgrades</a:t>
            </a:r>
          </a:p>
          <a:p>
            <a:pPr lvl="1"/>
            <a:r>
              <a:rPr lang="en-US" alt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2 p-weeks for test stand ‘hardening’</a:t>
            </a:r>
          </a:p>
          <a:p>
            <a:pPr lvl="1"/>
            <a:r>
              <a:rPr lang="en-US" altLang="en-US" sz="1800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1 p-week for subcooler relocation</a:t>
            </a:r>
          </a:p>
          <a:p>
            <a:pPr lvl="1"/>
            <a:r>
              <a:rPr lang="en-US" altLang="en-US" sz="1800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1 p-week for warm GHe line </a:t>
            </a:r>
            <a:r>
              <a:rPr lang="en-US" alt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fabrication</a:t>
            </a: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</a:rPr>
              <a:t>4/25/2016</a:t>
            </a:r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Roger Rabehl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| 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Stand 4 Cryogenics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16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0310" y="984676"/>
            <a:ext cx="820179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200" dirty="0">
                <a:solidFill>
                  <a:schemeClr val="accent6"/>
                </a:solidFill>
                <a:latin typeface="Helvetica" panose="020B0604020202020204" pitchFamily="34" charset="0"/>
              </a:rPr>
              <a:t>4.5 K LHe Operations – Test Stand Preparations </a:t>
            </a:r>
            <a:r>
              <a:rPr lang="en-US" altLang="en-US" sz="2200" dirty="0" smtClean="0">
                <a:solidFill>
                  <a:schemeClr val="accent6"/>
                </a:solidFill>
                <a:latin typeface="Helvetica" panose="020B0604020202020204" pitchFamily="34" charset="0"/>
              </a:rPr>
              <a:t>Labor Estimate</a:t>
            </a:r>
            <a:endParaRPr lang="en-US" altLang="en-US" sz="2200" dirty="0">
              <a:solidFill>
                <a:schemeClr val="accent6"/>
              </a:solidFill>
              <a:latin typeface="Helvetica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67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Test Stand 4 Cryogenics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790700"/>
            <a:ext cx="8686799" cy="4240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457200" lvl="1" indent="0">
              <a:buNone/>
            </a:pP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</a:rPr>
              <a:t>4/25/2016</a:t>
            </a:r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Roger Rabehl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| 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Stand 4 Cryogenics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17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9" y="2008314"/>
            <a:ext cx="8572501" cy="2997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665" y="878014"/>
            <a:ext cx="865544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200" dirty="0">
                <a:solidFill>
                  <a:schemeClr val="accent6"/>
                </a:solidFill>
                <a:latin typeface="Helvetica" panose="020B0604020202020204" pitchFamily="34" charset="0"/>
              </a:rPr>
              <a:t>4.5 K LHe Operations – Test Stand Preparations </a:t>
            </a:r>
            <a:r>
              <a:rPr lang="en-US" altLang="en-US" sz="2200" dirty="0" smtClean="0">
                <a:solidFill>
                  <a:schemeClr val="accent6"/>
                </a:solidFill>
                <a:latin typeface="Helvetica" panose="020B0604020202020204" pitchFamily="34" charset="0"/>
              </a:rPr>
              <a:t>Schedule Estimate</a:t>
            </a:r>
            <a:endParaRPr lang="en-US" altLang="en-US" sz="2200" dirty="0">
              <a:solidFill>
                <a:schemeClr val="accent6"/>
              </a:solidFill>
              <a:latin typeface="Helvetica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275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Test Stand 4 Cryogenics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924050"/>
            <a:ext cx="8686799" cy="4106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Conceptual design same as that for 4.5 K LHe Operations</a:t>
            </a:r>
          </a:p>
          <a:p>
            <a:pPr lvl="1"/>
            <a:endParaRPr lang="en-US" altLang="en-US" sz="2000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Otherwise, Test Stand 4 can operate at 1.9 K as presently configured.</a:t>
            </a: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</a:rPr>
              <a:t>4/25/2016</a:t>
            </a:r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Roger Rabehl </a:t>
            </a:r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| 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Stand 4 Cryogenics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18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0625" y="992188"/>
            <a:ext cx="700755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200" dirty="0">
                <a:solidFill>
                  <a:schemeClr val="accent6"/>
                </a:solidFill>
                <a:latin typeface="Helvetica" panose="020B0604020202020204" pitchFamily="34" charset="0"/>
              </a:rPr>
              <a:t>1.9 K LHe Operations – Test Stand Conceptual Design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29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Test Stand 4 Cryogenics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1" y="1428750"/>
            <a:ext cx="8429624" cy="3897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457200" lvl="1" indent="0">
              <a:buNone/>
            </a:pP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For the warm vacuum pumps (Kinney Pumps), there are two options:</a:t>
            </a:r>
          </a:p>
          <a:p>
            <a:pPr lvl="1"/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Refurbishment 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of existing Kinney I &amp; II skids, including controls upgrade to match other 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recently-installed 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Kinney Pump skids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.</a:t>
            </a:r>
          </a:p>
          <a:p>
            <a:pPr lvl="1"/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Connection of the Test Stand to the new Kinney Pump skids.</a:t>
            </a:r>
            <a:endParaRPr lang="en-US" altLang="en-US" sz="1800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endParaRPr lang="en-US" altLang="en-US" sz="2000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Otherwise, all upgrades/modifications are the </a:t>
            </a:r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same as for 4.5 K LHe operations.</a:t>
            </a:r>
            <a:endParaRPr lang="en-US" altLang="en-US" sz="2000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marL="457200" lvl="1" indent="0">
              <a:buNone/>
            </a:pP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</a:rPr>
              <a:t>4/25/2016</a:t>
            </a:r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Roger Rabehl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| 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Stand 4 Cryogenics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3875" y="849194"/>
            <a:ext cx="824828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200" dirty="0">
                <a:solidFill>
                  <a:schemeClr val="accent6"/>
                </a:solidFill>
                <a:latin typeface="Helvetica" panose="020B0604020202020204" pitchFamily="34" charset="0"/>
              </a:rPr>
              <a:t>1.9 K LHe Operations – Test Stand Upgrades/Modification Req’d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085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Test Stand 4 Cryogenics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86799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200" dirty="0" smtClean="0">
                <a:latin typeface="Helvetica" panose="020B0604020202020204" pitchFamily="34" charset="0"/>
                <a:ea typeface="Geneva" pitchFamily="121" charset="-128"/>
              </a:rPr>
              <a:t>There are three potential operating temperatures to consider</a:t>
            </a:r>
          </a:p>
          <a:p>
            <a:pPr lvl="1"/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80 K LN2 Operations (Option 2a)</a:t>
            </a:r>
          </a:p>
          <a:p>
            <a:pPr lvl="1"/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4.5 K LHe Operations (Option 2b)</a:t>
            </a:r>
          </a:p>
          <a:p>
            <a:pPr lvl="1"/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1.9 K LHe Operations (Options 2c, 3, 4)</a:t>
            </a:r>
          </a:p>
          <a:p>
            <a:pPr lvl="2"/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From 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a process point of view, there is little difference in 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options 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2c, 3, 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4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.</a:t>
            </a:r>
          </a:p>
          <a:p>
            <a:pPr eaLnBrk="1" hangingPunct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eaLnBrk="1" hangingPunct="1"/>
            <a:r>
              <a:rPr lang="en-US" altLang="en-US" sz="2200" dirty="0" smtClean="0">
                <a:latin typeface="Helvetica" panose="020B0604020202020204" pitchFamily="34" charset="0"/>
                <a:ea typeface="Geneva" pitchFamily="121" charset="-128"/>
              </a:rPr>
              <a:t>For each potential operating temperature, I will present:</a:t>
            </a:r>
          </a:p>
          <a:p>
            <a:pPr lvl="1"/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A conceptual design for test stand preparations</a:t>
            </a:r>
          </a:p>
          <a:p>
            <a:pPr lvl="1"/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Test stand upgrades/modifications</a:t>
            </a:r>
            <a:endParaRPr lang="en-US" altLang="en-US" sz="2000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Technical risks</a:t>
            </a:r>
            <a:endParaRPr lang="en-US" altLang="en-US" sz="2000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Test stand preparations </a:t>
            </a:r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cost estimate</a:t>
            </a:r>
            <a:endParaRPr lang="en-US" altLang="en-US" sz="2000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Test stand preparations </a:t>
            </a:r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schedule estimate</a:t>
            </a:r>
            <a:endParaRPr lang="en-US" altLang="en-US" sz="2000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</a:rPr>
              <a:t>4/25/2016</a:t>
            </a:r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Roger Rabehl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| 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Stand 4 Cryogenics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619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Test Stand 4 Cryogenics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428751"/>
            <a:ext cx="8686799" cy="11048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Refurbishment </a:t>
            </a:r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of existing Kinney I &amp; II skids, including controls upgrade to match other installed Kinney Pump skids</a:t>
            </a:r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.</a:t>
            </a:r>
            <a:endParaRPr lang="en-US" altLang="en-US" sz="2000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marL="457200" lvl="1" indent="0">
              <a:buNone/>
            </a:pP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</a:rPr>
              <a:t>4/25/2016</a:t>
            </a:r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Roger Rabehl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| 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Stand 4 Cryogenics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4850" y="849194"/>
            <a:ext cx="757342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200" dirty="0">
                <a:solidFill>
                  <a:schemeClr val="accent6"/>
                </a:solidFill>
                <a:latin typeface="Helvetica" panose="020B0604020202020204" pitchFamily="34" charset="0"/>
              </a:rPr>
              <a:t>1.9 K LHe Operations – Test Stand </a:t>
            </a:r>
            <a:r>
              <a:rPr lang="en-US" altLang="en-US" sz="2200" dirty="0" smtClean="0">
                <a:solidFill>
                  <a:schemeClr val="accent6"/>
                </a:solidFill>
                <a:latin typeface="Helvetica" panose="020B0604020202020204" pitchFamily="34" charset="0"/>
              </a:rPr>
              <a:t>Upgrades/Modifications</a:t>
            </a:r>
            <a:endParaRPr lang="en-US" altLang="en-US" sz="2200" dirty="0">
              <a:solidFill>
                <a:schemeClr val="accent6"/>
              </a:solidFill>
              <a:latin typeface="Helvetica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33571" y="4579740"/>
            <a:ext cx="1881774" cy="14113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0503" y="4296595"/>
            <a:ext cx="2232297" cy="16742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85" y="2434472"/>
            <a:ext cx="2386148" cy="1789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92" y="2434472"/>
            <a:ext cx="1985917" cy="14894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45838" y="2365844"/>
            <a:ext cx="2192488" cy="1644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71278" y="4634712"/>
            <a:ext cx="1735179" cy="130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92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Test Stand 4 Cryogenics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1981199" y="2741395"/>
            <a:ext cx="5000625" cy="3108698"/>
            <a:chOff x="2867025" y="2731300"/>
            <a:chExt cx="4235450" cy="2633018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7025" y="2731300"/>
              <a:ext cx="4210050" cy="2633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 rot="17940000">
              <a:off x="5729389" y="3691477"/>
              <a:ext cx="390603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 rot="17940000">
              <a:off x="6035278" y="3593225"/>
              <a:ext cx="132010" cy="13201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 rot="17940000">
              <a:off x="6441984" y="3529708"/>
              <a:ext cx="45719" cy="64666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6078240" y="3619614"/>
              <a:ext cx="67985" cy="6798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 rot="1740000">
              <a:off x="6764310" y="4008246"/>
              <a:ext cx="75727" cy="566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4512863" y="2812670"/>
              <a:ext cx="349484" cy="628846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857585" y="2807908"/>
              <a:ext cx="547850" cy="314423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112232" y="3554186"/>
              <a:ext cx="33993" cy="65428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487560" y="3172445"/>
              <a:ext cx="669835" cy="384122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3095388" y="3983836"/>
              <a:ext cx="423863" cy="1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3466864" y="3898112"/>
              <a:ext cx="0" cy="762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 rot="1800000">
              <a:off x="5353117" y="2891483"/>
              <a:ext cx="104633" cy="14727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 rot="7200000">
              <a:off x="5631481" y="2958737"/>
              <a:ext cx="87296" cy="12287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5412504" y="3067386"/>
              <a:ext cx="33993" cy="65428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5483016" y="3106056"/>
              <a:ext cx="33993" cy="65428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6479848" y="4817660"/>
              <a:ext cx="225752" cy="317664"/>
            </a:xfrm>
            <a:prstGeom prst="ellipse">
              <a:avLst/>
            </a:prstGeom>
            <a:solidFill>
              <a:srgbClr val="FFEFBD"/>
            </a:solidFill>
            <a:ln>
              <a:solidFill>
                <a:srgbClr val="FFEFB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4965135" y="4148306"/>
              <a:ext cx="1534809" cy="882556"/>
            </a:xfrm>
            <a:prstGeom prst="line">
              <a:avLst/>
            </a:prstGeom>
            <a:ln w="44450">
              <a:solidFill>
                <a:srgbClr val="FFEFB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4913644" y="4136577"/>
              <a:ext cx="51491" cy="69255"/>
            </a:xfrm>
            <a:prstGeom prst="line">
              <a:avLst/>
            </a:prstGeom>
            <a:ln w="44450">
              <a:solidFill>
                <a:srgbClr val="FFEFB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4862347" y="4205832"/>
              <a:ext cx="51491" cy="69255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 rot="1800000">
              <a:off x="3803294" y="4455178"/>
              <a:ext cx="2892785" cy="46637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3715378" y="3722914"/>
              <a:ext cx="474785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3519251" y="3717890"/>
              <a:ext cx="207666" cy="25642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4190163" y="3700306"/>
              <a:ext cx="0" cy="100483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2954215" y="3715378"/>
              <a:ext cx="595365" cy="31189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731000" y="4946650"/>
              <a:ext cx="371475" cy="1333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436620" y="3219450"/>
              <a:ext cx="175260" cy="222066"/>
            </a:xfrm>
            <a:prstGeom prst="rect">
              <a:avLst/>
            </a:prstGeom>
            <a:solidFill>
              <a:srgbClr val="9B9B9B"/>
            </a:solidFill>
            <a:ln>
              <a:solidFill>
                <a:srgbClr val="96969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1" name="Straight Connector 60"/>
            <p:cNvCxnSpPr/>
            <p:nvPr/>
          </p:nvCxnSpPr>
          <p:spPr>
            <a:xfrm rot="3660000" flipV="1">
              <a:off x="3833437" y="3313247"/>
              <a:ext cx="349484" cy="628846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3657040" y="2979747"/>
              <a:ext cx="702" cy="634877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646965" y="2961428"/>
              <a:ext cx="322788" cy="357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4352924" y="3441516"/>
              <a:ext cx="0" cy="178099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341577" y="3434207"/>
              <a:ext cx="95744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410268" y="3434171"/>
              <a:ext cx="102595" cy="0"/>
            </a:xfrm>
            <a:prstGeom prst="line">
              <a:avLst/>
            </a:prstGeom>
            <a:ln w="63500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1800000">
              <a:off x="5398435" y="3149574"/>
              <a:ext cx="102595" cy="0"/>
            </a:xfrm>
            <a:prstGeom prst="line">
              <a:avLst/>
            </a:prstGeom>
            <a:ln w="63500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428751"/>
            <a:ext cx="8248649" cy="697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Connection of the Test Stand to the new Kinney Pump skids.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</a:rPr>
              <a:t>4/25/2016</a:t>
            </a:r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Roger Rabehl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| 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Stand 4 Cryogenics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21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3875" y="849194"/>
            <a:ext cx="824828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200" dirty="0">
                <a:solidFill>
                  <a:schemeClr val="accent6"/>
                </a:solidFill>
                <a:latin typeface="Helvetica" panose="020B0604020202020204" pitchFamily="34" charset="0"/>
              </a:rPr>
              <a:t>1.9 K LHe Operations – Test Stand Upgrades/Modification Req’d</a:t>
            </a:r>
          </a:p>
          <a:p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6039369" y="3229012"/>
            <a:ext cx="172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404040"/>
                </a:solidFill>
              </a:rPr>
              <a:t>Existing Stand 4 pumping line</a:t>
            </a:r>
            <a:endParaRPr lang="en-US" sz="1800" dirty="0">
              <a:solidFill>
                <a:srgbClr val="40404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682069" y="2044986"/>
            <a:ext cx="1834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404040"/>
                </a:solidFill>
              </a:rPr>
              <a:t>Existing old VTS-1 pumping line</a:t>
            </a:r>
            <a:endParaRPr lang="en-US" sz="1800" dirty="0">
              <a:solidFill>
                <a:srgbClr val="40404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872616" y="4069615"/>
            <a:ext cx="1684312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404040"/>
                </a:solidFill>
              </a:rPr>
              <a:t>Existing ‘new’ (~2010) Stand 4 pumping line</a:t>
            </a:r>
            <a:endParaRPr lang="en-US" sz="1800" dirty="0">
              <a:solidFill>
                <a:srgbClr val="40404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019300" y="2111477"/>
            <a:ext cx="1324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404040"/>
                </a:solidFill>
              </a:rPr>
              <a:t>New Kinney Pumps</a:t>
            </a:r>
            <a:endParaRPr lang="en-US" sz="1800" dirty="0">
              <a:solidFill>
                <a:srgbClr val="40404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437932" y="2588556"/>
            <a:ext cx="132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404040"/>
                </a:solidFill>
              </a:rPr>
              <a:t>Kinney I &amp; II</a:t>
            </a:r>
            <a:endParaRPr lang="en-US" sz="1800" dirty="0">
              <a:solidFill>
                <a:srgbClr val="40404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215891" y="3455563"/>
            <a:ext cx="1050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404040"/>
                </a:solidFill>
              </a:rPr>
              <a:t>Required tie-ins</a:t>
            </a:r>
            <a:endParaRPr lang="en-US" sz="1800" dirty="0">
              <a:solidFill>
                <a:srgbClr val="404040"/>
              </a:solidFill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3095625" y="3824895"/>
            <a:ext cx="82119" cy="291891"/>
          </a:xfrm>
          <a:prstGeom prst="straightConnector1">
            <a:avLst/>
          </a:prstGeom>
          <a:ln>
            <a:solidFill>
              <a:srgbClr val="404040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2860619" y="2691317"/>
            <a:ext cx="122196" cy="229884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73" idx="2"/>
          </p:cNvCxnSpPr>
          <p:nvPr/>
        </p:nvCxnSpPr>
        <p:spPr>
          <a:xfrm flipH="1">
            <a:off x="4458353" y="2691317"/>
            <a:ext cx="141186" cy="201340"/>
          </a:xfrm>
          <a:prstGeom prst="straightConnector1">
            <a:avLst/>
          </a:prstGeom>
          <a:ln>
            <a:solidFill>
              <a:srgbClr val="404040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80" idx="1"/>
            <a:endCxn id="9" idx="0"/>
          </p:cNvCxnSpPr>
          <p:nvPr/>
        </p:nvCxnSpPr>
        <p:spPr>
          <a:xfrm flipH="1">
            <a:off x="5021666" y="2773222"/>
            <a:ext cx="416266" cy="168943"/>
          </a:xfrm>
          <a:prstGeom prst="straightConnector1">
            <a:avLst/>
          </a:prstGeom>
          <a:ln>
            <a:solidFill>
              <a:srgbClr val="404040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80" idx="1"/>
            <a:endCxn id="33" idx="1"/>
          </p:cNvCxnSpPr>
          <p:nvPr/>
        </p:nvCxnSpPr>
        <p:spPr>
          <a:xfrm flipH="1">
            <a:off x="5322381" y="2773222"/>
            <a:ext cx="115551" cy="264605"/>
          </a:xfrm>
          <a:prstGeom prst="straightConnector1">
            <a:avLst/>
          </a:prstGeom>
          <a:ln>
            <a:solidFill>
              <a:srgbClr val="404040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65" idx="1"/>
          </p:cNvCxnSpPr>
          <p:nvPr/>
        </p:nvCxnSpPr>
        <p:spPr>
          <a:xfrm flipH="1" flipV="1">
            <a:off x="5598707" y="3546174"/>
            <a:ext cx="440662" cy="6004"/>
          </a:xfrm>
          <a:prstGeom prst="straightConnector1">
            <a:avLst/>
          </a:prstGeom>
          <a:ln>
            <a:solidFill>
              <a:srgbClr val="404040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 flipV="1">
            <a:off x="3936575" y="3585540"/>
            <a:ext cx="321446" cy="41967"/>
          </a:xfrm>
          <a:prstGeom prst="straightConnector1">
            <a:avLst/>
          </a:prstGeom>
          <a:ln>
            <a:solidFill>
              <a:srgbClr val="404040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4888608" y="3250659"/>
            <a:ext cx="114367" cy="267351"/>
          </a:xfrm>
          <a:prstGeom prst="straightConnector1">
            <a:avLst/>
          </a:prstGeom>
          <a:ln>
            <a:solidFill>
              <a:srgbClr val="404040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957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Test Stand 4 Cryogenics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1" y="1596231"/>
            <a:ext cx="8686799" cy="4068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Available </a:t>
            </a:r>
            <a:r>
              <a:rPr lang="en-US" altLang="en-US" sz="2000" dirty="0">
                <a:latin typeface="Helvetica" panose="020B0604020202020204" pitchFamily="34" charset="0"/>
                <a:ea typeface="Geneva" pitchFamily="121" charset="-128"/>
              </a:rPr>
              <a:t>LHe inventory</a:t>
            </a:r>
          </a:p>
          <a:p>
            <a:pPr lvl="1"/>
            <a:endParaRPr lang="en-US" altLang="en-US" sz="1800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LHe </a:t>
            </a:r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inventory concerns are greater when powering the magnet, 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pumping down to 1.9 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K, 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and requiring </a:t>
            </a:r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liquid on the current lead flags for extended periods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.</a:t>
            </a:r>
          </a:p>
          <a:p>
            <a:pPr lvl="2"/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Additional 700 liters LHe required per 1.9 K pump-down.</a:t>
            </a:r>
            <a:endParaRPr lang="en-US" altLang="en-US" sz="1600" dirty="0">
              <a:latin typeface="Helvetica" panose="020B0604020202020204" pitchFamily="34" charset="0"/>
              <a:ea typeface="Geneva" pitchFamily="121" charset="-128"/>
            </a:endParaRPr>
          </a:p>
          <a:p>
            <a:pPr lvl="2"/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Stand-by liquefaction loads</a:t>
            </a:r>
          </a:p>
          <a:p>
            <a:pPr lvl="3"/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48 </a:t>
            </a:r>
            <a:r>
              <a:rPr lang="en-US" altLang="en-US" sz="1400" dirty="0">
                <a:latin typeface="Helvetica" panose="020B0604020202020204" pitchFamily="34" charset="0"/>
                <a:ea typeface="Geneva" pitchFamily="121" charset="-128"/>
              </a:rPr>
              <a:t>liters/</a:t>
            </a:r>
            <a:r>
              <a:rPr lang="en-US" altLang="en-US" sz="1400" dirty="0">
                <a:latin typeface="Helvetica" panose="020B0604020202020204" pitchFamily="34" charset="0"/>
                <a:ea typeface="Geneva" pitchFamily="121" charset="-128"/>
              </a:rPr>
              <a:t>hr</a:t>
            </a:r>
            <a:r>
              <a:rPr lang="en-US" altLang="en-US" sz="1400" dirty="0">
                <a:latin typeface="Helvetica" panose="020B0604020202020204" pitchFamily="34" charset="0"/>
                <a:ea typeface="Geneva" pitchFamily="121" charset="-128"/>
              </a:rPr>
              <a:t> for 2</a:t>
            </a:r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 </a:t>
            </a:r>
            <a:r>
              <a:rPr lang="en-US" altLang="en-US" sz="1400" dirty="0">
                <a:latin typeface="Helvetica" panose="020B0604020202020204" pitchFamily="34" charset="0"/>
                <a:ea typeface="Geneva" pitchFamily="121" charset="-128"/>
              </a:rPr>
              <a:t>x 15 kA </a:t>
            </a:r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leads</a:t>
            </a:r>
          </a:p>
          <a:p>
            <a:pPr lvl="3"/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64 liters/</a:t>
            </a:r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hr</a:t>
            </a:r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 for 2 x 20 kA leads</a:t>
            </a:r>
            <a:endParaRPr lang="en-US" altLang="en-US" sz="1400" dirty="0">
              <a:latin typeface="Helvetica" panose="020B0604020202020204" pitchFamily="34" charset="0"/>
              <a:ea typeface="Geneva" pitchFamily="121" charset="-128"/>
            </a:endParaRPr>
          </a:p>
          <a:p>
            <a:pPr lvl="2"/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Powered liquefaction loads</a:t>
            </a:r>
          </a:p>
          <a:p>
            <a:pPr lvl="3"/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(48 + 60) </a:t>
            </a:r>
            <a:r>
              <a:rPr lang="en-US" altLang="en-US" sz="1400" dirty="0">
                <a:latin typeface="Helvetica" panose="020B0604020202020204" pitchFamily="34" charset="0"/>
                <a:ea typeface="Geneva" pitchFamily="121" charset="-128"/>
              </a:rPr>
              <a:t>= </a:t>
            </a:r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108 </a:t>
            </a:r>
            <a:r>
              <a:rPr lang="en-US" altLang="en-US" sz="1400" dirty="0">
                <a:latin typeface="Helvetica" panose="020B0604020202020204" pitchFamily="34" charset="0"/>
                <a:ea typeface="Geneva" pitchFamily="121" charset="-128"/>
              </a:rPr>
              <a:t>liters/</a:t>
            </a:r>
            <a:r>
              <a:rPr lang="en-US" altLang="en-US" sz="1400" dirty="0">
                <a:latin typeface="Helvetica" panose="020B0604020202020204" pitchFamily="34" charset="0"/>
                <a:ea typeface="Geneva" pitchFamily="121" charset="-128"/>
              </a:rPr>
              <a:t>hr</a:t>
            </a:r>
            <a:r>
              <a:rPr lang="en-US" altLang="en-US" sz="1400" dirty="0">
                <a:latin typeface="Helvetica" panose="020B0604020202020204" pitchFamily="34" charset="0"/>
                <a:ea typeface="Geneva" pitchFamily="121" charset="-128"/>
              </a:rPr>
              <a:t> for fully-powered 2 x 15 kA </a:t>
            </a:r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leads</a:t>
            </a:r>
          </a:p>
          <a:p>
            <a:pPr lvl="3"/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(64 + 80 (18/20)^2) = 129 liters/</a:t>
            </a:r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hr</a:t>
            </a:r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 for 2 x 20 kA leads powered to 18 kA </a:t>
            </a:r>
            <a:endParaRPr lang="en-US" altLang="en-US" sz="1400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2"/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300 liters/</a:t>
            </a:r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hr</a:t>
            </a:r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 nominal liquefaction rate</a:t>
            </a:r>
            <a:endParaRPr lang="en-US" altLang="en-US" sz="1600" dirty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marL="914400" lvl="2" indent="0">
              <a:buNone/>
            </a:pP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</a:rPr>
              <a:t>4/25/2016</a:t>
            </a:r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Roger Rabehl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| 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Stand 4 Cryogenics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22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7193" y="954147"/>
            <a:ext cx="515448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200" dirty="0">
                <a:solidFill>
                  <a:schemeClr val="accent6"/>
                </a:solidFill>
                <a:latin typeface="Helvetica" panose="020B0604020202020204" pitchFamily="34" charset="0"/>
              </a:rPr>
              <a:t>1.9 K LHe Operations </a:t>
            </a:r>
            <a:r>
              <a:rPr lang="en-US" altLang="en-US" sz="2200" dirty="0" smtClean="0">
                <a:solidFill>
                  <a:schemeClr val="accent6"/>
                </a:solidFill>
                <a:latin typeface="Helvetica" panose="020B0604020202020204" pitchFamily="34" charset="0"/>
              </a:rPr>
              <a:t>– Technical Risks</a:t>
            </a:r>
            <a:endParaRPr lang="en-US" altLang="en-US" sz="2200" dirty="0">
              <a:solidFill>
                <a:schemeClr val="accent6"/>
              </a:solidFill>
              <a:latin typeface="Helvetica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915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Test Stand 4 Cryogenics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714500"/>
            <a:ext cx="8686799" cy="3983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If operate with refurbished Kinney I &amp; II skids, </a:t>
            </a:r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there is no redundancy in pumping capabilities although this was how the first-generation IRQs were tested, and now the pumps will have been refurbished</a:t>
            </a:r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.</a:t>
            </a:r>
          </a:p>
          <a:p>
            <a:endParaRPr lang="en-US" altLang="en-US" sz="2000" dirty="0">
              <a:latin typeface="Helvetica" panose="020B0604020202020204" pitchFamily="34" charset="0"/>
              <a:ea typeface="Geneva" pitchFamily="121" charset="-128"/>
            </a:endParaRPr>
          </a:p>
          <a:p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This risk is eliminated if we connect to the new Kinney Pumps, where there are four skids installed in parallel.</a:t>
            </a:r>
            <a:endParaRPr lang="en-US" altLang="en-US" sz="1800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</a:rPr>
              <a:t>4/25/2016</a:t>
            </a:r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Roger Rabehl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| 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Stand 4 Cryogenics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23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1981" y="908109"/>
            <a:ext cx="515448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200" dirty="0">
                <a:solidFill>
                  <a:schemeClr val="accent6"/>
                </a:solidFill>
                <a:latin typeface="Helvetica" panose="020B0604020202020204" pitchFamily="34" charset="0"/>
              </a:rPr>
              <a:t>1.9 K LHe Operations </a:t>
            </a:r>
            <a:r>
              <a:rPr lang="en-US" altLang="en-US" sz="2200" dirty="0" smtClean="0">
                <a:solidFill>
                  <a:schemeClr val="accent6"/>
                </a:solidFill>
                <a:latin typeface="Helvetica" panose="020B0604020202020204" pitchFamily="34" charset="0"/>
              </a:rPr>
              <a:t>– Technical Risks</a:t>
            </a:r>
            <a:endParaRPr lang="en-US" altLang="en-US" sz="2200" dirty="0">
              <a:solidFill>
                <a:schemeClr val="accent6"/>
              </a:solidFill>
              <a:latin typeface="Helvetica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64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Test Stand 4 Cryogenics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609726"/>
            <a:ext cx="8686799" cy="46767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600" dirty="0" smtClean="0">
                <a:solidFill>
                  <a:srgbClr val="FF0000"/>
                </a:solidFill>
                <a:latin typeface="Helvetica" panose="020B0604020202020204" pitchFamily="34" charset="0"/>
                <a:ea typeface="Geneva" pitchFamily="121" charset="-128"/>
              </a:rPr>
              <a:t>Refurbishment of Kinney Pumps:  $122k (Nov. 2015 </a:t>
            </a:r>
            <a:r>
              <a:rPr lang="en-US" altLang="en-US" sz="1600" dirty="0" smtClean="0">
                <a:solidFill>
                  <a:srgbClr val="FF0000"/>
                </a:solidFill>
                <a:latin typeface="Helvetica" panose="020B0604020202020204" pitchFamily="34" charset="0"/>
                <a:ea typeface="Geneva" pitchFamily="121" charset="-128"/>
              </a:rPr>
              <a:t>quote, assuming no major rework or replacement of pumps)</a:t>
            </a:r>
            <a:endParaRPr lang="en-US" altLang="en-US" sz="1600" dirty="0" smtClean="0">
              <a:solidFill>
                <a:srgbClr val="FF0000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New or re-worked V-J </a:t>
            </a:r>
            <a:r>
              <a:rPr lang="en-US" altLang="en-US" sz="1600" dirty="0">
                <a:latin typeface="Helvetica" panose="020B0604020202020204" pitchFamily="34" charset="0"/>
                <a:ea typeface="Geneva" pitchFamily="121" charset="-128"/>
              </a:rPr>
              <a:t>transfer </a:t>
            </a:r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lines:  $32k</a:t>
            </a:r>
            <a:endParaRPr lang="en-US" altLang="en-US" sz="1600" dirty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4 x </a:t>
            </a:r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$8k </a:t>
            </a:r>
            <a:r>
              <a:rPr lang="en-US" altLang="en-US" sz="1400" dirty="0">
                <a:latin typeface="Helvetica" panose="020B0604020202020204" pitchFamily="34" charset="0"/>
                <a:ea typeface="Geneva" pitchFamily="121" charset="-128"/>
              </a:rPr>
              <a:t>($5k stingers, $1k pipe/tube/fittings, $2k welding</a:t>
            </a:r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)</a:t>
            </a:r>
            <a:endParaRPr lang="en-US" altLang="en-US" sz="1400" dirty="0">
              <a:latin typeface="Helvetica" panose="020B0604020202020204" pitchFamily="34" charset="0"/>
              <a:ea typeface="Geneva" pitchFamily="121" charset="-128"/>
            </a:endParaRPr>
          </a:p>
          <a:p>
            <a:r>
              <a:rPr lang="en-US" altLang="en-US" sz="1600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Valve &amp; instrument upgrades:  $20k</a:t>
            </a:r>
          </a:p>
          <a:p>
            <a:r>
              <a:rPr lang="en-US" altLang="en-US" sz="1600" dirty="0" smtClean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Re-work of LHe supply piping between Storage Dewar and Test Stand:  </a:t>
            </a:r>
            <a:r>
              <a:rPr lang="en-US" altLang="en-US" sz="1600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$</a:t>
            </a:r>
            <a:r>
              <a:rPr lang="en-US" altLang="en-US" sz="1600" dirty="0" smtClean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16k</a:t>
            </a:r>
          </a:p>
          <a:p>
            <a:pPr lvl="1"/>
            <a:r>
              <a:rPr lang="en-US" altLang="en-US" sz="1400" dirty="0" smtClean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($</a:t>
            </a:r>
            <a:r>
              <a:rPr lang="en-US" altLang="en-US" sz="1400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10k stingers, $2k pipe/tube/fittings, $4k welding</a:t>
            </a:r>
            <a:r>
              <a:rPr lang="en-US" altLang="en-US" sz="1400" dirty="0" smtClean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)</a:t>
            </a:r>
          </a:p>
          <a:p>
            <a:r>
              <a:rPr lang="en-US" altLang="en-US" sz="1600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Upgrade insulating vacuum system</a:t>
            </a:r>
          </a:p>
          <a:p>
            <a:pPr lvl="1"/>
            <a:r>
              <a:rPr lang="en-US" altLang="en-US" sz="1400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Turbo pump:  $10k (Feb. 2016 pricing)</a:t>
            </a:r>
          </a:p>
          <a:p>
            <a:pPr lvl="1"/>
            <a:r>
              <a:rPr lang="en-US" altLang="en-US" sz="1400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Instrumentation:  $5k (Sept. 2014 purchase</a:t>
            </a:r>
            <a:r>
              <a:rPr lang="en-US" altLang="en-US" sz="1400" dirty="0" smtClean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)</a:t>
            </a:r>
            <a:endParaRPr lang="en-US" altLang="en-US" sz="1400" dirty="0">
              <a:solidFill>
                <a:schemeClr val="accent6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r>
              <a:rPr lang="en-US" altLang="en-US" sz="1600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Mass flow controllers:  $8k (Dec. 2015 purchase</a:t>
            </a:r>
            <a:r>
              <a:rPr lang="en-US" altLang="en-US" sz="1600" dirty="0" smtClean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)</a:t>
            </a:r>
          </a:p>
          <a:p>
            <a:r>
              <a:rPr lang="en-US" altLang="en-US" sz="1600" dirty="0" smtClean="0">
                <a:solidFill>
                  <a:srgbClr val="FFC000"/>
                </a:solidFill>
                <a:latin typeface="Helvetica" panose="020B0604020202020204" pitchFamily="34" charset="0"/>
                <a:ea typeface="Geneva" pitchFamily="121" charset="-128"/>
              </a:rPr>
              <a:t>Pumping line tie-ins:  $5k  ($3k welding, $2k pipe/fittings)</a:t>
            </a:r>
            <a:endParaRPr lang="en-US" altLang="en-US" sz="1600" dirty="0">
              <a:solidFill>
                <a:srgbClr val="FFC000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r>
              <a:rPr lang="en-US" altLang="en-US" sz="1600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Test stand ‘hardening’:  $5k ($4k welding, $1k fittings)</a:t>
            </a:r>
          </a:p>
          <a:p>
            <a:r>
              <a:rPr lang="en-US" altLang="en-US" sz="1600" dirty="0">
                <a:latin typeface="Helvetica" panose="020B0604020202020204" pitchFamily="34" charset="0"/>
                <a:ea typeface="Geneva" pitchFamily="121" charset="-128"/>
              </a:rPr>
              <a:t>Control valve for LN2 service:  $4k (May 2014 purchase</a:t>
            </a:r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)</a:t>
            </a:r>
          </a:p>
          <a:p>
            <a:endParaRPr lang="en-US" altLang="en-US" sz="1600" dirty="0">
              <a:latin typeface="Helvetica" panose="020B0604020202020204" pitchFamily="34" charset="0"/>
              <a:ea typeface="Geneva" pitchFamily="121" charset="-128"/>
            </a:endParaRPr>
          </a:p>
          <a:p>
            <a:r>
              <a:rPr lang="en-US" altLang="en-US" sz="1600" dirty="0" smtClean="0">
                <a:solidFill>
                  <a:srgbClr val="FF0000"/>
                </a:solidFill>
                <a:latin typeface="Helvetica" panose="020B0604020202020204" pitchFamily="34" charset="0"/>
                <a:ea typeface="Geneva" pitchFamily="121" charset="-128"/>
              </a:rPr>
              <a:t>TOTAL:  $</a:t>
            </a:r>
            <a:r>
              <a:rPr lang="en-US" altLang="en-US" sz="1600" dirty="0" smtClean="0">
                <a:solidFill>
                  <a:srgbClr val="FF0000"/>
                </a:solidFill>
                <a:latin typeface="Helvetica" panose="020B0604020202020204" pitchFamily="34" charset="0"/>
                <a:ea typeface="Geneva" pitchFamily="121" charset="-128"/>
              </a:rPr>
              <a:t>222k</a:t>
            </a:r>
          </a:p>
          <a:p>
            <a:r>
              <a:rPr lang="en-US" altLang="en-US" sz="1600" dirty="0" smtClean="0">
                <a:solidFill>
                  <a:srgbClr val="FFC000"/>
                </a:solidFill>
                <a:latin typeface="Helvetica" panose="020B0604020202020204" pitchFamily="34" charset="0"/>
                <a:ea typeface="Geneva" pitchFamily="121" charset="-128"/>
              </a:rPr>
              <a:t>TOTAL:  $105k</a:t>
            </a:r>
            <a:endParaRPr lang="en-US" altLang="en-US" sz="1600" dirty="0" smtClean="0">
              <a:solidFill>
                <a:srgbClr val="FFC000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</a:rPr>
              <a:t>4/25/2016</a:t>
            </a:r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Roger Rabehl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| 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Stand 4 Cryogenics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24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8959" y="769392"/>
            <a:ext cx="81839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200" dirty="0">
                <a:solidFill>
                  <a:schemeClr val="accent6"/>
                </a:solidFill>
                <a:latin typeface="Helvetica" panose="020B0604020202020204" pitchFamily="34" charset="0"/>
              </a:rPr>
              <a:t>1.9 K LHe Operations – Test Stand Preparations </a:t>
            </a:r>
            <a:r>
              <a:rPr lang="en-US" altLang="en-US" sz="2200" dirty="0" smtClean="0">
                <a:solidFill>
                  <a:schemeClr val="accent6"/>
                </a:solidFill>
                <a:latin typeface="Helvetica" panose="020B0604020202020204" pitchFamily="34" charset="0"/>
              </a:rPr>
              <a:t>Cost Estimate</a:t>
            </a:r>
          </a:p>
          <a:p>
            <a:pPr algn="ctr"/>
            <a:r>
              <a:rPr lang="en-US" altLang="en-US" sz="2200" dirty="0" smtClean="0">
                <a:solidFill>
                  <a:schemeClr val="accent6"/>
                </a:solidFill>
                <a:latin typeface="Helvetica" panose="020B0604020202020204" pitchFamily="34" charset="0"/>
              </a:rPr>
              <a:t>Options:  </a:t>
            </a:r>
            <a:r>
              <a:rPr lang="en-US" altLang="en-US" sz="2200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Kinney I &amp; II Refurbishment</a:t>
            </a:r>
            <a:r>
              <a:rPr lang="en-US" altLang="en-US" sz="2200" dirty="0" smtClean="0">
                <a:solidFill>
                  <a:schemeClr val="accent6"/>
                </a:solidFill>
                <a:latin typeface="Helvetica" panose="020B0604020202020204" pitchFamily="34" charset="0"/>
              </a:rPr>
              <a:t>, </a:t>
            </a:r>
            <a:r>
              <a:rPr lang="en-US" altLang="en-US" sz="2200" dirty="0" smtClean="0">
                <a:solidFill>
                  <a:srgbClr val="FFC000"/>
                </a:solidFill>
                <a:latin typeface="Helvetica" panose="020B0604020202020204" pitchFamily="34" charset="0"/>
              </a:rPr>
              <a:t>Tie-In to New Pumps</a:t>
            </a:r>
            <a:endParaRPr lang="en-US" altLang="en-US" sz="2200" dirty="0">
              <a:solidFill>
                <a:srgbClr val="FFC000"/>
              </a:solidFill>
              <a:latin typeface="Helvetica" panose="020B0604020202020204" pitchFamily="34" charset="0"/>
            </a:endParaRPr>
          </a:p>
          <a:p>
            <a:endParaRPr lang="en-US" sz="2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192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Test Stand 4 Cryogenics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571625"/>
            <a:ext cx="8686799" cy="458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dirty="0" smtClean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Designer/drafter</a:t>
            </a:r>
            <a:r>
              <a:rPr lang="en-US" altLang="en-US" sz="2000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:  </a:t>
            </a:r>
            <a:r>
              <a:rPr lang="en-US" altLang="en-US" sz="2000" dirty="0" smtClean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8 p-weeks (0.18 FTE)</a:t>
            </a:r>
            <a:endParaRPr lang="en-US" altLang="en-US" sz="2000" dirty="0">
              <a:solidFill>
                <a:schemeClr val="accent6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r>
              <a:rPr lang="en-US" altLang="en-US" sz="1800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6 p-weeks V-J lines (6 lines x 1 p-week/line)</a:t>
            </a:r>
          </a:p>
          <a:p>
            <a:pPr lvl="1"/>
            <a:r>
              <a:rPr lang="en-US" alt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2 </a:t>
            </a:r>
            <a:r>
              <a:rPr lang="en-US" altLang="en-US" sz="1800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p-weeks building model update</a:t>
            </a:r>
          </a:p>
          <a:p>
            <a:pPr lvl="1"/>
            <a:endParaRPr lang="en-US" altLang="en-US" sz="1400" dirty="0">
              <a:solidFill>
                <a:schemeClr val="accent6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r>
              <a:rPr lang="en-US" altLang="en-US" sz="2000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Engineering:  </a:t>
            </a:r>
            <a:r>
              <a:rPr lang="en-US" altLang="en-US" sz="2000" dirty="0" smtClean="0">
                <a:solidFill>
                  <a:srgbClr val="FF0000"/>
                </a:solidFill>
                <a:latin typeface="Helvetica" panose="020B0604020202020204" pitchFamily="34" charset="0"/>
                <a:ea typeface="Geneva" pitchFamily="121" charset="-128"/>
              </a:rPr>
              <a:t>22 p-weeks (</a:t>
            </a:r>
            <a:r>
              <a:rPr lang="en-US" altLang="en-US" sz="2000" dirty="0" smtClean="0">
                <a:solidFill>
                  <a:srgbClr val="FF0000"/>
                </a:solidFill>
                <a:latin typeface="Helvetica" panose="020B0604020202020204" pitchFamily="34" charset="0"/>
                <a:ea typeface="Geneva" pitchFamily="121" charset="-128"/>
              </a:rPr>
              <a:t>0.50 </a:t>
            </a:r>
            <a:r>
              <a:rPr lang="en-US" altLang="en-US" sz="2000" dirty="0" smtClean="0">
                <a:solidFill>
                  <a:srgbClr val="FF0000"/>
                </a:solidFill>
                <a:latin typeface="Helvetica" panose="020B0604020202020204" pitchFamily="34" charset="0"/>
                <a:ea typeface="Geneva" pitchFamily="121" charset="-128"/>
              </a:rPr>
              <a:t>FTE</a:t>
            </a:r>
            <a:r>
              <a:rPr lang="en-US" altLang="en-US" sz="2000" dirty="0" smtClean="0">
                <a:solidFill>
                  <a:srgbClr val="FF0000"/>
                </a:solidFill>
                <a:latin typeface="Helvetica" panose="020B0604020202020204" pitchFamily="34" charset="0"/>
                <a:ea typeface="Geneva" pitchFamily="121" charset="-128"/>
              </a:rPr>
              <a:t>)</a:t>
            </a:r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,</a:t>
            </a:r>
            <a:r>
              <a:rPr lang="en-US" altLang="en-US" sz="2000" dirty="0" smtClean="0">
                <a:solidFill>
                  <a:srgbClr val="FF0000"/>
                </a:solidFill>
                <a:latin typeface="Helvetica" panose="020B0604020202020204" pitchFamily="34" charset="0"/>
                <a:ea typeface="Geneva" pitchFamily="121" charset="-128"/>
              </a:rPr>
              <a:t> </a:t>
            </a:r>
            <a:r>
              <a:rPr lang="en-US" altLang="en-US" sz="2000" dirty="0" smtClean="0">
                <a:solidFill>
                  <a:srgbClr val="FFC000"/>
                </a:solidFill>
                <a:latin typeface="Helvetica" panose="020B0604020202020204" pitchFamily="34" charset="0"/>
                <a:ea typeface="Geneva" pitchFamily="121" charset="-128"/>
              </a:rPr>
              <a:t>20 p-weeks (0.45 FTE)</a:t>
            </a:r>
            <a:endParaRPr lang="en-US" altLang="en-US" sz="2000" dirty="0">
              <a:solidFill>
                <a:srgbClr val="FFC000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r>
              <a:rPr lang="en-US" altLang="en-US" sz="1800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8 p-weeks cryo safety documentation</a:t>
            </a:r>
          </a:p>
          <a:p>
            <a:pPr lvl="1"/>
            <a:r>
              <a:rPr lang="en-US" altLang="en-US" sz="1800" dirty="0">
                <a:solidFill>
                  <a:srgbClr val="FF0000"/>
                </a:solidFill>
                <a:latin typeface="Helvetica" panose="020B0604020202020204" pitchFamily="34" charset="0"/>
                <a:ea typeface="Geneva" pitchFamily="121" charset="-128"/>
              </a:rPr>
              <a:t>4 p-weeks controls modifications</a:t>
            </a:r>
          </a:p>
          <a:p>
            <a:pPr lvl="1"/>
            <a:r>
              <a:rPr lang="en-US" altLang="en-US" sz="1800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3 p-weeks engineering oversight of transfer line fabrication, vacuum system upgrade, test stand hardening, subcooler placement, Kinney pump removal/refurbishment/installation</a:t>
            </a:r>
          </a:p>
          <a:p>
            <a:pPr lvl="1"/>
            <a:r>
              <a:rPr lang="en-US" alt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2 p-weeks valve and instrument </a:t>
            </a:r>
            <a:r>
              <a:rPr lang="en-US" alt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upgrades</a:t>
            </a:r>
          </a:p>
          <a:p>
            <a:pPr lvl="1"/>
            <a:r>
              <a:rPr lang="en-US" altLang="en-US" sz="1800" dirty="0" smtClean="0">
                <a:solidFill>
                  <a:srgbClr val="FFC000"/>
                </a:solidFill>
                <a:latin typeface="Helvetica" panose="020B0604020202020204" pitchFamily="34" charset="0"/>
                <a:ea typeface="Geneva" pitchFamily="121" charset="-128"/>
              </a:rPr>
              <a:t>2 p-weeks controls modifications</a:t>
            </a:r>
            <a:endParaRPr lang="en-US" altLang="en-US" sz="1800" dirty="0">
              <a:solidFill>
                <a:srgbClr val="FFC000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r>
              <a:rPr lang="en-US" alt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2 </a:t>
            </a:r>
            <a:r>
              <a:rPr lang="en-US" altLang="en-US" sz="1800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p-weeks cryo safety review</a:t>
            </a:r>
          </a:p>
          <a:p>
            <a:pPr lvl="1"/>
            <a:r>
              <a:rPr lang="en-US" altLang="en-US" sz="1800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2 p-weeks acceptance </a:t>
            </a:r>
            <a:r>
              <a:rPr lang="en-US" alt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testing</a:t>
            </a:r>
          </a:p>
          <a:p>
            <a:pPr lvl="1"/>
            <a:r>
              <a:rPr lang="en-US" altLang="en-US" sz="1800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1 p-week for subcooler system design</a:t>
            </a:r>
          </a:p>
          <a:p>
            <a:pPr lvl="1"/>
            <a:endParaRPr lang="en-US" altLang="en-US" sz="1800" dirty="0">
              <a:solidFill>
                <a:schemeClr val="accent6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</a:rPr>
              <a:t>4/25/2016</a:t>
            </a:r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Roger Rabehl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| 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Stand 4 Cryogenics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25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0384" y="781050"/>
            <a:ext cx="82017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200" dirty="0">
                <a:solidFill>
                  <a:schemeClr val="accent6"/>
                </a:solidFill>
                <a:latin typeface="Helvetica" panose="020B0604020202020204" pitchFamily="34" charset="0"/>
              </a:rPr>
              <a:t>1.9 K LHe Operations – Test Stand Preparations </a:t>
            </a:r>
            <a:r>
              <a:rPr lang="en-US" altLang="en-US" sz="2200" dirty="0" smtClean="0">
                <a:solidFill>
                  <a:schemeClr val="accent6"/>
                </a:solidFill>
                <a:latin typeface="Helvetica" panose="020B0604020202020204" pitchFamily="34" charset="0"/>
              </a:rPr>
              <a:t>Labor Estimate</a:t>
            </a:r>
          </a:p>
          <a:p>
            <a:pPr algn="ctr"/>
            <a:r>
              <a:rPr lang="en-US" altLang="en-US" sz="2200" dirty="0">
                <a:solidFill>
                  <a:schemeClr val="accent6"/>
                </a:solidFill>
                <a:latin typeface="Helvetica" panose="020B0604020202020204" pitchFamily="34" charset="0"/>
              </a:rPr>
              <a:t>Options:  </a:t>
            </a:r>
            <a:r>
              <a:rPr lang="en-US" altLang="en-US" sz="2200" dirty="0">
                <a:solidFill>
                  <a:srgbClr val="FF0000"/>
                </a:solidFill>
                <a:latin typeface="Helvetica" panose="020B0604020202020204" pitchFamily="34" charset="0"/>
              </a:rPr>
              <a:t>Kinney I &amp; II Refurbishment</a:t>
            </a:r>
            <a:r>
              <a:rPr lang="en-US" altLang="en-US" sz="2200" dirty="0">
                <a:solidFill>
                  <a:schemeClr val="accent6"/>
                </a:solidFill>
                <a:latin typeface="Helvetica" panose="020B0604020202020204" pitchFamily="34" charset="0"/>
              </a:rPr>
              <a:t>, </a:t>
            </a:r>
            <a:r>
              <a:rPr lang="en-US" altLang="en-US" sz="2200" dirty="0">
                <a:solidFill>
                  <a:srgbClr val="FFC000"/>
                </a:solidFill>
                <a:latin typeface="Helvetica" panose="020B0604020202020204" pitchFamily="34" charset="0"/>
              </a:rPr>
              <a:t>Tie-In to New Pumps</a:t>
            </a:r>
            <a:endParaRPr lang="en-US" altLang="en-US" sz="2200" dirty="0">
              <a:solidFill>
                <a:srgbClr val="FFC000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453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Test Stand 4 Cryogenics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2619376"/>
            <a:ext cx="8686799" cy="31622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Mechanical </a:t>
            </a:r>
            <a:r>
              <a:rPr lang="en-US" altLang="en-US" sz="2000" dirty="0" smtClean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Technician</a:t>
            </a:r>
            <a:r>
              <a:rPr lang="en-US" altLang="en-US" sz="2000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:  </a:t>
            </a:r>
            <a:r>
              <a:rPr lang="en-US" altLang="en-US" sz="2000" dirty="0" smtClean="0">
                <a:solidFill>
                  <a:srgbClr val="FF0000"/>
                </a:solidFill>
                <a:latin typeface="Helvetica" panose="020B0604020202020204" pitchFamily="34" charset="0"/>
                <a:ea typeface="Geneva" pitchFamily="121" charset="-128"/>
              </a:rPr>
              <a:t>22 p-weeks (0.50 FTE</a:t>
            </a:r>
            <a:r>
              <a:rPr lang="en-US" altLang="en-US" sz="2000" dirty="0" smtClean="0">
                <a:solidFill>
                  <a:srgbClr val="FF0000"/>
                </a:solidFill>
                <a:latin typeface="Helvetica" panose="020B0604020202020204" pitchFamily="34" charset="0"/>
                <a:ea typeface="Geneva" pitchFamily="121" charset="-128"/>
              </a:rPr>
              <a:t>)</a:t>
            </a:r>
            <a:r>
              <a:rPr lang="en-US" altLang="en-US" sz="2000" dirty="0" smtClean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, </a:t>
            </a:r>
            <a:r>
              <a:rPr lang="en-US" altLang="en-US" sz="2000" dirty="0" smtClean="0">
                <a:solidFill>
                  <a:srgbClr val="FFC000"/>
                </a:solidFill>
                <a:latin typeface="Helvetica" panose="020B0604020202020204" pitchFamily="34" charset="0"/>
                <a:ea typeface="Geneva" pitchFamily="121" charset="-128"/>
              </a:rPr>
              <a:t>15 p-weeks (0.34 FTE)</a:t>
            </a:r>
            <a:endParaRPr lang="en-US" altLang="en-US" sz="2000" dirty="0">
              <a:solidFill>
                <a:srgbClr val="FFC000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r>
              <a:rPr lang="en-US" altLang="en-US" sz="1800" dirty="0" smtClean="0">
                <a:solidFill>
                  <a:srgbClr val="FF0000"/>
                </a:solidFill>
                <a:latin typeface="Helvetica" panose="020B0604020202020204" pitchFamily="34" charset="0"/>
                <a:ea typeface="Geneva" pitchFamily="121" charset="-128"/>
              </a:rPr>
              <a:t>8 p-weeks for Kinney </a:t>
            </a:r>
            <a:r>
              <a:rPr lang="en-US" altLang="en-US" sz="1800" dirty="0" smtClean="0">
                <a:solidFill>
                  <a:srgbClr val="FF0000"/>
                </a:solidFill>
                <a:latin typeface="Helvetica" panose="020B0604020202020204" pitchFamily="34" charset="0"/>
                <a:ea typeface="Geneva" pitchFamily="121" charset="-128"/>
              </a:rPr>
              <a:t>Pumps </a:t>
            </a:r>
            <a:r>
              <a:rPr lang="en-US" altLang="en-US" sz="1800" dirty="0" smtClean="0">
                <a:solidFill>
                  <a:srgbClr val="FF0000"/>
                </a:solidFill>
                <a:latin typeface="Helvetica" panose="020B0604020202020204" pitchFamily="34" charset="0"/>
                <a:ea typeface="Geneva" pitchFamily="121" charset="-128"/>
              </a:rPr>
              <a:t>removal and </a:t>
            </a:r>
            <a:r>
              <a:rPr lang="en-US" altLang="en-US" sz="1800" dirty="0" smtClean="0">
                <a:solidFill>
                  <a:srgbClr val="FF0000"/>
                </a:solidFill>
                <a:latin typeface="Helvetica" panose="020B0604020202020204" pitchFamily="34" charset="0"/>
                <a:ea typeface="Geneva" pitchFamily="121" charset="-128"/>
              </a:rPr>
              <a:t>re-installation</a:t>
            </a:r>
            <a:endParaRPr lang="en-US" altLang="en-US" sz="1800" dirty="0" smtClean="0">
              <a:solidFill>
                <a:srgbClr val="FF0000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r>
              <a:rPr lang="en-US" altLang="en-US" sz="1800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6 p-weeks V-J manifold/line </a:t>
            </a:r>
            <a:r>
              <a:rPr lang="en-US" alt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fabrication</a:t>
            </a:r>
            <a:endParaRPr lang="en-US" altLang="en-US" sz="1800" dirty="0">
              <a:solidFill>
                <a:srgbClr val="FFC000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r>
              <a:rPr lang="en-US" alt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2 </a:t>
            </a:r>
            <a:r>
              <a:rPr lang="en-US" altLang="en-US" sz="1800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p-weeks for insulating vacuum system upgrade</a:t>
            </a:r>
          </a:p>
          <a:p>
            <a:pPr lvl="1"/>
            <a:r>
              <a:rPr lang="en-US" altLang="en-US" sz="1800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2 p-weeks for valve and instrument upgrades</a:t>
            </a:r>
          </a:p>
          <a:p>
            <a:pPr lvl="1"/>
            <a:r>
              <a:rPr lang="en-US" altLang="en-US" sz="1800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2 p-weeks for test stand ‘hardening</a:t>
            </a:r>
            <a:r>
              <a:rPr lang="en-US" alt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’</a:t>
            </a:r>
          </a:p>
          <a:p>
            <a:pPr lvl="1"/>
            <a:r>
              <a:rPr lang="en-US" altLang="en-US" sz="1800" dirty="0" smtClean="0">
                <a:solidFill>
                  <a:srgbClr val="FFC000"/>
                </a:solidFill>
                <a:latin typeface="Helvetica" panose="020B0604020202020204" pitchFamily="34" charset="0"/>
                <a:ea typeface="Geneva" pitchFamily="121" charset="-128"/>
              </a:rPr>
              <a:t>1 p-week for pumping line tie-ins</a:t>
            </a:r>
            <a:endParaRPr lang="en-US" altLang="en-US" sz="1800" dirty="0" smtClean="0">
              <a:solidFill>
                <a:srgbClr val="FFC000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r>
              <a:rPr lang="en-US" altLang="en-US" sz="1800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1 p-week for subcooler relocation</a:t>
            </a:r>
          </a:p>
          <a:p>
            <a:pPr lvl="1"/>
            <a:r>
              <a:rPr lang="en-US" altLang="en-US" sz="1800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1 p-week for warm GHe line </a:t>
            </a:r>
            <a:r>
              <a:rPr lang="en-US" altLang="en-US" sz="1800" dirty="0" smtClean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modifications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</a:rPr>
              <a:t>4/25/2016</a:t>
            </a:r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Roger Rabehl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| 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Stand 4 Cryogenics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26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483" y="933390"/>
            <a:ext cx="82017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200" dirty="0">
                <a:solidFill>
                  <a:schemeClr val="accent6"/>
                </a:solidFill>
                <a:latin typeface="Helvetica" panose="020B0604020202020204" pitchFamily="34" charset="0"/>
              </a:rPr>
              <a:t>1.9 K LHe Operations – Test Stand Preparations </a:t>
            </a:r>
            <a:r>
              <a:rPr lang="en-US" altLang="en-US" sz="2200" dirty="0" smtClean="0">
                <a:solidFill>
                  <a:schemeClr val="accent6"/>
                </a:solidFill>
                <a:latin typeface="Helvetica" panose="020B0604020202020204" pitchFamily="34" charset="0"/>
              </a:rPr>
              <a:t>Labor Estimate</a:t>
            </a:r>
          </a:p>
          <a:p>
            <a:pPr algn="ctr"/>
            <a:r>
              <a:rPr lang="en-US" altLang="en-US" sz="2200" dirty="0">
                <a:solidFill>
                  <a:schemeClr val="accent6"/>
                </a:solidFill>
                <a:latin typeface="Helvetica" panose="020B0604020202020204" pitchFamily="34" charset="0"/>
              </a:rPr>
              <a:t>Options:  </a:t>
            </a:r>
            <a:r>
              <a:rPr lang="en-US" altLang="en-US" sz="2200" dirty="0">
                <a:solidFill>
                  <a:srgbClr val="FF0000"/>
                </a:solidFill>
                <a:latin typeface="Helvetica" panose="020B0604020202020204" pitchFamily="34" charset="0"/>
              </a:rPr>
              <a:t>Kinney I &amp; II Refurbishment</a:t>
            </a:r>
            <a:r>
              <a:rPr lang="en-US" altLang="en-US" sz="2200" dirty="0">
                <a:solidFill>
                  <a:schemeClr val="accent6"/>
                </a:solidFill>
                <a:latin typeface="Helvetica" panose="020B0604020202020204" pitchFamily="34" charset="0"/>
              </a:rPr>
              <a:t>, </a:t>
            </a:r>
            <a:r>
              <a:rPr lang="en-US" altLang="en-US" sz="2200" dirty="0">
                <a:solidFill>
                  <a:srgbClr val="FFC000"/>
                </a:solidFill>
                <a:latin typeface="Helvetica" panose="020B0604020202020204" pitchFamily="34" charset="0"/>
              </a:rPr>
              <a:t>Tie-In to New Pumps</a:t>
            </a:r>
          </a:p>
          <a:p>
            <a:endParaRPr lang="en-US" altLang="en-US" sz="2200" dirty="0">
              <a:solidFill>
                <a:schemeClr val="accent6"/>
              </a:solidFill>
              <a:latin typeface="Helvetica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168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Test Stand 4 Cryogenics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752601"/>
            <a:ext cx="8686799" cy="3829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lvl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</a:rPr>
              <a:t>4/25/2016</a:t>
            </a:r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Roger Rabehl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| 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Stand 4 Cryogenics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27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4" y="2066085"/>
            <a:ext cx="8596312" cy="33298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2782" y="952381"/>
            <a:ext cx="865544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200" dirty="0">
                <a:solidFill>
                  <a:schemeClr val="accent6"/>
                </a:solidFill>
                <a:latin typeface="Helvetica" panose="020B0604020202020204" pitchFamily="34" charset="0"/>
              </a:rPr>
              <a:t>1.9 K LHe Operations – Test Stand Preparations </a:t>
            </a:r>
            <a:r>
              <a:rPr lang="en-US" altLang="en-US" sz="2200" dirty="0" smtClean="0">
                <a:solidFill>
                  <a:schemeClr val="accent6"/>
                </a:solidFill>
                <a:latin typeface="Helvetica" panose="020B0604020202020204" pitchFamily="34" charset="0"/>
              </a:rPr>
              <a:t>Schedule Estimate</a:t>
            </a:r>
            <a:endParaRPr lang="en-US" altLang="en-US" sz="2200" dirty="0">
              <a:solidFill>
                <a:schemeClr val="accent6"/>
              </a:solidFill>
              <a:latin typeface="Helvetica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287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Test Stand 4 Cryogenics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752601"/>
            <a:ext cx="8686799" cy="3829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lvl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</a:rPr>
              <a:t>4/25/2016</a:t>
            </a:r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Roger Rabehl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| 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Stand 4 Cryogenics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28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4632" y="961906"/>
            <a:ext cx="504574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2200" dirty="0" smtClean="0">
                <a:solidFill>
                  <a:schemeClr val="accent6"/>
                </a:solidFill>
                <a:latin typeface="Helvetica" panose="020B0604020202020204" pitchFamily="34" charset="0"/>
              </a:rPr>
              <a:t>M&amp;S and Labor Estimates Summary</a:t>
            </a:r>
            <a:endParaRPr lang="en-US" altLang="en-US" sz="2200" dirty="0">
              <a:solidFill>
                <a:schemeClr val="accent6"/>
              </a:solidFill>
              <a:latin typeface="Helvetica" panose="020B0604020202020204" pitchFamily="34" charset="0"/>
            </a:endParaRP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546584"/>
              </p:ext>
            </p:extLst>
          </p:nvPr>
        </p:nvGraphicFramePr>
        <p:xfrm>
          <a:off x="981075" y="2168526"/>
          <a:ext cx="7181850" cy="18440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86148"/>
                <a:gridCol w="784481"/>
                <a:gridCol w="736795"/>
                <a:gridCol w="884154"/>
                <a:gridCol w="795738"/>
                <a:gridCol w="894534"/>
              </a:tblGrid>
              <a:tr h="57447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rgbClr val="404040"/>
                          </a:solidFill>
                          <a:effectLst/>
                        </a:rPr>
                        <a:t>Temperature</a:t>
                      </a:r>
                      <a:endParaRPr lang="en-US" sz="18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404040"/>
                          </a:solidFill>
                          <a:effectLst/>
                        </a:rPr>
                        <a:t>M&amp;S</a:t>
                      </a:r>
                      <a:endParaRPr lang="en-US" sz="18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404040"/>
                          </a:solidFill>
                          <a:effectLst/>
                        </a:rPr>
                        <a:t>Labor (FTE)</a:t>
                      </a:r>
                      <a:endParaRPr lang="en-US" sz="18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Labor*</a:t>
                      </a:r>
                      <a:endParaRPr lang="en-US" sz="18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US" sz="18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8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**</a:t>
                      </a:r>
                      <a:endParaRPr lang="en-US" sz="18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739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rgbClr val="404040"/>
                          </a:solidFill>
                          <a:effectLst/>
                        </a:rPr>
                        <a:t>80 K</a:t>
                      </a:r>
                      <a:endParaRPr lang="en-US" sz="18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404040"/>
                          </a:solidFill>
                          <a:effectLst/>
                        </a:rPr>
                        <a:t>$87k</a:t>
                      </a:r>
                      <a:endParaRPr lang="en-US" sz="18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404040"/>
                          </a:solidFill>
                          <a:effectLst/>
                        </a:rPr>
                        <a:t>0.84</a:t>
                      </a:r>
                      <a:endParaRPr lang="en-US" sz="18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$210k</a:t>
                      </a:r>
                      <a:endParaRPr lang="en-US" sz="18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$297k</a:t>
                      </a:r>
                      <a:endParaRPr lang="en-US" sz="18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-$51k</a:t>
                      </a:r>
                      <a:endParaRPr lang="en-US" sz="18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739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rgbClr val="404040"/>
                          </a:solidFill>
                          <a:effectLst/>
                        </a:rPr>
                        <a:t>4.5 K</a:t>
                      </a:r>
                      <a:endParaRPr lang="en-US" sz="18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404040"/>
                          </a:solidFill>
                          <a:effectLst/>
                        </a:rPr>
                        <a:t>$100k</a:t>
                      </a:r>
                      <a:endParaRPr lang="en-US" sz="18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404040"/>
                          </a:solidFill>
                          <a:effectLst/>
                        </a:rPr>
                        <a:t>0.95</a:t>
                      </a:r>
                      <a:endParaRPr lang="en-US" sz="18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$238k</a:t>
                      </a:r>
                      <a:endParaRPr lang="en-US" sz="18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$338k</a:t>
                      </a:r>
                      <a:endParaRPr lang="en-US" sz="18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-$10k</a:t>
                      </a:r>
                      <a:endParaRPr lang="en-US" sz="18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739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rgbClr val="404040"/>
                          </a:solidFill>
                          <a:effectLst/>
                        </a:rPr>
                        <a:t>1.9 K - Refurbished pumps</a:t>
                      </a:r>
                      <a:endParaRPr lang="en-US" sz="18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404040"/>
                          </a:solidFill>
                          <a:effectLst/>
                        </a:rPr>
                        <a:t>$222k</a:t>
                      </a:r>
                      <a:endParaRPr lang="en-US" sz="18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404040"/>
                          </a:solidFill>
                          <a:effectLst/>
                        </a:rPr>
                        <a:t>1.2</a:t>
                      </a:r>
                      <a:endParaRPr lang="en-US" sz="18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$300k</a:t>
                      </a:r>
                      <a:endParaRPr lang="en-US" sz="18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$522k</a:t>
                      </a:r>
                      <a:endParaRPr lang="en-US" sz="18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$174k</a:t>
                      </a:r>
                      <a:endParaRPr lang="en-US" sz="18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739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rgbClr val="404040"/>
                          </a:solidFill>
                          <a:effectLst/>
                        </a:rPr>
                        <a:t>1.9 K - Tie-in to new pumps</a:t>
                      </a:r>
                      <a:endParaRPr lang="en-US" sz="18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404040"/>
                          </a:solidFill>
                          <a:effectLst/>
                        </a:rPr>
                        <a:t>$105k</a:t>
                      </a:r>
                      <a:endParaRPr lang="en-US" sz="18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404040"/>
                          </a:solidFill>
                          <a:effectLst/>
                        </a:rPr>
                        <a:t>0.97</a:t>
                      </a:r>
                      <a:endParaRPr lang="en-US" sz="18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$243k</a:t>
                      </a:r>
                      <a:endParaRPr lang="en-US" sz="18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$348k</a:t>
                      </a:r>
                      <a:endParaRPr lang="en-US" sz="18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--</a:t>
                      </a:r>
                      <a:endParaRPr lang="en-US" sz="18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33474" y="5238750"/>
            <a:ext cx="757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404040"/>
                </a:solidFill>
              </a:rPr>
              <a:t>*     	Assumes 1 FTE = $250k.</a:t>
            </a:r>
          </a:p>
          <a:p>
            <a:pPr>
              <a:tabLst>
                <a:tab pos="457200" algn="l"/>
              </a:tabLst>
            </a:pPr>
            <a:r>
              <a:rPr lang="en-US" sz="1800" dirty="0" smtClean="0">
                <a:solidFill>
                  <a:srgbClr val="404040"/>
                </a:solidFill>
              </a:rPr>
              <a:t>**  	Assumes 1.9 K operation with tie-in to the new pumps is the baseline. </a:t>
            </a:r>
            <a:endParaRPr lang="en-US" sz="18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27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Test Stand 4 Cryogenics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96779" y="1612738"/>
            <a:ext cx="4229180" cy="42394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600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Separate the test </a:t>
            </a:r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stand </a:t>
            </a:r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from </a:t>
            </a:r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the He cryogenics system, with only LN2 and GN2 supplied from the IB1 Distribution Box</a:t>
            </a:r>
          </a:p>
          <a:p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Controlled </a:t>
            </a:r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cool-down/warm-up required</a:t>
            </a:r>
          </a:p>
          <a:p>
            <a:pPr lvl="1"/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Propose using mass flow controllers and re-purposing a Tevatron helium subcooler as an LN2 bath to provide GN2 flow at the required temperature to the test stand.</a:t>
            </a:r>
            <a:endParaRPr lang="en-US" altLang="en-US" sz="1800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endParaRPr lang="en-US" altLang="en-US" sz="1600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marL="914400" lvl="2" indent="0">
              <a:buNone/>
            </a:pP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</a:rPr>
              <a:t>4/25/2016</a:t>
            </a:r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Roger Rabehl </a:t>
            </a:r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| 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Stand 4 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Cryogenics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9321" y="982667"/>
            <a:ext cx="692901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200" dirty="0" smtClean="0">
                <a:solidFill>
                  <a:schemeClr val="accent6"/>
                </a:solidFill>
                <a:latin typeface="Helvetica" panose="020B0604020202020204" pitchFamily="34" charset="0"/>
              </a:rPr>
              <a:t>80 </a:t>
            </a:r>
            <a:r>
              <a:rPr lang="en-US" altLang="en-US" sz="2200" dirty="0">
                <a:solidFill>
                  <a:schemeClr val="accent6"/>
                </a:solidFill>
                <a:latin typeface="Helvetica" panose="020B0604020202020204" pitchFamily="34" charset="0"/>
              </a:rPr>
              <a:t>K LN2 </a:t>
            </a:r>
            <a:r>
              <a:rPr lang="en-US" altLang="en-US" sz="2200" dirty="0" smtClean="0">
                <a:solidFill>
                  <a:schemeClr val="accent6"/>
                </a:solidFill>
                <a:latin typeface="Helvetica" panose="020B0604020202020204" pitchFamily="34" charset="0"/>
              </a:rPr>
              <a:t>Operations – Test Stand Conceptual </a:t>
            </a:r>
            <a:r>
              <a:rPr lang="en-US" altLang="en-US" sz="2200" dirty="0">
                <a:solidFill>
                  <a:schemeClr val="accent6"/>
                </a:solidFill>
                <a:latin typeface="Helvetica" panose="020B0604020202020204" pitchFamily="34" charset="0"/>
              </a:rPr>
              <a:t>Design</a:t>
            </a:r>
          </a:p>
          <a:p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7608766" y="3169893"/>
            <a:ext cx="1117362" cy="0"/>
          </a:xfrm>
          <a:prstGeom prst="line">
            <a:avLst/>
          </a:prstGeom>
          <a:ln w="12700">
            <a:solidFill>
              <a:srgbClr val="00B050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992397" y="2489476"/>
            <a:ext cx="1117362" cy="0"/>
          </a:xfrm>
          <a:prstGeom prst="line">
            <a:avLst/>
          </a:prstGeom>
          <a:ln w="12700">
            <a:solidFill>
              <a:schemeClr val="accent6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09176" y="2070040"/>
            <a:ext cx="2832212" cy="0"/>
          </a:xfrm>
          <a:prstGeom prst="line">
            <a:avLst/>
          </a:prstGeom>
          <a:ln w="12700">
            <a:solidFill>
              <a:schemeClr val="accent6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6920281" y="3019976"/>
            <a:ext cx="776836" cy="1755968"/>
            <a:chOff x="6260535" y="3753354"/>
            <a:chExt cx="776836" cy="1755968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6261883" y="4133675"/>
              <a:ext cx="0" cy="996675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8" name="Group 47"/>
            <p:cNvGrpSpPr/>
            <p:nvPr/>
          </p:nvGrpSpPr>
          <p:grpSpPr>
            <a:xfrm>
              <a:off x="6260535" y="3753354"/>
              <a:ext cx="770092" cy="770092"/>
              <a:chOff x="6260535" y="3753354"/>
              <a:chExt cx="770092" cy="770092"/>
            </a:xfrm>
          </p:grpSpPr>
          <p:sp>
            <p:nvSpPr>
              <p:cNvPr id="53" name="Arc 52"/>
              <p:cNvSpPr/>
              <p:nvPr/>
            </p:nvSpPr>
            <p:spPr>
              <a:xfrm>
                <a:off x="6261883" y="3754702"/>
                <a:ext cx="768744" cy="768744"/>
              </a:xfrm>
              <a:prstGeom prst="arc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Arc 53"/>
              <p:cNvSpPr/>
              <p:nvPr/>
            </p:nvSpPr>
            <p:spPr>
              <a:xfrm flipH="1">
                <a:off x="6260535" y="3753354"/>
                <a:ext cx="768744" cy="768744"/>
              </a:xfrm>
              <a:prstGeom prst="arc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 flipV="1">
              <a:off x="6267279" y="4739230"/>
              <a:ext cx="770092" cy="770092"/>
              <a:chOff x="6260535" y="3753354"/>
              <a:chExt cx="770092" cy="770092"/>
            </a:xfrm>
          </p:grpSpPr>
          <p:sp>
            <p:nvSpPr>
              <p:cNvPr id="51" name="Arc 50"/>
              <p:cNvSpPr/>
              <p:nvPr/>
            </p:nvSpPr>
            <p:spPr>
              <a:xfrm>
                <a:off x="6261883" y="3754702"/>
                <a:ext cx="768744" cy="768744"/>
              </a:xfrm>
              <a:prstGeom prst="arc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Arc 51"/>
              <p:cNvSpPr/>
              <p:nvPr/>
            </p:nvSpPr>
            <p:spPr>
              <a:xfrm flipH="1">
                <a:off x="6260535" y="3753354"/>
                <a:ext cx="768744" cy="768744"/>
              </a:xfrm>
              <a:prstGeom prst="arc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50" name="Straight Connector 49"/>
            <p:cNvCxnSpPr/>
            <p:nvPr/>
          </p:nvCxnSpPr>
          <p:spPr>
            <a:xfrm>
              <a:off x="7037367" y="4132327"/>
              <a:ext cx="0" cy="996675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Oval 19"/>
          <p:cNvSpPr/>
          <p:nvPr/>
        </p:nvSpPr>
        <p:spPr>
          <a:xfrm>
            <a:off x="6218973" y="1908197"/>
            <a:ext cx="315589" cy="315589"/>
          </a:xfrm>
          <a:prstGeom prst="ellipse">
            <a:avLst/>
          </a:prstGeom>
          <a:solidFill>
            <a:schemeClr val="bg2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6217625" y="2327633"/>
            <a:ext cx="315589" cy="315589"/>
          </a:xfrm>
          <a:prstGeom prst="ellipse">
            <a:avLst/>
          </a:prstGeom>
          <a:solidFill>
            <a:schemeClr val="bg2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7544713" y="2488128"/>
            <a:ext cx="641371" cy="0"/>
          </a:xfrm>
          <a:prstGeom prst="line">
            <a:avLst/>
          </a:prstGeom>
          <a:ln w="12700">
            <a:solidFill>
              <a:schemeClr val="accent6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187731" y="2070042"/>
            <a:ext cx="0" cy="405651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01543" y="2068694"/>
            <a:ext cx="0" cy="405651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110147" y="2489476"/>
            <a:ext cx="0" cy="1730345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553859" y="2489476"/>
            <a:ext cx="0" cy="1728997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107273" y="4224336"/>
            <a:ext cx="139963" cy="0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422496" y="4224336"/>
            <a:ext cx="133350" cy="0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289146" y="4135802"/>
            <a:ext cx="91440" cy="194310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7376776" y="4224336"/>
            <a:ext cx="49360" cy="105776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239616" y="4125276"/>
            <a:ext cx="49360" cy="105776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927025" y="3682412"/>
            <a:ext cx="770088" cy="0"/>
          </a:xfrm>
          <a:prstGeom prst="line">
            <a:avLst/>
          </a:prstGeom>
          <a:ln w="1270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216586" y="3745180"/>
            <a:ext cx="64770" cy="0"/>
          </a:xfrm>
          <a:prstGeom prst="line">
            <a:avLst/>
          </a:prstGeom>
          <a:ln w="1270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177254" y="3718510"/>
            <a:ext cx="111892" cy="0"/>
          </a:xfrm>
          <a:prstGeom prst="line">
            <a:avLst/>
          </a:prstGeom>
          <a:ln w="1270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Flowchart: Collate 34"/>
          <p:cNvSpPr/>
          <p:nvPr/>
        </p:nvSpPr>
        <p:spPr>
          <a:xfrm rot="5400000">
            <a:off x="8076352" y="3014006"/>
            <a:ext cx="155772" cy="311544"/>
          </a:xfrm>
          <a:prstGeom prst="flowChartCollate">
            <a:avLst/>
          </a:prstGeom>
          <a:solidFill>
            <a:schemeClr val="bg2"/>
          </a:solidFill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5886173" y="3171433"/>
            <a:ext cx="1117362" cy="0"/>
          </a:xfrm>
          <a:prstGeom prst="line">
            <a:avLst/>
          </a:prstGeom>
          <a:ln w="1270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Flowchart: Collate 36"/>
          <p:cNvSpPr/>
          <p:nvPr/>
        </p:nvSpPr>
        <p:spPr>
          <a:xfrm rot="5400000">
            <a:off x="6319942" y="3014006"/>
            <a:ext cx="155772" cy="311544"/>
          </a:xfrm>
          <a:prstGeom prst="flowChartCollate">
            <a:avLst/>
          </a:prstGeom>
          <a:solidFill>
            <a:schemeClr val="bg2"/>
          </a:solidFill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6234556" y="2735576"/>
            <a:ext cx="315589" cy="315589"/>
          </a:xfrm>
          <a:prstGeom prst="ellipse">
            <a:avLst/>
          </a:prstGeom>
          <a:solidFill>
            <a:schemeClr val="bg2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7997171" y="2737115"/>
            <a:ext cx="315589" cy="315589"/>
          </a:xfrm>
          <a:prstGeom prst="ellipse">
            <a:avLst/>
          </a:prstGeom>
          <a:solidFill>
            <a:schemeClr val="bg2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6391151" y="3043302"/>
            <a:ext cx="0" cy="124145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156842" y="3050997"/>
            <a:ext cx="0" cy="124145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256205" y="2690301"/>
            <a:ext cx="292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</a:rPr>
              <a:t>L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09580" y="2694918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</a:rPr>
              <a:t>P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156769" y="2289421"/>
            <a:ext cx="437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</a:rPr>
              <a:t>FC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55230" y="1863010"/>
            <a:ext cx="437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</a:rPr>
              <a:t>FC</a:t>
            </a:r>
            <a:endParaRPr lang="en-US" sz="2000" dirty="0">
              <a:solidFill>
                <a:schemeClr val="accent6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6604747" y="3170526"/>
            <a:ext cx="315534" cy="0"/>
          </a:xfrm>
          <a:prstGeom prst="line">
            <a:avLst/>
          </a:prstGeom>
          <a:ln w="12700">
            <a:solidFill>
              <a:srgbClr val="00B050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6976" y="3931463"/>
            <a:ext cx="2540000" cy="1905000"/>
          </a:xfrm>
          <a:prstGeom prst="rect">
            <a:avLst/>
          </a:prstGeom>
        </p:spPr>
      </p:pic>
      <p:sp>
        <p:nvSpPr>
          <p:cNvPr id="58" name="Oval 57"/>
          <p:cNvSpPr/>
          <p:nvPr/>
        </p:nvSpPr>
        <p:spPr>
          <a:xfrm>
            <a:off x="8147504" y="1639204"/>
            <a:ext cx="315589" cy="315589"/>
          </a:xfrm>
          <a:prstGeom prst="ellipse">
            <a:avLst/>
          </a:prstGeom>
          <a:solidFill>
            <a:schemeClr val="bg2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8304099" y="1946930"/>
            <a:ext cx="0" cy="124145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158917" y="1593929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</a:rPr>
              <a:t>T</a:t>
            </a:r>
            <a:endParaRPr lang="en-U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003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Test Stand 4 Cryogenics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614489"/>
            <a:ext cx="8686799" cy="45005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Relocate LN2 bath closer </a:t>
            </a:r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to Test Stand 4.</a:t>
            </a:r>
          </a:p>
          <a:p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New piping/transfer lines required</a:t>
            </a:r>
          </a:p>
          <a:p>
            <a:pPr lvl="1"/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LN2 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supply 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to bath, GN2 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vent 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from bath (V-J)</a:t>
            </a:r>
          </a:p>
          <a:p>
            <a:pPr lvl="1"/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GN2 supply to bath HX and bath bypass</a:t>
            </a:r>
            <a:endParaRPr lang="en-US" altLang="en-US" sz="1800" dirty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Mixed GN2 flow to test stand (V-J)</a:t>
            </a:r>
            <a:endParaRPr lang="en-US" altLang="en-US" sz="2000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Modify existing piping</a:t>
            </a:r>
          </a:p>
          <a:p>
            <a:pPr lvl="1"/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Modify length of existing LHe supply transfer line in order to supply LN2 to test stand</a:t>
            </a:r>
          </a:p>
          <a:p>
            <a:pPr lvl="1"/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Replumb 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all test stand returns to GN2 vent</a:t>
            </a:r>
          </a:p>
          <a:p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Modify feed box insert instrumentation for LN2 </a:t>
            </a:r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service</a:t>
            </a:r>
          </a:p>
          <a:p>
            <a:pPr lvl="1"/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RTD 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sensor sticks 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or capacitance probes instead 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of SC liquid level probes)</a:t>
            </a:r>
          </a:p>
          <a:p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Valve </a:t>
            </a:r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and instrument </a:t>
            </a:r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upgrades</a:t>
            </a:r>
          </a:p>
          <a:p>
            <a:r>
              <a:rPr lang="en-US" altLang="en-US" sz="2000" dirty="0">
                <a:latin typeface="Helvetica" panose="020B0604020202020204" pitchFamily="34" charset="0"/>
                <a:ea typeface="Geneva" pitchFamily="121" charset="-128"/>
              </a:rPr>
              <a:t>Upgrade insulating vacuum system</a:t>
            </a:r>
          </a:p>
          <a:p>
            <a:endParaRPr lang="en-US" altLang="en-US" sz="2000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</a:rPr>
              <a:t>4/25/2016</a:t>
            </a:r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Roger Rabehl </a:t>
            </a:r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| 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Stand 4 Cryogenics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7250" y="946580"/>
            <a:ext cx="757342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200" dirty="0">
                <a:solidFill>
                  <a:schemeClr val="accent6"/>
                </a:solidFill>
                <a:latin typeface="Helvetica" panose="020B0604020202020204" pitchFamily="34" charset="0"/>
              </a:rPr>
              <a:t>80 K LN2 Operations – Test Stand </a:t>
            </a:r>
            <a:r>
              <a:rPr lang="en-US" altLang="en-US" sz="2200" dirty="0" smtClean="0">
                <a:solidFill>
                  <a:schemeClr val="accent6"/>
                </a:solidFill>
                <a:latin typeface="Helvetica" panose="020B0604020202020204" pitchFamily="34" charset="0"/>
              </a:rPr>
              <a:t>Upgrades/Modifications</a:t>
            </a:r>
            <a:endParaRPr lang="en-US" altLang="en-US" sz="2200" dirty="0">
              <a:solidFill>
                <a:schemeClr val="accent6"/>
              </a:solidFill>
              <a:latin typeface="Helvetica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871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Test Stand 4 Cryogenics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514475"/>
            <a:ext cx="8686799" cy="4516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lvl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None identified</a:t>
            </a:r>
          </a:p>
          <a:p>
            <a:pPr lvl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</a:rPr>
              <a:t>4/25/2016</a:t>
            </a:r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Roger Rabehl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| 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Stand 4 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Cryogenics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0399" y="1009650"/>
            <a:ext cx="507594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200" dirty="0">
                <a:solidFill>
                  <a:schemeClr val="accent6"/>
                </a:solidFill>
                <a:latin typeface="Helvetica" panose="020B0604020202020204" pitchFamily="34" charset="0"/>
              </a:rPr>
              <a:t>80 K LN2 Operations – </a:t>
            </a:r>
            <a:r>
              <a:rPr lang="en-US" altLang="en-US" sz="2200" dirty="0" smtClean="0">
                <a:solidFill>
                  <a:schemeClr val="accent6"/>
                </a:solidFill>
                <a:latin typeface="Helvetica" panose="020B0604020202020204" pitchFamily="34" charset="0"/>
              </a:rPr>
              <a:t>Technical Risks</a:t>
            </a:r>
            <a:endParaRPr lang="en-US" altLang="en-US" sz="2200" dirty="0">
              <a:solidFill>
                <a:schemeClr val="accent6"/>
              </a:solidFill>
              <a:latin typeface="Helvetica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91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Test Stand 4 Cryogenics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323850" y="1387194"/>
            <a:ext cx="8686799" cy="47958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New or re-worked V-J </a:t>
            </a:r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transfer 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lines:  $32k</a:t>
            </a:r>
            <a:endParaRPr lang="en-US" altLang="en-US" sz="1800" dirty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4 x </a:t>
            </a:r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$8k </a:t>
            </a:r>
            <a:r>
              <a:rPr lang="en-US" altLang="en-US" sz="1600" dirty="0">
                <a:latin typeface="Helvetica" panose="020B0604020202020204" pitchFamily="34" charset="0"/>
                <a:ea typeface="Geneva" pitchFamily="121" charset="-128"/>
              </a:rPr>
              <a:t>($5k stingers, $1k pipe/tube/fittings, $2k welding</a:t>
            </a:r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)</a:t>
            </a:r>
            <a:endParaRPr lang="en-US" altLang="en-US" sz="1600" dirty="0">
              <a:latin typeface="Helvetica" panose="020B0604020202020204" pitchFamily="34" charset="0"/>
              <a:ea typeface="Geneva" pitchFamily="121" charset="-128"/>
            </a:endParaRPr>
          </a:p>
          <a:p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Valve &amp; instrument upgrades:  $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20k</a:t>
            </a:r>
          </a:p>
          <a:p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Upgrade insulating vacuum system</a:t>
            </a:r>
          </a:p>
          <a:p>
            <a:pPr lvl="1"/>
            <a:r>
              <a:rPr lang="en-US" altLang="en-US" sz="1600" dirty="0">
                <a:latin typeface="Helvetica" panose="020B0604020202020204" pitchFamily="34" charset="0"/>
                <a:ea typeface="Geneva" pitchFamily="121" charset="-128"/>
              </a:rPr>
              <a:t>Turbo pump:  $10k (Feb. 2016 pricing)</a:t>
            </a:r>
          </a:p>
          <a:p>
            <a:pPr lvl="1"/>
            <a:r>
              <a:rPr lang="en-US" altLang="en-US" sz="1600" dirty="0">
                <a:latin typeface="Helvetica" panose="020B0604020202020204" pitchFamily="34" charset="0"/>
                <a:ea typeface="Geneva" pitchFamily="121" charset="-128"/>
              </a:rPr>
              <a:t>Instrumentation:  $5k (Sept. 2014 purchase</a:t>
            </a:r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)</a:t>
            </a:r>
          </a:p>
          <a:p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Control 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valves for LN2 service:  $</a:t>
            </a:r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8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k (May 2014 </a:t>
            </a:r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purchase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)</a:t>
            </a:r>
          </a:p>
          <a:p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Mass flow controllers:  $8k (Dec. 2015 purchase)</a:t>
            </a:r>
          </a:p>
          <a:p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Warm GN2 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lines:  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$2k  ($1k </a:t>
            </a:r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pipe/tube/fittings, 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$1k </a:t>
            </a:r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welding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)</a:t>
            </a:r>
          </a:p>
          <a:p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Replumb all test stand returns to GN2 vent:  $2k (welding, fittings)</a:t>
            </a:r>
          </a:p>
          <a:p>
            <a:endParaRPr lang="en-US" altLang="en-US" sz="2000" dirty="0">
              <a:latin typeface="Helvetica" panose="020B0604020202020204" pitchFamily="34" charset="0"/>
              <a:ea typeface="Geneva" pitchFamily="121" charset="-128"/>
            </a:endParaRPr>
          </a:p>
          <a:p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TOTAL:  $87K</a:t>
            </a:r>
          </a:p>
          <a:p>
            <a:pPr marL="457200" lvl="1" indent="0">
              <a:buNone/>
            </a:pPr>
            <a:endParaRPr lang="en-US" altLang="en-US" sz="1600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</a:rPr>
              <a:t>4/25/2016</a:t>
            </a:r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Roger Rabehl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| 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Stand 4 Cryogenics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4614" y="923925"/>
            <a:ext cx="798058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200" dirty="0">
                <a:solidFill>
                  <a:schemeClr val="accent6"/>
                </a:solidFill>
                <a:latin typeface="Helvetica" panose="020B0604020202020204" pitchFamily="34" charset="0"/>
              </a:rPr>
              <a:t>80 K LN2 Operations – Test Stand Preparations </a:t>
            </a:r>
            <a:r>
              <a:rPr lang="en-US" altLang="en-US" sz="2200" dirty="0" smtClean="0">
                <a:solidFill>
                  <a:schemeClr val="accent6"/>
                </a:solidFill>
                <a:latin typeface="Helvetica" panose="020B0604020202020204" pitchFamily="34" charset="0"/>
              </a:rPr>
              <a:t>Cost Estimate</a:t>
            </a:r>
            <a:endParaRPr lang="en-US" altLang="en-US" sz="2200" dirty="0">
              <a:solidFill>
                <a:schemeClr val="accent6"/>
              </a:solidFill>
              <a:latin typeface="Helvetica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408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Test Stand 4 Cryogenics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610516"/>
            <a:ext cx="8686799" cy="43711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Designer/drafter:  6 p-weeks (0.14 FTE)</a:t>
            </a:r>
          </a:p>
          <a:p>
            <a:pPr lvl="1"/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4 p-weeks V-J lines (4 lines x 1 p-week/line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)</a:t>
            </a:r>
          </a:p>
          <a:p>
            <a:pPr lvl="1"/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2 p-weeks building model update</a:t>
            </a:r>
          </a:p>
          <a:p>
            <a:pPr lvl="2"/>
            <a:endParaRPr lang="en-US" altLang="en-US" sz="1400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Engineering:  20 p-weeks (0.45 FTE)</a:t>
            </a:r>
          </a:p>
          <a:p>
            <a:pPr lvl="1"/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8 p-weeks cryo safety documentation</a:t>
            </a:r>
          </a:p>
          <a:p>
            <a:pPr lvl="1"/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3 p-weeks engineering oversight of transfer line fabrication, replumbing, subcooler placement, vacuum system upgrade</a:t>
            </a:r>
          </a:p>
          <a:p>
            <a:pPr lvl="1"/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2 p-weeks valve and instrument upgrades</a:t>
            </a:r>
          </a:p>
          <a:p>
            <a:pPr lvl="1"/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2 p-weeks controls modifications</a:t>
            </a:r>
          </a:p>
          <a:p>
            <a:pPr lvl="1"/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2 p-weeks cryo safety review</a:t>
            </a:r>
          </a:p>
          <a:p>
            <a:pPr lvl="1"/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2 p-weeks acceptance testing</a:t>
            </a:r>
          </a:p>
          <a:p>
            <a:pPr lvl="1"/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1 p-week LN2 bath system design</a:t>
            </a:r>
          </a:p>
          <a:p>
            <a:pPr marL="914400" lvl="2" indent="0">
              <a:buNone/>
            </a:pPr>
            <a:endParaRPr lang="en-US" altLang="en-US" sz="1600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</a:rPr>
              <a:t>4/25/2016</a:t>
            </a:r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Roger Rabehl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| 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Stand 4 Cryogenics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7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8975" y="958790"/>
            <a:ext cx="812324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200" dirty="0">
                <a:solidFill>
                  <a:schemeClr val="accent6"/>
                </a:solidFill>
                <a:latin typeface="Helvetica" panose="020B0604020202020204" pitchFamily="34" charset="0"/>
              </a:rPr>
              <a:t>80 K LN2 Operations – Test Stand Preparations </a:t>
            </a:r>
            <a:r>
              <a:rPr lang="en-US" altLang="en-US" sz="2200" dirty="0" smtClean="0">
                <a:solidFill>
                  <a:schemeClr val="accent6"/>
                </a:solidFill>
                <a:latin typeface="Helvetica" panose="020B0604020202020204" pitchFamily="34" charset="0"/>
              </a:rPr>
              <a:t>Labor Estimate</a:t>
            </a:r>
            <a:endParaRPr lang="en-US" altLang="en-US" sz="2200" dirty="0">
              <a:solidFill>
                <a:schemeClr val="accent6"/>
              </a:solidFill>
              <a:latin typeface="Helvetica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05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Test Stand 4 Cryogenics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819275"/>
            <a:ext cx="8686799" cy="4211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457200" lvl="1" indent="0">
              <a:buNone/>
            </a:pPr>
            <a:endParaRPr lang="en-US" altLang="en-US" sz="1600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Mechanical Technician</a:t>
            </a:r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:  11 p-weeks (0.25 FTE)</a:t>
            </a:r>
          </a:p>
          <a:p>
            <a:pPr lvl="1"/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4 p-weeks V-J line fabrication</a:t>
            </a:r>
          </a:p>
          <a:p>
            <a:pPr lvl="1"/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2 p-weeks for insulating vacuum system upgrade</a:t>
            </a:r>
          </a:p>
          <a:p>
            <a:pPr lvl="1"/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2 p-weeks for valve and instrument upgrades</a:t>
            </a:r>
          </a:p>
          <a:p>
            <a:pPr lvl="1"/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1 p-week subcooler relocation</a:t>
            </a:r>
          </a:p>
          <a:p>
            <a:pPr lvl="1"/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1 p-week for warm GN2 line fabrication</a:t>
            </a:r>
          </a:p>
          <a:p>
            <a:pPr lvl="1"/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1 p-week for replumbing test stand returns to GN2 vent</a:t>
            </a:r>
          </a:p>
          <a:p>
            <a:pPr marL="0" indent="0">
              <a:buNone/>
            </a:pPr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 </a:t>
            </a: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</a:rPr>
              <a:t>4/25/2016</a:t>
            </a:r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Roger Rabehl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| 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Stand 4 Cryogenics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7013" y="939740"/>
            <a:ext cx="812324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200" dirty="0">
                <a:solidFill>
                  <a:schemeClr val="accent6"/>
                </a:solidFill>
                <a:latin typeface="Helvetica" panose="020B0604020202020204" pitchFamily="34" charset="0"/>
              </a:rPr>
              <a:t>80 K LN2 Operations – Test Stand Preparations </a:t>
            </a:r>
            <a:r>
              <a:rPr lang="en-US" altLang="en-US" sz="2200" dirty="0" smtClean="0">
                <a:solidFill>
                  <a:schemeClr val="accent6"/>
                </a:solidFill>
                <a:latin typeface="Helvetica" panose="020B0604020202020204" pitchFamily="34" charset="0"/>
              </a:rPr>
              <a:t>Labor Estimate</a:t>
            </a:r>
            <a:endParaRPr lang="en-US" altLang="en-US" sz="2200" dirty="0">
              <a:solidFill>
                <a:schemeClr val="accent6"/>
              </a:solidFill>
              <a:latin typeface="Helvetica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357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Test Stand 4 Cryogenics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998664"/>
            <a:ext cx="8686799" cy="40322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457200" lvl="1" indent="0">
              <a:buNone/>
            </a:pP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2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</a:rPr>
              <a:t>4/25/2016</a:t>
            </a:r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Roger Rabehl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| 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Stand 4 Cryogenics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1" y="2284852"/>
            <a:ext cx="8458200" cy="29777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7439" y="925573"/>
            <a:ext cx="857690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200" dirty="0">
                <a:solidFill>
                  <a:schemeClr val="accent6"/>
                </a:solidFill>
                <a:latin typeface="Helvetica" panose="020B0604020202020204" pitchFamily="34" charset="0"/>
              </a:rPr>
              <a:t>80 K LN2 Operations – Test Stand Preparations </a:t>
            </a:r>
            <a:r>
              <a:rPr lang="en-US" altLang="en-US" sz="2200" dirty="0" smtClean="0">
                <a:solidFill>
                  <a:schemeClr val="accent6"/>
                </a:solidFill>
                <a:latin typeface="Helvetica" panose="020B0604020202020204" pitchFamily="34" charset="0"/>
              </a:rPr>
              <a:t>Schedule Estimate</a:t>
            </a:r>
            <a:endParaRPr lang="en-US" altLang="en-US" sz="2200" dirty="0">
              <a:solidFill>
                <a:schemeClr val="accent6"/>
              </a:solidFill>
              <a:latin typeface="Helvetica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81051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21334</TotalTime>
  <Words>2367</Words>
  <Application>Microsoft Office PowerPoint</Application>
  <PresentationFormat>On-screen Show (4:3)</PresentationFormat>
  <Paragraphs>424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ＭＳ Ｐゴシック</vt:lpstr>
      <vt:lpstr>ＭＳ Ｐゴシック</vt:lpstr>
      <vt:lpstr>Arial</vt:lpstr>
      <vt:lpstr>Calibri</vt:lpstr>
      <vt:lpstr>Geneva</vt:lpstr>
      <vt:lpstr>Helvetica</vt:lpstr>
      <vt:lpstr>Symbol</vt:lpstr>
      <vt:lpstr>FNAL_TemplateMac_060514</vt:lpstr>
      <vt:lpstr>Fermilab: Footer Only</vt:lpstr>
      <vt:lpstr>Test Stand 4 Cryogenics Conceptual Design Review</vt:lpstr>
      <vt:lpstr>Test Stand 4 Cryogenics</vt:lpstr>
      <vt:lpstr>Test Stand 4 Cryogenics</vt:lpstr>
      <vt:lpstr>Test Stand 4 Cryogenics</vt:lpstr>
      <vt:lpstr>Test Stand 4 Cryogenics</vt:lpstr>
      <vt:lpstr>Test Stand 4 Cryogenics</vt:lpstr>
      <vt:lpstr>Test Stand 4 Cryogenics</vt:lpstr>
      <vt:lpstr>Test Stand 4 Cryogenics</vt:lpstr>
      <vt:lpstr>Test Stand 4 Cryogenics</vt:lpstr>
      <vt:lpstr>Test Stand 4 Cryogenics</vt:lpstr>
      <vt:lpstr>Test Stand 4 Cryogenics</vt:lpstr>
      <vt:lpstr>Test Stand 4 Cryogenics</vt:lpstr>
      <vt:lpstr>Test Stand 4 Cryogenics</vt:lpstr>
      <vt:lpstr>Test Stand 4 Cryogenics</vt:lpstr>
      <vt:lpstr>Test Stand 4 Cryogenics</vt:lpstr>
      <vt:lpstr>Test Stand 4 Cryogenics</vt:lpstr>
      <vt:lpstr>Test Stand 4 Cryogenics</vt:lpstr>
      <vt:lpstr>Test Stand 4 Cryogenics</vt:lpstr>
      <vt:lpstr>Test Stand 4 Cryogenics</vt:lpstr>
      <vt:lpstr>Test Stand 4 Cryogenics</vt:lpstr>
      <vt:lpstr>Test Stand 4 Cryogenics</vt:lpstr>
      <vt:lpstr>Test Stand 4 Cryogenics</vt:lpstr>
      <vt:lpstr>Test Stand 4 Cryogenics</vt:lpstr>
      <vt:lpstr>Test Stand 4 Cryogenics</vt:lpstr>
      <vt:lpstr>Test Stand 4 Cryogenics</vt:lpstr>
      <vt:lpstr>Test Stand 4 Cryogenics</vt:lpstr>
      <vt:lpstr>Test Stand 4 Cryogenics</vt:lpstr>
      <vt:lpstr>Test Stand 4 Cryogenics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HTS Leads – Testing and Test Stand</dc:title>
  <dc:creator>Michael A. Tartaglia x3890,3700 09000N</dc:creator>
  <cp:lastModifiedBy>Roger J. Rabehl x8855 10654N</cp:lastModifiedBy>
  <cp:revision>166</cp:revision>
  <cp:lastPrinted>2016-04-22T21:14:35Z</cp:lastPrinted>
  <dcterms:created xsi:type="dcterms:W3CDTF">2016-03-16T15:51:03Z</dcterms:created>
  <dcterms:modified xsi:type="dcterms:W3CDTF">2016-04-22T21:22:34Z</dcterms:modified>
</cp:coreProperties>
</file>