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68" r:id="rId3"/>
  </p:sldMasterIdLst>
  <p:notesMasterIdLst>
    <p:notesMasterId r:id="rId11"/>
  </p:notesMasterIdLst>
  <p:handoutMasterIdLst>
    <p:handoutMasterId r:id="rId12"/>
  </p:handoutMasterIdLst>
  <p:sldIdLst>
    <p:sldId id="265" r:id="rId4"/>
    <p:sldId id="290" r:id="rId5"/>
    <p:sldId id="298" r:id="rId6"/>
    <p:sldId id="299" r:id="rId7"/>
    <p:sldId id="300" r:id="rId8"/>
    <p:sldId id="287" r:id="rId9"/>
    <p:sldId id="274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003087"/>
    <a:srgbClr val="0F2D62"/>
    <a:srgbClr val="505050"/>
    <a:srgbClr val="808080"/>
    <a:srgbClr val="BD1F24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26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BD15A65-E033-400A-A9E2-513FB5D68094}" type="datetimeFigureOut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C997784D-7248-4DA8-9B0F-57DE2E029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086E61-8BB7-4B62-A056-58F4F721C9CC}" type="datetimeFigureOut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0098E81-642F-4BA6-995B-CAAADC05B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5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0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4851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Operated by Fermi Research Alliance,</a:t>
            </a:r>
            <a:r>
              <a:rPr lang="en-US" sz="14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LLC for the U.S. Department of Energy Office of Science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93450" y="1436738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793450" y="1801820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3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FD8-DA15-4030-A593-EB73CDDBAD57}" type="datetime1">
              <a:rPr lang="en-US" altLang="en-US" smtClean="0"/>
              <a:pPr/>
              <a:t>4/18/2016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28A1-EECB-4F9B-B28C-A2B514F63A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aseline="0" dirty="0" smtClean="0"/>
              <a:t>Click to edit master title style</a:t>
            </a:r>
            <a:endParaRPr lang="en-US" baseline="0" dirty="0"/>
          </a:p>
        </p:txBody>
      </p:sp>
      <p:sp>
        <p:nvSpPr>
          <p:cNvPr id="14" name="Slide Number Placeholder 12"/>
          <p:cNvSpPr txBox="1">
            <a:spLocks/>
          </p:cNvSpPr>
          <p:nvPr userDrawn="1"/>
        </p:nvSpPr>
        <p:spPr bwMode="auto">
          <a:xfrm>
            <a:off x="0" y="1314450"/>
            <a:ext cx="1295400" cy="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8F82E0A0-C266-4798-8C8F-B9F91E9DA37E}" type="slidenum">
              <a:rPr lang="en-US" b="1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2719A-7F52-4398-8E0A-255610598EA8}" type="datetime1">
              <a:rPr lang="en-US" altLang="en-US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312F-1A9D-4725-9F8E-FE9EA0A4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0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1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5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189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378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566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754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2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Managed by Fermi Research Alliance, LLC for the U.S. Department of Energy Office of Science</a:t>
            </a:r>
            <a:endParaRPr lang="en-US" sz="1400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3450" y="1436739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3450" y="1801821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7" y="4886327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719A-7F52-4398-8E0A-255610598EA8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312F-1A9D-4725-9F8E-FE9EA0A45AE5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4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3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7" y="782772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7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862012"/>
            <a:ext cx="326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34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6" y="4886326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F6C7763E-9A84-4826-B9FB-17F2BEA2B9FD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5B59-BD64-4D4F-A817-D8AEEDDE0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6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782770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5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3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9C0090-73EB-4559-A72F-0B8857FACA0F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66BEECE-8BD2-4B69-951A-9CA6C3E6C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FF38BB9-5141-4B23-9BB5-1A179A182E6F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3FE00A2-BFBE-4E2E-9F02-7C16E43AE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6" y="782771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2368D-0F6A-4300-A9E6-1F060E87B617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D173-772D-4672-97C7-6CB65C72B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71464"/>
            <a:ext cx="8675688" cy="425172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B37D-51D5-4701-A09F-B3E1AA7431EA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33185-0B91-4C75-B3D9-09257A7F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4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6" y="271463"/>
            <a:ext cx="8700851" cy="327730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3BBA3-5D30-4F47-8D3F-A2B77847DE14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27B11-21BF-481B-B4E8-A31DB4D92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FD01-56E2-4BF2-A657-97CE40701608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59244-5EA4-4F38-8DD3-41E1161F9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3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4C6CE-4764-4C87-BA63-B1E228F67514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01C6-D584-4FD1-8506-E9F4DA07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7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1" y="4886326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DC061A44-85F6-4132-86B1-E45142B76A6D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4886326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3" y="4886326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fld id="{7AEEC8D7-5559-4319-9972-03153817825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2" y="604650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1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6" y="4886326"/>
            <a:ext cx="1076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6B580FD8-DA15-4030-A593-EB73CDDBAD57}" type="datetime1">
              <a:rPr lang="en-US" altLang="en-US"/>
              <a:pPr/>
              <a:t>4/18/2016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4886326"/>
            <a:ext cx="5373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3" y="4886326"/>
            <a:ext cx="447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546128A1-EECB-4F9B-B28C-A2B514F63A95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1" y="4774093"/>
            <a:ext cx="7609113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ermilabLogo_r0g48b135.png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9848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  <p:sldLayoutId id="21474840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2" y="4886327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BA5B293-D4D9-4699-9DE8-E0426F483397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4886327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4" y="4886327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C9C0C48-0DDA-4F70-9497-E5F788C50976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3" y="604651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2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60" y="4530870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5" r:id="rId6"/>
    <p:sldLayoutId id="2147484076" r:id="rId7"/>
    <p:sldLayoutId id="2147484077" r:id="rId8"/>
    <p:sldLayoutId id="214748407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</a:rPr>
              <a:t>All Experimenters’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Duane Newhart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Accelerator Complex Status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18 April 2016</a:t>
            </a:r>
          </a:p>
          <a:p>
            <a:endParaRPr lang="en-US" alt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2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652AAB-22DC-46A6-ACB0-2B75993D246D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4/18/2016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2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8812A6-6EAD-4707-B4FB-5DB55A1CD55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23112" y="147281"/>
            <a:ext cx="4930428" cy="50737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Accelerator Operations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123112" y="646322"/>
            <a:ext cx="4930427" cy="4050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300" dirty="0" smtClean="0"/>
              <a:t>From:   April    11, 2016 (0000 hours)</a:t>
            </a:r>
          </a:p>
          <a:p>
            <a:pPr marL="0" indent="0" algn="just">
              <a:buNone/>
            </a:pPr>
            <a:r>
              <a:rPr lang="en-US" sz="1300" dirty="0" smtClean="0"/>
              <a:t>To:       April    18, 2016 (0000 hours)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Calendar Week # 15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 </a:t>
            </a:r>
            <a:r>
              <a:rPr lang="en-US" b="1" dirty="0" smtClean="0">
                <a:solidFill>
                  <a:schemeClr val="tx2"/>
                </a:solidFill>
              </a:rPr>
              <a:t>1.56 E19  </a:t>
            </a:r>
            <a:r>
              <a:rPr lang="en-US" dirty="0" smtClean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	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161.2 </a:t>
            </a:r>
            <a:r>
              <a:rPr lang="en-US" dirty="0" smtClean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		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BNB Weekly Integrated Intensity	        </a:t>
            </a:r>
            <a:r>
              <a:rPr lang="en-US" b="1" dirty="0" smtClean="0">
                <a:solidFill>
                  <a:schemeClr val="tx2"/>
                </a:solidFill>
              </a:rPr>
              <a:t>9.09 E18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BNB				    </a:t>
            </a:r>
            <a:r>
              <a:rPr lang="en-US" b="1" dirty="0" smtClean="0">
                <a:solidFill>
                  <a:schemeClr val="tx2"/>
                </a:solidFill>
              </a:rPr>
              <a:t>155.5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</a:t>
            </a:r>
            <a:r>
              <a:rPr lang="en-US" b="1" dirty="0" smtClean="0">
                <a:solidFill>
                  <a:schemeClr val="tx2"/>
                </a:solidFill>
              </a:rPr>
              <a:t>5.65 E16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                      154.4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</a:t>
            </a:r>
            <a:r>
              <a:rPr lang="en-US" b="1" dirty="0" smtClean="0">
                <a:solidFill>
                  <a:schemeClr val="tx2"/>
                </a:solidFill>
              </a:rPr>
              <a:t>4.09 E14 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	                  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   119.5 </a:t>
            </a:r>
            <a:r>
              <a:rPr lang="en-US" dirty="0" smtClean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Weekly Integrated Intensity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b="1" dirty="0" smtClean="0">
                <a:solidFill>
                  <a:schemeClr val="tx2"/>
                </a:solidFill>
              </a:rPr>
              <a:t>7.30 E12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protons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Beam Hours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>
                <a:solidFill>
                  <a:schemeClr val="tx2"/>
                </a:solidFill>
              </a:rPr>
              <a:t>	   </a:t>
            </a:r>
            <a:r>
              <a:rPr lang="en-US" b="1" dirty="0" smtClean="0">
                <a:solidFill>
                  <a:schemeClr val="tx2"/>
                </a:solidFill>
              </a:rPr>
              <a:t>                   154.6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16" y="1015332"/>
            <a:ext cx="4300535" cy="3071810"/>
          </a:xfrm>
        </p:spPr>
      </p:pic>
    </p:spTree>
    <p:extLst>
      <p:ext uri="{BB962C8B-B14F-4D97-AF65-F5344CB8AC3E}">
        <p14:creationId xmlns:p14="http://schemas.microsoft.com/office/powerpoint/2010/main" val="30535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BNB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DB720C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5" y="782638"/>
            <a:ext cx="4251960" cy="28346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19" y="1727599"/>
            <a:ext cx="4193381" cy="2795588"/>
          </a:xfrm>
        </p:spPr>
      </p:pic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7235" y="4904027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</a:t>
            </a:r>
            <a:r>
              <a:rPr lang="en-US" altLang="en-US" dirty="0" err="1">
                <a:latin typeface="Helvetica" pitchFamily="34" charset="0"/>
              </a:rPr>
              <a:t>NuMI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DB720C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2638"/>
            <a:ext cx="4258864" cy="283924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8600" y="3510845"/>
            <a:ext cx="4251960" cy="746830"/>
          </a:xfrm>
        </p:spPr>
        <p:txBody>
          <a:bodyPr/>
          <a:lstStyle/>
          <a:p>
            <a:r>
              <a:rPr lang="en-US" dirty="0" smtClean="0"/>
              <a:t>615.3 KW for one hour</a:t>
            </a:r>
          </a:p>
          <a:p>
            <a:r>
              <a:rPr lang="en-US" dirty="0" smtClean="0"/>
              <a:t>6+6 Slip Stacking without switchyard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6+6 Slip Stacking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4/18/2016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DB720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" y="757931"/>
            <a:ext cx="4251325" cy="241161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14507"/>
            <a:ext cx="4260850" cy="3408680"/>
          </a:xfrm>
        </p:spPr>
      </p:pic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Complex Status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LINAC</a:t>
            </a:r>
          </a:p>
          <a:p>
            <a:pPr lvl="1"/>
            <a:r>
              <a:rPr lang="en-US" sz="1200" dirty="0" smtClean="0"/>
              <a:t>Running well</a:t>
            </a:r>
          </a:p>
          <a:p>
            <a:pPr lvl="1"/>
            <a:r>
              <a:rPr lang="en-US" sz="1200" dirty="0" smtClean="0"/>
              <a:t>LRF1 Marx Modulator</a:t>
            </a:r>
          </a:p>
          <a:p>
            <a:r>
              <a:rPr lang="en-US" sz="1400" b="1" dirty="0" smtClean="0"/>
              <a:t>Booster </a:t>
            </a:r>
            <a:endParaRPr lang="en-US" sz="1200" b="1" dirty="0"/>
          </a:p>
          <a:p>
            <a:pPr lvl="1"/>
            <a:r>
              <a:rPr lang="en-US" sz="1200" dirty="0" smtClean="0"/>
              <a:t>Booster rate: 11.0 to 13.3 Hz</a:t>
            </a:r>
          </a:p>
          <a:p>
            <a:pPr lvl="1"/>
            <a:r>
              <a:rPr lang="en-US" sz="1200" dirty="0" smtClean="0"/>
              <a:t>Tuning </a:t>
            </a:r>
            <a:r>
              <a:rPr lang="en-US" sz="1200" dirty="0"/>
              <a:t>up</a:t>
            </a:r>
            <a:r>
              <a:rPr lang="en-US" sz="1100" dirty="0"/>
              <a:t> / studies</a:t>
            </a:r>
          </a:p>
          <a:p>
            <a:pPr lvl="2"/>
            <a:r>
              <a:rPr lang="en-US" sz="1100" dirty="0"/>
              <a:t>Beam to BNB</a:t>
            </a:r>
          </a:p>
          <a:p>
            <a:pPr lvl="2"/>
            <a:r>
              <a:rPr lang="en-US" sz="1100" dirty="0"/>
              <a:t>Beam to Main </a:t>
            </a:r>
            <a:r>
              <a:rPr lang="en-US" sz="1100" dirty="0" smtClean="0"/>
              <a:t>Injector/Recycler </a:t>
            </a:r>
          </a:p>
          <a:p>
            <a:r>
              <a:rPr lang="en-US" sz="1400" b="1" dirty="0" smtClean="0"/>
              <a:t>MI/RR</a:t>
            </a:r>
            <a:endParaRPr lang="en-US" sz="1400" b="1" dirty="0"/>
          </a:p>
          <a:p>
            <a:pPr lvl="1"/>
            <a:r>
              <a:rPr lang="en-US" sz="1200" dirty="0"/>
              <a:t>Delivering beam to </a:t>
            </a:r>
            <a:r>
              <a:rPr lang="en-US" sz="1200" dirty="0" err="1"/>
              <a:t>NuMI</a:t>
            </a:r>
            <a:r>
              <a:rPr lang="en-US" sz="1200" dirty="0"/>
              <a:t> &amp; </a:t>
            </a:r>
            <a:r>
              <a:rPr lang="en-US" sz="1200" dirty="0" smtClean="0"/>
              <a:t>Switchyard</a:t>
            </a:r>
          </a:p>
          <a:p>
            <a:pPr lvl="1"/>
            <a:r>
              <a:rPr lang="en-US" sz="1200" dirty="0" smtClean="0"/>
              <a:t>Standard operation: 2As </a:t>
            </a:r>
            <a:r>
              <a:rPr lang="en-US" sz="1200" dirty="0"/>
              <a:t>(1.33 Sec MI ramp rate</a:t>
            </a:r>
            <a:r>
              <a:rPr lang="en-US" sz="1200" dirty="0" smtClean="0"/>
              <a:t>) with 4+6 Slip stacking</a:t>
            </a:r>
          </a:p>
          <a:p>
            <a:pPr lvl="1"/>
            <a:r>
              <a:rPr lang="en-US" sz="1200" dirty="0" smtClean="0"/>
              <a:t>6+6 Slip Stacking Studies (~530 KW)</a:t>
            </a:r>
            <a:endParaRPr lang="en-US" sz="1400" dirty="0"/>
          </a:p>
          <a:p>
            <a:r>
              <a:rPr lang="en-US" sz="1400" b="1" dirty="0" err="1" smtClean="0"/>
              <a:t>NuMI</a:t>
            </a:r>
            <a:endParaRPr lang="en-US" sz="1400" b="1" dirty="0"/>
          </a:p>
          <a:p>
            <a:pPr lvl="1"/>
            <a:r>
              <a:rPr lang="en-US" sz="1200" dirty="0" smtClean="0"/>
              <a:t>Took </a:t>
            </a:r>
            <a:r>
              <a:rPr lang="en-US" sz="1200" dirty="0"/>
              <a:t>beam when </a:t>
            </a:r>
            <a:r>
              <a:rPr lang="en-US" sz="1200" dirty="0" smtClean="0"/>
              <a:t>available</a:t>
            </a:r>
            <a:r>
              <a:rPr lang="en-US" sz="1200" dirty="0"/>
              <a:t>-</a:t>
            </a:r>
            <a:endParaRPr lang="en-US" sz="1100" dirty="0" smtClean="0"/>
          </a:p>
          <a:p>
            <a:pPr lvl="2"/>
            <a:r>
              <a:rPr lang="en-US" sz="1100" dirty="0" smtClean="0"/>
              <a:t>Peak power 615.3 KW/hour without Switchyard</a:t>
            </a:r>
          </a:p>
          <a:p>
            <a:pPr marL="914400" lvl="2" indent="0">
              <a:buNone/>
            </a:pPr>
            <a:endParaRPr lang="en-US" sz="1100" dirty="0" smtClean="0"/>
          </a:p>
          <a:p>
            <a:r>
              <a:rPr lang="en-US" sz="1400" b="1" dirty="0" smtClean="0"/>
              <a:t>Booster </a:t>
            </a:r>
            <a:r>
              <a:rPr lang="en-US" sz="1400" b="1" dirty="0"/>
              <a:t>Neutrino Beamline (BNB)</a:t>
            </a:r>
          </a:p>
          <a:p>
            <a:pPr lvl="1"/>
            <a:r>
              <a:rPr lang="en-US" sz="1200" dirty="0" smtClean="0"/>
              <a:t>Took beam when available</a:t>
            </a:r>
          </a:p>
          <a:p>
            <a:pPr lvl="2"/>
            <a:r>
              <a:rPr lang="en-US" sz="900" dirty="0" smtClean="0"/>
              <a:t>Reduced rate/ maintained protons/pulse</a:t>
            </a:r>
          </a:p>
          <a:p>
            <a:r>
              <a:rPr lang="en-US" sz="1400" b="1" dirty="0" smtClean="0"/>
              <a:t>Switchyard</a:t>
            </a:r>
            <a:endParaRPr lang="en-US" sz="1400" b="1" dirty="0"/>
          </a:p>
          <a:p>
            <a:pPr lvl="1"/>
            <a:r>
              <a:rPr lang="en-US" sz="1200" dirty="0" smtClean="0"/>
              <a:t>Meson </a:t>
            </a:r>
            <a:r>
              <a:rPr lang="en-US" sz="1200" dirty="0"/>
              <a:t>beam </a:t>
            </a:r>
            <a:endParaRPr lang="en-US" sz="1200" dirty="0" smtClean="0"/>
          </a:p>
          <a:p>
            <a:pPr lvl="2"/>
            <a:r>
              <a:rPr lang="en-US" sz="1100" dirty="0" err="1" smtClean="0"/>
              <a:t>MTest</a:t>
            </a:r>
            <a:r>
              <a:rPr lang="en-US" sz="1100" dirty="0" smtClean="0"/>
              <a:t> using beam</a:t>
            </a:r>
          </a:p>
          <a:p>
            <a:pPr lvl="2"/>
            <a:r>
              <a:rPr lang="en-US" sz="1100" dirty="0" err="1" smtClean="0"/>
              <a:t>MCenter</a:t>
            </a:r>
            <a:r>
              <a:rPr lang="en-US" sz="1100" dirty="0" smtClean="0"/>
              <a:t> using beam</a:t>
            </a:r>
            <a:endParaRPr lang="en-US" sz="900" dirty="0"/>
          </a:p>
          <a:p>
            <a:pPr lvl="1"/>
            <a:r>
              <a:rPr lang="en-US" sz="1200" dirty="0" err="1" smtClean="0"/>
              <a:t>SeaQuest</a:t>
            </a:r>
            <a:r>
              <a:rPr lang="en-US" sz="1200" dirty="0" smtClean="0"/>
              <a:t> </a:t>
            </a:r>
          </a:p>
          <a:p>
            <a:pPr lvl="2"/>
            <a:r>
              <a:rPr lang="en-US" sz="1100" dirty="0" smtClean="0"/>
              <a:t>Running and using beam</a:t>
            </a:r>
          </a:p>
          <a:p>
            <a:pPr lvl="0"/>
            <a:r>
              <a:rPr lang="en-US" sz="1400" b="1" dirty="0" smtClean="0"/>
              <a:t>General</a:t>
            </a:r>
            <a:endParaRPr lang="en-US" sz="1200" dirty="0" smtClean="0"/>
          </a:p>
          <a:p>
            <a:pPr lvl="1"/>
            <a:r>
              <a:rPr lang="en-US" sz="1200" dirty="0" smtClean="0"/>
              <a:t>Wednesday, June 1st</a:t>
            </a:r>
          </a:p>
          <a:p>
            <a:pPr lvl="2"/>
            <a:r>
              <a:rPr lang="en-US" sz="1000" dirty="0" smtClean="0"/>
              <a:t>Tentative shutdown day</a:t>
            </a:r>
          </a:p>
          <a:p>
            <a:pPr marL="457200" lvl="1" indent="0">
              <a:buNone/>
            </a:pPr>
            <a:r>
              <a:rPr lang="en-US" sz="1400" dirty="0" smtClean="0"/>
              <a:t>	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4/18/2016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77391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Schedules and Links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634365"/>
            <a:ext cx="8672513" cy="40205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dirty="0"/>
              <a:t>Schedule can be accessed from the Operations Home Page</a:t>
            </a:r>
          </a:p>
          <a:p>
            <a:pPr marL="800100" lvl="1" indent="-342900"/>
            <a:r>
              <a:rPr lang="en-US" sz="2000" dirty="0"/>
              <a:t>- Schedules -&gt; </a:t>
            </a:r>
            <a:r>
              <a:rPr lang="en-US" sz="2000" dirty="0">
                <a:hlinkClick r:id="rId2"/>
              </a:rPr>
              <a:t>Operations Schedule</a:t>
            </a:r>
            <a:endParaRPr lang="en-US" sz="2000" dirty="0"/>
          </a:p>
          <a:p>
            <a:pPr marL="800100" lvl="1" indent="-342900"/>
            <a:endParaRPr lang="en-US" sz="2400" dirty="0"/>
          </a:p>
          <a:p>
            <a:r>
              <a:rPr lang="en-US" dirty="0"/>
              <a:t> Direct link to schedule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http://www-ad.fnal.gov/ops/schedule.html</a:t>
            </a:r>
            <a:endParaRPr lang="en-US" sz="20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4/18/2016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Duane Newhart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16x9_custom2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A3C71E54-BEAA-46A2-A1A5-B9EC9EE19F28}"/>
    </a:ext>
  </a:extLst>
</a:theme>
</file>

<file path=ppt/theme/theme2.xml><?xml version="1.0" encoding="utf-8"?>
<a:theme xmlns:a="http://schemas.openxmlformats.org/drawingml/2006/main" name="Fermilab: Footer Only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23F5942B-6224-4303-9968-868F5D99B2EE}"/>
    </a:ext>
  </a:extLst>
</a:theme>
</file>

<file path=ppt/theme/theme3.xml><?xml version="1.0" encoding="utf-8"?>
<a:theme xmlns:a="http://schemas.openxmlformats.org/drawingml/2006/main" name="FermiWide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Wide" id="{055DBA9C-6286-4D7B-819A-F82C4E735718}" vid="{DADCF6AB-70AC-425E-988D-EE327A7715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FNAL_16x9_custom2</Template>
  <TotalTime>4670</TotalTime>
  <Words>256</Words>
  <Application>Microsoft Office PowerPoint</Application>
  <PresentationFormat>On-screen Show (16:9)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Helvetica</vt:lpstr>
      <vt:lpstr>FNAL_16x9_custom2</vt:lpstr>
      <vt:lpstr>Fermilab: Footer Only</vt:lpstr>
      <vt:lpstr>FermiWide</vt:lpstr>
      <vt:lpstr>All Experimenters’ Meeting</vt:lpstr>
      <vt:lpstr>PowerPoint Presentation</vt:lpstr>
      <vt:lpstr>Performance measures: BNB</vt:lpstr>
      <vt:lpstr>Performance measures: NuMI</vt:lpstr>
      <vt:lpstr>6+6 Slip Stacking</vt:lpstr>
      <vt:lpstr>Complex Status</vt:lpstr>
      <vt:lpstr>Schedules and Links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Experimenters’ Meeting</dc:title>
  <dc:creator>Daniel A. Johnson x2074 05157N</dc:creator>
  <cp:lastModifiedBy>Duane L Newhart</cp:lastModifiedBy>
  <cp:revision>268</cp:revision>
  <cp:lastPrinted>2014-01-20T19:40:21Z</cp:lastPrinted>
  <dcterms:created xsi:type="dcterms:W3CDTF">2015-02-16T17:27:00Z</dcterms:created>
  <dcterms:modified xsi:type="dcterms:W3CDTF">2016-04-18T16:39:58Z</dcterms:modified>
</cp:coreProperties>
</file>