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65" r:id="rId3"/>
    <p:sldId id="400" r:id="rId4"/>
    <p:sldId id="411" r:id="rId5"/>
    <p:sldId id="398" r:id="rId6"/>
    <p:sldId id="413" r:id="rId7"/>
    <p:sldId id="349" r:id="rId8"/>
    <p:sldId id="409" r:id="rId9"/>
    <p:sldId id="401" r:id="rId10"/>
    <p:sldId id="402" r:id="rId11"/>
    <p:sldId id="404" r:id="rId12"/>
    <p:sldId id="405" r:id="rId13"/>
    <p:sldId id="397" r:id="rId14"/>
    <p:sldId id="361" r:id="rId15"/>
    <p:sldId id="357" r:id="rId16"/>
    <p:sldId id="407" r:id="rId17"/>
    <p:sldId id="406" r:id="rId18"/>
    <p:sldId id="388" r:id="rId19"/>
    <p:sldId id="394" r:id="rId20"/>
  </p:sldIdLst>
  <p:sldSz cx="9144000" cy="6858000" type="screen4x3"/>
  <p:notesSz cx="9236075" cy="6950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4/26/2016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4/26/2016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4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59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87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8.emf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49" y="3559175"/>
            <a:ext cx="8064174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Program overview: motivation,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target parameters, timeline 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A.V. Zlobin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15 T dipole design review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28 April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Design </a:t>
            </a: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8101"/>
            <a:ext cx="4004035" cy="51843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468" b="41741"/>
          <a:stretch/>
        </p:blipFill>
        <p:spPr>
          <a:xfrm>
            <a:off x="4326903" y="2790334"/>
            <a:ext cx="4798243" cy="2168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5307291" y="698752"/>
            <a:ext cx="3129700" cy="204373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6952" b="1514"/>
          <a:stretch/>
        </p:blipFill>
        <p:spPr>
          <a:xfrm>
            <a:off x="4328980" y="5006342"/>
            <a:ext cx="4798243" cy="1225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40024" y="3695307"/>
            <a:ext cx="4581427" cy="3205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Strands and Cables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73" y="5103591"/>
            <a:ext cx="8538327" cy="997446"/>
          </a:xfrm>
        </p:spPr>
        <p:txBody>
          <a:bodyPr/>
          <a:lstStyle/>
          <a:p>
            <a:r>
              <a:rPr lang="en-US" sz="2000" dirty="0"/>
              <a:t>Magnet short sample </a:t>
            </a:r>
            <a:r>
              <a:rPr lang="en-US" sz="2000" dirty="0" smtClean="0"/>
              <a:t>estimated </a:t>
            </a:r>
            <a:r>
              <a:rPr lang="en-US" sz="2000" dirty="0"/>
              <a:t>based on the cable test data: 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11.1 </a:t>
            </a:r>
            <a:r>
              <a:rPr lang="en-US" sz="1800" dirty="0">
                <a:solidFill>
                  <a:srgbClr val="7030A0"/>
                </a:solidFill>
              </a:rPr>
              <a:t>kA (</a:t>
            </a:r>
            <a:r>
              <a:rPr lang="en-US" sz="1800" dirty="0" smtClean="0">
                <a:solidFill>
                  <a:srgbClr val="7030A0"/>
                </a:solidFill>
              </a:rPr>
              <a:t>B</a:t>
            </a:r>
            <a:r>
              <a:rPr lang="en-US" sz="1800" baseline="-25000" dirty="0" smtClean="0">
                <a:solidFill>
                  <a:srgbClr val="7030A0"/>
                </a:solidFill>
              </a:rPr>
              <a:t>ap</a:t>
            </a:r>
            <a:r>
              <a:rPr lang="en-US" sz="1800" dirty="0" smtClean="0">
                <a:solidFill>
                  <a:srgbClr val="7030A0"/>
                </a:solidFill>
              </a:rPr>
              <a:t>=15.3 </a:t>
            </a:r>
            <a:r>
              <a:rPr lang="en-US" sz="1800" dirty="0">
                <a:solidFill>
                  <a:srgbClr val="7030A0"/>
                </a:solidFill>
              </a:rPr>
              <a:t>T) at 4.5 K 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</a:rPr>
              <a:t>12.2 kA (</a:t>
            </a:r>
            <a:r>
              <a:rPr lang="en-US" sz="1800" dirty="0" smtClean="0">
                <a:solidFill>
                  <a:srgbClr val="7030A0"/>
                </a:solidFill>
              </a:rPr>
              <a:t>B</a:t>
            </a:r>
            <a:r>
              <a:rPr lang="en-US" sz="1800" baseline="-25000" dirty="0" smtClean="0">
                <a:solidFill>
                  <a:srgbClr val="7030A0"/>
                </a:solidFill>
              </a:rPr>
              <a:t>ap</a:t>
            </a:r>
            <a:r>
              <a:rPr lang="en-US" sz="1800" dirty="0" smtClean="0">
                <a:solidFill>
                  <a:srgbClr val="7030A0"/>
                </a:solidFill>
              </a:rPr>
              <a:t>=16.7 </a:t>
            </a:r>
            <a:r>
              <a:rPr lang="en-US" sz="1800" dirty="0">
                <a:solidFill>
                  <a:srgbClr val="7030A0"/>
                </a:solidFill>
              </a:rPr>
              <a:t>T) at 1.9 </a:t>
            </a:r>
            <a:r>
              <a:rPr lang="en-US" sz="1800" dirty="0" smtClean="0">
                <a:solidFill>
                  <a:srgbClr val="7030A0"/>
                </a:solidFill>
              </a:rPr>
              <a:t>K</a:t>
            </a:r>
            <a:endParaRPr lang="en-US" sz="18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21" y="1272620"/>
            <a:ext cx="4758179" cy="338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84" y="2979267"/>
            <a:ext cx="3742001" cy="5329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31835" y="848904"/>
            <a:ext cx="1261174" cy="1522060"/>
            <a:chOff x="6564043" y="970254"/>
            <a:chExt cx="1261174" cy="15220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4043" y="970254"/>
              <a:ext cx="1261174" cy="127583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13226" y="2246093"/>
              <a:ext cx="914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RRP150/169</a:t>
              </a:r>
              <a:endParaRPr lang="en-US" sz="1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6450" y="982850"/>
            <a:ext cx="944498" cy="1145155"/>
            <a:chOff x="6413692" y="889122"/>
            <a:chExt cx="944498" cy="1145155"/>
          </a:xfrm>
        </p:grpSpPr>
        <p:pic>
          <p:nvPicPr>
            <p:cNvPr id="13" name="Picture 24" descr="12521-1_compres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692" y="889122"/>
              <a:ext cx="914034" cy="93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444157" y="1788056"/>
              <a:ext cx="914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RRP108/127</a:t>
              </a:r>
              <a:endParaRPr lang="en-US" sz="10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5722"/>
            <a:ext cx="3751685" cy="40688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5690" b="9337"/>
          <a:stretch/>
        </p:blipFill>
        <p:spPr>
          <a:xfrm rot="5400000">
            <a:off x="1633279" y="2188608"/>
            <a:ext cx="963613" cy="37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12145" y="837808"/>
            <a:ext cx="2331855" cy="2571384"/>
            <a:chOff x="4137135" y="1681383"/>
            <a:chExt cx="3485493" cy="39203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135" y="1681383"/>
              <a:ext cx="3200400" cy="18532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379" y="3420096"/>
              <a:ext cx="3143249" cy="218162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Engineering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48779" b="29576"/>
          <a:stretch/>
        </p:blipFill>
        <p:spPr>
          <a:xfrm>
            <a:off x="4487871" y="907574"/>
            <a:ext cx="2224725" cy="2501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3" y="4126673"/>
            <a:ext cx="2620837" cy="167094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1" y="952107"/>
            <a:ext cx="4899580" cy="5307291"/>
          </a:xfrm>
        </p:spPr>
        <p:txBody>
          <a:bodyPr/>
          <a:lstStyle/>
          <a:p>
            <a:r>
              <a:rPr lang="en-US" dirty="0" smtClean="0"/>
              <a:t>Coil design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layers #1 and #2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layers #3 and #4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end parts optimization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Coil tooling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winding</a:t>
            </a:r>
            <a:r>
              <a:rPr lang="en-US" dirty="0" smtClean="0">
                <a:solidFill>
                  <a:srgbClr val="0070C0"/>
                </a:solidFill>
              </a:rPr>
              <a:t>, curing, reaction, </a:t>
            </a:r>
            <a:r>
              <a:rPr lang="en-US" dirty="0" smtClean="0">
                <a:solidFill>
                  <a:srgbClr val="0070C0"/>
                </a:solidFill>
              </a:rPr>
              <a:t>impregnation</a:t>
            </a:r>
          </a:p>
          <a:p>
            <a:r>
              <a:rPr lang="en-US" dirty="0" smtClean="0"/>
              <a:t>Cold mass design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yoke, clamps, skin, end plates</a:t>
            </a:r>
          </a:p>
          <a:p>
            <a:r>
              <a:rPr lang="en-US" dirty="0" smtClean="0"/>
              <a:t>Cold mass assembly tooling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oke clamping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kin welding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</a:t>
            </a:r>
            <a:r>
              <a:rPr lang="en-US" dirty="0" smtClean="0"/>
              <a:t>Fabrication Infrastructure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9323" r="17754" b="6966"/>
          <a:stretch/>
        </p:blipFill>
        <p:spPr>
          <a:xfrm>
            <a:off x="228600" y="3838928"/>
            <a:ext cx="2507530" cy="2205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727" r="2370"/>
          <a:stretch/>
        </p:blipFill>
        <p:spPr>
          <a:xfrm>
            <a:off x="2820693" y="3838928"/>
            <a:ext cx="3629320" cy="224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13196" r="16862" b="7492"/>
          <a:stretch/>
        </p:blipFill>
        <p:spPr>
          <a:xfrm>
            <a:off x="3493294" y="882499"/>
            <a:ext cx="2828041" cy="271222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450013" y="1527142"/>
            <a:ext cx="2465387" cy="4600282"/>
          </a:xfrm>
        </p:spPr>
        <p:txBody>
          <a:bodyPr/>
          <a:lstStyle/>
          <a:p>
            <a:r>
              <a:rPr lang="en-US" sz="2000" dirty="0">
                <a:solidFill>
                  <a:srgbClr val="7030A0"/>
                </a:solidFill>
              </a:rPr>
              <a:t>To avoid infrastructure and stuff conflicts with LARP, new coil fabrication line has been created in IB3A (next to SCRD Lab</a:t>
            </a:r>
            <a:r>
              <a:rPr lang="en-US" sz="2000" dirty="0" smtClean="0">
                <a:solidFill>
                  <a:srgbClr val="7030A0"/>
                </a:solidFill>
              </a:rPr>
              <a:t>).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/>
              <a:t>SCRD techs are being trained to wind short coils.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380"/>
          <a:stretch/>
        </p:blipFill>
        <p:spPr>
          <a:xfrm>
            <a:off x="228600" y="882499"/>
            <a:ext cx="3194875" cy="26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</a:t>
            </a:r>
            <a:r>
              <a:rPr lang="en-US" alt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Demonstration of 15-16 T field level</a:t>
            </a:r>
          </a:p>
          <a:p>
            <a:r>
              <a:rPr lang="en-US" altLang="en-US" sz="2800" dirty="0"/>
              <a:t>Study and optimization of </a:t>
            </a:r>
          </a:p>
          <a:p>
            <a:pPr lvl="1"/>
            <a:r>
              <a:rPr lang="en-US" altLang="en-US" sz="2400" dirty="0">
                <a:solidFill>
                  <a:srgbClr val="7030A0"/>
                </a:solidFill>
              </a:rPr>
              <a:t>magnet quench performance</a:t>
            </a:r>
          </a:p>
          <a:p>
            <a:pPr lvl="2"/>
            <a:r>
              <a:rPr lang="en-US" altLang="en-US" dirty="0"/>
              <a:t>training, degradation, memory, effect of coil pre-load</a:t>
            </a:r>
          </a:p>
          <a:p>
            <a:pPr lvl="1"/>
            <a:r>
              <a:rPr lang="en-US" altLang="en-US" sz="2400" dirty="0">
                <a:solidFill>
                  <a:srgbClr val="7030A0"/>
                </a:solidFill>
              </a:rPr>
              <a:t>ramp rate sensitivity</a:t>
            </a:r>
          </a:p>
          <a:p>
            <a:pPr lvl="1"/>
            <a:r>
              <a:rPr lang="en-US" altLang="en-US" sz="2400" dirty="0">
                <a:solidFill>
                  <a:srgbClr val="7030A0"/>
                </a:solidFill>
              </a:rPr>
              <a:t>operation margin</a:t>
            </a:r>
          </a:p>
          <a:p>
            <a:pPr lvl="1"/>
            <a:r>
              <a:rPr lang="en-US" altLang="en-US" dirty="0">
                <a:solidFill>
                  <a:srgbClr val="7030A0"/>
                </a:solidFill>
              </a:rPr>
              <a:t>quench protection </a:t>
            </a:r>
          </a:p>
          <a:p>
            <a:pPr lvl="2"/>
            <a:r>
              <a:rPr lang="en-US" altLang="en-US" dirty="0"/>
              <a:t>heater efficiency, radial quench propagation, coil quench temperature</a:t>
            </a:r>
          </a:p>
          <a:p>
            <a:pPr lvl="1"/>
            <a:r>
              <a:rPr lang="en-US" altLang="en-US" sz="2400" dirty="0">
                <a:solidFill>
                  <a:srgbClr val="7030A0"/>
                </a:solidFill>
              </a:rPr>
              <a:t>field quality </a:t>
            </a:r>
          </a:p>
          <a:p>
            <a:pPr lvl="2"/>
            <a:r>
              <a:rPr lang="en-US" altLang="en-US" dirty="0"/>
              <a:t>geometrical harmonics, coil magnetization, iron saturation, dynamic effects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97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2242954"/>
            <a:ext cx="3035224" cy="4025871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Instrumentation</a:t>
            </a:r>
          </a:p>
          <a:p>
            <a:pPr marL="274320"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Voltage taps</a:t>
            </a:r>
          </a:p>
          <a:p>
            <a:pPr marL="274320"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Strain gauges</a:t>
            </a:r>
          </a:p>
          <a:p>
            <a:pPr marL="274320">
              <a:defRPr/>
            </a:pPr>
            <a:r>
              <a:rPr lang="en-US" sz="2000" dirty="0">
                <a:solidFill>
                  <a:srgbClr val="800000"/>
                </a:solidFill>
              </a:rPr>
              <a:t>Quench antenna</a:t>
            </a:r>
          </a:p>
          <a:p>
            <a:pPr marL="274320">
              <a:defRPr/>
            </a:pPr>
            <a:r>
              <a:rPr lang="en-US" sz="2000" dirty="0">
                <a:solidFill>
                  <a:srgbClr val="800000"/>
                </a:solidFill>
              </a:rPr>
              <a:t>Rotating probes</a:t>
            </a:r>
          </a:p>
          <a:p>
            <a:pPr marL="274320"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Temperature sensors</a:t>
            </a:r>
          </a:p>
          <a:p>
            <a:pPr marL="274320">
              <a:defRPr/>
            </a:pPr>
            <a:endParaRPr lang="en-US" sz="23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 smtClean="0"/>
              <a:t>Vertical Magnet Test Facility (FNAL)</a:t>
            </a:r>
          </a:p>
          <a:p>
            <a:pPr>
              <a:defRPr/>
            </a:pPr>
            <a:r>
              <a:rPr lang="en-US" sz="2000" dirty="0" smtClean="0">
                <a:solidFill>
                  <a:srgbClr val="800000"/>
                </a:solidFill>
                <a:ea typeface="ＭＳ Ｐゴシック" charset="0"/>
              </a:rPr>
              <a:t>Test temperature range </a:t>
            </a:r>
            <a:r>
              <a:rPr lang="en-US" sz="2000" dirty="0">
                <a:solidFill>
                  <a:srgbClr val="800000"/>
                </a:solidFill>
                <a:ea typeface="ＭＳ Ｐゴシック" charset="0"/>
              </a:rPr>
              <a:t>1.9-4.6 </a:t>
            </a:r>
            <a:r>
              <a:rPr lang="en-US" sz="2000" dirty="0" smtClean="0">
                <a:solidFill>
                  <a:srgbClr val="800000"/>
                </a:solidFill>
                <a:ea typeface="ＭＳ Ｐゴシック" charset="0"/>
              </a:rPr>
              <a:t>K</a:t>
            </a: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ＭＳ Ｐゴシック" charset="0"/>
            </a:endParaRPr>
          </a:p>
          <a:p>
            <a:pPr marL="36576" indent="0">
              <a:buNone/>
            </a:pPr>
            <a:endParaRPr lang="en-US" sz="2400" dirty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47864" y="6553200"/>
            <a:ext cx="28194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262626"/>
                </a:solidFill>
                <a:latin typeface="Arial" charset="0"/>
              </a:rPr>
              <a:t>15 T dipole program overview</a:t>
            </a:r>
            <a:endParaRPr lang="en-US" sz="1200" dirty="0" smtClean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F63AB87-2061-415B-BD8E-C1812DDDC6BF}" type="slidenum">
              <a:rPr lang="en-US" sz="1200" smtClean="0">
                <a:solidFill>
                  <a:srgbClr val="FFFFFF"/>
                </a:solidFill>
                <a:latin typeface="Arial" charset="0"/>
              </a:rPr>
              <a:pPr eaLnBrk="1" hangingPunct="1"/>
              <a:t>15</a:t>
            </a:fld>
            <a:endParaRPr lang="en-US" sz="120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266" name="Picture 2" descr="S:\Run Support\VMTF\LIST_of_MAGNETS\MBHSP02\Pictures\IB1\Feb12\DSCF0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t="8009" r="16463"/>
          <a:stretch/>
        </p:blipFill>
        <p:spPr bwMode="auto">
          <a:xfrm>
            <a:off x="6617578" y="2118474"/>
            <a:ext cx="2276903" cy="4056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83" y="2809931"/>
            <a:ext cx="2936649" cy="15254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l="14413" r="15304" b="5029"/>
          <a:stretch>
            <a:fillRect/>
          </a:stretch>
        </p:blipFill>
        <p:spPr bwMode="auto">
          <a:xfrm>
            <a:off x="319189" y="4498715"/>
            <a:ext cx="2800407" cy="1645525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85" y="878176"/>
            <a:ext cx="5037215" cy="117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40183" y="997438"/>
            <a:ext cx="3026018" cy="1746503"/>
            <a:chOff x="-46487" y="3819186"/>
            <a:chExt cx="5173625" cy="31150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6487" y="3819186"/>
              <a:ext cx="4020881" cy="311501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714446" y="5040874"/>
              <a:ext cx="1412692" cy="77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Quench antenna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66538" y="6040654"/>
              <a:ext cx="1759296" cy="466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Voltage taps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7839"/>
            <a:ext cx="8686800" cy="5458119"/>
          </a:xfrm>
        </p:spPr>
        <p:txBody>
          <a:bodyPr/>
          <a:lstStyle/>
          <a:p>
            <a:r>
              <a:rPr lang="en-US" sz="2800" dirty="0"/>
              <a:t>R&amp;D </a:t>
            </a:r>
            <a:r>
              <a:rPr lang="en-US" sz="2800" dirty="0" smtClean="0"/>
              <a:t>of a 60-mm aperture 15 </a:t>
            </a:r>
            <a:r>
              <a:rPr lang="en-US" sz="2800" dirty="0"/>
              <a:t>T Nb</a:t>
            </a:r>
            <a:r>
              <a:rPr lang="en-US" sz="2800" baseline="-25000" dirty="0"/>
              <a:t>3</a:t>
            </a:r>
            <a:r>
              <a:rPr lang="en-US" sz="2800" dirty="0"/>
              <a:t>Sn dipole demonstrator for future </a:t>
            </a:r>
            <a:r>
              <a:rPr lang="en-US" sz="2800" dirty="0" err="1" smtClean="0"/>
              <a:t>VHEppC</a:t>
            </a:r>
            <a:r>
              <a:rPr lang="en-US" sz="2800" dirty="0" smtClean="0"/>
              <a:t> </a:t>
            </a:r>
            <a:r>
              <a:rPr lang="en-US" sz="2800" dirty="0" smtClean="0"/>
              <a:t>has started at </a:t>
            </a:r>
            <a:r>
              <a:rPr lang="en-US" sz="2800" dirty="0" smtClean="0"/>
              <a:t>Fermilab: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Magnet design study phase is complete </a:t>
            </a:r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Magnet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and tooling engineering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design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and parts procurement are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in progress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Cable for inner </a:t>
            </a:r>
            <a:r>
              <a:rPr lang="en-US" sz="2400" dirty="0">
                <a:solidFill>
                  <a:srgbClr val="0070C0"/>
                </a:solidFill>
              </a:rPr>
              <a:t>coils </a:t>
            </a:r>
            <a:r>
              <a:rPr lang="en-US" sz="2400" dirty="0" smtClean="0">
                <a:solidFill>
                  <a:srgbClr val="0070C0"/>
                </a:solidFill>
              </a:rPr>
              <a:t>was developed, </a:t>
            </a:r>
            <a:r>
              <a:rPr lang="en-US" sz="2400" dirty="0">
                <a:solidFill>
                  <a:srgbClr val="0070C0"/>
                </a:solidFill>
              </a:rPr>
              <a:t>fabricated and </a:t>
            </a:r>
            <a:r>
              <a:rPr lang="en-US" sz="2400" dirty="0" smtClean="0">
                <a:solidFill>
                  <a:srgbClr val="0070C0"/>
                </a:solidFill>
              </a:rPr>
              <a:t>tested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Cable for outer coils is available from the 11 T dipole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Practice outer coil (layers #3 and #4) is </a:t>
            </a:r>
            <a:r>
              <a:rPr lang="en-US" sz="2400" dirty="0" smtClean="0">
                <a:solidFill>
                  <a:srgbClr val="0070C0"/>
                </a:solidFill>
              </a:rPr>
              <a:t>being </a:t>
            </a:r>
            <a:r>
              <a:rPr lang="en-US" sz="2400" dirty="0" smtClean="0">
                <a:solidFill>
                  <a:srgbClr val="0070C0"/>
                </a:solidFill>
              </a:rPr>
              <a:t>wound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Magnet </a:t>
            </a:r>
            <a:r>
              <a:rPr lang="en-US" sz="2400" dirty="0">
                <a:solidFill>
                  <a:srgbClr val="7030A0"/>
                </a:solidFill>
              </a:rPr>
              <a:t>fabrication and first </a:t>
            </a:r>
            <a:r>
              <a:rPr lang="en-US" sz="2400" dirty="0" smtClean="0">
                <a:solidFill>
                  <a:srgbClr val="7030A0"/>
                </a:solidFill>
              </a:rPr>
              <a:t>tests </a:t>
            </a:r>
            <a:r>
              <a:rPr lang="en-US" sz="2400" dirty="0">
                <a:solidFill>
                  <a:srgbClr val="7030A0"/>
                </a:solidFill>
              </a:rPr>
              <a:t>are planned for </a:t>
            </a:r>
            <a:r>
              <a:rPr lang="en-US" sz="2400" dirty="0" smtClean="0">
                <a:solidFill>
                  <a:srgbClr val="7030A0"/>
                </a:solidFill>
              </a:rPr>
              <a:t>2017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Schedule is coordinated with CERN FCC Design Study </a:t>
            </a:r>
            <a:r>
              <a:rPr lang="en-US" sz="2400" dirty="0" smtClean="0">
                <a:solidFill>
                  <a:srgbClr val="7030A0"/>
                </a:solidFill>
              </a:rPr>
              <a:t>Report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2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57840"/>
            <a:ext cx="8686801" cy="549582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IPAC2015</a:t>
            </a:r>
            <a:endParaRPr lang="en-US" b="1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A.V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  <a:r>
              <a:rPr lang="en-US" sz="2000" dirty="0">
                <a:solidFill>
                  <a:srgbClr val="7030A0"/>
                </a:solidFill>
              </a:rPr>
              <a:t>Zlobin, N. Andreev, E. </a:t>
            </a:r>
            <a:r>
              <a:rPr lang="en-US" sz="2000" dirty="0" err="1">
                <a:solidFill>
                  <a:srgbClr val="7030A0"/>
                </a:solidFill>
              </a:rPr>
              <a:t>Barzi</a:t>
            </a:r>
            <a:r>
              <a:rPr lang="en-US" sz="2000" dirty="0">
                <a:solidFill>
                  <a:srgbClr val="7030A0"/>
                </a:solidFill>
              </a:rPr>
              <a:t>, V.V. </a:t>
            </a:r>
            <a:r>
              <a:rPr lang="en-US" sz="2000" dirty="0" err="1">
                <a:solidFill>
                  <a:srgbClr val="7030A0"/>
                </a:solidFill>
              </a:rPr>
              <a:t>Kashikhin</a:t>
            </a:r>
            <a:r>
              <a:rPr lang="en-US" sz="2000" dirty="0">
                <a:solidFill>
                  <a:srgbClr val="7030A0"/>
                </a:solidFill>
              </a:rPr>
              <a:t>, I. </a:t>
            </a:r>
            <a:r>
              <a:rPr lang="en-US" sz="2000" dirty="0" err="1">
                <a:solidFill>
                  <a:srgbClr val="7030A0"/>
                </a:solidFill>
              </a:rPr>
              <a:t>Novitski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>
                <a:solidFill>
                  <a:srgbClr val="7030A0"/>
                </a:solidFill>
              </a:rPr>
              <a:t>“Design concept and parameters of a 15 T Nb3Sn dipole demonstrator for a 100 </a:t>
            </a:r>
            <a:r>
              <a:rPr lang="en-US" sz="2000" dirty="0" err="1">
                <a:solidFill>
                  <a:srgbClr val="7030A0"/>
                </a:solidFill>
              </a:rPr>
              <a:t>TeV</a:t>
            </a:r>
            <a:r>
              <a:rPr lang="en-US" sz="2000" dirty="0">
                <a:solidFill>
                  <a:srgbClr val="7030A0"/>
                </a:solidFill>
              </a:rPr>
              <a:t> hadron collider”, IPAC2015.</a:t>
            </a:r>
          </a:p>
          <a:p>
            <a:pPr marL="0" indent="0">
              <a:buNone/>
            </a:pPr>
            <a:r>
              <a:rPr lang="en-US" b="1" dirty="0" smtClean="0"/>
              <a:t>CEC/ICMC2015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V.V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</a:rPr>
              <a:t>Kashikhin</a:t>
            </a:r>
            <a:r>
              <a:rPr lang="en-US" sz="2000" dirty="0">
                <a:solidFill>
                  <a:srgbClr val="7030A0"/>
                </a:solidFill>
              </a:rPr>
              <a:t>, N. Andreev, E. </a:t>
            </a:r>
            <a:r>
              <a:rPr lang="en-US" sz="2000" dirty="0" err="1">
                <a:solidFill>
                  <a:srgbClr val="7030A0"/>
                </a:solidFill>
              </a:rPr>
              <a:t>Barzi</a:t>
            </a:r>
            <a:r>
              <a:rPr lang="en-US" sz="2000" dirty="0">
                <a:solidFill>
                  <a:srgbClr val="7030A0"/>
                </a:solidFill>
              </a:rPr>
              <a:t>, I. </a:t>
            </a:r>
            <a:r>
              <a:rPr lang="en-US" sz="2000" dirty="0" err="1">
                <a:solidFill>
                  <a:srgbClr val="7030A0"/>
                </a:solidFill>
              </a:rPr>
              <a:t>Novitski</a:t>
            </a:r>
            <a:r>
              <a:rPr lang="en-US" sz="2000" dirty="0">
                <a:solidFill>
                  <a:srgbClr val="7030A0"/>
                </a:solidFill>
              </a:rPr>
              <a:t>, A.V. </a:t>
            </a:r>
            <a:r>
              <a:rPr lang="en-US" sz="2000" dirty="0" smtClean="0">
                <a:solidFill>
                  <a:srgbClr val="7030A0"/>
                </a:solidFill>
              </a:rPr>
              <a:t>Zlobin, </a:t>
            </a:r>
            <a:r>
              <a:rPr lang="en-US" sz="2000" dirty="0">
                <a:solidFill>
                  <a:srgbClr val="7030A0"/>
                </a:solidFill>
              </a:rPr>
              <a:t>“Magnetic and structural design of a 15 T Nb</a:t>
            </a:r>
            <a:r>
              <a:rPr lang="en-US" sz="2000" baseline="-25000" dirty="0">
                <a:solidFill>
                  <a:srgbClr val="7030A0"/>
                </a:solidFill>
              </a:rPr>
              <a:t>3</a:t>
            </a:r>
            <a:r>
              <a:rPr lang="en-US" sz="2000" dirty="0">
                <a:solidFill>
                  <a:srgbClr val="7030A0"/>
                </a:solidFill>
              </a:rPr>
              <a:t>Sn accelerator dipole model”, CEC/ICMC2015, </a:t>
            </a:r>
            <a:r>
              <a:rPr lang="en-US" sz="2000" dirty="0" err="1">
                <a:solidFill>
                  <a:srgbClr val="7030A0"/>
                </a:solidFill>
              </a:rPr>
              <a:t>Tucsan</a:t>
            </a:r>
            <a:r>
              <a:rPr lang="en-US" sz="2000" dirty="0">
                <a:solidFill>
                  <a:srgbClr val="7030A0"/>
                </a:solidFill>
              </a:rPr>
              <a:t> (AR), June </a:t>
            </a:r>
            <a:r>
              <a:rPr lang="en-US" sz="2000" dirty="0" smtClean="0">
                <a:solidFill>
                  <a:srgbClr val="7030A0"/>
                </a:solidFill>
              </a:rPr>
              <a:t>2015.</a:t>
            </a:r>
          </a:p>
          <a:p>
            <a:pPr marL="0" indent="0">
              <a:buNone/>
            </a:pPr>
            <a:r>
              <a:rPr lang="en-US" b="1" dirty="0" smtClean="0"/>
              <a:t>MT-24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I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</a:rPr>
              <a:t>Novitski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 smtClean="0">
                <a:solidFill>
                  <a:srgbClr val="7030A0"/>
                </a:solidFill>
              </a:rPr>
              <a:t>N. Andreev</a:t>
            </a:r>
            <a:r>
              <a:rPr lang="en-US" sz="2000" dirty="0">
                <a:solidFill>
                  <a:srgbClr val="7030A0"/>
                </a:solidFill>
              </a:rPr>
              <a:t>, E. </a:t>
            </a:r>
            <a:r>
              <a:rPr lang="en-US" sz="2000" dirty="0" err="1">
                <a:solidFill>
                  <a:srgbClr val="7030A0"/>
                </a:solidFill>
              </a:rPr>
              <a:t>Barzi</a:t>
            </a:r>
            <a:r>
              <a:rPr lang="en-US" sz="2000" dirty="0">
                <a:solidFill>
                  <a:srgbClr val="7030A0"/>
                </a:solidFill>
              </a:rPr>
              <a:t>, J. Carmichael, V. V. </a:t>
            </a:r>
            <a:r>
              <a:rPr lang="en-US" sz="2000" dirty="0" err="1">
                <a:solidFill>
                  <a:srgbClr val="7030A0"/>
                </a:solidFill>
              </a:rPr>
              <a:t>Kashikhin</a:t>
            </a:r>
            <a:r>
              <a:rPr lang="en-US" sz="2000" dirty="0">
                <a:solidFill>
                  <a:srgbClr val="7030A0"/>
                </a:solidFill>
              </a:rPr>
              <a:t>, D. </a:t>
            </a:r>
            <a:r>
              <a:rPr lang="en-US" sz="2000" dirty="0" err="1">
                <a:solidFill>
                  <a:srgbClr val="7030A0"/>
                </a:solidFill>
              </a:rPr>
              <a:t>Turrioni</a:t>
            </a:r>
            <a:r>
              <a:rPr lang="en-US" sz="2000" dirty="0">
                <a:solidFill>
                  <a:srgbClr val="7030A0"/>
                </a:solidFill>
              </a:rPr>
              <a:t>, M. Yu, </a:t>
            </a:r>
            <a:r>
              <a:rPr lang="en-US" sz="2000" dirty="0" smtClean="0">
                <a:solidFill>
                  <a:srgbClr val="7030A0"/>
                </a:solidFill>
              </a:rPr>
              <a:t>A</a:t>
            </a:r>
            <a:r>
              <a:rPr lang="en-US" sz="2000" dirty="0">
                <a:solidFill>
                  <a:srgbClr val="7030A0"/>
                </a:solidFill>
              </a:rPr>
              <a:t>. V. </a:t>
            </a:r>
            <a:r>
              <a:rPr lang="en-US" sz="2000" dirty="0" smtClean="0">
                <a:solidFill>
                  <a:srgbClr val="7030A0"/>
                </a:solidFill>
              </a:rPr>
              <a:t>Zlobin, </a:t>
            </a:r>
            <a:r>
              <a:rPr lang="en-US" sz="2000" dirty="0">
                <a:solidFill>
                  <a:srgbClr val="7030A0"/>
                </a:solidFill>
              </a:rPr>
              <a:t>“Development of a 15 T Nb</a:t>
            </a:r>
            <a:r>
              <a:rPr lang="en-US" sz="2000" baseline="-25000" dirty="0">
                <a:solidFill>
                  <a:srgbClr val="7030A0"/>
                </a:solidFill>
              </a:rPr>
              <a:t>3</a:t>
            </a:r>
            <a:r>
              <a:rPr lang="en-US" sz="2000" dirty="0">
                <a:solidFill>
                  <a:srgbClr val="7030A0"/>
                </a:solidFill>
              </a:rPr>
              <a:t>Sn Accelerator Dipole Demonstrator at Fermilab”, IEEE Trans. on Appl. </a:t>
            </a:r>
            <a:r>
              <a:rPr lang="en-US" sz="2000" dirty="0" err="1">
                <a:solidFill>
                  <a:srgbClr val="7030A0"/>
                </a:solidFill>
              </a:rPr>
              <a:t>Supercond</a:t>
            </a:r>
            <a:r>
              <a:rPr lang="en-US" sz="2000" dirty="0">
                <a:solidFill>
                  <a:srgbClr val="7030A0"/>
                </a:solidFill>
              </a:rPr>
              <a:t>., </a:t>
            </a:r>
            <a:r>
              <a:rPr lang="en-US" sz="2000" dirty="0" smtClean="0">
                <a:solidFill>
                  <a:srgbClr val="7030A0"/>
                </a:solidFill>
              </a:rPr>
              <a:t>2016.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E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</a:rPr>
              <a:t>Barzi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it-IT" sz="2000" dirty="0">
                <a:solidFill>
                  <a:srgbClr val="7030A0"/>
                </a:solidFill>
              </a:rPr>
              <a:t>N. Andreev, P. Li, V. Lombardo, D. Turrioni, </a:t>
            </a:r>
            <a:r>
              <a:rPr lang="it-IT" sz="2000" dirty="0" smtClean="0">
                <a:solidFill>
                  <a:srgbClr val="7030A0"/>
                </a:solidFill>
              </a:rPr>
              <a:t>A</a:t>
            </a:r>
            <a:r>
              <a:rPr lang="it-IT" sz="2000" dirty="0">
                <a:solidFill>
                  <a:srgbClr val="7030A0"/>
                </a:solidFill>
              </a:rPr>
              <a:t>. V. Zlobin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>
                <a:solidFill>
                  <a:srgbClr val="7030A0"/>
                </a:solidFill>
              </a:rPr>
              <a:t>“Nb</a:t>
            </a:r>
            <a:r>
              <a:rPr lang="en-US" sz="2000" baseline="-25000" dirty="0">
                <a:solidFill>
                  <a:srgbClr val="7030A0"/>
                </a:solidFill>
              </a:rPr>
              <a:t>3</a:t>
            </a:r>
            <a:r>
              <a:rPr lang="en-US" sz="2000" dirty="0">
                <a:solidFill>
                  <a:srgbClr val="7030A0"/>
                </a:solidFill>
              </a:rPr>
              <a:t>Sn RRP® Strand and Cable Development for a 15 T Dipole Demonstrator,” IEEE Trans. on Appl. </a:t>
            </a:r>
            <a:r>
              <a:rPr lang="en-US" sz="2000" dirty="0" err="1">
                <a:solidFill>
                  <a:srgbClr val="7030A0"/>
                </a:solidFill>
              </a:rPr>
              <a:t>Supercond</a:t>
            </a:r>
            <a:r>
              <a:rPr lang="en-US" sz="2000" dirty="0">
                <a:solidFill>
                  <a:srgbClr val="7030A0"/>
                </a:solidFill>
              </a:rPr>
              <a:t>., </a:t>
            </a:r>
            <a:r>
              <a:rPr lang="en-US" sz="2000" dirty="0" smtClean="0">
                <a:solidFill>
                  <a:srgbClr val="7030A0"/>
                </a:solidFill>
              </a:rPr>
              <a:t>2016.</a:t>
            </a: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9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smtClean="0"/>
              <a:t>Presentations </a:t>
            </a:r>
            <a:r>
              <a:rPr lang="en-US" dirty="0" smtClean="0"/>
              <a:t>and </a:t>
            </a:r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1181"/>
            <a:ext cx="8672513" cy="5433133"/>
          </a:xfrm>
        </p:spPr>
        <p:txBody>
          <a:bodyPr/>
          <a:lstStyle/>
          <a:p>
            <a:r>
              <a:rPr lang="en-US" sz="2800" dirty="0"/>
              <a:t>The program was </a:t>
            </a:r>
            <a:r>
              <a:rPr lang="en-US" sz="2800" dirty="0" smtClean="0"/>
              <a:t>presented and discussed </a:t>
            </a:r>
            <a:r>
              <a:rPr lang="en-US" sz="2800" dirty="0"/>
              <a:t>inside </a:t>
            </a:r>
            <a:r>
              <a:rPr lang="en-US" sz="2800" dirty="0" smtClean="0"/>
              <a:t>the National magnet collaboration and at</a:t>
            </a:r>
          </a:p>
          <a:p>
            <a:pPr lvl="1"/>
            <a:r>
              <a:rPr lang="en-US" sz="2400" dirty="0" smtClean="0"/>
              <a:t>October 2014 – </a:t>
            </a:r>
            <a:r>
              <a:rPr lang="en-US" sz="2400" dirty="0" smtClean="0">
                <a:solidFill>
                  <a:srgbClr val="7030A0"/>
                </a:solidFill>
              </a:rPr>
              <a:t>FCC meeting at ASC2014</a:t>
            </a:r>
          </a:p>
          <a:p>
            <a:pPr lvl="1"/>
            <a:r>
              <a:rPr lang="en-US" sz="2400" dirty="0" smtClean="0"/>
              <a:t>March </a:t>
            </a:r>
            <a:r>
              <a:rPr lang="en-US" sz="2400" dirty="0"/>
              <a:t>23-27, 2015 – </a:t>
            </a:r>
            <a:r>
              <a:rPr lang="en-US" sz="2400" dirty="0">
                <a:solidFill>
                  <a:srgbClr val="7030A0"/>
                </a:solidFill>
              </a:rPr>
              <a:t>FCC meeting in WDC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June </a:t>
            </a:r>
            <a:r>
              <a:rPr lang="en-US" sz="2400" dirty="0" smtClean="0">
                <a:solidFill>
                  <a:schemeClr val="accent6"/>
                </a:solidFill>
              </a:rPr>
              <a:t>2015 – </a:t>
            </a:r>
            <a:r>
              <a:rPr lang="en-US" sz="2400" dirty="0" smtClean="0">
                <a:solidFill>
                  <a:srgbClr val="7030A0"/>
                </a:solidFill>
              </a:rPr>
              <a:t>ICFA magnet mini-workshop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400" dirty="0" smtClean="0"/>
              <a:t>July </a:t>
            </a:r>
            <a:r>
              <a:rPr lang="en-US" sz="2400" dirty="0"/>
              <a:t>14-15, 2015 – </a:t>
            </a:r>
            <a:r>
              <a:rPr lang="en-US" sz="2400" dirty="0">
                <a:solidFill>
                  <a:srgbClr val="7030A0"/>
                </a:solidFill>
              </a:rPr>
              <a:t>magnet meeting at FNAL </a:t>
            </a:r>
            <a:endParaRPr lang="en-US" sz="2400" dirty="0" smtClean="0">
              <a:solidFill>
                <a:srgbClr val="7030A0"/>
              </a:solidFill>
            </a:endParaRPr>
          </a:p>
          <a:p>
            <a:pPr lvl="1"/>
            <a:r>
              <a:rPr lang="en-US" sz="2400" dirty="0" smtClean="0"/>
              <a:t>July </a:t>
            </a:r>
            <a:r>
              <a:rPr lang="en-US" sz="2400" dirty="0"/>
              <a:t>28, 2015 – </a:t>
            </a:r>
            <a:r>
              <a:rPr lang="en-US" sz="2400" dirty="0">
                <a:solidFill>
                  <a:srgbClr val="7030A0"/>
                </a:solidFill>
              </a:rPr>
              <a:t>magnet workshop at WDC</a:t>
            </a:r>
          </a:p>
          <a:p>
            <a:pPr lvl="1"/>
            <a:r>
              <a:rPr lang="en-US" sz="2400" dirty="0" smtClean="0"/>
              <a:t>December </a:t>
            </a:r>
            <a:r>
              <a:rPr lang="en-US" sz="2400" dirty="0"/>
              <a:t>9, 2015 – </a:t>
            </a:r>
            <a:r>
              <a:rPr lang="en-US" sz="2400" dirty="0" smtClean="0">
                <a:solidFill>
                  <a:srgbClr val="7030A0"/>
                </a:solidFill>
              </a:rPr>
              <a:t>FNAL AAC</a:t>
            </a:r>
          </a:p>
          <a:p>
            <a:pPr lvl="1"/>
            <a:r>
              <a:rPr lang="en-US" sz="2400" dirty="0" smtClean="0"/>
              <a:t>December 17, 2015 – </a:t>
            </a:r>
            <a:r>
              <a:rPr lang="en-US" sz="2400" dirty="0" smtClean="0">
                <a:solidFill>
                  <a:srgbClr val="7030A0"/>
                </a:solidFill>
              </a:rPr>
              <a:t>DOE briefing on FNAL GARD program</a:t>
            </a:r>
          </a:p>
          <a:p>
            <a:pPr lvl="1"/>
            <a:r>
              <a:rPr lang="en-US" sz="2400" dirty="0" smtClean="0"/>
              <a:t>February 8-10, 2016</a:t>
            </a:r>
            <a:r>
              <a:rPr lang="en-US" sz="2400" dirty="0" smtClean="0">
                <a:solidFill>
                  <a:srgbClr val="7030A0"/>
                </a:solidFill>
              </a:rPr>
              <a:t> – LTSW2016</a:t>
            </a:r>
          </a:p>
          <a:p>
            <a:pPr lvl="1"/>
            <a:r>
              <a:rPr lang="en-US" sz="2400" dirty="0" smtClean="0"/>
              <a:t>April 10-15, 2016 </a:t>
            </a:r>
            <a:r>
              <a:rPr lang="en-US" sz="2400" dirty="0" smtClean="0">
                <a:solidFill>
                  <a:srgbClr val="7030A0"/>
                </a:solidFill>
              </a:rPr>
              <a:t>– FCC meeting in Rome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23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HFM R&amp;D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917"/>
            <a:ext cx="8672513" cy="5476322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 a part of the National HFM collaboration develop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i="1" u="sng" dirty="0">
                <a:solidFill>
                  <a:srgbClr val="7030A0"/>
                </a:solidFill>
              </a:rPr>
              <a:t>accelerator magnets </a:t>
            </a:r>
            <a:r>
              <a:rPr lang="en-US" sz="2800" dirty="0">
                <a:solidFill>
                  <a:srgbClr val="7030A0"/>
                </a:solidFill>
              </a:rPr>
              <a:t>with </a:t>
            </a:r>
            <a:r>
              <a:rPr lang="en-US" sz="2800" i="1" u="sng" dirty="0">
                <a:solidFill>
                  <a:srgbClr val="7030A0"/>
                </a:solidFill>
              </a:rPr>
              <a:t>world record </a:t>
            </a:r>
            <a:r>
              <a:rPr lang="en-US" sz="2800" dirty="0">
                <a:solidFill>
                  <a:srgbClr val="7030A0"/>
                </a:solidFill>
              </a:rPr>
              <a:t>parameters</a:t>
            </a:r>
            <a:r>
              <a:rPr lang="en-US" sz="2800" dirty="0"/>
              <a:t>  </a:t>
            </a:r>
          </a:p>
          <a:p>
            <a:pPr lvl="1">
              <a:defRPr/>
            </a:pPr>
            <a:r>
              <a:rPr lang="en-US" sz="2400" dirty="0">
                <a:solidFill>
                  <a:srgbClr val="7030A0"/>
                </a:solidFill>
              </a:rPr>
              <a:t>Small-aperture 15-16 T Nb</a:t>
            </a:r>
            <a:r>
              <a:rPr lang="en-US" sz="2400" baseline="-25000" dirty="0">
                <a:solidFill>
                  <a:srgbClr val="7030A0"/>
                </a:solidFill>
              </a:rPr>
              <a:t>3</a:t>
            </a:r>
            <a:r>
              <a:rPr lang="en-US" sz="2400" dirty="0">
                <a:solidFill>
                  <a:srgbClr val="7030A0"/>
                </a:solidFill>
              </a:rPr>
              <a:t>Sn dipole </a:t>
            </a:r>
            <a:r>
              <a:rPr lang="en-US" sz="2400" dirty="0"/>
              <a:t>suitable for </a:t>
            </a:r>
            <a:r>
              <a:rPr lang="en-US" sz="2400" dirty="0" err="1"/>
              <a:t>VHEppC</a:t>
            </a:r>
            <a:r>
              <a:rPr lang="en-US" sz="2400" dirty="0"/>
              <a:t> (phase </a:t>
            </a:r>
            <a:r>
              <a:rPr lang="en-US" sz="2400" dirty="0" smtClean="0"/>
              <a:t>1) </a:t>
            </a:r>
            <a:endParaRPr lang="en-US" sz="2400" dirty="0"/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background field for small 1-2 T HTS inserts</a:t>
            </a:r>
          </a:p>
          <a:p>
            <a:pPr lvl="1">
              <a:defRPr/>
            </a:pPr>
            <a:r>
              <a:rPr lang="en-US" sz="2400" dirty="0">
                <a:solidFill>
                  <a:srgbClr val="7030A0"/>
                </a:solidFill>
              </a:rPr>
              <a:t>Large-aperture 15 T Nb</a:t>
            </a:r>
            <a:r>
              <a:rPr lang="en-US" sz="2400" baseline="-25000" dirty="0">
                <a:solidFill>
                  <a:srgbClr val="7030A0"/>
                </a:solidFill>
              </a:rPr>
              <a:t>3</a:t>
            </a:r>
            <a:r>
              <a:rPr lang="en-US" sz="2400" dirty="0">
                <a:solidFill>
                  <a:srgbClr val="7030A0"/>
                </a:solidFill>
              </a:rPr>
              <a:t>Sn dipole </a:t>
            </a:r>
            <a:r>
              <a:rPr lang="en-US" sz="2400" dirty="0"/>
              <a:t>with stress management (phase </a:t>
            </a:r>
            <a:r>
              <a:rPr lang="en-US" sz="2400" dirty="0" smtClean="0"/>
              <a:t>2)</a:t>
            </a:r>
            <a:endParaRPr lang="en-US" sz="2400" dirty="0"/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background field for 5+ T HTS inserts</a:t>
            </a:r>
            <a:endParaRPr lang="en-US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/>
              <a:t>Magnet cost optimization</a:t>
            </a: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Superconductor and structural material R&amp;D </a:t>
            </a:r>
            <a:r>
              <a:rPr lang="en-US" dirty="0"/>
              <a:t>for 15-20 T accelerator magnets</a:t>
            </a:r>
          </a:p>
          <a:p>
            <a:pPr lvl="1">
              <a:defRPr/>
            </a:pPr>
            <a:r>
              <a:rPr lang="en-US" dirty="0">
                <a:solidFill>
                  <a:srgbClr val="7030A0"/>
                </a:solidFill>
              </a:rPr>
              <a:t>Nb</a:t>
            </a:r>
            <a:r>
              <a:rPr lang="en-US" baseline="-25000" dirty="0">
                <a:solidFill>
                  <a:srgbClr val="7030A0"/>
                </a:solidFill>
              </a:rPr>
              <a:t>3</a:t>
            </a:r>
            <a:r>
              <a:rPr lang="en-US" dirty="0">
                <a:solidFill>
                  <a:srgbClr val="7030A0"/>
                </a:solidFill>
              </a:rPr>
              <a:t>Sn composite wires</a:t>
            </a:r>
          </a:p>
          <a:p>
            <a:pPr lvl="1">
              <a:defRPr/>
            </a:pPr>
            <a:r>
              <a:rPr lang="en-US" dirty="0">
                <a:solidFill>
                  <a:srgbClr val="7030A0"/>
                </a:solidFill>
              </a:rPr>
              <a:t>Large Rutherford </a:t>
            </a:r>
            <a:r>
              <a:rPr lang="en-US" dirty="0" smtClean="0">
                <a:solidFill>
                  <a:srgbClr val="7030A0"/>
                </a:solidFill>
              </a:rPr>
              <a:t>cables</a:t>
            </a:r>
          </a:p>
          <a:p>
            <a:pPr lvl="1"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50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335" y="885164"/>
            <a:ext cx="9017771" cy="5363236"/>
            <a:chOff x="67335" y="885164"/>
            <a:chExt cx="9017771" cy="5363236"/>
          </a:xfrm>
        </p:grpSpPr>
        <p:grpSp>
          <p:nvGrpSpPr>
            <p:cNvPr id="8" name="Group 15"/>
            <p:cNvGrpSpPr>
              <a:grpSpLocks noChangeAspect="1"/>
            </p:cNvGrpSpPr>
            <p:nvPr/>
          </p:nvGrpSpPr>
          <p:grpSpPr bwMode="auto">
            <a:xfrm>
              <a:off x="1216491" y="1073966"/>
              <a:ext cx="6490170" cy="3574234"/>
              <a:chOff x="1244600" y="1004855"/>
              <a:chExt cx="6197600" cy="4162490"/>
            </a:xfrm>
          </p:grpSpPr>
          <p:grpSp>
            <p:nvGrpSpPr>
              <p:cNvPr id="27" name="Group 13"/>
              <p:cNvGrpSpPr>
                <a:grpSpLocks noChangeAspect="1"/>
              </p:cNvGrpSpPr>
              <p:nvPr/>
            </p:nvGrpSpPr>
            <p:grpSpPr bwMode="auto">
              <a:xfrm>
                <a:off x="1244600" y="1004855"/>
                <a:ext cx="6197600" cy="4162490"/>
                <a:chOff x="1244600" y="1004855"/>
                <a:chExt cx="6197600" cy="4162490"/>
              </a:xfrm>
            </p:grpSpPr>
            <p:graphicFrame>
              <p:nvGraphicFramePr>
                <p:cNvPr id="29" name="Chart 8"/>
                <p:cNvGraphicFramePr>
                  <a:graphicFrameLocks/>
                </p:cNvGraphicFramePr>
                <p:nvPr/>
              </p:nvGraphicFramePr>
              <p:xfrm>
                <a:off x="1244600" y="1004855"/>
                <a:ext cx="6197600" cy="41624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2" name="Chart" r:id="rId3" imgW="6206266" imgH="3420152" progId="Excel.Chart.8">
                        <p:embed/>
                      </p:oleObj>
                    </mc:Choice>
                    <mc:Fallback>
                      <p:oleObj name="Chart" r:id="rId3" imgW="6206266" imgH="3420152" progId="Excel.Chart.8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44600" y="1004855"/>
                              <a:ext cx="6197600" cy="416249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2590800" y="3352800"/>
                  <a:ext cx="656591" cy="375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333FF"/>
                    </a:buClr>
                    <a:buFont typeface="Wingdings" panose="05000000000000000000" pitchFamily="2" charset="2"/>
                    <a:buChar char="v"/>
                    <a:defRPr sz="2000" b="1">
                      <a:solidFill>
                        <a:srgbClr val="3333FF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o"/>
                    <a:defRPr b="1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1600">
                      <a:solidFill>
                        <a:srgbClr val="008000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i="1">
                      <a:solidFill>
                        <a:schemeClr val="tx2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9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VLHC</a:t>
                  </a:r>
                </a:p>
              </p:txBody>
            </p:sp>
            <p:sp>
              <p:nvSpPr>
                <p:cNvPr id="31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464680" y="3352799"/>
                  <a:ext cx="801929" cy="375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333FF"/>
                    </a:buClr>
                    <a:buFont typeface="Wingdings" panose="05000000000000000000" pitchFamily="2" charset="2"/>
                    <a:buChar char="v"/>
                    <a:defRPr sz="2000" b="1">
                      <a:solidFill>
                        <a:srgbClr val="3333FF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o"/>
                    <a:defRPr b="1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1600">
                      <a:solidFill>
                        <a:srgbClr val="008000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i="1">
                      <a:solidFill>
                        <a:schemeClr val="tx2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900" b="0" dirty="0">
                      <a:solidFill>
                        <a:srgbClr val="A5002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HL-LHC</a:t>
                  </a:r>
                </a:p>
              </p:txBody>
            </p:sp>
            <p:sp>
              <p:nvSpPr>
                <p:cNvPr id="3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3531747" y="3352797"/>
                  <a:ext cx="648040" cy="375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333FF"/>
                    </a:buClr>
                    <a:buFont typeface="Wingdings" panose="05000000000000000000" pitchFamily="2" charset="2"/>
                    <a:buChar char="v"/>
                    <a:defRPr sz="2000" b="1">
                      <a:solidFill>
                        <a:srgbClr val="3333FF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o"/>
                    <a:defRPr b="1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1600">
                      <a:solidFill>
                        <a:srgbClr val="008000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i="1">
                      <a:solidFill>
                        <a:schemeClr val="tx2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900" b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LARP</a:t>
                  </a:r>
                </a:p>
              </p:txBody>
            </p:sp>
            <p:sp>
              <p:nvSpPr>
                <p:cNvPr id="33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867400" y="1447800"/>
                  <a:ext cx="604949" cy="2688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333FF"/>
                    </a:buClr>
                    <a:buFont typeface="Wingdings" panose="05000000000000000000" pitchFamily="2" charset="2"/>
                    <a:buChar char="v"/>
                    <a:defRPr sz="2000" b="1">
                      <a:solidFill>
                        <a:srgbClr val="3333FF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o"/>
                    <a:defRPr b="1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1600">
                      <a:solidFill>
                        <a:srgbClr val="008000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i="1">
                      <a:solidFill>
                        <a:schemeClr val="tx2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900" b="0" dirty="0" err="1" smtClean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VHEppC</a:t>
                  </a:r>
                  <a:endParaRPr lang="en-US" altLang="en-US" sz="900" b="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TextBox 14"/>
              <p:cNvSpPr txBox="1">
                <a:spLocks noChangeArrowheads="1"/>
              </p:cNvSpPr>
              <p:nvPr/>
            </p:nvSpPr>
            <p:spPr bwMode="auto">
              <a:xfrm>
                <a:off x="3833739" y="2430817"/>
                <a:ext cx="1325577" cy="337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750" b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Record field 13.8 T</a:t>
                </a:r>
              </a:p>
            </p:txBody>
          </p:sp>
        </p:grpSp>
        <p:grpSp>
          <p:nvGrpSpPr>
            <p:cNvPr id="9" name="Group 18"/>
            <p:cNvGrpSpPr>
              <a:grpSpLocks noChangeAspect="1"/>
            </p:cNvGrpSpPr>
            <p:nvPr/>
          </p:nvGrpSpPr>
          <p:grpSpPr bwMode="auto">
            <a:xfrm>
              <a:off x="120617" y="4687930"/>
              <a:ext cx="8874691" cy="1560470"/>
              <a:chOff x="-60268" y="4522559"/>
              <a:chExt cx="9238555" cy="1624491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537" y="4642669"/>
                <a:ext cx="993789" cy="993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19" y="4642669"/>
                <a:ext cx="1005411" cy="993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104" y="4662042"/>
                <a:ext cx="964731" cy="98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2932" y="4642669"/>
                <a:ext cx="987977" cy="98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268" y="4522559"/>
                <a:ext cx="1257250" cy="1245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24"/>
              <p:cNvSpPr txBox="1">
                <a:spLocks noChangeArrowheads="1"/>
              </p:cNvSpPr>
              <p:nvPr/>
            </p:nvSpPr>
            <p:spPr bwMode="auto">
              <a:xfrm>
                <a:off x="1313905" y="5557106"/>
                <a:ext cx="1994385" cy="58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50" b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altLang="en-US" sz="1000" dirty="0">
                    <a:latin typeface="Calibri" panose="020F0502020204030204" pitchFamily="34" charset="0"/>
                  </a:rPr>
                  <a:t>HFDA                         HFDM-LM        43.5 mm                  Dipole mirror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dirty="0">
                    <a:latin typeface="Calibri" panose="020F0502020204030204" pitchFamily="34" charset="0"/>
                  </a:rPr>
                  <a:t> 10 T dipole 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3551163" y="5570323"/>
                <a:ext cx="2003779" cy="576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dirty="0">
                    <a:solidFill>
                      <a:srgbClr val="008000"/>
                    </a:solidFill>
                    <a:latin typeface="Calibri" panose="020F0502020204030204" pitchFamily="34" charset="0"/>
                  </a:rPr>
                  <a:t>        TQC                        TQM-LQM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dirty="0">
                    <a:solidFill>
                      <a:srgbClr val="008000"/>
                    </a:solidFill>
                    <a:latin typeface="Calibri" panose="020F0502020204030204" pitchFamily="34" charset="0"/>
                  </a:rPr>
                  <a:t>90 mm 200 T/m         Quadrupole     </a:t>
                </a:r>
                <a:r>
                  <a:rPr lang="en-US" altLang="en-US" sz="1000" dirty="0" err="1">
                    <a:solidFill>
                      <a:srgbClr val="008000"/>
                    </a:solidFill>
                    <a:latin typeface="Calibri" panose="020F0502020204030204" pitchFamily="34" charset="0"/>
                  </a:rPr>
                  <a:t>quadrupole</a:t>
                </a:r>
                <a:r>
                  <a:rPr lang="en-US" altLang="en-US" sz="1000" dirty="0">
                    <a:solidFill>
                      <a:srgbClr val="008000"/>
                    </a:solidFill>
                    <a:latin typeface="Calibri" panose="020F0502020204030204" pitchFamily="34" charset="0"/>
                  </a:rPr>
                  <a:t>              mirror </a:t>
                </a:r>
              </a:p>
            </p:txBody>
          </p:sp>
          <p:sp>
            <p:nvSpPr>
              <p:cNvPr id="21" name="TextBox 26"/>
              <p:cNvSpPr txBox="1">
                <a:spLocks noChangeArrowheads="1"/>
              </p:cNvSpPr>
              <p:nvPr/>
            </p:nvSpPr>
            <p:spPr bwMode="auto">
              <a:xfrm>
                <a:off x="0" y="5675232"/>
                <a:ext cx="1218504" cy="41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900" b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   </a:t>
                </a:r>
                <a:r>
                  <a:rPr lang="en-US" altLang="en-US" sz="1000" dirty="0">
                    <a:latin typeface="Calibri" panose="020F0502020204030204" pitchFamily="34" charset="0"/>
                  </a:rPr>
                  <a:t>HFDC (R&amp;W)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dirty="0">
                    <a:latin typeface="Calibri" panose="020F0502020204030204" pitchFamily="34" charset="0"/>
                  </a:rPr>
                  <a:t>40 mm 10 T dipole</a:t>
                </a:r>
              </a:p>
            </p:txBody>
          </p:sp>
          <p:sp>
            <p:nvSpPr>
              <p:cNvPr id="22" name="TextBox 27"/>
              <p:cNvSpPr txBox="1">
                <a:spLocks noChangeArrowheads="1"/>
              </p:cNvSpPr>
              <p:nvPr/>
            </p:nvSpPr>
            <p:spPr bwMode="auto">
              <a:xfrm>
                <a:off x="7696200" y="5650095"/>
                <a:ext cx="1482087" cy="41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0" dirty="0">
                    <a:solidFill>
                      <a:srgbClr val="A50021"/>
                    </a:solidFill>
                    <a:latin typeface="Calibri" panose="020F0502020204030204" pitchFamily="34" charset="0"/>
                  </a:rPr>
                  <a:t>     </a:t>
                </a:r>
                <a:r>
                  <a:rPr lang="en-US" altLang="en-US" sz="1000" dirty="0">
                    <a:solidFill>
                      <a:srgbClr val="A50021"/>
                    </a:solidFill>
                    <a:latin typeface="Calibri" panose="020F0502020204030204" pitchFamily="34" charset="0"/>
                  </a:rPr>
                  <a:t>MBHDP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dirty="0">
                    <a:solidFill>
                      <a:srgbClr val="A50021"/>
                    </a:solidFill>
                    <a:latin typeface="Calibri" panose="020F0502020204030204" pitchFamily="34" charset="0"/>
                  </a:rPr>
                  <a:t> 60 mm 11 T dipole</a:t>
                </a:r>
              </a:p>
            </p:txBody>
          </p:sp>
          <p:sp>
            <p:nvSpPr>
              <p:cNvPr id="23" name="TextBox 28"/>
              <p:cNvSpPr txBox="1">
                <a:spLocks noChangeArrowheads="1"/>
              </p:cNvSpPr>
              <p:nvPr/>
            </p:nvSpPr>
            <p:spPr bwMode="auto">
              <a:xfrm>
                <a:off x="5721418" y="5557107"/>
                <a:ext cx="2188059" cy="41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0" dirty="0">
                    <a:solidFill>
                      <a:srgbClr val="A50021"/>
                    </a:solidFill>
                    <a:latin typeface="Calibri" panose="020F0502020204030204" pitchFamily="34" charset="0"/>
                  </a:rPr>
                  <a:t>       </a:t>
                </a:r>
                <a:r>
                  <a:rPr lang="en-US" altLang="en-US" sz="1000" dirty="0">
                    <a:solidFill>
                      <a:srgbClr val="A50021"/>
                    </a:solidFill>
                    <a:latin typeface="Calibri" panose="020F0502020204030204" pitchFamily="34" charset="0"/>
                  </a:rPr>
                  <a:t>MBHSP                    MBHSM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dirty="0">
                    <a:solidFill>
                      <a:srgbClr val="A50021"/>
                    </a:solidFill>
                    <a:latin typeface="Calibri" panose="020F0502020204030204" pitchFamily="34" charset="0"/>
                  </a:rPr>
                  <a:t>60 mm 11 T dipole        </a:t>
                </a:r>
                <a:r>
                  <a:rPr lang="en-US" altLang="en-US" sz="1000" dirty="0" err="1">
                    <a:solidFill>
                      <a:srgbClr val="A50021"/>
                    </a:solidFill>
                    <a:latin typeface="Calibri" panose="020F0502020204030204" pitchFamily="34" charset="0"/>
                  </a:rPr>
                  <a:t>Dipole</a:t>
                </a:r>
                <a:r>
                  <a:rPr lang="en-US" altLang="en-US" sz="1000" dirty="0">
                    <a:solidFill>
                      <a:srgbClr val="A50021"/>
                    </a:solidFill>
                    <a:latin typeface="Calibri" panose="020F0502020204030204" pitchFamily="34" charset="0"/>
                  </a:rPr>
                  <a:t> mirror</a:t>
                </a:r>
              </a:p>
            </p:txBody>
          </p:sp>
          <p:pic>
            <p:nvPicPr>
              <p:cNvPr id="24" name="Picture 2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5236" y="4648201"/>
                <a:ext cx="1224240" cy="993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2921" y="4534183"/>
                <a:ext cx="1261124" cy="1255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0639" y="4665916"/>
                <a:ext cx="1073214" cy="993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5" y="906312"/>
              <a:ext cx="1469867" cy="1469867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0862" y="2524352"/>
              <a:ext cx="9028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D20 (LBNL)</a:t>
              </a:r>
            </a:p>
            <a:p>
              <a:pPr algn="ctr"/>
              <a:r>
                <a:rPr lang="en-US" sz="1000" dirty="0" smtClean="0"/>
                <a:t>50 mm dipole</a:t>
              </a:r>
            </a:p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13.5 T (1997)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244" y="885164"/>
              <a:ext cx="1566862" cy="1566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850270" y="2516909"/>
              <a:ext cx="9028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HD2 (LBNL)</a:t>
              </a:r>
            </a:p>
            <a:p>
              <a:pPr algn="ctr"/>
              <a:r>
                <a:rPr lang="en-US" sz="1000" dirty="0" smtClean="0"/>
                <a:t>35 mm dipole</a:t>
              </a:r>
            </a:p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13.8 T (2008)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057519" y="1683298"/>
            <a:ext cx="0" cy="1385762"/>
          </a:xfrm>
          <a:prstGeom prst="line">
            <a:avLst/>
          </a:prstGeom>
          <a:ln w="635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51890" y="2586252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Ph1   Ph2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60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546"/>
            <a:ext cx="8672513" cy="5382706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plan was presented </a:t>
            </a:r>
            <a:r>
              <a:rPr lang="en-US" dirty="0" smtClean="0"/>
              <a:t>at </a:t>
            </a:r>
            <a:r>
              <a:rPr lang="en-US" dirty="0"/>
              <a:t>the DOE magnet meeting in July 2015 in Washington DC. </a:t>
            </a:r>
            <a:r>
              <a:rPr lang="en-US" dirty="0" smtClean="0"/>
              <a:t>“</a:t>
            </a:r>
            <a:r>
              <a:rPr lang="en-US" i="1" dirty="0">
                <a:solidFill>
                  <a:srgbClr val="7030A0"/>
                </a:solidFill>
              </a:rPr>
              <a:t>There is a consensus we need to build demonstrations of 16 T Nb</a:t>
            </a:r>
            <a:r>
              <a:rPr lang="en-US" i="1" baseline="-25000" dirty="0">
                <a:solidFill>
                  <a:srgbClr val="7030A0"/>
                </a:solidFill>
              </a:rPr>
              <a:t>3</a:t>
            </a:r>
            <a:r>
              <a:rPr lang="en-US" i="1" dirty="0">
                <a:solidFill>
                  <a:srgbClr val="7030A0"/>
                </a:solidFill>
              </a:rPr>
              <a:t>Sn magnets to define the ultimate limit of Nb</a:t>
            </a:r>
            <a:r>
              <a:rPr lang="en-US" i="1" baseline="-25000" dirty="0">
                <a:solidFill>
                  <a:srgbClr val="7030A0"/>
                </a:solidFill>
              </a:rPr>
              <a:t>3</a:t>
            </a:r>
            <a:r>
              <a:rPr lang="en-US" i="1" dirty="0">
                <a:solidFill>
                  <a:srgbClr val="7030A0"/>
                </a:solidFill>
              </a:rPr>
              <a:t>Sn technology. The FNAL proposal to develop 16 T block cosine theta (BCT) suits this need, but must be a collaborative effort and needs to be done on a time scale commensurate with the GARD budget constraints</a:t>
            </a:r>
            <a:r>
              <a:rPr lang="en-US" dirty="0"/>
              <a:t>”. </a:t>
            </a:r>
            <a:endParaRPr lang="en-US" dirty="0" smtClean="0"/>
          </a:p>
          <a:p>
            <a:r>
              <a:rPr lang="en-US" dirty="0" smtClean="0"/>
              <a:t>FNAL </a:t>
            </a:r>
            <a:r>
              <a:rPr lang="en-US" dirty="0"/>
              <a:t>accelerator advisory committee (AAC) review in Dec 2015 confirmed that </a:t>
            </a:r>
            <a:r>
              <a:rPr lang="en-US" dirty="0" smtClean="0"/>
              <a:t>“</a:t>
            </a:r>
            <a:r>
              <a:rPr lang="en-US" i="1" dirty="0" smtClean="0">
                <a:solidFill>
                  <a:srgbClr val="7030A0"/>
                </a:solidFill>
              </a:rPr>
              <a:t>the </a:t>
            </a:r>
            <a:r>
              <a:rPr lang="en-US" i="1" dirty="0">
                <a:solidFill>
                  <a:srgbClr val="7030A0"/>
                </a:solidFill>
              </a:rPr>
              <a:t>HFM program is reasonable and aligned with P5 goal of increasing performance toward 15 T, for accelerator class magnets</a:t>
            </a:r>
            <a:r>
              <a:rPr lang="en-US" dirty="0"/>
              <a:t>”.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program is being integrated into </a:t>
            </a:r>
            <a:r>
              <a:rPr lang="en-US" dirty="0" smtClean="0"/>
              <a:t>Magnet Development program (MDP) </a:t>
            </a:r>
            <a:r>
              <a:rPr lang="en-US" dirty="0" smtClean="0"/>
              <a:t>and will be reviewed </a:t>
            </a:r>
            <a:r>
              <a:rPr lang="en-US" dirty="0" smtClean="0"/>
              <a:t>later as its key part.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Design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876158" y="956881"/>
            <a:ext cx="7282528" cy="5131071"/>
            <a:chOff x="129429" y="693738"/>
            <a:chExt cx="8358653" cy="5779037"/>
          </a:xfrm>
        </p:grpSpPr>
        <p:grpSp>
          <p:nvGrpSpPr>
            <p:cNvPr id="38" name="Group 37"/>
            <p:cNvGrpSpPr/>
            <p:nvPr/>
          </p:nvGrpSpPr>
          <p:grpSpPr>
            <a:xfrm>
              <a:off x="218330" y="917893"/>
              <a:ext cx="8117633" cy="5554882"/>
              <a:chOff x="218330" y="917893"/>
              <a:chExt cx="8117633" cy="5554882"/>
            </a:xfrm>
          </p:grpSpPr>
          <p:pic>
            <p:nvPicPr>
              <p:cNvPr id="50" name="Picture 6"/>
              <p:cNvPicPr preferRelativeResize="0"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164"/>
              <a:stretch>
                <a:fillRect/>
              </a:stretch>
            </p:blipFill>
            <p:spPr bwMode="auto">
              <a:xfrm>
                <a:off x="6553200" y="4343400"/>
                <a:ext cx="1782763" cy="1674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21"/>
              <p:cNvSpPr txBox="1">
                <a:spLocks noChangeArrowheads="1"/>
              </p:cNvSpPr>
              <p:nvPr/>
            </p:nvSpPr>
            <p:spPr bwMode="auto">
              <a:xfrm>
                <a:off x="6532279" y="5978093"/>
                <a:ext cx="1781459" cy="494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FRESCA2 (CERN),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16 T</a:t>
                </a:r>
                <a:r>
                  <a:rPr lang="en-US" altLang="en-US" sz="1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2017 </a:t>
                </a:r>
              </a:p>
            </p:txBody>
          </p:sp>
          <p:grpSp>
            <p:nvGrpSpPr>
              <p:cNvPr id="52" name="Group 3"/>
              <p:cNvGrpSpPr>
                <a:grpSpLocks noChangeAspect="1"/>
              </p:cNvGrpSpPr>
              <p:nvPr/>
            </p:nvGrpSpPr>
            <p:grpSpPr bwMode="auto">
              <a:xfrm>
                <a:off x="1385454" y="972275"/>
                <a:ext cx="4469432" cy="1667157"/>
                <a:chOff x="4431412" y="908048"/>
                <a:chExt cx="4469878" cy="1666242"/>
              </a:xfrm>
            </p:grpSpPr>
            <p:grpSp>
              <p:nvGrpSpPr>
                <p:cNvPr id="71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4431412" y="908048"/>
                  <a:ext cx="4469878" cy="1666242"/>
                  <a:chOff x="899273" y="334402"/>
                  <a:chExt cx="6258305" cy="2333368"/>
                </a:xfrm>
              </p:grpSpPr>
              <p:grpSp>
                <p:nvGrpSpPr>
                  <p:cNvPr id="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899273" y="1975409"/>
                    <a:ext cx="6258305" cy="692361"/>
                    <a:chOff x="688136" y="5018647"/>
                    <a:chExt cx="6258305" cy="692361"/>
                  </a:xfrm>
                </p:grpSpPr>
                <p:sp>
                  <p:nvSpPr>
                    <p:cNvPr id="77" name="Text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8136" y="5018647"/>
                      <a:ext cx="2038994" cy="6923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rgbClr val="3333FF"/>
                        </a:buClr>
                        <a:buFont typeface="Wingdings" panose="05000000000000000000" pitchFamily="2" charset="2"/>
                        <a:buChar char="v"/>
                        <a:defRPr sz="2000" b="1">
                          <a:solidFill>
                            <a:srgbClr val="3333FF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o"/>
                        <a:defRPr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rgbClr val="008000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 i="1">
                          <a:solidFill>
                            <a:schemeClr val="tx2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RD3c (LBNL),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10 T</a:t>
                      </a:r>
                      <a:r>
                        <a:rPr lang="en-US" altLang="en-US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, W&amp;R, 2003 </a:t>
                      </a:r>
                    </a:p>
                  </p:txBody>
                </p:sp>
                <p:sp>
                  <p:nvSpPr>
                    <p:cNvPr id="78" name="Text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10100" y="5018647"/>
                      <a:ext cx="2036341" cy="6923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rgbClr val="3333FF"/>
                        </a:buClr>
                        <a:buFont typeface="Wingdings" panose="05000000000000000000" pitchFamily="2" charset="2"/>
                        <a:buChar char="v"/>
                        <a:defRPr sz="2000" b="1">
                          <a:solidFill>
                            <a:srgbClr val="3333FF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o"/>
                        <a:defRPr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rgbClr val="008000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 i="1">
                          <a:solidFill>
                            <a:schemeClr val="tx2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DCC017 (BNL),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10 T</a:t>
                      </a:r>
                      <a:r>
                        <a:rPr lang="en-US" altLang="en-US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, R&amp;W, 2007</a:t>
                      </a:r>
                    </a:p>
                  </p:txBody>
                </p:sp>
              </p:grpSp>
              <p:grpSp>
                <p:nvGrpSpPr>
                  <p:cNvPr id="74" name="Group 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90713" y="334402"/>
                    <a:ext cx="2164006" cy="2333368"/>
                    <a:chOff x="-1678224" y="4627883"/>
                    <a:chExt cx="1479159" cy="1594924"/>
                  </a:xfrm>
                </p:grpSpPr>
                <p:pic>
                  <p:nvPicPr>
                    <p:cNvPr id="75" name="Picture 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1521127" y="4627883"/>
                      <a:ext cx="1145520" cy="11366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" name="Text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678224" y="5749558"/>
                      <a:ext cx="1479159" cy="4732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rgbClr val="3333FF"/>
                        </a:buClr>
                        <a:buFont typeface="Wingdings" panose="05000000000000000000" pitchFamily="2" charset="2"/>
                        <a:buChar char="v"/>
                        <a:defRPr sz="2000" b="1">
                          <a:solidFill>
                            <a:srgbClr val="3333FF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o"/>
                        <a:defRPr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rgbClr val="008000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 i="1">
                          <a:solidFill>
                            <a:schemeClr val="tx2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HFDC (FNAL),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~6 T</a:t>
                      </a:r>
                      <a:r>
                        <a:rPr lang="en-US" altLang="en-US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, R&amp;W, 2004</a:t>
                      </a:r>
                    </a:p>
                  </p:txBody>
                </p:sp>
              </p:grpSp>
            </p:grp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6180" y="930584"/>
                  <a:ext cx="1167893" cy="1164412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pic>
            <p:nvPicPr>
              <p:cNvPr id="53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917893"/>
                <a:ext cx="1342904" cy="1281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246063" y="2598420"/>
                <a:ext cx="5783416" cy="2118669"/>
                <a:chOff x="2988783" y="2667000"/>
                <a:chExt cx="5783917" cy="2118847"/>
              </a:xfrm>
            </p:grpSpPr>
            <p:grpSp>
              <p:nvGrpSpPr>
                <p:cNvPr id="61" name="Group 3"/>
                <p:cNvGrpSpPr>
                  <a:grpSpLocks/>
                </p:cNvGrpSpPr>
                <p:nvPr/>
              </p:nvGrpSpPr>
              <p:grpSpPr bwMode="auto">
                <a:xfrm>
                  <a:off x="4446310" y="2751266"/>
                  <a:ext cx="4326390" cy="1867782"/>
                  <a:chOff x="4158309" y="2743200"/>
                  <a:chExt cx="4325593" cy="1867465"/>
                </a:xfrm>
              </p:grpSpPr>
              <p:pic>
                <p:nvPicPr>
                  <p:cNvPr id="65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52083" y="2743200"/>
                    <a:ext cx="1493563" cy="14158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10881" y="2914621"/>
                    <a:ext cx="1101522" cy="10745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7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7996" y="4116024"/>
                    <a:ext cx="1461842" cy="494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3333FF"/>
                      </a:buClr>
                      <a:buFont typeface="Wingdings" panose="05000000000000000000" pitchFamily="2" charset="2"/>
                      <a:buChar char="v"/>
                      <a:defRPr sz="2000" b="1">
                        <a:solidFill>
                          <a:srgbClr val="3333FF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o"/>
                      <a:defRPr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1600">
                        <a:solidFill>
                          <a:srgbClr val="008000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 i="1">
                        <a:solidFill>
                          <a:schemeClr val="tx2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MBHSP (FNAL) 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11.7 T,</a:t>
                    </a:r>
                    <a:r>
                      <a:rPr lang="en-US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 2011-2014</a:t>
                    </a:r>
                  </a:p>
                </p:txBody>
              </p:sp>
              <p:sp>
                <p:nvSpPr>
                  <p:cNvPr id="68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4058" y="4116025"/>
                    <a:ext cx="1609844" cy="494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3333FF"/>
                      </a:buClr>
                      <a:buFont typeface="Wingdings" panose="05000000000000000000" pitchFamily="2" charset="2"/>
                      <a:buChar char="v"/>
                      <a:defRPr sz="2000" b="1">
                        <a:solidFill>
                          <a:srgbClr val="3333FF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o"/>
                      <a:defRPr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1600">
                        <a:solidFill>
                          <a:srgbClr val="008000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 i="1">
                        <a:solidFill>
                          <a:schemeClr val="tx2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MBHDP (FNAL) 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11.5 T</a:t>
                    </a:r>
                    <a:r>
                      <a:rPr lang="en-US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, 2015</a:t>
                    </a:r>
                  </a:p>
                </p:txBody>
              </p:sp>
              <p:pic>
                <p:nvPicPr>
                  <p:cNvPr id="69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36018" y="2939459"/>
                    <a:ext cx="1023982" cy="10234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8309" y="4113860"/>
                    <a:ext cx="1344407" cy="494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3333FF"/>
                      </a:buClr>
                      <a:buFont typeface="Wingdings" panose="05000000000000000000" pitchFamily="2" charset="2"/>
                      <a:buChar char="v"/>
                      <a:defRPr sz="2000" b="1">
                        <a:solidFill>
                          <a:srgbClr val="3333FF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o"/>
                      <a:defRPr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1600">
                        <a:solidFill>
                          <a:srgbClr val="008000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 i="1">
                        <a:solidFill>
                          <a:schemeClr val="tx2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HFDA (FNAL)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10 T</a:t>
                    </a:r>
                    <a:r>
                      <a:rPr lang="en-US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, 2003-2006 </a:t>
                    </a:r>
                  </a:p>
                </p:txBody>
              </p:sp>
            </p:grpSp>
            <p:grpSp>
              <p:nvGrpSpPr>
                <p:cNvPr id="62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2988783" y="2667000"/>
                  <a:ext cx="1585358" cy="2118847"/>
                  <a:chOff x="1740229" y="1007633"/>
                  <a:chExt cx="2438400" cy="3258351"/>
                </a:xfrm>
              </p:grpSpPr>
              <p:pic>
                <p:nvPicPr>
                  <p:cNvPr id="6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0229" y="1007633"/>
                    <a:ext cx="2438400" cy="2438400"/>
                  </a:xfrm>
                  <a:prstGeom prst="ellipse">
                    <a:avLst/>
                  </a:prstGeom>
                  <a:ln w="0" cap="rnd">
                    <a:solidFill>
                      <a:srgbClr val="333333"/>
                    </a:solidFill>
                    <a:prstDash val="sysDot"/>
                  </a:ln>
                  <a:effectLst/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  <a:extLst/>
                </p:spPr>
              </p:pic>
              <p:sp>
                <p:nvSpPr>
                  <p:cNvPr id="64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5839" y="3505201"/>
                    <a:ext cx="1735136" cy="7607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3333FF"/>
                      </a:buClr>
                      <a:buFont typeface="Wingdings" panose="05000000000000000000" pitchFamily="2" charset="2"/>
                      <a:buChar char="v"/>
                      <a:defRPr sz="2000" b="1">
                        <a:solidFill>
                          <a:srgbClr val="3333FF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o"/>
                      <a:defRPr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1600">
                        <a:solidFill>
                          <a:srgbClr val="008000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 i="1">
                        <a:solidFill>
                          <a:schemeClr val="tx2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D20 (LBNL),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13.5 </a:t>
                    </a:r>
                    <a:r>
                      <a:rPr lang="en-US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US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, 1997 </a:t>
                    </a:r>
                  </a:p>
                </p:txBody>
              </p:sp>
            </p:grpSp>
          </p:grpSp>
          <p:sp>
            <p:nvSpPr>
              <p:cNvPr id="55" name="Right Arrow 38"/>
              <p:cNvSpPr>
                <a:spLocks noChangeArrowheads="1"/>
              </p:cNvSpPr>
              <p:nvPr/>
            </p:nvSpPr>
            <p:spPr bwMode="auto">
              <a:xfrm>
                <a:off x="5867400" y="3276600"/>
                <a:ext cx="533400" cy="228600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" name="TextBox 54"/>
              <p:cNvSpPr txBox="1">
                <a:spLocks noChangeArrowheads="1"/>
              </p:cNvSpPr>
              <p:nvPr/>
            </p:nvSpPr>
            <p:spPr bwMode="auto">
              <a:xfrm>
                <a:off x="218330" y="4674023"/>
                <a:ext cx="1245242" cy="646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0" u="sng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Cos-theta coil design</a:t>
                </a:r>
              </a:p>
            </p:txBody>
          </p:sp>
          <p:grpSp>
            <p:nvGrpSpPr>
              <p:cNvPr id="57" name="Group 4"/>
              <p:cNvGrpSpPr>
                <a:grpSpLocks/>
              </p:cNvGrpSpPr>
              <p:nvPr/>
            </p:nvGrpSpPr>
            <p:grpSpPr bwMode="auto">
              <a:xfrm>
                <a:off x="4314824" y="4495792"/>
                <a:ext cx="1552575" cy="1963305"/>
                <a:chOff x="5504252" y="4618118"/>
                <a:chExt cx="1552734" cy="1963181"/>
              </a:xfrm>
            </p:grpSpPr>
            <p:pic>
              <p:nvPicPr>
                <p:cNvPr id="59" name="Picture 28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4252" y="4618118"/>
                  <a:ext cx="1476526" cy="1477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608919" y="6086648"/>
                  <a:ext cx="1448067" cy="49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333FF"/>
                    </a:buClr>
                    <a:buFont typeface="Wingdings" panose="05000000000000000000" pitchFamily="2" charset="2"/>
                    <a:buChar char="v"/>
                    <a:defRPr sz="2000" b="1">
                      <a:solidFill>
                        <a:srgbClr val="3333FF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o"/>
                    <a:defRPr b="1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1600">
                      <a:solidFill>
                        <a:srgbClr val="008000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i="1">
                      <a:solidFill>
                        <a:schemeClr val="tx2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0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HD2 (LBNL),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13.8 T</a:t>
                  </a:r>
                  <a:r>
                    <a:rPr lang="en-US" altLang="en-US" sz="10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, 2008 </a:t>
                  </a:r>
                </a:p>
              </p:txBody>
            </p:sp>
          </p:grpSp>
          <p:sp>
            <p:nvSpPr>
              <p:cNvPr id="58" name="TextBox 55"/>
              <p:cNvSpPr txBox="1">
                <a:spLocks noChangeArrowheads="1"/>
              </p:cNvSpPr>
              <p:nvPr/>
            </p:nvSpPr>
            <p:spPr bwMode="auto">
              <a:xfrm>
                <a:off x="3156178" y="5342873"/>
                <a:ext cx="1381997" cy="646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anose="05000000000000000000" pitchFamily="2" charset="2"/>
                  <a:buChar char="v"/>
                  <a:defRPr sz="2000" b="1">
                    <a:solidFill>
                      <a:srgbClr val="3333FF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o"/>
                  <a:defRPr b="1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rgbClr val="008000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 i="1">
                    <a:solidFill>
                      <a:schemeClr val="tx2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Bookman Old Style" panose="020506040505050202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0" u="sng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Block coil design</a:t>
                </a:r>
              </a:p>
            </p:txBody>
          </p:sp>
        </p:grp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693738"/>
              <a:ext cx="1760538" cy="174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21"/>
            <p:cNvSpPr txBox="1">
              <a:spLocks noChangeArrowheads="1"/>
            </p:cNvSpPr>
            <p:nvPr/>
          </p:nvSpPr>
          <p:spPr bwMode="auto">
            <a:xfrm>
              <a:off x="6505696" y="2419350"/>
              <a:ext cx="1982386" cy="49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HD2 (IHEP, China),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12-15-20 T</a:t>
              </a:r>
              <a:r>
                <a:rPr lang="en-US" altLang="en-US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, 2020-2025 </a:t>
              </a:r>
            </a:p>
          </p:txBody>
        </p:sp>
        <p:sp>
          <p:nvSpPr>
            <p:cNvPr id="41" name="Right Arrow 38"/>
            <p:cNvSpPr>
              <a:spLocks noChangeArrowheads="1"/>
            </p:cNvSpPr>
            <p:nvPr/>
          </p:nvSpPr>
          <p:spPr bwMode="auto">
            <a:xfrm>
              <a:off x="5867400" y="1463048"/>
              <a:ext cx="533400" cy="22860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ight Arrow 38"/>
            <p:cNvSpPr>
              <a:spLocks noChangeArrowheads="1"/>
            </p:cNvSpPr>
            <p:nvPr/>
          </p:nvSpPr>
          <p:spPr bwMode="auto">
            <a:xfrm>
              <a:off x="5867400" y="5162063"/>
              <a:ext cx="533400" cy="22860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TextBox 54"/>
            <p:cNvSpPr txBox="1">
              <a:spLocks noChangeArrowheads="1"/>
            </p:cNvSpPr>
            <p:nvPr/>
          </p:nvSpPr>
          <p:spPr bwMode="auto">
            <a:xfrm>
              <a:off x="129429" y="763904"/>
              <a:ext cx="1334142" cy="64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0" u="sng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Common coil </a:t>
              </a:r>
              <a:r>
                <a:rPr lang="en-US" altLang="en-US" sz="1400" b="0" u="sng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design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553200" y="3023428"/>
              <a:ext cx="1782762" cy="838200"/>
              <a:chOff x="6553200" y="3023428"/>
              <a:chExt cx="1782762" cy="838200"/>
            </a:xfrm>
          </p:grpSpPr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6862086" y="3023428"/>
                <a:ext cx="1451652" cy="353213"/>
              </a:xfrm>
              <a:prstGeom prst="rect">
                <a:avLst/>
              </a:prstGeom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-103" charset="0"/>
                  <a:buChar char="•"/>
                  <a:defRPr sz="24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-103" charset="0"/>
                  <a:buChar char="–"/>
                  <a:defRPr sz="22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-103" charset="0"/>
                  <a:buChar char="•"/>
                  <a:defRPr sz="20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-103" charset="0"/>
                  <a:buChar char="–"/>
                  <a:defRPr sz="18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panose="05000000000000000000" pitchFamily="2" charset="2"/>
                  <a:buNone/>
                </a:pPr>
                <a:r>
                  <a:rPr lang="en-US" altLang="en-US" sz="1200" dirty="0" smtClean="0">
                    <a:solidFill>
                      <a:srgbClr val="0070C0"/>
                    </a:solidFill>
                  </a:rPr>
                  <a:t>LBNL: CCT</a:t>
                </a:r>
                <a:endParaRPr lang="en-US" altLang="en-US" sz="1200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Content Placeholder 1"/>
              <p:cNvSpPr txBox="1">
                <a:spLocks/>
              </p:cNvSpPr>
              <p:nvPr/>
            </p:nvSpPr>
            <p:spPr>
              <a:xfrm>
                <a:off x="6893524" y="3533828"/>
                <a:ext cx="1442438" cy="327800"/>
              </a:xfrm>
              <a:prstGeom prst="rect">
                <a:avLst/>
              </a:prstGeom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-103" charset="0"/>
                  <a:buChar char="•"/>
                  <a:defRPr sz="24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-103" charset="0"/>
                  <a:buChar char="–"/>
                  <a:defRPr sz="22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-103" charset="0"/>
                  <a:buChar char="•"/>
                  <a:defRPr sz="20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-103" charset="0"/>
                  <a:buChar char="–"/>
                  <a:defRPr sz="18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404040"/>
                    </a:solidFill>
                    <a:latin typeface="Helvetica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panose="05000000000000000000" pitchFamily="2" charset="2"/>
                  <a:buNone/>
                </a:pPr>
                <a:r>
                  <a:rPr lang="en-US" altLang="en-US" sz="1200" dirty="0" smtClean="0">
                    <a:solidFill>
                      <a:srgbClr val="FF0000"/>
                    </a:solidFill>
                  </a:rPr>
                  <a:t>FNAL: BCT</a:t>
                </a:r>
                <a:endParaRPr lang="en-US" altLang="en-US" sz="12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553200" y="3064411"/>
                <a:ext cx="231730" cy="31223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6553200" y="3446143"/>
                <a:ext cx="231730" cy="31223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667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Concept Choice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02057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2013 DOE review of </a:t>
            </a:r>
            <a:r>
              <a:rPr lang="en-US" sz="2800" dirty="0" smtClean="0">
                <a:solidFill>
                  <a:schemeClr val="accent6"/>
                </a:solidFill>
              </a:rPr>
              <a:t>HEP: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Recent </a:t>
            </a:r>
            <a:r>
              <a:rPr lang="en-US" dirty="0"/>
              <a:t>efforts toward high field magnets have not been as successful as expected. Despite a doubling of the critical current density in Nb</a:t>
            </a:r>
            <a:r>
              <a:rPr lang="en-US" baseline="-25000" dirty="0"/>
              <a:t>3</a:t>
            </a:r>
            <a:r>
              <a:rPr lang="en-US" dirty="0"/>
              <a:t>Sn, recent test magnets with a gap have not improved upon the earlier D20 field results of about 14 </a:t>
            </a:r>
            <a:r>
              <a:rPr lang="en-US" dirty="0" smtClean="0"/>
              <a:t>T... </a:t>
            </a:r>
            <a:r>
              <a:rPr lang="en-US" i="1" u="sng" dirty="0"/>
              <a:t>Given the lack of progress in increasing the bore field, it may be worthwhile to consider designing, fabricating, and testing a cos-theta magnet like D20 but using the recent advances in 2D/3D design techniques and the best available Nb</a:t>
            </a:r>
            <a:r>
              <a:rPr lang="en-US" i="1" u="sng" baseline="-25000" dirty="0"/>
              <a:t>3</a:t>
            </a:r>
            <a:r>
              <a:rPr lang="en-US" i="1" u="sng" dirty="0"/>
              <a:t>Sn strand to see if there are any fundamental limitations to the present approach</a:t>
            </a:r>
            <a:r>
              <a:rPr lang="en-US" dirty="0" smtClean="0"/>
              <a:t>. </a:t>
            </a:r>
            <a:endParaRPr lang="en-US" dirty="0"/>
          </a:p>
          <a:p>
            <a:endParaRPr lang="en-US" sz="2000" dirty="0" smtClean="0"/>
          </a:p>
          <a:p>
            <a:r>
              <a:rPr lang="en-US" sz="2800" dirty="0">
                <a:solidFill>
                  <a:srgbClr val="C00000"/>
                </a:solidFill>
              </a:rPr>
              <a:t>Fermilab has large experience with accelerator magnets based on </a:t>
            </a:r>
            <a:r>
              <a:rPr lang="en-US" sz="2800" dirty="0" smtClean="0">
                <a:solidFill>
                  <a:srgbClr val="C00000"/>
                </a:solidFill>
              </a:rPr>
              <a:t>the Nb</a:t>
            </a:r>
            <a:r>
              <a:rPr 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Sn </a:t>
            </a:r>
            <a:r>
              <a:rPr lang="en-US" sz="2800" dirty="0">
                <a:solidFill>
                  <a:srgbClr val="C00000"/>
                </a:solidFill>
              </a:rPr>
              <a:t>superconductor and cos-theta coils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54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Approach and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266"/>
            <a:ext cx="8672513" cy="54109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Approach:</a:t>
            </a:r>
          </a:p>
          <a:p>
            <a:pPr marL="274320" indent="-274320">
              <a:defRPr/>
            </a:pPr>
            <a:r>
              <a:rPr lang="en-US" sz="2000" dirty="0">
                <a:solidFill>
                  <a:srgbClr val="0070C0"/>
                </a:solidFill>
              </a:rPr>
              <a:t>use the available tooling and FNAL fabrication and test </a:t>
            </a:r>
            <a:r>
              <a:rPr lang="en-US" sz="2000" dirty="0" smtClean="0">
                <a:solidFill>
                  <a:srgbClr val="0070C0"/>
                </a:solidFill>
              </a:rPr>
              <a:t>infrastructure to reduce the magnet R&amp;D </a:t>
            </a:r>
            <a:r>
              <a:rPr lang="en-US" sz="2000" dirty="0">
                <a:solidFill>
                  <a:srgbClr val="0070C0"/>
                </a:solidFill>
              </a:rPr>
              <a:t>cost and </a:t>
            </a:r>
            <a:r>
              <a:rPr lang="en-US" sz="2000" dirty="0" smtClean="0">
                <a:solidFill>
                  <a:srgbClr val="0070C0"/>
                </a:solidFill>
              </a:rPr>
              <a:t>time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Design concept:</a:t>
            </a:r>
          </a:p>
          <a:p>
            <a:r>
              <a:rPr lang="en-US" altLang="en-US" sz="2000" dirty="0">
                <a:solidFill>
                  <a:srgbClr val="0070C0"/>
                </a:solidFill>
              </a:rPr>
              <a:t>Coil aperture: </a:t>
            </a:r>
            <a:r>
              <a:rPr lang="en-US" altLang="en-US" sz="2000" dirty="0">
                <a:solidFill>
                  <a:srgbClr val="7030A0"/>
                </a:solidFill>
              </a:rPr>
              <a:t>60 mm </a:t>
            </a: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sufficient </a:t>
            </a:r>
            <a:r>
              <a:rPr lang="en-US" sz="1800" dirty="0">
                <a:solidFill>
                  <a:schemeClr val="accent6"/>
                </a:solidFill>
              </a:rPr>
              <a:t>coil aperture is needed to accommodate beam, beam screen, cold bore, etc.</a:t>
            </a: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coil </a:t>
            </a:r>
            <a:r>
              <a:rPr lang="en-US" sz="1800" dirty="0">
                <a:solidFill>
                  <a:schemeClr val="accent6"/>
                </a:solidFill>
              </a:rPr>
              <a:t>stress and energy density strongly depend on coil ID</a:t>
            </a: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coils with large aperture require </a:t>
            </a:r>
            <a:r>
              <a:rPr lang="en-US" sz="1800" dirty="0">
                <a:solidFill>
                  <a:schemeClr val="accent6"/>
                </a:solidFill>
              </a:rPr>
              <a:t>stress management </a:t>
            </a:r>
            <a:r>
              <a:rPr lang="en-US" sz="1800" dirty="0" smtClean="0">
                <a:solidFill>
                  <a:schemeClr val="accent6"/>
                </a:solidFill>
              </a:rPr>
              <a:t>=&gt; </a:t>
            </a:r>
            <a:r>
              <a:rPr lang="en-US" sz="1800" dirty="0" smtClean="0">
                <a:solidFill>
                  <a:srgbClr val="C00000"/>
                </a:solidFill>
              </a:rPr>
              <a:t>magnet </a:t>
            </a:r>
            <a:r>
              <a:rPr lang="en-US" sz="1800" dirty="0">
                <a:solidFill>
                  <a:srgbClr val="C00000"/>
                </a:solidFill>
              </a:rPr>
              <a:t>cost</a:t>
            </a: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aperture </a:t>
            </a:r>
            <a:r>
              <a:rPr lang="en-US" sz="1800" dirty="0">
                <a:solidFill>
                  <a:schemeClr val="accent6"/>
                </a:solidFill>
              </a:rPr>
              <a:t>optimization </a:t>
            </a:r>
            <a:r>
              <a:rPr lang="en-US" sz="1800" dirty="0" smtClean="0">
                <a:solidFill>
                  <a:schemeClr val="accent6"/>
                </a:solidFill>
              </a:rPr>
              <a:t>is a </a:t>
            </a:r>
            <a:r>
              <a:rPr lang="en-US" sz="1800" dirty="0">
                <a:solidFill>
                  <a:schemeClr val="accent6"/>
                </a:solidFill>
              </a:rPr>
              <a:t>collective effort of accelerator, magnet and cryogenic experts</a:t>
            </a:r>
            <a:endParaRPr lang="en-US" sz="1800" i="1" dirty="0">
              <a:solidFill>
                <a:schemeClr val="accent6"/>
              </a:solidFill>
            </a:endParaRPr>
          </a:p>
          <a:p>
            <a:r>
              <a:rPr lang="en-US" altLang="en-US" sz="2000" dirty="0" smtClean="0">
                <a:solidFill>
                  <a:srgbClr val="0070C0"/>
                </a:solidFill>
              </a:rPr>
              <a:t>Coil design</a:t>
            </a:r>
            <a:r>
              <a:rPr lang="en-US" altLang="en-US" sz="2000" dirty="0" smtClean="0"/>
              <a:t>: </a:t>
            </a:r>
            <a:r>
              <a:rPr lang="en-US" altLang="en-US" sz="2000" dirty="0">
                <a:solidFill>
                  <a:srgbClr val="7030A0"/>
                </a:solidFill>
              </a:rPr>
              <a:t>modified cos</a:t>
            </a:r>
            <a:r>
              <a:rPr lang="el-GR" altLang="en-US" sz="2000" dirty="0">
                <a:solidFill>
                  <a:srgbClr val="7030A0"/>
                </a:solidFill>
              </a:rPr>
              <a:t>θ</a:t>
            </a:r>
            <a:r>
              <a:rPr lang="en-US" altLang="en-US" sz="2000" dirty="0"/>
              <a:t>,</a:t>
            </a:r>
            <a:r>
              <a:rPr lang="en-US" altLang="en-US" sz="2000" dirty="0">
                <a:solidFill>
                  <a:srgbClr val="7030A0"/>
                </a:solidFill>
              </a:rPr>
              <a:t>4 layers, graded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Cold mass design</a:t>
            </a:r>
            <a:r>
              <a:rPr lang="en-US" sz="2000" dirty="0" smtClean="0">
                <a:solidFill>
                  <a:srgbClr val="004C97"/>
                </a:solidFill>
              </a:rPr>
              <a:t>: </a:t>
            </a:r>
            <a:r>
              <a:rPr lang="en-US" sz="2000" dirty="0" smtClean="0">
                <a:solidFill>
                  <a:srgbClr val="7030A0"/>
                </a:solidFill>
              </a:rPr>
              <a:t>collarless, </a:t>
            </a:r>
            <a:r>
              <a:rPr lang="en-US" sz="2000" dirty="0">
                <a:solidFill>
                  <a:srgbClr val="7030A0"/>
                </a:solidFill>
              </a:rPr>
              <a:t>cold iron yoke, </a:t>
            </a:r>
            <a:r>
              <a:rPr lang="en-US" sz="2000" dirty="0" smtClean="0">
                <a:solidFill>
                  <a:srgbClr val="7030A0"/>
                </a:solidFill>
              </a:rPr>
              <a:t>OD&lt;610 </a:t>
            </a:r>
            <a:r>
              <a:rPr lang="en-US" sz="2000" dirty="0">
                <a:solidFill>
                  <a:srgbClr val="7030A0"/>
                </a:solidFill>
              </a:rPr>
              <a:t>mm</a:t>
            </a:r>
          </a:p>
          <a:p>
            <a:r>
              <a:rPr lang="en-US" altLang="en-US" sz="2000" dirty="0" smtClean="0">
                <a:solidFill>
                  <a:srgbClr val="0070C0"/>
                </a:solidFill>
              </a:rPr>
              <a:t>Design optimization parameters</a:t>
            </a:r>
            <a:r>
              <a:rPr lang="en-US" altLang="en-US" sz="2000" dirty="0"/>
              <a:t>: </a:t>
            </a:r>
            <a:r>
              <a:rPr lang="en-US" altLang="en-US" sz="2000" dirty="0" err="1">
                <a:solidFill>
                  <a:srgbClr val="7030A0"/>
                </a:solidFill>
              </a:rPr>
              <a:t>B</a:t>
            </a:r>
            <a:r>
              <a:rPr lang="en-US" altLang="en-US" sz="2000" baseline="-25000" dirty="0" err="1">
                <a:solidFill>
                  <a:srgbClr val="7030A0"/>
                </a:solidFill>
              </a:rPr>
              <a:t>max</a:t>
            </a:r>
            <a:r>
              <a:rPr lang="en-US" altLang="en-US" sz="2000" dirty="0">
                <a:solidFill>
                  <a:srgbClr val="7030A0"/>
                </a:solidFill>
              </a:rPr>
              <a:t>, field quality, coil volume, azimuthal stress, quench </a:t>
            </a:r>
            <a:r>
              <a:rPr lang="en-US" altLang="en-US" sz="2000" dirty="0" smtClean="0">
                <a:solidFill>
                  <a:srgbClr val="7030A0"/>
                </a:solidFill>
              </a:rPr>
              <a:t>protection</a:t>
            </a:r>
            <a:endParaRPr lang="en-US" altLang="en-US" sz="20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12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Coil Design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327307" y="3536325"/>
            <a:ext cx="8489385" cy="1569814"/>
            <a:chOff x="161925" y="767160"/>
            <a:chExt cx="8801100" cy="1627837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767160"/>
              <a:ext cx="8801100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766652" y="2085201"/>
              <a:ext cx="562547" cy="30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4L-1</a:t>
              </a: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2489336" y="2085200"/>
              <a:ext cx="562547" cy="3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4L-2</a:t>
              </a: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4312246" y="2085200"/>
              <a:ext cx="562547" cy="3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4L-3</a:t>
              </a: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6071670" y="2085200"/>
              <a:ext cx="562547" cy="3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4L-4</a:t>
              </a:r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7831094" y="2087148"/>
              <a:ext cx="562547" cy="3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anose="05000000000000000000" pitchFamily="2" charset="2"/>
                <a:buChar char="v"/>
                <a:defRPr sz="2000" b="1">
                  <a:solidFill>
                    <a:srgbClr val="3333FF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o"/>
                <a:defRPr b="1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rgbClr val="00800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i="1">
                  <a:solidFill>
                    <a:schemeClr val="tx2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4L-5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70694"/>
              </p:ext>
            </p:extLst>
          </p:nvPr>
        </p:nvGraphicFramePr>
        <p:xfrm>
          <a:off x="2004328" y="1003780"/>
          <a:ext cx="4735837" cy="218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430"/>
                <a:gridCol w="1205047"/>
                <a:gridCol w="1040360"/>
              </a:tblGrid>
              <a:tr h="436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</a:rPr>
                        <a:t>Parameter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</a:rPr>
                        <a:t>Cable 1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</a:rPr>
                        <a:t>Cable 2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6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6"/>
                          </a:solidFill>
                          <a:effectLst/>
                        </a:rPr>
                        <a:t>Number of strands</a:t>
                      </a:r>
                      <a:endParaRPr lang="en-US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28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6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6"/>
                          </a:solidFill>
                          <a:effectLst/>
                        </a:rPr>
                        <a:t>Mid-thickness, mm</a:t>
                      </a:r>
                      <a:endParaRPr lang="en-US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1.870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1.319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6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6"/>
                          </a:solidFill>
                          <a:effectLst/>
                        </a:rPr>
                        <a:t>Width, mm</a:t>
                      </a:r>
                      <a:endParaRPr lang="en-US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15.10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15.10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6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6"/>
                          </a:solidFill>
                          <a:effectLst/>
                        </a:rPr>
                        <a:t>Keystone angle, </a:t>
                      </a:r>
                      <a:r>
                        <a:rPr lang="en-US" sz="1600" b="0" dirty="0" err="1" smtClean="0">
                          <a:solidFill>
                            <a:schemeClr val="accent6"/>
                          </a:solidFill>
                          <a:effectLst/>
                        </a:rPr>
                        <a:t>deg</a:t>
                      </a:r>
                      <a:endParaRPr lang="en-US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0.805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0.805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49947" y="3536325"/>
            <a:ext cx="1865454" cy="17200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2186"/>
            <a:ext cx="6125065" cy="2747592"/>
          </a:xfrm>
        </p:spPr>
        <p:txBody>
          <a:bodyPr/>
          <a:lstStyle/>
          <a:p>
            <a:pPr marL="274320" indent="-274320"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pitchFamily="34" charset="-128"/>
              </a:rPr>
              <a:t>Thin coil-yoke spacer (no collar)</a:t>
            </a:r>
          </a:p>
          <a:p>
            <a:pPr marL="274320" indent="-274320"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pitchFamily="34" charset="-128"/>
              </a:rPr>
              <a:t>2-piece vertically 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split yoke </a:t>
            </a:r>
          </a:p>
          <a:p>
            <a:pPr marL="274320" indent="-274320">
              <a:defRPr/>
            </a:pP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Yoke </a:t>
            </a:r>
            <a:r>
              <a:rPr lang="en-US" sz="2000" dirty="0" smtClean="0">
                <a:solidFill>
                  <a:schemeClr val="tx1"/>
                </a:solidFill>
                <a:ea typeface="MS PGothic" pitchFamily="34" charset="-128"/>
              </a:rPr>
              <a:t>clamp: </a:t>
            </a:r>
            <a:r>
              <a:rPr lang="en-US" sz="2000" dirty="0" smtClean="0">
                <a:solidFill>
                  <a:srgbClr val="7030A0"/>
                </a:solidFill>
              </a:rPr>
              <a:t>SS C-clamps </a:t>
            </a: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en-US" sz="2000" dirty="0" smtClean="0">
                <a:solidFill>
                  <a:srgbClr val="7030A0"/>
                </a:solidFill>
              </a:rPr>
              <a:t>v.1) vs. Al I-clamps </a:t>
            </a:r>
            <a:r>
              <a:rPr lang="en-US" sz="2000" dirty="0">
                <a:solidFill>
                  <a:srgbClr val="7030A0"/>
                </a:solidFill>
              </a:rPr>
              <a:t>(v.2)</a:t>
            </a:r>
          </a:p>
          <a:p>
            <a:pPr marL="274320" indent="-274320"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pitchFamily="34" charset="-128"/>
              </a:rPr>
              <a:t>Skin: </a:t>
            </a:r>
            <a:r>
              <a:rPr lang="en-US" sz="2000" dirty="0" smtClean="0">
                <a:solidFill>
                  <a:srgbClr val="7030A0"/>
                </a:solidFill>
                <a:ea typeface="MS PGothic" pitchFamily="34" charset="-128"/>
              </a:rPr>
              <a:t>SS b</a:t>
            </a:r>
            <a:r>
              <a:rPr lang="en-US" sz="2000" dirty="0" smtClean="0">
                <a:solidFill>
                  <a:srgbClr val="7030A0"/>
                </a:solidFill>
              </a:rPr>
              <a:t>olted </a:t>
            </a:r>
            <a:r>
              <a:rPr lang="en-US" sz="2000" dirty="0">
                <a:solidFill>
                  <a:srgbClr val="7030A0"/>
                </a:solidFill>
              </a:rPr>
              <a:t>skin from 11 T dipole (v.1</a:t>
            </a:r>
            <a:r>
              <a:rPr lang="en-US" sz="2000" dirty="0" smtClean="0">
                <a:solidFill>
                  <a:srgbClr val="7030A0"/>
                </a:solidFill>
              </a:rPr>
              <a:t>) vs. </a:t>
            </a:r>
            <a:r>
              <a:rPr lang="en-US" sz="2000" dirty="0" smtClean="0">
                <a:solidFill>
                  <a:srgbClr val="7030A0"/>
                </a:solidFill>
                <a:cs typeface="ＭＳ Ｐゴシック" charset="0"/>
              </a:rPr>
              <a:t>welded </a:t>
            </a:r>
            <a:r>
              <a:rPr lang="en-US" sz="2000" dirty="0">
                <a:solidFill>
                  <a:srgbClr val="7030A0"/>
                </a:solidFill>
                <a:cs typeface="ＭＳ Ｐゴシック" charset="0"/>
              </a:rPr>
              <a:t>skin (v.2)</a:t>
            </a:r>
          </a:p>
          <a:p>
            <a:pPr marL="274320" indent="-274320">
              <a:defRPr/>
            </a:pP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Cold mass OD&lt;610 </a:t>
            </a:r>
            <a:r>
              <a:rPr lang="en-US" sz="2000" dirty="0" smtClean="0">
                <a:solidFill>
                  <a:schemeClr val="tx1"/>
                </a:solidFill>
                <a:ea typeface="MS PGothic" pitchFamily="34" charset="-128"/>
              </a:rPr>
              <a:t>mm (</a:t>
            </a:r>
            <a:r>
              <a:rPr lang="en-US" sz="2000" dirty="0" smtClean="0">
                <a:solidFill>
                  <a:srgbClr val="7030A0"/>
                </a:solidFill>
              </a:rPr>
              <a:t>VMTF </a:t>
            </a:r>
            <a:r>
              <a:rPr lang="en-US" sz="2000" dirty="0">
                <a:solidFill>
                  <a:srgbClr val="7030A0"/>
                </a:solidFill>
              </a:rPr>
              <a:t>Dewar </a:t>
            </a:r>
            <a:r>
              <a:rPr lang="en-US" sz="2000" dirty="0" smtClean="0">
                <a:solidFill>
                  <a:srgbClr val="7030A0"/>
                </a:solidFill>
              </a:rPr>
              <a:t>limit)</a:t>
            </a:r>
          </a:p>
          <a:p>
            <a:pPr marL="274320" indent="-274320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Axial support: </a:t>
            </a:r>
            <a:r>
              <a:rPr lang="en-US" sz="2000" dirty="0" smtClean="0">
                <a:solidFill>
                  <a:srgbClr val="7030A0"/>
                </a:solidFill>
              </a:rPr>
              <a:t>thick SS rods and end plates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T dipole program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7" y="1070285"/>
            <a:ext cx="2458490" cy="2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5" y="1070285"/>
            <a:ext cx="3219310" cy="2150009"/>
          </a:xfrm>
          <a:prstGeom prst="rect">
            <a:avLst/>
          </a:prstGeom>
          <a:noFill/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32740" y="951779"/>
            <a:ext cx="2457056" cy="2387019"/>
            <a:chOff x="4634022" y="1270086"/>
            <a:chExt cx="4471244" cy="4343795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 rot="10800000">
              <a:off x="4634022" y="1270086"/>
              <a:ext cx="4471244" cy="4343795"/>
              <a:chOff x="547696" y="381857"/>
              <a:chExt cx="4681813" cy="454836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032"/>
              <a:stretch/>
            </p:blipFill>
            <p:spPr bwMode="auto">
              <a:xfrm>
                <a:off x="547696" y="381857"/>
                <a:ext cx="4681813" cy="4548362"/>
              </a:xfrm>
              <a:prstGeom prst="rect">
                <a:avLst/>
              </a:prstGeom>
              <a:noFill/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71" t="67382" r="64338" b="15528"/>
              <a:stretch/>
            </p:blipFill>
            <p:spPr bwMode="auto">
              <a:xfrm rot="10800000" flipH="1">
                <a:off x="2283050" y="2656035"/>
                <a:ext cx="1191670" cy="61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1" t="67382" r="64338" b="15528"/>
            <a:stretch/>
          </p:blipFill>
          <p:spPr bwMode="auto">
            <a:xfrm rot="10800000" flipH="1">
              <a:off x="6319315" y="3441986"/>
              <a:ext cx="1138074" cy="58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6450013" y="3545173"/>
            <a:ext cx="2465387" cy="209770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HD2 structure: 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cold mass OD=705 mm 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Al shell thickness 40 mm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9187" y="951779"/>
            <a:ext cx="3544478" cy="2387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3410</TotalTime>
  <Words>1490</Words>
  <Application>Microsoft Office PowerPoint</Application>
  <PresentationFormat>On-screen Show (4:3)</PresentationFormat>
  <Paragraphs>244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Geneva</vt:lpstr>
      <vt:lpstr>Helvetica</vt:lpstr>
      <vt:lpstr>Times New Roman</vt:lpstr>
      <vt:lpstr>Wingdings</vt:lpstr>
      <vt:lpstr>FNAL_TemplateMac_060514</vt:lpstr>
      <vt:lpstr>Fermilab: Footer Only</vt:lpstr>
      <vt:lpstr>Chart</vt:lpstr>
      <vt:lpstr>Program overview: motivation, target parameters, timeline </vt:lpstr>
      <vt:lpstr>Current HFM R&amp;D Program</vt:lpstr>
      <vt:lpstr>Program Timeline</vt:lpstr>
      <vt:lpstr>Program Reviews</vt:lpstr>
      <vt:lpstr>Magnet Design Options</vt:lpstr>
      <vt:lpstr>Magnet Concept Choice</vt:lpstr>
      <vt:lpstr>Design Approach and Concept</vt:lpstr>
      <vt:lpstr>Coil Design Study</vt:lpstr>
      <vt:lpstr>Mechanical Structure</vt:lpstr>
      <vt:lpstr>Magnet Design Specifications</vt:lpstr>
      <vt:lpstr>Strands and Cables</vt:lpstr>
      <vt:lpstr>Magnet Engineering Design</vt:lpstr>
      <vt:lpstr>Coil Fabrication Infrastructure</vt:lpstr>
      <vt:lpstr>Test Goals</vt:lpstr>
      <vt:lpstr>Instrumentation</vt:lpstr>
      <vt:lpstr>Conclusions</vt:lpstr>
      <vt:lpstr>Publications</vt:lpstr>
      <vt:lpstr>Program Presentations and Discussions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Field Magnet Program Status and Plans</dc:title>
  <dc:creator>Alexander Zlobin x8192 11001N</dc:creator>
  <cp:lastModifiedBy>Alexander Zlobin x8192 11001N</cp:lastModifiedBy>
  <cp:revision>164</cp:revision>
  <cp:lastPrinted>2015-12-09T18:12:15Z</cp:lastPrinted>
  <dcterms:created xsi:type="dcterms:W3CDTF">2015-10-16T16:14:00Z</dcterms:created>
  <dcterms:modified xsi:type="dcterms:W3CDTF">2016-04-26T16:31:29Z</dcterms:modified>
</cp:coreProperties>
</file>