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82" r:id="rId2"/>
    <p:sldMasterId id="2147484172" r:id="rId3"/>
  </p:sldMasterIdLst>
  <p:notesMasterIdLst>
    <p:notesMasterId r:id="rId20"/>
  </p:notesMasterIdLst>
  <p:handoutMasterIdLst>
    <p:handoutMasterId r:id="rId21"/>
  </p:handoutMasterIdLst>
  <p:sldIdLst>
    <p:sldId id="265" r:id="rId4"/>
    <p:sldId id="266" r:id="rId5"/>
    <p:sldId id="305" r:id="rId6"/>
    <p:sldId id="287" r:id="rId7"/>
    <p:sldId id="286" r:id="rId8"/>
    <p:sldId id="310" r:id="rId9"/>
    <p:sldId id="309" r:id="rId10"/>
    <p:sldId id="279" r:id="rId11"/>
    <p:sldId id="307" r:id="rId12"/>
    <p:sldId id="306" r:id="rId13"/>
    <p:sldId id="280" r:id="rId14"/>
    <p:sldId id="308" r:id="rId15"/>
    <p:sldId id="289" r:id="rId16"/>
    <p:sldId id="301" r:id="rId17"/>
    <p:sldId id="281" r:id="rId18"/>
    <p:sldId id="26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88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70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82606585941464E-2"/>
          <c:y val="4.3590780662033299E-2"/>
          <c:w val="0.8787051618547681"/>
          <c:h val="0.77962924253349997"/>
        </c:manualLayout>
      </c:layout>
      <c:scatterChart>
        <c:scatterStyle val="lineMarker"/>
        <c:varyColors val="0"/>
        <c:ser>
          <c:idx val="2"/>
          <c:order val="0"/>
          <c:tx>
            <c:v>Record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'Nb3Sn magnets'!$B$44:$B$45</c:f>
              <c:numCache>
                <c:formatCode>General</c:formatCode>
                <c:ptCount val="2"/>
                <c:pt idx="0">
                  <c:v>1997</c:v>
                </c:pt>
                <c:pt idx="1">
                  <c:v>2008</c:v>
                </c:pt>
              </c:numCache>
            </c:numRef>
          </c:xVal>
          <c:yVal>
            <c:numRef>
              <c:f>'Nb3Sn magnets'!$C$44:$C$45</c:f>
              <c:numCache>
                <c:formatCode>General</c:formatCode>
                <c:ptCount val="2"/>
                <c:pt idx="0">
                  <c:v>13.5</c:v>
                </c:pt>
                <c:pt idx="1">
                  <c:v>13.8</c:v>
                </c:pt>
              </c:numCache>
            </c:numRef>
          </c:yVal>
          <c:smooth val="0"/>
        </c:ser>
        <c:ser>
          <c:idx val="0"/>
          <c:order val="1"/>
          <c:tx>
            <c:v>HFDA 2000-2005</c:v>
          </c:tx>
          <c:spPr>
            <a:ln w="22225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'Nb3Sn magnets'!$B$50:$B$64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'Nb3Sn magnets'!$F$50:$F$64</c:f>
              <c:numCache>
                <c:formatCode>0.0</c:formatCode>
                <c:ptCount val="15"/>
                <c:pt idx="0">
                  <c:v>4.5013759999999996</c:v>
                </c:pt>
                <c:pt idx="1">
                  <c:v>5.0273519999999996</c:v>
                </c:pt>
                <c:pt idx="2">
                  <c:v>6.4757319999999998</c:v>
                </c:pt>
                <c:pt idx="3">
                  <c:v>10.1</c:v>
                </c:pt>
                <c:pt idx="4">
                  <c:v>9.8000000000000007</c:v>
                </c:pt>
                <c:pt idx="5">
                  <c:v>10.6</c:v>
                </c:pt>
              </c:numCache>
            </c:numRef>
          </c:yVal>
          <c:smooth val="0"/>
        </c:ser>
        <c:ser>
          <c:idx val="1"/>
          <c:order val="2"/>
          <c:tx>
            <c:v>HFDM-LM 2002-2008</c:v>
          </c:tx>
          <c:spPr>
            <a:ln w="22225"/>
          </c:spPr>
          <c:marker>
            <c:symbol val="diamond"/>
            <c:size val="7"/>
            <c:spPr>
              <a:noFill/>
            </c:spPr>
          </c:marker>
          <c:dPt>
            <c:idx val="2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3"/>
            <c:bubble3D val="0"/>
            <c:spPr>
              <a:ln w="22225">
                <a:noFill/>
              </a:ln>
            </c:spPr>
          </c:dPt>
          <c:dPt>
            <c:idx val="4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5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6"/>
            <c:bubble3D val="0"/>
            <c:spPr>
              <a:ln w="22225">
                <a:noFill/>
              </a:ln>
            </c:spPr>
          </c:dPt>
          <c:dPt>
            <c:idx val="7"/>
            <c:marker>
              <c:symbol val="diamond"/>
              <c:size val="9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</c:dPt>
          <c:dPt>
            <c:idx val="8"/>
            <c:marker>
              <c:symbol val="diamond"/>
              <c:size val="9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'Nb3Sn magnets'!$G$50:$G$64</c:f>
              <c:numCache>
                <c:formatCode>General</c:formatCode>
                <c:ptCount val="15"/>
                <c:pt idx="2" formatCode="0.0">
                  <c:v>6.6821219999999997</c:v>
                </c:pt>
                <c:pt idx="3" formatCode="0.0">
                  <c:v>9.99</c:v>
                </c:pt>
                <c:pt idx="4" formatCode="0.0">
                  <c:v>6.0051538461538465</c:v>
                </c:pt>
                <c:pt idx="5" formatCode="0.0">
                  <c:v>6.4434615384615395</c:v>
                </c:pt>
                <c:pt idx="6" formatCode="0.0">
                  <c:v>11.4</c:v>
                </c:pt>
                <c:pt idx="7">
                  <c:v>10</c:v>
                </c:pt>
                <c:pt idx="8">
                  <c:v>9.9</c:v>
                </c:pt>
              </c:numCache>
            </c:numRef>
          </c:yVal>
          <c:smooth val="0"/>
        </c:ser>
        <c:ser>
          <c:idx val="7"/>
          <c:order val="3"/>
          <c:tx>
            <c:v>HFDC 2003</c:v>
          </c:tx>
          <c:xVal>
            <c:numRef>
              <c:f>'Nb3Sn magnets'!$B$44:$B$54</c:f>
              <c:numCache>
                <c:formatCode>General</c:formatCode>
                <c:ptCount val="11"/>
                <c:pt idx="0">
                  <c:v>1997</c:v>
                </c:pt>
                <c:pt idx="1">
                  <c:v>2008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xVal>
          <c:yVal>
            <c:numRef>
              <c:f>'Nb3Sn magnets'!$I$44:$I$54</c:f>
              <c:numCache>
                <c:formatCode>General</c:formatCode>
                <c:ptCount val="11"/>
                <c:pt idx="9">
                  <c:v>5.7923728813559316</c:v>
                </c:pt>
              </c:numCache>
            </c:numRef>
          </c:yVal>
          <c:smooth val="0"/>
        </c:ser>
        <c:ser>
          <c:idx val="3"/>
          <c:order val="4"/>
          <c:tx>
            <c:v>TQC 2006-2011</c:v>
          </c:tx>
          <c:spPr>
            <a:ln w="22225">
              <a:solidFill>
                <a:srgbClr val="008000"/>
              </a:solidFill>
            </a:ln>
          </c:spPr>
          <c:marker>
            <c:symbol val="circle"/>
            <c:size val="7"/>
            <c:spPr>
              <a:ln>
                <a:solidFill>
                  <a:srgbClr val="008000"/>
                </a:solidFill>
              </a:ln>
            </c:spPr>
          </c:marker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'Nb3Sn magnets'!$L$50:$L$64</c:f>
              <c:numCache>
                <c:formatCode>General</c:formatCode>
                <c:ptCount val="15"/>
                <c:pt idx="6" formatCode="0.0">
                  <c:v>11</c:v>
                </c:pt>
                <c:pt idx="7" formatCode="0.0">
                  <c:v>10.954848206071757</c:v>
                </c:pt>
                <c:pt idx="8" formatCode="0.0">
                  <c:v>11.250597976080956</c:v>
                </c:pt>
                <c:pt idx="9" formatCode="0.0">
                  <c:v>11.5</c:v>
                </c:pt>
                <c:pt idx="10" formatCode="0.0">
                  <c:v>11.7</c:v>
                </c:pt>
                <c:pt idx="11" formatCode="0.0">
                  <c:v>11.9</c:v>
                </c:pt>
              </c:numCache>
            </c:numRef>
          </c:yVal>
          <c:smooth val="0"/>
        </c:ser>
        <c:ser>
          <c:idx val="4"/>
          <c:order val="5"/>
          <c:tx>
            <c:v>TQM-LQM 2008-2012</c:v>
          </c:tx>
          <c:spPr>
            <a:ln w="22225">
              <a:solidFill>
                <a:srgbClr val="008000"/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8000"/>
                </a:solidFill>
              </a:ln>
            </c:spPr>
          </c:marker>
          <c:dPt>
            <c:idx val="11"/>
            <c:marker>
              <c:symbol val="circle"/>
              <c:size val="8"/>
              <c:spPr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c:spPr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'Nb3Sn magnets'!$M$50:$M$64</c:f>
              <c:numCache>
                <c:formatCode>General</c:formatCode>
                <c:ptCount val="15"/>
                <c:pt idx="8" formatCode="0.0">
                  <c:v>10.4</c:v>
                </c:pt>
                <c:pt idx="9" formatCode="0.0">
                  <c:v>12.4</c:v>
                </c:pt>
                <c:pt idx="10" formatCode="0.0">
                  <c:v>12.3</c:v>
                </c:pt>
                <c:pt idx="11" formatCode="0.0">
                  <c:v>13.3</c:v>
                </c:pt>
                <c:pt idx="12" formatCode="0.0">
                  <c:v>13.3</c:v>
                </c:pt>
              </c:numCache>
            </c:numRef>
          </c:yVal>
          <c:smooth val="0"/>
        </c:ser>
        <c:ser>
          <c:idx val="5"/>
          <c:order val="6"/>
          <c:tx>
            <c:v>MBHSP 2012-2014</c:v>
          </c:tx>
          <c:spPr>
            <a:ln w="22225">
              <a:solidFill>
                <a:srgbClr val="360CBE"/>
              </a:solidFill>
            </a:ln>
          </c:spPr>
          <c:marker>
            <c:symbol val="square"/>
            <c:size val="7"/>
            <c:spPr>
              <a:solidFill>
                <a:srgbClr val="291FAB"/>
              </a:solidFill>
              <a:ln>
                <a:solidFill>
                  <a:srgbClr val="360CBE"/>
                </a:solidFill>
              </a:ln>
            </c:spPr>
          </c:marker>
          <c:dPt>
            <c:idx val="14"/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'Nb3Sn magnets'!$N$50:$N$64</c:f>
              <c:numCache>
                <c:formatCode>General</c:formatCode>
                <c:ptCount val="15"/>
                <c:pt idx="12">
                  <c:v>10.4</c:v>
                </c:pt>
                <c:pt idx="13">
                  <c:v>11.7</c:v>
                </c:pt>
                <c:pt idx="14">
                  <c:v>11.6</c:v>
                </c:pt>
              </c:numCache>
            </c:numRef>
          </c:yVal>
          <c:smooth val="0"/>
        </c:ser>
        <c:ser>
          <c:idx val="8"/>
          <c:order val="7"/>
          <c:tx>
            <c:v>MBHSM</c:v>
          </c:tx>
          <c:marker>
            <c:symbol val="square"/>
            <c:size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'Nb3Sn magnets'!$B$64</c:f>
              <c:numCache>
                <c:formatCode>General</c:formatCode>
                <c:ptCount val="1"/>
                <c:pt idx="0">
                  <c:v>2014</c:v>
                </c:pt>
              </c:numCache>
            </c:numRef>
          </c:xVal>
          <c:yVal>
            <c:numRef>
              <c:f>'Nb3Sn magnets'!$O$64</c:f>
              <c:numCache>
                <c:formatCode>General</c:formatCode>
                <c:ptCount val="1"/>
                <c:pt idx="0">
                  <c:v>12.52</c:v>
                </c:pt>
              </c:numCache>
            </c:numRef>
          </c:yVal>
          <c:smooth val="0"/>
        </c:ser>
        <c:ser>
          <c:idx val="6"/>
          <c:order val="8"/>
          <c:tx>
            <c:v>HFD15</c:v>
          </c:tx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'Nb3Sn magnets'!$B$66:$B$76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xVal>
          <c:yVal>
            <c:numRef>
              <c:f>'Nb3Sn magnets'!$N$66:$N$76</c:f>
              <c:numCache>
                <c:formatCode>General</c:formatCode>
                <c:ptCount val="11"/>
                <c:pt idx="1">
                  <c:v>15</c:v>
                </c:pt>
                <c:pt idx="2">
                  <c:v>15</c:v>
                </c:pt>
                <c:pt idx="5">
                  <c:v>15</c:v>
                </c:pt>
                <c:pt idx="10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597136"/>
        <c:axId val="352597528"/>
      </c:scatterChart>
      <c:valAx>
        <c:axId val="352597136"/>
        <c:scaling>
          <c:orientation val="minMax"/>
          <c:max val="2015"/>
          <c:min val="1999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2597528"/>
        <c:crosses val="autoZero"/>
        <c:crossBetween val="midCat"/>
        <c:majorUnit val="1"/>
      </c:valAx>
      <c:valAx>
        <c:axId val="352597528"/>
        <c:scaling>
          <c:orientation val="minMax"/>
          <c:max val="16"/>
          <c:min val="4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B (T)</a:t>
                </a:r>
              </a:p>
            </c:rich>
          </c:tx>
          <c:layout>
            <c:manualLayout>
              <c:xMode val="edge"/>
              <c:yMode val="edge"/>
              <c:x val="8.4361181331480003E-4"/>
              <c:y val="0.386112897859599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2597136"/>
        <c:crosses val="autoZero"/>
        <c:crossBetween val="midCat"/>
        <c:majorUnit val="2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0.07563</cdr:x>
      <cdr:y>0.43446</cdr:y>
    </cdr:from>
    <cdr:to>
      <cdr:x>0.58824</cdr:x>
      <cdr:y>0.43446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85800" y="1104900"/>
          <a:ext cx="4648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0.44969</cdr:x>
      <cdr:y>0.06092</cdr:y>
    </cdr:from>
    <cdr:to>
      <cdr:x>0.58895</cdr:x>
      <cdr:y>0.15563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09635" y="152400"/>
          <a:ext cx="1272674" cy="236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World record</a:t>
          </a:r>
          <a:r>
            <a:rPr lang="en-US" sz="1400" b="1" baseline="0" dirty="0" smtClean="0">
              <a:solidFill>
                <a:srgbClr val="FF0000"/>
              </a:solidFill>
            </a:rPr>
            <a:t> field 13.8 T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0.22456</cdr:x>
      <cdr:y>0.70057</cdr:y>
    </cdr:from>
    <cdr:to>
      <cdr:x>0.32462</cdr:x>
      <cdr:y>0.82241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2235" y="17526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VLHC R&amp;D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0.6498</cdr:x>
      <cdr:y>0.70057</cdr:y>
    </cdr:from>
    <cdr:to>
      <cdr:x>0.80823</cdr:x>
      <cdr:y>0.82241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38435" y="17526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LHC upgrades R&amp;D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0.23288</cdr:x>
      <cdr:y>0.31038</cdr:y>
    </cdr:from>
    <cdr:to>
      <cdr:x>0.38414</cdr:x>
      <cdr:y>0.40027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1674" y="789342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FF0000"/>
              </a:solidFill>
            </a:rPr>
            <a:t>VLHC 10 T Dipole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0.5053</cdr:x>
      <cdr:y>0.4794</cdr:y>
    </cdr:from>
    <cdr:to>
      <cdr:x>0.72379</cdr:x>
      <cdr:y>0.57078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81961" y="1219200"/>
          <a:ext cx="1981200" cy="2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8000"/>
              </a:solidFill>
            </a:rPr>
            <a:t>LARP 200 T/m TQ </a:t>
          </a:r>
          <a:r>
            <a:rPr lang="en-US" sz="1200" b="1" dirty="0" err="1" smtClean="0">
              <a:solidFill>
                <a:srgbClr val="008000"/>
              </a:solidFill>
            </a:rPr>
            <a:t>quadrupole</a:t>
          </a:r>
          <a:endParaRPr lang="en-US" sz="1200" b="1" dirty="0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0.8226</cdr:x>
      <cdr:y>0.35532</cdr:y>
    </cdr:from>
    <cdr:to>
      <cdr:x>0.96091</cdr:x>
      <cdr:y>0.4467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59198" y="903642"/>
          <a:ext cx="1254149" cy="2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360CBE"/>
              </a:solidFill>
            </a:rPr>
            <a:t>LHC 11 T Dipole</a:t>
          </a:r>
          <a:endParaRPr lang="en-US" sz="1200" b="1" dirty="0">
            <a:solidFill>
              <a:srgbClr val="360CBE"/>
            </a:solidFill>
          </a:endParaRPr>
        </a:p>
      </cdr:txBody>
    </cdr:sp>
  </cdr:relSizeAnchor>
  <cdr:relSizeAnchor xmlns:cdr="http://schemas.openxmlformats.org/drawingml/2006/chartDrawing">
    <cdr:from>
      <cdr:x>0.08374</cdr:x>
      <cdr:y>0.19249</cdr:y>
    </cdr:from>
    <cdr:to>
      <cdr:x>0.96904</cdr:x>
      <cdr:y>0.19562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721311" y="545976"/>
          <a:ext cx="7625582" cy="887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4/25/2016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4/25/2016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1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3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12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65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Cable Development and Optimization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69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01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2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7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Cable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Development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and O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ptimization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E.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Barzi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Fermilab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High Field Magnet Program Design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Review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28-29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April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and Insulation Specs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5525" t="36178" r="15362" b="11847"/>
          <a:stretch/>
        </p:blipFill>
        <p:spPr>
          <a:xfrm>
            <a:off x="1415106" y="877374"/>
            <a:ext cx="5568080" cy="2617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5701" t="15160" r="16470" b="26715"/>
          <a:stretch/>
        </p:blipFill>
        <p:spPr>
          <a:xfrm>
            <a:off x="1585422" y="3494432"/>
            <a:ext cx="5227448" cy="27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Short Sample </a:t>
            </a:r>
            <a:r>
              <a:rPr lang="en-US" dirty="0" smtClean="0"/>
              <a:t>Limit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0999"/>
            <a:ext cx="8686799" cy="1975366"/>
          </a:xfrm>
        </p:spPr>
        <p:txBody>
          <a:bodyPr/>
          <a:lstStyle/>
          <a:p>
            <a:r>
              <a:rPr lang="en-US" dirty="0"/>
              <a:t>Magnet short sample limit estimated based on </a:t>
            </a:r>
            <a:r>
              <a:rPr lang="en-US" dirty="0" smtClean="0"/>
              <a:t>extracted strand data</a:t>
            </a:r>
            <a:r>
              <a:rPr lang="en-US" dirty="0"/>
              <a:t>: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11.05 kA (B</a:t>
            </a:r>
            <a:r>
              <a:rPr lang="en-US" sz="2000" baseline="-25000" dirty="0">
                <a:solidFill>
                  <a:srgbClr val="7030A0"/>
                </a:solidFill>
              </a:rPr>
              <a:t>ap</a:t>
            </a:r>
            <a:r>
              <a:rPr lang="en-US" sz="2000" dirty="0">
                <a:solidFill>
                  <a:srgbClr val="7030A0"/>
                </a:solidFill>
              </a:rPr>
              <a:t>=15.25 T) at 4.5 K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12.2 kA (B</a:t>
            </a:r>
            <a:r>
              <a:rPr lang="en-US" sz="2000" baseline="-25000" dirty="0">
                <a:solidFill>
                  <a:srgbClr val="7030A0"/>
                </a:solidFill>
              </a:rPr>
              <a:t>ap</a:t>
            </a:r>
            <a:r>
              <a:rPr lang="en-US" sz="2000" dirty="0">
                <a:solidFill>
                  <a:srgbClr val="7030A0"/>
                </a:solidFill>
              </a:rPr>
              <a:t>=16.65 T) at 1.9 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7" y="2534355"/>
            <a:ext cx="5182198" cy="3641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9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and RRR to Heat Treatment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6" y="985390"/>
            <a:ext cx="1276095" cy="1298483"/>
          </a:xfrm>
          <a:prstGeom prst="rect">
            <a:avLst/>
          </a:prstGeom>
        </p:spPr>
      </p:pic>
      <p:pic>
        <p:nvPicPr>
          <p:cNvPr id="11" name="Picture 10" descr="150-169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b="3203"/>
          <a:stretch/>
        </p:blipFill>
        <p:spPr bwMode="auto">
          <a:xfrm>
            <a:off x="287858" y="3603059"/>
            <a:ext cx="1541145" cy="142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58" y="2444672"/>
            <a:ext cx="8568283" cy="532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58" y="5117886"/>
            <a:ext cx="7362376" cy="5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Strand </a:t>
            </a:r>
            <a:r>
              <a:rPr lang="en-US" dirty="0" smtClean="0"/>
              <a:t>Procurement </a:t>
            </a:r>
            <a:r>
              <a:rPr lang="en-US" dirty="0" smtClean="0"/>
              <a:t>FY11-FY16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2761" y="3808520"/>
            <a:ext cx="8448352" cy="2222393"/>
          </a:xfrm>
        </p:spPr>
        <p:txBody>
          <a:bodyPr/>
          <a:lstStyle/>
          <a:p>
            <a:r>
              <a:rPr lang="en-US" dirty="0" smtClean="0"/>
              <a:t>11 T program ~450 kg</a:t>
            </a:r>
          </a:p>
          <a:p>
            <a:r>
              <a:rPr lang="en-US" dirty="0" smtClean="0"/>
              <a:t>15 T program will need ~500 kg (250 kg already procured)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366240"/>
              </p:ext>
            </p:extLst>
          </p:nvPr>
        </p:nvGraphicFramePr>
        <p:xfrm>
          <a:off x="328473" y="1313342"/>
          <a:ext cx="8286315" cy="2200275"/>
        </p:xfrm>
        <a:graphic>
          <a:graphicData uri="http://schemas.openxmlformats.org/drawingml/2006/table">
            <a:tbl>
              <a:tblPr/>
              <a:tblGrid>
                <a:gridCol w="1556540"/>
                <a:gridCol w="1106264"/>
                <a:gridCol w="1106264"/>
                <a:gridCol w="1106264"/>
                <a:gridCol w="1982057"/>
                <a:gridCol w="142892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W, kg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mm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Ternary type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108/127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150/169, 108/127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108/127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Ta, Ti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108/127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150/169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0934" marR="1093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150/169</a:t>
                      </a: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4" marR="1093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05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</a:t>
            </a:r>
            <a:r>
              <a:rPr lang="en-US" dirty="0" smtClean="0"/>
              <a:t>Production FY11-FY16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56430"/>
              </p:ext>
            </p:extLst>
          </p:nvPr>
        </p:nvGraphicFramePr>
        <p:xfrm>
          <a:off x="76969" y="887104"/>
          <a:ext cx="8990061" cy="5790145"/>
        </p:xfrm>
        <a:graphic>
          <a:graphicData uri="http://schemas.openxmlformats.org/drawingml/2006/table">
            <a:tbl>
              <a:tblPr/>
              <a:tblGrid>
                <a:gridCol w="1228300"/>
                <a:gridCol w="1132764"/>
                <a:gridCol w="1197043"/>
                <a:gridCol w="1059294"/>
                <a:gridCol w="790240"/>
                <a:gridCol w="1201696"/>
                <a:gridCol w="883285"/>
                <a:gridCol w="1497439"/>
              </a:tblGrid>
              <a:tr h="189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Billets 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 length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 geometry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width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MBH02, MBH03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12292, 12319, 12521-22, 13062-63, 13090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108/127 (Ta)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1.251±0.001 x 14.71±0.01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Jul. 2011,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2-pass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w/intermediate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MBH05, MBH07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13538, 13613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150/169 (Ta)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1.251±0.002 x 14.69±0.01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Sep. 2011,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2-pass w/intermediate anneal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50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MBH08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14144, 14145, 14194, 14195, 9772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108/127 (Ta), 114/127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1.252±0.004 x 14.71±0.01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50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MBH09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14144, 14145, 14194, 14195, 14700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108/127 (Ta)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1.249±0.002 x 14.70±0.01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MBH10, MBH11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14144, 14145, 14194, 14195, 14700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108/127 (Ta)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1.245 x 14.72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15.0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2-pass w/intermediate anneal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23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coils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11444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132/169 (Ti)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1.251 x 14.73 mm</a:t>
                      </a: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15.6 deg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Mar. 2013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A101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Hard Cu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1.250 x 14.71 mm</a:t>
                      </a: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16.8 deg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2013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T Dipole Outer Layer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0.7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15043, 15044, 15045,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15244, 15245,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15290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108/127 (Ti)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1.251±0.001 x 14.71±0.01 mm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2013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92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T Dipole Inner Layer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35808" marB="35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1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16638, 16639, 16640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150/169 (Ti)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1.803±0.002 x 14.79±0.02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mm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1-pass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969" y="5264458"/>
            <a:ext cx="8990061" cy="1412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RRP Strand R&amp;D (with 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986"/>
            <a:ext cx="8622437" cy="5467546"/>
          </a:xfrm>
        </p:spPr>
        <p:txBody>
          <a:bodyPr/>
          <a:lstStyle/>
          <a:p>
            <a:r>
              <a:rPr lang="en-US" dirty="0" smtClean="0"/>
              <a:t>Goal: increase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dirty="0" smtClean="0"/>
              <a:t>(15T) </a:t>
            </a:r>
            <a:r>
              <a:rPr lang="en-US" dirty="0"/>
              <a:t>with an ultimate target of 2000 A/mm</a:t>
            </a:r>
            <a:r>
              <a:rPr lang="en-US" baseline="30000" dirty="0"/>
              <a:t>2</a:t>
            </a:r>
            <a:r>
              <a:rPr lang="en-US" dirty="0"/>
              <a:t> for a 169 stack strand at </a:t>
            </a:r>
            <a:r>
              <a:rPr lang="en-US" dirty="0" smtClean="0"/>
              <a:t>1.0 mm </a:t>
            </a:r>
            <a:r>
              <a:rPr lang="en-US" dirty="0"/>
              <a:t>(</a:t>
            </a:r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~58 µm)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resent </a:t>
            </a:r>
            <a:r>
              <a:rPr lang="en-US" sz="2000" dirty="0" err="1"/>
              <a:t>subelement</a:t>
            </a:r>
            <a:r>
              <a:rPr lang="en-US" sz="2000" dirty="0"/>
              <a:t> design </a:t>
            </a:r>
            <a:r>
              <a:rPr lang="en-US" sz="2000" dirty="0" smtClean="0"/>
              <a:t>- average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(15T)~</a:t>
            </a:r>
            <a:r>
              <a:rPr lang="en-US" sz="2000" dirty="0" smtClean="0"/>
              <a:t>1500 </a:t>
            </a:r>
            <a:r>
              <a:rPr lang="en-US" sz="2000" dirty="0" smtClean="0"/>
              <a:t>A/mm</a:t>
            </a:r>
            <a:r>
              <a:rPr lang="en-US" sz="2000" baseline="30000" dirty="0" smtClean="0"/>
              <a:t>2</a:t>
            </a:r>
          </a:p>
          <a:p>
            <a:r>
              <a:rPr lang="en-US" dirty="0" smtClean="0"/>
              <a:t>Approach: modifications </a:t>
            </a:r>
            <a:r>
              <a:rPr lang="en-US" dirty="0"/>
              <a:t>to the </a:t>
            </a:r>
            <a:r>
              <a:rPr lang="en-US" dirty="0" err="1"/>
              <a:t>subelement</a:t>
            </a:r>
            <a:r>
              <a:rPr lang="en-US" dirty="0"/>
              <a:t> </a:t>
            </a:r>
            <a:r>
              <a:rPr lang="en-US" dirty="0" smtClean="0"/>
              <a:t>designs</a:t>
            </a:r>
          </a:p>
          <a:p>
            <a:r>
              <a:rPr lang="en-US" dirty="0" smtClean="0"/>
              <a:t>Chemical optimization</a:t>
            </a:r>
          </a:p>
          <a:p>
            <a:pPr lvl="1"/>
            <a:r>
              <a:rPr lang="en-US" sz="2000" dirty="0" smtClean="0"/>
              <a:t>Produce </a:t>
            </a:r>
            <a:r>
              <a:rPr lang="en-US" sz="2000" dirty="0"/>
              <a:t>a half height </a:t>
            </a:r>
            <a:r>
              <a:rPr lang="en-US" sz="2000" dirty="0" smtClean="0"/>
              <a:t>high-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 err="1"/>
              <a:t>subelement</a:t>
            </a:r>
            <a:r>
              <a:rPr lang="en-US" sz="2000" dirty="0"/>
              <a:t> billet having </a:t>
            </a:r>
            <a:r>
              <a:rPr lang="en-US" sz="2000" dirty="0" err="1"/>
              <a:t>Nb</a:t>
            </a:r>
            <a:r>
              <a:rPr lang="en-US" sz="2000" dirty="0"/>
              <a:t> and </a:t>
            </a:r>
            <a:r>
              <a:rPr lang="en-US" sz="2000" dirty="0" err="1"/>
              <a:t>Nb-Ti</a:t>
            </a:r>
            <a:r>
              <a:rPr lang="en-US" sz="2000" dirty="0"/>
              <a:t> filaments with a </a:t>
            </a:r>
            <a:r>
              <a:rPr lang="en-US" sz="2000" dirty="0" err="1"/>
              <a:t>Nb</a:t>
            </a:r>
            <a:r>
              <a:rPr lang="en-US" sz="2000" dirty="0"/>
              <a:t>-Ta diffusion </a:t>
            </a:r>
            <a:r>
              <a:rPr lang="en-US" sz="2000" dirty="0" smtClean="0"/>
              <a:t>barrier</a:t>
            </a:r>
            <a:endParaRPr lang="en-US" sz="2000" dirty="0"/>
          </a:p>
          <a:p>
            <a:pPr lvl="1"/>
            <a:r>
              <a:rPr lang="en-US" sz="2000" dirty="0" smtClean="0"/>
              <a:t>Deliver ~45 kg of 1 mm wire </a:t>
            </a:r>
          </a:p>
          <a:p>
            <a:r>
              <a:rPr lang="en-US" dirty="0" smtClean="0"/>
              <a:t>Local Area Ratio (LAR) optimization</a:t>
            </a:r>
          </a:p>
          <a:p>
            <a:pPr lvl="1"/>
            <a:r>
              <a:rPr lang="en-US" sz="2000" dirty="0" smtClean="0"/>
              <a:t>Produce two </a:t>
            </a:r>
            <a:r>
              <a:rPr lang="en-US" sz="2000" dirty="0"/>
              <a:t>half height </a:t>
            </a:r>
            <a:r>
              <a:rPr lang="en-US" sz="2000" dirty="0" smtClean="0"/>
              <a:t>high-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 err="1"/>
              <a:t>subelement</a:t>
            </a:r>
            <a:r>
              <a:rPr lang="en-US" sz="2000" dirty="0"/>
              <a:t> billets having </a:t>
            </a:r>
            <a:r>
              <a:rPr lang="en-US" sz="2000" dirty="0" err="1"/>
              <a:t>Nb</a:t>
            </a:r>
            <a:r>
              <a:rPr lang="en-US" sz="2000" dirty="0"/>
              <a:t> and </a:t>
            </a:r>
            <a:r>
              <a:rPr lang="en-US" sz="2000" dirty="0" err="1"/>
              <a:t>Nb-Ti</a:t>
            </a:r>
            <a:r>
              <a:rPr lang="en-US" sz="2000" dirty="0"/>
              <a:t> filaments with variable LAR from annulus to </a:t>
            </a:r>
            <a:r>
              <a:rPr lang="en-US" sz="2000" dirty="0" smtClean="0"/>
              <a:t>barrier </a:t>
            </a:r>
            <a:endParaRPr lang="en-US" sz="2000" dirty="0"/>
          </a:p>
          <a:p>
            <a:pPr lvl="1"/>
            <a:r>
              <a:rPr lang="en-US" sz="2000" dirty="0" smtClean="0"/>
              <a:t>Deliver ~90 kg of 1 mm wire </a:t>
            </a:r>
          </a:p>
          <a:p>
            <a:pPr marL="342900" lvl="1" indent="-342900"/>
            <a:r>
              <a:rPr lang="en-US" sz="2400" dirty="0"/>
              <a:t>0.8, 0.9, 1.0, 1.1 and 1.2 mm </a:t>
            </a:r>
            <a:r>
              <a:rPr lang="en-US" sz="2400" dirty="0" smtClean="0"/>
              <a:t>wire samples</a:t>
            </a:r>
            <a:endParaRPr lang="en-US" sz="2400" dirty="0"/>
          </a:p>
          <a:p>
            <a:r>
              <a:rPr lang="en-US" dirty="0" smtClean="0"/>
              <a:t>Next: 1-1.2 mm RRP-217 stack design.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9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572639" cy="4987867"/>
          </a:xfrm>
        </p:spPr>
        <p:txBody>
          <a:bodyPr/>
          <a:lstStyle/>
          <a:p>
            <a:r>
              <a:rPr lang="en-US" dirty="0" smtClean="0"/>
              <a:t>SC wires and cables are key elements of </a:t>
            </a:r>
            <a:r>
              <a:rPr lang="en-US" dirty="0" smtClean="0"/>
              <a:t>the 15 T Dipole Demonstrator</a:t>
            </a:r>
            <a:endParaRPr lang="en-US" dirty="0" smtClean="0"/>
          </a:p>
          <a:p>
            <a:r>
              <a:rPr lang="en-US" dirty="0" smtClean="0"/>
              <a:t>Cables were designed and optimized based on the properties of present Nb</a:t>
            </a:r>
            <a:r>
              <a:rPr lang="en-US" baseline="-25000" dirty="0" smtClean="0"/>
              <a:t>3</a:t>
            </a:r>
            <a:r>
              <a:rPr lang="en-US" dirty="0" smtClean="0"/>
              <a:t>Sn wires </a:t>
            </a:r>
          </a:p>
          <a:p>
            <a:r>
              <a:rPr lang="en-US" dirty="0" smtClean="0"/>
              <a:t>Sensitivities studies are being performed to allow for variations in temperature and time during coil heat treatment</a:t>
            </a:r>
          </a:p>
          <a:p>
            <a:r>
              <a:rPr lang="en-US" dirty="0" smtClean="0"/>
              <a:t>Wire R&amp;D continues with OST on layout and chemical optimizations to increase </a:t>
            </a:r>
            <a:r>
              <a:rPr lang="en-US" dirty="0" err="1" smtClean="0"/>
              <a:t>Jc</a:t>
            </a:r>
            <a:r>
              <a:rPr lang="en-US" dirty="0" smtClean="0"/>
              <a:t>, which is important for margin</a:t>
            </a:r>
          </a:p>
          <a:p>
            <a:r>
              <a:rPr lang="en-US" dirty="0" smtClean="0"/>
              <a:t>SBIR are being submitted within a number of agencies to probe further </a:t>
            </a:r>
            <a:r>
              <a:rPr lang="en-US" dirty="0" err="1" smtClean="0"/>
              <a:t>Jc</a:t>
            </a:r>
            <a:r>
              <a:rPr lang="en-US" dirty="0" smtClean="0"/>
              <a:t> increases acting on the inherent flux </a:t>
            </a:r>
            <a:r>
              <a:rPr lang="en-US" smtClean="0"/>
              <a:t>pinning mechanisms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0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61558"/>
            <a:ext cx="8672513" cy="5270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u="sng" dirty="0" smtClean="0">
                <a:latin typeface="Helvetica" panose="020B0604020202020204" pitchFamily="34" charset="0"/>
                <a:ea typeface="Geneva" pitchFamily="121" charset="-128"/>
              </a:rPr>
              <a:t>CHARGE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: Is the cable selection appropriate for this application?</a:t>
            </a:r>
          </a:p>
          <a:p>
            <a:pPr marL="0" indent="0" eaLnBrk="1" hangingPunct="1">
              <a:buNone/>
            </a:pPr>
            <a:endParaRPr lang="en-US" altLang="en-US" sz="1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PRESENTATION CONTENT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Strand and Cable parameters for Outer Coil – Same as 11 T Dipole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Cable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evelopment for Outer Coil – Same as 11 T Dipole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Strand and Cable parameters for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Inner Coil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Cable Development for Inner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Coil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15 T Dipole Short Sample Limits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Sensitivity of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I</a:t>
            </a:r>
            <a:r>
              <a:rPr lang="en-US" altLang="en-US" baseline="-25000" dirty="0" err="1" smtClean="0"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and RRR to Heat Treatment Parameters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Summary of Strand Procurement and Cable Fabrication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Strand R&amp;D with OST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Conclusions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4/28/2016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Cable Development and Optimization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85054"/>
            <a:ext cx="8686800" cy="641739"/>
          </a:xfrm>
        </p:spPr>
        <p:txBody>
          <a:bodyPr/>
          <a:lstStyle/>
          <a:p>
            <a:r>
              <a:rPr lang="en-US" dirty="0" smtClean="0"/>
              <a:t>Strand and Cable Previous Landscape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1371601"/>
            <a:ext cx="8613559" cy="2836415"/>
            <a:chOff x="1524000" y="685801"/>
            <a:chExt cx="9067800" cy="2390763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685801"/>
              <a:ext cx="9067800" cy="2390763"/>
              <a:chOff x="76200" y="2057400"/>
              <a:chExt cx="9067800" cy="2543163"/>
            </a:xfrm>
          </p:grpSpPr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9885345"/>
                  </p:ext>
                </p:extLst>
              </p:nvPr>
            </p:nvGraphicFramePr>
            <p:xfrm>
              <a:off x="76200" y="2057400"/>
              <a:ext cx="9067800" cy="25431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2" name="Straight Connector 11"/>
              <p:cNvCxnSpPr/>
              <p:nvPr/>
            </p:nvCxnSpPr>
            <p:spPr>
              <a:xfrm flipV="1">
                <a:off x="7467600" y="2961042"/>
                <a:ext cx="1395672" cy="10758"/>
              </a:xfrm>
              <a:prstGeom prst="line">
                <a:avLst/>
              </a:prstGeom>
              <a:ln w="6350" cmpd="sng">
                <a:solidFill>
                  <a:srgbClr val="360CBE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191000" y="2961042"/>
                <a:ext cx="3429000" cy="10758"/>
              </a:xfrm>
              <a:prstGeom prst="line">
                <a:avLst/>
              </a:prstGeom>
              <a:ln w="9525" cmpd="sng">
                <a:solidFill>
                  <a:srgbClr val="008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10320182" y="1400553"/>
              <a:ext cx="45719" cy="899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9838400" y="1444065"/>
              <a:ext cx="504641" cy="19664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65892"/>
              </p:ext>
            </p:extLst>
          </p:nvPr>
        </p:nvGraphicFramePr>
        <p:xfrm>
          <a:off x="308502" y="4158912"/>
          <a:ext cx="1069844" cy="129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r:id="rId4" imgW="7561905" imgH="9450119" progId="MSPhotoEd.3">
                  <p:embed/>
                </p:oleObj>
              </mc:Choice>
              <mc:Fallback>
                <p:oleObj r:id="rId4" imgW="7561905" imgH="945011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6"/>
                      <a:stretch>
                        <a:fillRect/>
                      </a:stretch>
                    </p:blipFill>
                    <p:spPr bwMode="auto">
                      <a:xfrm>
                        <a:off x="308502" y="4158912"/>
                        <a:ext cx="1069844" cy="1292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21928"/>
              </p:ext>
            </p:extLst>
          </p:nvPr>
        </p:nvGraphicFramePr>
        <p:xfrm>
          <a:off x="1469623" y="4158911"/>
          <a:ext cx="1167045" cy="129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r:id="rId6" imgW="1905266" imgH="2381582" progId="MSPhotoEd.3">
                  <p:embed/>
                </p:oleObj>
              </mc:Choice>
              <mc:Fallback>
                <p:oleObj r:id="rId6" imgW="1905266" imgH="2381582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519"/>
                      <a:stretch>
                        <a:fillRect/>
                      </a:stretch>
                    </p:blipFill>
                    <p:spPr bwMode="auto">
                      <a:xfrm>
                        <a:off x="1469623" y="4158911"/>
                        <a:ext cx="1167045" cy="129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42" y="4158911"/>
            <a:ext cx="1574943" cy="12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>
            <a:lum bright="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4" y="5568294"/>
            <a:ext cx="32385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50000" t="64477" b="3313"/>
          <a:stretch/>
        </p:blipFill>
        <p:spPr>
          <a:xfrm>
            <a:off x="105113" y="856949"/>
            <a:ext cx="3686175" cy="41725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44" y="612825"/>
            <a:ext cx="813356" cy="8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/>
          <a:stretch/>
        </p:blipFill>
        <p:spPr bwMode="auto">
          <a:xfrm>
            <a:off x="8025413" y="622417"/>
            <a:ext cx="889988" cy="8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7608" y="4304788"/>
            <a:ext cx="1042506" cy="10607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7887" y="4303675"/>
            <a:ext cx="1048603" cy="10607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5" cstate="print"/>
          <a:srcRect r="628"/>
          <a:stretch>
            <a:fillRect/>
          </a:stretch>
        </p:blipFill>
        <p:spPr bwMode="auto">
          <a:xfrm>
            <a:off x="5775252" y="5412003"/>
            <a:ext cx="3238500" cy="3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>
            <a:lum bright="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0694" y="896982"/>
            <a:ext cx="2062887" cy="3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942" y="108953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60 x 0.7 mm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1651181" y="6018121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(27-28) x 0.7 mm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789274" y="585651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40 x 0.7 mm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0107" y="118693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27 x 0.7 mm</a:t>
            </a:r>
            <a:endParaRPr lang="en-US" sz="1800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27" y="627111"/>
            <a:ext cx="986462" cy="8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/>
          <a:srcRect l="27030" r="27458" b="7118"/>
          <a:stretch/>
        </p:blipFill>
        <p:spPr bwMode="auto">
          <a:xfrm>
            <a:off x="4160023" y="2355010"/>
            <a:ext cx="4755377" cy="3065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7" y="22629"/>
            <a:ext cx="8857343" cy="641739"/>
          </a:xfrm>
        </p:spPr>
        <p:txBody>
          <a:bodyPr/>
          <a:lstStyle/>
          <a:p>
            <a:r>
              <a:rPr lang="en-US" dirty="0" smtClean="0"/>
              <a:t>Strands and </a:t>
            </a:r>
            <a:r>
              <a:rPr lang="en-US" dirty="0" smtClean="0"/>
              <a:t>Cables for 11T Dipole </a:t>
            </a:r>
            <a:r>
              <a:rPr lang="en-US" dirty="0" smtClean="0"/>
              <a:t>C</a:t>
            </a:r>
            <a:r>
              <a:rPr lang="en-US" dirty="0" smtClean="0"/>
              <a:t>oil = 15T Outer Coil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81" y="938039"/>
            <a:ext cx="1042506" cy="1060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28" y="938039"/>
            <a:ext cx="1048603" cy="106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372" y="938039"/>
            <a:ext cx="1054699" cy="10546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9084" y="5818359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400" b="1" kern="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Baseline strand </a:t>
            </a:r>
            <a:endParaRPr lang="en-US" sz="1400" dirty="0">
              <a:solidFill>
                <a:srgbClr val="006600"/>
              </a:solidFill>
              <a:latin typeface="Comic Sans MS" pitchFamily="66" charset="0"/>
              <a:ea typeface="+mn-e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62311" y="5420196"/>
            <a:ext cx="0" cy="395927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96141" y="5816123"/>
            <a:ext cx="1212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400" b="1" kern="0" dirty="0" smtClean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R&amp;D strand</a:t>
            </a:r>
            <a:endParaRPr lang="en-US" sz="1400" dirty="0">
              <a:solidFill>
                <a:srgbClr val="000099"/>
              </a:solidFill>
              <a:latin typeface="Comic Sans MS" pitchFamily="66" charset="0"/>
              <a:ea typeface="+mn-e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030440" y="5454302"/>
            <a:ext cx="0" cy="39592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90131" y="2473876"/>
            <a:ext cx="3846249" cy="3811514"/>
          </a:xfrm>
        </p:spPr>
        <p:txBody>
          <a:bodyPr/>
          <a:lstStyle/>
          <a:p>
            <a:pPr defTabSz="914400" eaLnBrk="0" hangingPunct="0">
              <a:buFontTx/>
              <a:buChar char="o"/>
            </a:pPr>
            <a:r>
              <a:rPr lang="en-US" sz="2000" kern="0" dirty="0">
                <a:solidFill>
                  <a:prstClr val="black"/>
                </a:solidFill>
                <a:latin typeface="Arial" charset="0"/>
                <a:cs typeface="Arial" charset="0"/>
              </a:rPr>
              <a:t>0.7 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mm strand - to </a:t>
            </a:r>
            <a:r>
              <a:rPr lang="en-US" sz="2000" kern="0" dirty="0">
                <a:solidFill>
                  <a:prstClr val="black"/>
                </a:solidFill>
                <a:latin typeface="Arial" charset="0"/>
                <a:cs typeface="Arial" charset="0"/>
              </a:rPr>
              <a:t>achieve required magnet transfer function of 11 T at 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11.85 kA </a:t>
            </a:r>
          </a:p>
          <a:p>
            <a:pPr defTabSz="914400" eaLnBrk="0" hangingPunct="0">
              <a:buFontTx/>
              <a:buChar char="o"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40 strand cable – CERN cabling machine limit </a:t>
            </a:r>
            <a:endParaRPr lang="en-US" sz="20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4400" eaLnBrk="0" hangingPunct="0">
              <a:buFontTx/>
              <a:buChar char="o"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Critical </a:t>
            </a:r>
            <a:r>
              <a:rPr lang="en-US" sz="2000" kern="0" dirty="0">
                <a:solidFill>
                  <a:prstClr val="black"/>
                </a:solidFill>
                <a:latin typeface="Arial" charset="0"/>
                <a:cs typeface="Arial" charset="0"/>
              </a:rPr>
              <a:t>current degradation due to cabling &lt; 10%</a:t>
            </a:r>
          </a:p>
          <a:p>
            <a:pPr defTabSz="914400" eaLnBrk="0" hangingPunct="0">
              <a:buFontTx/>
              <a:buChar char="o"/>
            </a:pPr>
            <a:r>
              <a:rPr lang="en-US" sz="2000" kern="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StSt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core</a:t>
            </a:r>
          </a:p>
          <a:p>
            <a:pPr defTabSz="914400" eaLnBrk="0" hangingPunct="0">
              <a:buFontTx/>
              <a:buChar char="o"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Large aspect ratio - cable mechanical stability</a:t>
            </a:r>
          </a:p>
          <a:p>
            <a:pPr lvl="1" defTabSz="914400" eaLnBrk="0" hangingPunct="0">
              <a:buFontTx/>
              <a:buChar char="o"/>
            </a:pPr>
            <a:r>
              <a:rPr lang="en-US" sz="18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cable geometry, packing </a:t>
            </a:r>
            <a:r>
              <a:rPr lang="en-US" sz="1800" kern="0" dirty="0">
                <a:solidFill>
                  <a:prstClr val="black"/>
                </a:solidFill>
                <a:latin typeface="Arial" charset="0"/>
                <a:cs typeface="Arial" charset="0"/>
              </a:rPr>
              <a:t>factor </a:t>
            </a:r>
          </a:p>
          <a:p>
            <a:pPr defTabSz="914400" eaLnBrk="0" hangingPunct="0">
              <a:buFontTx/>
              <a:buChar char="o"/>
            </a:pPr>
            <a:endParaRPr lang="en-US" sz="20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1049" y="938039"/>
            <a:ext cx="3733800" cy="1291624"/>
            <a:chOff x="228600" y="4456484"/>
            <a:chExt cx="3733800" cy="129162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456484"/>
              <a:ext cx="37338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 r="628"/>
            <a:stretch>
              <a:fillRect/>
            </a:stretch>
          </p:blipFill>
          <p:spPr bwMode="auto">
            <a:xfrm>
              <a:off x="255234" y="5348546"/>
              <a:ext cx="3668697" cy="39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7199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903"/>
            <a:ext cx="8686800" cy="641739"/>
          </a:xfrm>
        </p:spPr>
        <p:txBody>
          <a:bodyPr/>
          <a:lstStyle/>
          <a:p>
            <a:r>
              <a:rPr lang="en-US" dirty="0" smtClean="0"/>
              <a:t>11 T Dipole Cable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 smtClean="0"/>
              <a:t>and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72513" cy="1879847"/>
          </a:xfrm>
        </p:spPr>
        <p:txBody>
          <a:bodyPr/>
          <a:lstStyle/>
          <a:p>
            <a:pPr lvl="0"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2000" kern="0" dirty="0">
                <a:solidFill>
                  <a:srgbClr val="000066"/>
                </a:solidFill>
                <a:cs typeface="Arial" charset="0"/>
              </a:rPr>
              <a:t>A mid-thickness spec of 1.25 mm meets the </a:t>
            </a:r>
            <a:r>
              <a:rPr lang="en-US" sz="2000" kern="0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en-US" sz="2000" kern="0" baseline="-25000" dirty="0" err="1">
                <a:solidFill>
                  <a:srgbClr val="000066"/>
                </a:solidFill>
                <a:cs typeface="Arial" charset="0"/>
              </a:rPr>
              <a:t>c</a:t>
            </a:r>
            <a:r>
              <a:rPr lang="en-US" sz="2000" kern="0" dirty="0">
                <a:solidFill>
                  <a:srgbClr val="000066"/>
                </a:solidFill>
                <a:cs typeface="Arial" charset="0"/>
              </a:rPr>
              <a:t> degradation requirements also in the case of a cored cable.</a:t>
            </a:r>
          </a:p>
          <a:p>
            <a:pPr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2000" kern="0" dirty="0">
                <a:solidFill>
                  <a:srgbClr val="000066"/>
                </a:solidFill>
                <a:cs typeface="Arial" charset="0"/>
              </a:rPr>
              <a:t>The </a:t>
            </a:r>
            <a:r>
              <a:rPr lang="en-US" sz="2000" kern="0" dirty="0" err="1">
                <a:solidFill>
                  <a:srgbClr val="000066"/>
                </a:solidFill>
                <a:cs typeface="Arial" charset="0"/>
              </a:rPr>
              <a:t>Ti</a:t>
            </a:r>
            <a:r>
              <a:rPr lang="en-US" sz="2000" kern="0" dirty="0">
                <a:solidFill>
                  <a:srgbClr val="000066"/>
                </a:solidFill>
                <a:cs typeface="Arial" charset="0"/>
              </a:rPr>
              <a:t> doped wire preserved its current carrying capabilities up to large cable compaction factors, even without any prior annealing. </a:t>
            </a:r>
            <a:endParaRPr lang="en-US" sz="2000" kern="0" dirty="0" smtClean="0">
              <a:solidFill>
                <a:srgbClr val="000066"/>
              </a:solidFill>
              <a:cs typeface="Arial" charset="0"/>
            </a:endParaRPr>
          </a:p>
          <a:p>
            <a:pPr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000066"/>
                </a:solidFill>
                <a:cs typeface="Arial" charset="0"/>
              </a:rPr>
              <a:t>Maximum </a:t>
            </a:r>
            <a:r>
              <a:rPr lang="en-US" sz="2000" kern="0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en-US" sz="2000" kern="0" baseline="-25000" dirty="0" err="1">
                <a:solidFill>
                  <a:srgbClr val="000066"/>
                </a:solidFill>
                <a:cs typeface="Arial" charset="0"/>
              </a:rPr>
              <a:t>c</a:t>
            </a:r>
            <a:r>
              <a:rPr lang="en-US" sz="2000" kern="0" dirty="0">
                <a:solidFill>
                  <a:srgbClr val="000066"/>
                </a:solidFill>
                <a:cs typeface="Arial" charset="0"/>
              </a:rPr>
              <a:t> degradation at 12 T was ~2% at ~89% cable compaction.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38700" y="1981200"/>
            <a:ext cx="3848100" cy="2362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" y="914030"/>
            <a:ext cx="4800600" cy="3200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914030"/>
            <a:ext cx="441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 Parameters for Inner Coil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8265"/>
          <a:stretch/>
        </p:blipFill>
        <p:spPr>
          <a:xfrm>
            <a:off x="2277118" y="3110676"/>
            <a:ext cx="5321792" cy="3299077"/>
          </a:xfrm>
          <a:prstGeom prst="rect">
            <a:avLst/>
          </a:prstGeom>
        </p:spPr>
      </p:pic>
      <p:pic>
        <p:nvPicPr>
          <p:cNvPr id="8" name="Picture 7" descr="12521-1_compress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b="5327"/>
          <a:stretch/>
        </p:blipFill>
        <p:spPr bwMode="auto">
          <a:xfrm>
            <a:off x="3953510" y="1077888"/>
            <a:ext cx="1541780" cy="1429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150-169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b="3203"/>
          <a:stretch/>
        </p:blipFill>
        <p:spPr bwMode="auto">
          <a:xfrm>
            <a:off x="5826169" y="1077888"/>
            <a:ext cx="1541145" cy="142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" y="849174"/>
            <a:ext cx="3108960" cy="2157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95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used in Studies for Inner Coil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843"/>
          <a:stretch/>
        </p:blipFill>
        <p:spPr>
          <a:xfrm>
            <a:off x="452437" y="2064642"/>
            <a:ext cx="4546880" cy="41859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85398" y="2391560"/>
            <a:ext cx="3405553" cy="3192216"/>
            <a:chOff x="5758421" y="862606"/>
            <a:chExt cx="3128798" cy="3012715"/>
          </a:xfrm>
        </p:grpSpPr>
        <p:grpSp>
          <p:nvGrpSpPr>
            <p:cNvPr id="10" name="Group 9"/>
            <p:cNvGrpSpPr/>
            <p:nvPr/>
          </p:nvGrpSpPr>
          <p:grpSpPr>
            <a:xfrm>
              <a:off x="5758421" y="862606"/>
              <a:ext cx="3128798" cy="3012715"/>
              <a:chOff x="5758421" y="911830"/>
              <a:chExt cx="3128798" cy="3012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758421" y="2083299"/>
                <a:ext cx="3128798" cy="1841246"/>
                <a:chOff x="5843752" y="1025827"/>
                <a:chExt cx="3128798" cy="1841246"/>
              </a:xfrm>
            </p:grpSpPr>
            <p:pic>
              <p:nvPicPr>
                <p:cNvPr id="17" name="Picture 16" descr="\\tdserver1\project\cable mach\CABLES\cable Maps-info\Cables 2015\R&amp;D_CF_2015_28\DSC05450.JPG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564" t="29709" r="2564" b="33528"/>
                <a:stretch/>
              </p:blipFill>
              <p:spPr bwMode="auto">
                <a:xfrm>
                  <a:off x="5843752" y="1025827"/>
                  <a:ext cx="3128798" cy="81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8" name="Picture 17"/>
                <p:cNvPicPr/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9773"/>
                <a:stretch/>
              </p:blipFill>
              <p:spPr bwMode="auto">
                <a:xfrm>
                  <a:off x="5942904" y="2580147"/>
                  <a:ext cx="3029645" cy="286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13" name="Picture 24" descr="12521-1_compress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326" y="920672"/>
                <a:ext cx="1041400" cy="1060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5" descr="150-169 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487" y="911830"/>
                <a:ext cx="1047750" cy="1060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9930" y="3048000"/>
                <a:ext cx="3027288" cy="43118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8" t="34777" r="36082" b="34158"/>
            <a:stretch/>
          </p:blipFill>
          <p:spPr>
            <a:xfrm>
              <a:off x="5844852" y="2034075"/>
              <a:ext cx="1261927" cy="81717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-123371" y="901714"/>
            <a:ext cx="7917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030A0"/>
                </a:solidFill>
              </a:rPr>
              <a:t>Effect </a:t>
            </a:r>
            <a:r>
              <a:rPr lang="en-US" sz="1800" b="1" dirty="0">
                <a:solidFill>
                  <a:srgbClr val="7030A0"/>
                </a:solidFill>
              </a:rPr>
              <a:t>of c</a:t>
            </a:r>
            <a:r>
              <a:rPr lang="en-US" sz="1800" b="1" dirty="0" smtClean="0">
                <a:solidFill>
                  <a:srgbClr val="7030A0"/>
                </a:solidFill>
              </a:rPr>
              <a:t>able </a:t>
            </a:r>
            <a:r>
              <a:rPr lang="en-US" sz="1800" b="1" dirty="0">
                <a:solidFill>
                  <a:srgbClr val="7030A0"/>
                </a:solidFill>
              </a:rPr>
              <a:t>Packing Factor </a:t>
            </a:r>
            <a:r>
              <a:rPr lang="en-US" sz="1800" b="1" dirty="0" smtClean="0">
                <a:solidFill>
                  <a:srgbClr val="7030A0"/>
                </a:solidFill>
              </a:rPr>
              <a:t>(PF) on </a:t>
            </a:r>
            <a:r>
              <a:rPr lang="en-US" sz="1800" b="1" dirty="0" err="1">
                <a:solidFill>
                  <a:srgbClr val="7030A0"/>
                </a:solidFill>
              </a:rPr>
              <a:t>I</a:t>
            </a:r>
            <a:r>
              <a:rPr lang="en-US" sz="1800" b="1" baseline="-25000" dirty="0" err="1">
                <a:solidFill>
                  <a:srgbClr val="7030A0"/>
                </a:solidFill>
              </a:rPr>
              <a:t>c</a:t>
            </a:r>
            <a:r>
              <a:rPr lang="en-US" sz="1800" b="1" dirty="0">
                <a:solidFill>
                  <a:srgbClr val="7030A0"/>
                </a:solidFill>
              </a:rPr>
              <a:t> degradation and </a:t>
            </a:r>
            <a:r>
              <a:rPr lang="en-US" sz="1800" b="1" dirty="0" smtClean="0">
                <a:solidFill>
                  <a:srgbClr val="7030A0"/>
                </a:solidFill>
              </a:rPr>
              <a:t>RRR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030A0"/>
                </a:solidFill>
              </a:rPr>
              <a:t>Effect of pre-treating the wires before cabling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030A0"/>
                </a:solidFill>
              </a:rPr>
              <a:t>Effect of </a:t>
            </a:r>
            <a:r>
              <a:rPr lang="en-US" sz="1800" b="1" dirty="0">
                <a:solidFill>
                  <a:srgbClr val="7030A0"/>
                </a:solidFill>
              </a:rPr>
              <a:t>magnetic field </a:t>
            </a:r>
            <a:r>
              <a:rPr lang="en-US" sz="1800" b="1" dirty="0" smtClean="0">
                <a:solidFill>
                  <a:srgbClr val="7030A0"/>
                </a:solidFill>
              </a:rPr>
              <a:t>on </a:t>
            </a:r>
            <a:r>
              <a:rPr lang="en-US" sz="1800" b="1" dirty="0">
                <a:solidFill>
                  <a:srgbClr val="7030A0"/>
                </a:solidFill>
              </a:rPr>
              <a:t>RRR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Cable Studies for Inner Coil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950438"/>
            <a:ext cx="4415971" cy="325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801257" y="1132463"/>
            <a:ext cx="21771" cy="2474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252533" y="4664301"/>
            <a:ext cx="4392038" cy="1256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49917"/>
          <a:stretch/>
        </p:blipFill>
        <p:spPr>
          <a:xfrm>
            <a:off x="4788527" y="4676840"/>
            <a:ext cx="4399295" cy="125631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3" y="927367"/>
            <a:ext cx="4671437" cy="3266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7213598" y="1161679"/>
            <a:ext cx="21771" cy="2474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9321"/>
            <a:ext cx="8686800" cy="641739"/>
          </a:xfrm>
        </p:spPr>
        <p:txBody>
          <a:bodyPr/>
          <a:lstStyle/>
          <a:p>
            <a:r>
              <a:rPr lang="en-US" dirty="0"/>
              <a:t>Results of Cable Studies for Inner </a:t>
            </a:r>
            <a:r>
              <a:rPr lang="en-US" dirty="0" smtClean="0"/>
              <a:t>Coil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Cable Development and Optimization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6" y="3583080"/>
            <a:ext cx="4330729" cy="269418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6" y="888899"/>
            <a:ext cx="4359759" cy="269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24" y="1647268"/>
            <a:ext cx="4175775" cy="27649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Arrow Connector 28"/>
          <p:cNvCxnSpPr/>
          <p:nvPr/>
        </p:nvCxnSpPr>
        <p:spPr>
          <a:xfrm flipH="1">
            <a:off x="3592284" y="956818"/>
            <a:ext cx="29029" cy="5014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39872" y="4880529"/>
            <a:ext cx="4620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Comparison of transport data with microscopy analysis of cable cross sections</a:t>
            </a:r>
            <a:endParaRPr lang="en-US" sz="1800" b="1" dirty="0">
              <a:solidFill>
                <a:srgbClr val="7030A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41225" y="5113193"/>
            <a:ext cx="74677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36053" y="964498"/>
            <a:ext cx="3104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Magneto-resistivity effect</a:t>
            </a:r>
            <a:endParaRPr lang="en-US" sz="1800" b="1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184572" y="1323633"/>
            <a:ext cx="7257" cy="36067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2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2159</TotalTime>
  <Words>1086</Words>
  <Application>Microsoft Office PowerPoint</Application>
  <PresentationFormat>On-screen Show (4:3)</PresentationFormat>
  <Paragraphs>261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Comic Sans MS</vt:lpstr>
      <vt:lpstr>Geneva</vt:lpstr>
      <vt:lpstr>Helvetica</vt:lpstr>
      <vt:lpstr>Times New Roman</vt:lpstr>
      <vt:lpstr>Wingdings</vt:lpstr>
      <vt:lpstr>FNAL_TemplateMac_060514</vt:lpstr>
      <vt:lpstr>Fermilab: Footer Only</vt:lpstr>
      <vt:lpstr>2_FNAL_TemplateMac_060514</vt:lpstr>
      <vt:lpstr>MSPhotoEd.3</vt:lpstr>
      <vt:lpstr>Cable Development and Optimization</vt:lpstr>
      <vt:lpstr>Outline</vt:lpstr>
      <vt:lpstr>Strand and Cable Previous Landscape</vt:lpstr>
      <vt:lpstr>Strands and Cables for 11T Dipole Coil = 15T Outer Coil</vt:lpstr>
      <vt:lpstr>11 T Dipole Cable Studies and Optimization</vt:lpstr>
      <vt:lpstr>Strand Parameters for Inner Coil</vt:lpstr>
      <vt:lpstr>Cables used in Studies for Inner Coil</vt:lpstr>
      <vt:lpstr>Results of Cable Studies for Inner Coil</vt:lpstr>
      <vt:lpstr>Results of Cable Studies for Inner Coil (cont.)</vt:lpstr>
      <vt:lpstr>Cables and Insulation Specs</vt:lpstr>
      <vt:lpstr>Magnet Short Sample Limit</vt:lpstr>
      <vt:lpstr>Sensitivity of Ic and RRR to Heat Treatment Parameters</vt:lpstr>
      <vt:lpstr>Nb3Sn Strand Procurement FY11-FY16</vt:lpstr>
      <vt:lpstr>Cable Production FY11-FY16</vt:lpstr>
      <vt:lpstr>RRP Strand R&amp;D (with OST)</vt:lpstr>
      <vt:lpstr>Conclusions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Nb3Sn conductors and Fermilab's 15 T magnet R&amp;D</dc:title>
  <dc:creator>Alexander Zlobin x8192 11001N</dc:creator>
  <cp:lastModifiedBy>Emanuela Z. Barzi x3446 10965N</cp:lastModifiedBy>
  <cp:revision>80</cp:revision>
  <cp:lastPrinted>2014-01-20T19:40:21Z</cp:lastPrinted>
  <dcterms:created xsi:type="dcterms:W3CDTF">2016-02-03T16:08:14Z</dcterms:created>
  <dcterms:modified xsi:type="dcterms:W3CDTF">2016-04-26T22:30:01Z</dcterms:modified>
</cp:coreProperties>
</file>