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12" r:id="rId4"/>
    <p:sldId id="311" r:id="rId5"/>
    <p:sldId id="309" r:id="rId6"/>
    <p:sldId id="316" r:id="rId7"/>
    <p:sldId id="338" r:id="rId8"/>
    <p:sldId id="318" r:id="rId9"/>
    <p:sldId id="319" r:id="rId10"/>
    <p:sldId id="339" r:id="rId11"/>
    <p:sldId id="321" r:id="rId12"/>
    <p:sldId id="324" r:id="rId13"/>
    <p:sldId id="323" r:id="rId14"/>
    <p:sldId id="322" r:id="rId15"/>
    <p:sldId id="332" r:id="rId16"/>
    <p:sldId id="328" r:id="rId17"/>
    <p:sldId id="329" r:id="rId18"/>
    <p:sldId id="330" r:id="rId19"/>
    <p:sldId id="325" r:id="rId20"/>
    <p:sldId id="327" r:id="rId21"/>
    <p:sldId id="317" r:id="rId22"/>
    <p:sldId id="308" r:id="rId23"/>
    <p:sldId id="340" r:id="rId24"/>
    <p:sldId id="281" r:id="rId25"/>
    <p:sldId id="333" r:id="rId26"/>
    <p:sldId id="313" r:id="rId27"/>
    <p:sldId id="334" r:id="rId28"/>
    <p:sldId id="314" r:id="rId29"/>
    <p:sldId id="315" r:id="rId30"/>
    <p:sldId id="341" r:id="rId31"/>
    <p:sldId id="335" r:id="rId32"/>
    <p:sldId id="336" r:id="rId33"/>
    <p:sldId id="337" r:id="rId34"/>
    <p:sldId id="331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70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5ADA09F4-2FE8-466F-962F-A058C7C9C1D0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D834598D-BD7F-4A7C-B818-30FCC254E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1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31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48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51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44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5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9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69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17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4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1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4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9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6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0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2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75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598D-BD7F-4A7C-B818-30FCC254E3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850A-19CA-4538-9E10-E9F43C2172D7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3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4F07-E51C-40E7-98DE-0F86B89295A8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5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48B6-DD46-4248-98D6-AA4BBC9C49D0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0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F8A8-F3CF-4359-8319-4727AB66F272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89CA-3BF3-4ADA-A69C-EBC87E2A2E6B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6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E1DD-1A9A-415B-B12B-A73FABDDB753}" type="datetime1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301C-95F0-4CDD-B070-2927A1629B13}" type="datetime1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4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FE0F-8CF0-438D-849C-FCE193CB86DB}" type="datetime1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E1F4-EFB5-4CBA-B277-E2B7E0026F12}" type="datetime1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7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00A7-B9AD-414C-9793-778C7E1FEFB9}" type="datetime1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864D-3A87-4255-99AE-8ACAA333065C}" type="datetime1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2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2ACB-5F27-4121-9040-DEC1663101D0}" type="datetime1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048A6-4CF2-496B-852B-4A0DD84C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jpeg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0" Type="http://schemas.openxmlformats.org/officeDocument/2006/relationships/image" Target="../media/image67.png"/><Relationship Id="rId4" Type="http://schemas.openxmlformats.org/officeDocument/2006/relationships/image" Target="../media/image65.jpeg"/><Relationship Id="rId9" Type="http://schemas.openxmlformats.org/officeDocument/2006/relationships/image" Target="../media/image6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15 T magnet instrumentation </a:t>
            </a:r>
            <a:br>
              <a:rPr lang="en-US" dirty="0" smtClean="0"/>
            </a:br>
            <a:r>
              <a:rPr lang="en-US" dirty="0" smtClean="0"/>
              <a:t>and test plan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1752600"/>
          </a:xfrm>
        </p:spPr>
        <p:txBody>
          <a:bodyPr/>
          <a:lstStyle/>
          <a:p>
            <a:r>
              <a:rPr lang="en-US" dirty="0" smtClean="0"/>
              <a:t>Stoyan Stoynev</a:t>
            </a:r>
          </a:p>
          <a:p>
            <a:r>
              <a:rPr lang="en-US" sz="1600" dirty="0" smtClean="0"/>
              <a:t>(material contributions from my colleagues)</a:t>
            </a:r>
            <a:endParaRPr lang="en-US" sz="16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Apr 2016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56350"/>
            <a:ext cx="6705600" cy="365125"/>
          </a:xfrm>
        </p:spPr>
        <p:txBody>
          <a:bodyPr/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Fermilab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High Field Magnet Program Design Review</a:t>
            </a:r>
          </a:p>
        </p:txBody>
      </p:sp>
    </p:spTree>
    <p:extLst>
      <p:ext uri="{BB962C8B-B14F-4D97-AF65-F5344CB8AC3E}">
        <p14:creationId xmlns:p14="http://schemas.microsoft.com/office/powerpoint/2010/main" val="85294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Strain gauges for 15 T (2)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45608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/>
              <a:t>T</a:t>
            </a:r>
            <a:r>
              <a:rPr lang="en-US" sz="1800" dirty="0" smtClean="0"/>
              <a:t>o know and control the axial stress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six bullet SG per end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two temperature compensators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/>
              <a:t>F</a:t>
            </a:r>
            <a:r>
              <a:rPr lang="en-US" sz="1800" dirty="0" smtClean="0"/>
              <a:t>or handling the stress on the shell (skin)– SG on the welded skin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a</a:t>
            </a:r>
            <a:r>
              <a:rPr lang="en-US" sz="1400" dirty="0" smtClean="0"/>
              <a:t>t mid-plane close to the lead-end and non-lead-end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s</a:t>
            </a:r>
            <a:r>
              <a:rPr lang="en-US" sz="1400" dirty="0" smtClean="0"/>
              <a:t>ame axial positions but at 60 degrees angle (around the skin)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t</a:t>
            </a:r>
            <a:r>
              <a:rPr lang="en-US" sz="1400" dirty="0" smtClean="0"/>
              <a:t>wo temperature compensators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a</a:t>
            </a:r>
            <a:r>
              <a:rPr lang="en-US" sz="1400" dirty="0" smtClean="0"/>
              <a:t> copy of those on the opposite side 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Setting the proper pre-stress level in the magnet </a:t>
            </a:r>
          </a:p>
          <a:p>
            <a:pPr marL="0" indent="0">
              <a:buSzPct val="6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requires SG on the coils and poles</a:t>
            </a:r>
            <a:endParaRPr lang="en-US" sz="18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SG around the pole and close to the mid-plane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SG on the pole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t</a:t>
            </a:r>
            <a:r>
              <a:rPr lang="en-US" sz="1400" dirty="0" smtClean="0"/>
              <a:t>wo locations along the axial direction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o</a:t>
            </a:r>
            <a:r>
              <a:rPr lang="en-US" sz="1400" dirty="0" smtClean="0"/>
              <a:t>n both coils</a:t>
            </a:r>
            <a:endParaRPr lang="en-US" sz="1800" dirty="0" smtClean="0"/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85875" y="5538018"/>
            <a:ext cx="248645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total – 46 SG foreseen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6075144"/>
            <a:ext cx="677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Generally we have good readings and interpretation for the SG except </a:t>
            </a:r>
          </a:p>
          <a:p>
            <a:r>
              <a:rPr lang="en-US" dirty="0" smtClean="0"/>
              <a:t>cold data from coil SG – we need to use full-bridges SG sensors! 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96000" y="4343400"/>
            <a:ext cx="23622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Pole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4114800"/>
            <a:ext cx="32766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16563" y="370153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Mid-plane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411480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coil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Flowchart: Connector 32"/>
          <p:cNvSpPr/>
          <p:nvPr/>
        </p:nvSpPr>
        <p:spPr>
          <a:xfrm flipV="1">
            <a:off x="7848600" y="4419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 flipV="1">
            <a:off x="7848600" y="4572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 flipV="1">
            <a:off x="7848600" y="47244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 flipV="1">
            <a:off x="7848600" y="41452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 flipV="1">
            <a:off x="7848600" y="42976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 flipV="1">
            <a:off x="6705600" y="4419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 flipV="1">
            <a:off x="6705600" y="4572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 flipV="1">
            <a:off x="6705600" y="47548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 flipV="1">
            <a:off x="6705600" y="41452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 flipV="1">
            <a:off x="6705600" y="42976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15000" y="4953000"/>
            <a:ext cx="312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3332" y="4939271"/>
            <a:ext cx="1070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Magnet axis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3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Test plan overview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458200" cy="5364163"/>
          </a:xfrm>
        </p:spPr>
        <p:txBody>
          <a:bodyPr>
            <a:normAutofit fontScale="85000" lnSpcReduction="200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Tests before cool down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prstClr val="black"/>
                </a:solidFill>
              </a:rPr>
              <a:t>“warm</a:t>
            </a:r>
            <a:r>
              <a:rPr lang="en-US" sz="1500" dirty="0">
                <a:solidFill>
                  <a:prstClr val="black"/>
                </a:solidFill>
              </a:rPr>
              <a:t>” </a:t>
            </a:r>
            <a:r>
              <a:rPr lang="en-US" sz="1500" dirty="0" err="1">
                <a:solidFill>
                  <a:prstClr val="black"/>
                </a:solidFill>
              </a:rPr>
              <a:t>HiPot</a:t>
            </a:r>
            <a:r>
              <a:rPr lang="en-US" sz="1500" dirty="0">
                <a:solidFill>
                  <a:prstClr val="black"/>
                </a:solidFill>
              </a:rPr>
              <a:t> tests according to the QA document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prstClr val="black"/>
                </a:solidFill>
              </a:rPr>
              <a:t>check </a:t>
            </a:r>
            <a:r>
              <a:rPr lang="en-US" sz="1500" dirty="0">
                <a:solidFill>
                  <a:prstClr val="black"/>
                </a:solidFill>
              </a:rPr>
              <a:t>all magnet instrumentation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prstClr val="black"/>
                </a:solidFill>
              </a:rPr>
              <a:t>magnetic </a:t>
            </a:r>
            <a:r>
              <a:rPr lang="en-US" sz="1500" dirty="0">
                <a:solidFill>
                  <a:prstClr val="black"/>
                </a:solidFill>
              </a:rPr>
              <a:t>measurements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Tests during cool down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/>
              <a:t>controlled </a:t>
            </a:r>
            <a:r>
              <a:rPr lang="en-US" sz="1500" dirty="0"/>
              <a:t>cool down: </a:t>
            </a:r>
            <a:r>
              <a:rPr lang="en-US" sz="1500" dirty="0" smtClean="0"/>
              <a:t>100-150 </a:t>
            </a:r>
            <a:r>
              <a:rPr lang="en-US" sz="1500" dirty="0"/>
              <a:t>K delta T was applied previously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/>
              <a:t>magnetic measurements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Tests at 4.5 K</a:t>
            </a:r>
            <a:endParaRPr lang="en-US" sz="19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/>
              <a:t>“cold</a:t>
            </a:r>
            <a:r>
              <a:rPr lang="en-US" sz="1500" dirty="0"/>
              <a:t>” </a:t>
            </a:r>
            <a:r>
              <a:rPr lang="en-US" sz="1500" dirty="0" err="1"/>
              <a:t>HiPot</a:t>
            </a:r>
            <a:r>
              <a:rPr lang="en-US" sz="1500" dirty="0"/>
              <a:t> tests </a:t>
            </a:r>
            <a:endParaRPr lang="en-US" sz="1500" dirty="0" smtClean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/>
              <a:t>c</a:t>
            </a:r>
            <a:r>
              <a:rPr lang="en-US" sz="1500" dirty="0" smtClean="0"/>
              <a:t>heckout </a:t>
            </a:r>
            <a:r>
              <a:rPr lang="en-US" sz="1500" dirty="0"/>
              <a:t>quench detection and protection systems, 120 </a:t>
            </a:r>
            <a:r>
              <a:rPr lang="en-US" sz="1500" dirty="0" err="1"/>
              <a:t>mOhm</a:t>
            </a:r>
            <a:r>
              <a:rPr lang="en-US" sz="1500" dirty="0"/>
              <a:t> </a:t>
            </a:r>
            <a:r>
              <a:rPr lang="en-US" sz="1500" dirty="0" smtClean="0"/>
              <a:t>dump resistor</a:t>
            </a:r>
            <a:endParaRPr lang="en-US" sz="15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/>
              <a:t>heater </a:t>
            </a:r>
            <a:r>
              <a:rPr lang="en-US" sz="1500" dirty="0"/>
              <a:t>induced quenches at low currents (up to </a:t>
            </a:r>
            <a:r>
              <a:rPr lang="en-US" sz="1500" dirty="0" smtClean="0"/>
              <a:t>6 </a:t>
            </a:r>
            <a:r>
              <a:rPr lang="en-US" sz="1500" dirty="0"/>
              <a:t>kA)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/>
              <a:t>m</a:t>
            </a:r>
            <a:r>
              <a:rPr lang="en-US" sz="1500" dirty="0" smtClean="0"/>
              <a:t>agnetic </a:t>
            </a:r>
            <a:r>
              <a:rPr lang="en-US" sz="1500" dirty="0"/>
              <a:t>measurements 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Tests at 1.9 K (30 </a:t>
            </a:r>
            <a:r>
              <a:rPr lang="en-US" sz="1900" dirty="0" err="1" smtClean="0"/>
              <a:t>mOhm</a:t>
            </a:r>
            <a:r>
              <a:rPr lang="en-US" sz="1900" dirty="0" smtClean="0"/>
              <a:t> dump resistor)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quench </a:t>
            </a:r>
            <a:r>
              <a:rPr lang="en-US" sz="1500" dirty="0">
                <a:solidFill>
                  <a:srgbClr val="0070C0"/>
                </a:solidFill>
              </a:rPr>
              <a:t>training at 20 A/s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ramp </a:t>
            </a:r>
            <a:r>
              <a:rPr lang="en-US" sz="1500" dirty="0">
                <a:solidFill>
                  <a:srgbClr val="0070C0"/>
                </a:solidFill>
              </a:rPr>
              <a:t>rate dependence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holding </a:t>
            </a:r>
            <a:r>
              <a:rPr lang="en-US" sz="1500" dirty="0">
                <a:solidFill>
                  <a:srgbClr val="0070C0"/>
                </a:solidFill>
              </a:rPr>
              <a:t>current test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temperature dependence study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m</a:t>
            </a:r>
            <a:r>
              <a:rPr lang="en-US" sz="1500" dirty="0" smtClean="0">
                <a:solidFill>
                  <a:srgbClr val="0070C0"/>
                </a:solidFill>
              </a:rPr>
              <a:t>agnetic measurements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s</a:t>
            </a:r>
            <a:r>
              <a:rPr lang="en-US" sz="1500" dirty="0" smtClean="0">
                <a:solidFill>
                  <a:srgbClr val="0070C0"/>
                </a:solidFill>
              </a:rPr>
              <a:t>plice resistance and inductance measurements , spike studies  </a:t>
            </a:r>
            <a:endParaRPr lang="en-US" sz="1500" dirty="0">
              <a:solidFill>
                <a:srgbClr val="0070C0"/>
              </a:solidFill>
            </a:endParaRP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Quench protection tests at 1.9 K</a:t>
            </a:r>
            <a:endParaRPr lang="en-US" sz="19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heater and quench propagation tests </a:t>
            </a:r>
            <a:endParaRPr lang="en-US" sz="1500" dirty="0">
              <a:solidFill>
                <a:srgbClr val="0070C0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quench </a:t>
            </a:r>
            <a:r>
              <a:rPr lang="en-US" sz="1500" dirty="0">
                <a:solidFill>
                  <a:srgbClr val="0070C0"/>
                </a:solidFill>
              </a:rPr>
              <a:t>integral </a:t>
            </a:r>
            <a:r>
              <a:rPr lang="en-US" sz="1500" dirty="0" smtClean="0">
                <a:solidFill>
                  <a:srgbClr val="0070C0"/>
                </a:solidFill>
              </a:rPr>
              <a:t>study – need to calculate maximum allowed MIITs first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prstClr val="black"/>
                </a:solidFill>
              </a:rPr>
              <a:t>Tests during warm up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 smtClean="0">
                <a:solidFill>
                  <a:srgbClr val="0070C0"/>
                </a:solidFill>
              </a:rPr>
              <a:t>RRR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rgbClr val="0070C0"/>
                </a:solidFill>
              </a:rPr>
              <a:t>m</a:t>
            </a:r>
            <a:r>
              <a:rPr lang="en-US" sz="1500" dirty="0" smtClean="0">
                <a:solidFill>
                  <a:srgbClr val="0070C0"/>
                </a:solidFill>
              </a:rPr>
              <a:t>agnetic measurements</a:t>
            </a:r>
            <a:endParaRPr lang="en-US" sz="1500" dirty="0">
              <a:solidFill>
                <a:srgbClr val="0070C0"/>
              </a:solidFill>
            </a:endParaRPr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477000" y="3825081"/>
            <a:ext cx="0" cy="257571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1800" y="4495800"/>
            <a:ext cx="2027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These constitute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primary part of </a:t>
            </a:r>
          </a:p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he magnet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8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Quench training and quench current dependencies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29200" y="1607165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The quench training patterns and </a:t>
            </a:r>
          </a:p>
          <a:p>
            <a:pPr>
              <a:buSzPct val="65000"/>
            </a:pPr>
            <a:r>
              <a:rPr lang="en-US" sz="1900" dirty="0" smtClean="0"/>
              <a:t>       locations characterize the training </a:t>
            </a:r>
          </a:p>
          <a:p>
            <a:pPr marL="342900" indent="-342900">
              <a:buSzPct val="65000"/>
              <a:buFont typeface="Wingdings" panose="05000000000000000000" pitchFamily="2" charset="2"/>
              <a:buChar char="q"/>
            </a:pPr>
            <a:endParaRPr lang="en-US" sz="1900" dirty="0" smtClean="0"/>
          </a:p>
          <a:p>
            <a:pPr marL="342900" indent="-342900"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Quench current dependences </a:t>
            </a:r>
          </a:p>
          <a:p>
            <a:pPr>
              <a:buSzPct val="65000"/>
            </a:pPr>
            <a:r>
              <a:rPr lang="en-US" sz="1900" dirty="0"/>
              <a:t> </a:t>
            </a:r>
            <a:r>
              <a:rPr lang="en-US" sz="1900" dirty="0" smtClean="0"/>
              <a:t>     bring additional information about </a:t>
            </a:r>
          </a:p>
          <a:p>
            <a:pPr>
              <a:buSzPct val="65000"/>
            </a:pPr>
            <a:r>
              <a:rPr lang="en-US" sz="1900" dirty="0" smtClean="0"/>
              <a:t>      characteristics  and operational </a:t>
            </a:r>
          </a:p>
          <a:p>
            <a:pPr>
              <a:buSzPct val="65000"/>
            </a:pPr>
            <a:r>
              <a:rPr lang="en-US" sz="1900" dirty="0"/>
              <a:t> </a:t>
            </a:r>
            <a:r>
              <a:rPr lang="en-US" sz="1900" dirty="0" smtClean="0"/>
              <a:t>     margins </a:t>
            </a:r>
          </a:p>
          <a:p>
            <a:pPr>
              <a:buSzPct val="65000"/>
            </a:pPr>
            <a:endParaRPr lang="en-US" sz="19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5" y="1219200"/>
            <a:ext cx="5022345" cy="26458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4508" y="2280510"/>
            <a:ext cx="999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MQXFSM1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LARP)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1000"/>
            <a:ext cx="4368754" cy="2413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564" y="4426566"/>
            <a:ext cx="3394148" cy="19651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1200" y="4057233"/>
            <a:ext cx="237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Ramp rate dependence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20281" y="3879346"/>
            <a:ext cx="261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dependence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6757" y="849868"/>
            <a:ext cx="92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90315" y="447937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HFM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4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Magnetic measurements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4" y="609600"/>
            <a:ext cx="1765296" cy="23526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8125" y="1036637"/>
            <a:ext cx="8458200" cy="5364163"/>
          </a:xfrm>
        </p:spPr>
        <p:txBody>
          <a:bodyPr>
            <a:normAutofit fontScale="85000" lnSpcReduction="200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Measurement probe(s)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prstClr val="black"/>
                </a:solidFill>
              </a:rPr>
              <a:t>m</a:t>
            </a:r>
            <a:r>
              <a:rPr lang="en-US" sz="1500" dirty="0" smtClean="0">
                <a:solidFill>
                  <a:prstClr val="black"/>
                </a:solidFill>
              </a:rPr>
              <a:t>easurements by the rotating probe system at VMTF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prstClr val="black"/>
                </a:solidFill>
              </a:rPr>
              <a:t>n</a:t>
            </a:r>
            <a:r>
              <a:rPr lang="en-US" sz="1500" dirty="0" smtClean="0">
                <a:solidFill>
                  <a:prstClr val="black"/>
                </a:solidFill>
              </a:rPr>
              <a:t>eed to clarify the needed sensitivity at reference radius </a:t>
            </a:r>
            <a:endParaRPr lang="en-US" sz="1500" dirty="0">
              <a:solidFill>
                <a:prstClr val="black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prstClr val="black"/>
                </a:solidFill>
              </a:rPr>
              <a:t>e</a:t>
            </a:r>
            <a:r>
              <a:rPr lang="en-US" sz="1500" dirty="0" smtClean="0">
                <a:solidFill>
                  <a:prstClr val="black"/>
                </a:solidFill>
              </a:rPr>
              <a:t>xisting probes can be used or new boards (PCB) developed</a:t>
            </a:r>
            <a:endParaRPr lang="en-US" sz="1500" dirty="0">
              <a:solidFill>
                <a:prstClr val="black"/>
              </a:solidFill>
            </a:endParaRP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Warm (room temperature) measurements 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/>
              <a:t>o</a:t>
            </a:r>
            <a:r>
              <a:rPr lang="en-US" sz="1500" dirty="0" smtClean="0"/>
              <a:t>btain the geometric field before cryogenic changes and high </a:t>
            </a:r>
          </a:p>
          <a:p>
            <a:pPr marL="457200" lvl="1" indent="0">
              <a:buSzPct val="65000"/>
              <a:buNone/>
            </a:pPr>
            <a:r>
              <a:rPr lang="en-US" sz="1500" dirty="0"/>
              <a:t> </a:t>
            </a:r>
            <a:r>
              <a:rPr lang="en-US" sz="1500" dirty="0" smtClean="0"/>
              <a:t>      current operations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/>
              <a:t>p</a:t>
            </a:r>
            <a:r>
              <a:rPr lang="en-US" sz="1500" dirty="0" smtClean="0"/>
              <a:t>erform axial scan through the magnet including ends (</a:t>
            </a:r>
            <a:r>
              <a:rPr lang="en-US" sz="1500" dirty="0" smtClean="0">
                <a:sym typeface="Symbol" panose="05050102010706020507" pitchFamily="18" charset="2"/>
              </a:rPr>
              <a:t>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1500" dirty="0" smtClean="0"/>
              <a:t>10-20 A)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/>
              <a:t>d</a:t>
            </a:r>
            <a:r>
              <a:rPr lang="en-US" sz="1500" dirty="0" smtClean="0"/>
              <a:t>etermine the probe reference location with respect to the </a:t>
            </a:r>
          </a:p>
          <a:p>
            <a:pPr marL="457200" lvl="1" indent="0">
              <a:buSzPct val="65000"/>
              <a:buNone/>
            </a:pPr>
            <a:r>
              <a:rPr lang="en-US" sz="1500" dirty="0"/>
              <a:t> </a:t>
            </a:r>
            <a:r>
              <a:rPr lang="en-US" sz="1500" dirty="0" smtClean="0"/>
              <a:t>      magnetic center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</a:rPr>
              <a:t>Measurements during cool-down (warm-up later)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btain geometric field changes as a function of temperature</a:t>
            </a:r>
          </a:p>
          <a:p>
            <a:pPr lvl="1">
              <a:buSzPct val="65000"/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erform axial scan over short central region of the magnet at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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10-20 A </a:t>
            </a:r>
          </a:p>
          <a:p>
            <a:pPr marL="457200" lvl="1" indent="0">
              <a:buSzPct val="65000"/>
              <a:buNone/>
            </a:pP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       (~150 K, ~100 K, ~50 K)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0070C0"/>
                </a:solidFill>
              </a:rPr>
              <a:t>Low-current measurements at 1.9 K before training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s</a:t>
            </a:r>
            <a:r>
              <a:rPr lang="en-US" sz="1500" dirty="0" smtClean="0">
                <a:solidFill>
                  <a:srgbClr val="0070C0"/>
                </a:solidFill>
              </a:rPr>
              <a:t>et of field quality data in case of unwanted magnet/system behavior later</a:t>
            </a:r>
            <a:endParaRPr lang="en-US" sz="1500" dirty="0">
              <a:solidFill>
                <a:srgbClr val="0070C0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ramp-rate dependence to characterize the dynamic behavior – </a:t>
            </a:r>
          </a:p>
          <a:p>
            <a:pPr marL="457200" lvl="1" indent="0">
              <a:buSzPct val="65000"/>
              <a:buNone/>
            </a:pPr>
            <a:r>
              <a:rPr lang="en-US" sz="1500" dirty="0" smtClean="0">
                <a:solidFill>
                  <a:srgbClr val="0070C0"/>
                </a:solidFill>
              </a:rPr>
              <a:t>        20, 40, 80 A/s to low maximum current (should be agreed on, 8.5 kA for now)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s</a:t>
            </a:r>
            <a:r>
              <a:rPr lang="en-US" sz="1500" dirty="0" smtClean="0">
                <a:solidFill>
                  <a:srgbClr val="0070C0"/>
                </a:solidFill>
              </a:rPr>
              <a:t>tair step measurements to characterize the static behavior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0070C0"/>
                </a:solidFill>
              </a:rPr>
              <a:t>Z-scan for axial variation (at 6.5 kA or anyway lower than the </a:t>
            </a:r>
          </a:p>
          <a:p>
            <a:pPr marL="457200" lvl="1" indent="0">
              <a:buSzPct val="65000"/>
              <a:buNone/>
            </a:pP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smtClean="0">
                <a:solidFill>
                  <a:srgbClr val="0070C0"/>
                </a:solidFill>
              </a:rPr>
              <a:t>      low maximum current)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0070C0"/>
                </a:solidFill>
              </a:rPr>
              <a:t>High-current measurements at 1.9 K after training</a:t>
            </a:r>
            <a:endParaRPr lang="en-US" sz="1900" dirty="0">
              <a:solidFill>
                <a:srgbClr val="0070C0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t</a:t>
            </a:r>
            <a:r>
              <a:rPr lang="en-US" sz="1500" dirty="0" smtClean="0">
                <a:solidFill>
                  <a:srgbClr val="0070C0"/>
                </a:solidFill>
              </a:rPr>
              <a:t>he same as low current except the flat-top current level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t</a:t>
            </a:r>
            <a:r>
              <a:rPr lang="en-US" sz="1500" dirty="0" smtClean="0">
                <a:solidFill>
                  <a:srgbClr val="0070C0"/>
                </a:solidFill>
              </a:rPr>
              <a:t>he Z-scan is at the same high-current level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70C0"/>
                </a:solidFill>
              </a:rPr>
              <a:t>t</a:t>
            </a:r>
            <a:r>
              <a:rPr lang="en-US" sz="1500" dirty="0" smtClean="0">
                <a:solidFill>
                  <a:srgbClr val="0070C0"/>
                </a:solidFill>
              </a:rPr>
              <a:t>he current is at least 300 A below the training plateau</a:t>
            </a:r>
            <a:endParaRPr lang="en-US" sz="1500" dirty="0">
              <a:solidFill>
                <a:srgbClr val="0070C0"/>
              </a:solidFill>
            </a:endParaRPr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23" y="3048000"/>
            <a:ext cx="2816577" cy="1771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223" y="4892222"/>
            <a:ext cx="2777065" cy="1790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044723"/>
            <a:ext cx="1678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Printed circuit board</a:t>
            </a:r>
          </a:p>
          <a:p>
            <a:r>
              <a:rPr lang="en-US" sz="1400" dirty="0" smtClean="0"/>
              <a:t>(PCB) probes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39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Magnetic measurement examples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2715"/>
            <a:ext cx="3270887" cy="2166285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905681" y="1121870"/>
            <a:ext cx="187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Transfer Function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4200" y="2085788"/>
            <a:ext cx="0" cy="1190812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1843527" y="1912789"/>
            <a:ext cx="161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FF"/>
                </a:solidFill>
              </a:rPr>
              <a:t>Saturation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~6%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45688"/>
            <a:ext cx="4038600" cy="2423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6548" y="3614618"/>
            <a:ext cx="3116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Warm/cold correlation (harmonics)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51" y="1356360"/>
            <a:ext cx="3962400" cy="2377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81600" y="925058"/>
            <a:ext cx="2462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Axial profile measurements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49982"/>
            <a:ext cx="3694793" cy="22168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94760" y="3892773"/>
            <a:ext cx="2521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Measurements vs ramp rate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186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Protection heater (PH) tests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36416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Main objectives for the 15 T test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C00000"/>
                </a:solidFill>
              </a:rPr>
              <a:t>Get heater efficiencies for the different heaters </a:t>
            </a:r>
          </a:p>
          <a:p>
            <a:pPr marL="457200" lvl="1" indent="0">
              <a:buSzPct val="65000"/>
              <a:buNone/>
            </a:pPr>
            <a:r>
              <a:rPr lang="en-US" sz="1500" dirty="0">
                <a:solidFill>
                  <a:srgbClr val="C00000"/>
                </a:solidFill>
              </a:rPr>
              <a:t> </a:t>
            </a:r>
            <a:r>
              <a:rPr lang="en-US" sz="1500" dirty="0" smtClean="0">
                <a:solidFill>
                  <a:srgbClr val="C00000"/>
                </a:solidFill>
              </a:rPr>
              <a:t>     (hard to deduce from 11 T configurations) 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C00000"/>
                </a:solidFill>
              </a:rPr>
              <a:t>Radial propagation of the induced quenches </a:t>
            </a:r>
          </a:p>
          <a:p>
            <a:pPr marL="457200" lvl="1" indent="0">
              <a:buSzPct val="65000"/>
              <a:buNone/>
            </a:pPr>
            <a:r>
              <a:rPr lang="en-US" sz="1500" dirty="0">
                <a:solidFill>
                  <a:srgbClr val="C00000"/>
                </a:solidFill>
              </a:rPr>
              <a:t> </a:t>
            </a:r>
            <a:r>
              <a:rPr lang="en-US" sz="1500" dirty="0" smtClean="0">
                <a:solidFill>
                  <a:srgbClr val="C00000"/>
                </a:solidFill>
              </a:rPr>
              <a:t>     (longitudinal one can be inferred from tests already done in the 11 T program)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rgbClr val="C00000"/>
                </a:solidFill>
              </a:rPr>
              <a:t>Quench integral with different dump resistors (assessing PH as stand alone devices)</a:t>
            </a:r>
          </a:p>
          <a:p>
            <a:pPr marL="457200" lvl="1" indent="0">
              <a:buSzPct val="65000"/>
              <a:buNone/>
            </a:pPr>
            <a:endParaRPr lang="en-US" sz="1500" dirty="0" smtClean="0">
              <a:solidFill>
                <a:srgbClr val="C00000"/>
              </a:solidFill>
            </a:endParaRPr>
          </a:p>
          <a:p>
            <a:pPr marL="457200" lvl="1" indent="0">
              <a:buSzPct val="65000"/>
              <a:buNone/>
            </a:pPr>
            <a:endParaRPr lang="en-US" sz="1500" dirty="0">
              <a:solidFill>
                <a:srgbClr val="C00000"/>
              </a:solidFill>
            </a:endParaRPr>
          </a:p>
          <a:p>
            <a:pPr marL="457200" lvl="1" indent="0">
              <a:buSzPct val="65000"/>
              <a:buNone/>
            </a:pPr>
            <a:endParaRPr lang="en-US" sz="1500" dirty="0" smtClean="0">
              <a:solidFill>
                <a:srgbClr val="C00000"/>
              </a:solidFill>
            </a:endParaRPr>
          </a:p>
          <a:p>
            <a:pPr marL="457200" lvl="1" indent="0">
              <a:buSzPct val="65000"/>
              <a:buNone/>
            </a:pPr>
            <a:endParaRPr lang="en-US" sz="1500" dirty="0">
              <a:solidFill>
                <a:srgbClr val="C00000"/>
              </a:solidFill>
            </a:endParaRPr>
          </a:p>
          <a:p>
            <a:pPr marL="457200" lvl="1" indent="0">
              <a:buSzPct val="65000"/>
              <a:buNone/>
            </a:pPr>
            <a:endParaRPr lang="en-US" sz="1500" dirty="0" smtClean="0">
              <a:solidFill>
                <a:srgbClr val="C00000"/>
              </a:solidFill>
            </a:endParaRP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900" dirty="0" smtClean="0"/>
              <a:t>Differences with respect to 11 T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/>
              <a:t>h</a:t>
            </a:r>
            <a:r>
              <a:rPr lang="en-US" sz="1500" dirty="0" smtClean="0"/>
              <a:t>eater configurations (including insulation)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 smtClean="0"/>
              <a:t>(heater) heating area  </a:t>
            </a:r>
            <a:endParaRPr lang="en-US" sz="1500" dirty="0" smtClean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/>
              <a:t>c</a:t>
            </a:r>
            <a:r>
              <a:rPr lang="en-US" sz="1500" dirty="0" smtClean="0"/>
              <a:t>oil volume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500" dirty="0"/>
              <a:t>d</a:t>
            </a:r>
            <a:r>
              <a:rPr lang="en-US" sz="1500" dirty="0" smtClean="0"/>
              <a:t>ifferent cables in different </a:t>
            </a:r>
            <a:r>
              <a:rPr lang="en-US" sz="1500" dirty="0" smtClean="0"/>
              <a:t>layers </a:t>
            </a:r>
            <a:endParaRPr lang="en-US" sz="15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81368" y="3026350"/>
            <a:ext cx="5781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most of the tests one (set of) heater(s) is used to induce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 quench and the rest are used to protect the magnet.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867400"/>
            <a:ext cx="8625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(two) heater firing units in use can discharge independently 400 V through the heaters</a:t>
            </a:r>
          </a:p>
          <a:p>
            <a:r>
              <a:rPr lang="en-US" dirty="0" smtClean="0"/>
              <a:t>(and we try to avoid more than ~200 A through each heater).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 efficiency and delay studies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91041"/>
            <a:ext cx="3713959" cy="2261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14" y="4154223"/>
            <a:ext cx="4249280" cy="23227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2933" y="1059691"/>
            <a:ext cx="522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peak power density required to quench a </a:t>
            </a:r>
          </a:p>
          <a:p>
            <a:r>
              <a:rPr lang="en-US" dirty="0" smtClean="0"/>
              <a:t>magnet – it gives us operational limits for the heaters </a:t>
            </a:r>
          </a:p>
          <a:p>
            <a:r>
              <a:rPr lang="en-US" dirty="0" smtClean="0"/>
              <a:t>(at low current in particular)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3377041"/>
            <a:ext cx="5230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Delays depend on insulation among other parameters</a:t>
            </a:r>
          </a:p>
          <a:p>
            <a:r>
              <a:rPr lang="en-US" dirty="0"/>
              <a:t>l</a:t>
            </a:r>
            <a:r>
              <a:rPr lang="en-US" dirty="0" smtClean="0"/>
              <a:t>ike peak power density, time constant, current.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30" y="4157434"/>
            <a:ext cx="3846810" cy="2393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9344" y="3386566"/>
            <a:ext cx="296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Delays in different field areas </a:t>
            </a:r>
          </a:p>
          <a:p>
            <a:r>
              <a:rPr lang="en-US" dirty="0" smtClean="0"/>
              <a:t>(high/low here) will differ too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00" y="2450763"/>
            <a:ext cx="3986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Heater delays affect the quench integral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(and the quench spot temperature)</a:t>
            </a:r>
          </a:p>
        </p:txBody>
      </p:sp>
    </p:spTree>
    <p:extLst>
      <p:ext uri="{BB962C8B-B14F-4D97-AF65-F5344CB8AC3E}">
        <p14:creationId xmlns:p14="http://schemas.microsoft.com/office/powerpoint/2010/main" val="377321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Quench propagation and quench temperature measurements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3854335" cy="2260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16" y="2000324"/>
            <a:ext cx="2691584" cy="20808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570274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65000"/>
            </a:pPr>
            <a:r>
              <a:rPr lang="en-US" dirty="0" smtClean="0"/>
              <a:t>VT and QA signals are used to locate a quench and also to calculate the quench propagation speed.</a:t>
            </a:r>
          </a:p>
          <a:p>
            <a:pPr>
              <a:buSzPct val="65000"/>
            </a:pPr>
            <a:endParaRPr lang="en-US" dirty="0" smtClean="0"/>
          </a:p>
          <a:p>
            <a:pPr>
              <a:buSzPct val="65000"/>
            </a:pPr>
            <a:r>
              <a:rPr lang="en-US" dirty="0" smtClean="0"/>
              <a:t>The magnet current decay curve and quench times give the hot-spot temperature in the coil (adiabatic approximation). Simulations give safe upper limits; dependencies can be compared to measurements.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221050"/>
            <a:ext cx="4820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Simulations are used to obtain quench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propagation parameters and other characteristics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2414227"/>
            <a:ext cx="1723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Temperature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distribution </a:t>
            </a:r>
          </a:p>
          <a:p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7030A0"/>
                </a:solidFill>
              </a:rPr>
              <a:t>fter given time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19800" y="2875892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3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Quench integral and fast extraction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47750"/>
            <a:ext cx="4078577" cy="2847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4278748"/>
            <a:ext cx="4258620" cy="2414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7604" y="1280279"/>
            <a:ext cx="487640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Quench integral (of the current squared) is </a:t>
            </a:r>
          </a:p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dirty="0" smtClean="0">
                <a:solidFill>
                  <a:srgbClr val="0070C0"/>
                </a:solidFill>
              </a:rPr>
              <a:t>easured with different dump resistors. It is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related to the hot-spot temperature in the coil. </a:t>
            </a:r>
          </a:p>
          <a:p>
            <a:r>
              <a:rPr lang="en-US" dirty="0" smtClean="0"/>
              <a:t>Given the calculated maximal values from </a:t>
            </a:r>
          </a:p>
          <a:p>
            <a:r>
              <a:rPr lang="en-US" dirty="0"/>
              <a:t>s</a:t>
            </a:r>
            <a:r>
              <a:rPr lang="en-US" dirty="0" smtClean="0"/>
              <a:t>imulation we can decide what margins we have.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he fast extraction is with no heaters –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only the dump resistor is used.</a:t>
            </a:r>
          </a:p>
          <a:p>
            <a:r>
              <a:rPr lang="en-US" dirty="0" smtClean="0"/>
              <a:t>From it we can deduce the effect of </a:t>
            </a:r>
          </a:p>
          <a:p>
            <a:r>
              <a:rPr lang="en-US" dirty="0" smtClean="0"/>
              <a:t>quench-back (resistive growth during extraction)</a:t>
            </a:r>
          </a:p>
          <a:p>
            <a:r>
              <a:rPr lang="en-US" dirty="0"/>
              <a:t>w</a:t>
            </a:r>
            <a:r>
              <a:rPr lang="en-US" dirty="0" smtClean="0"/>
              <a:t>hich depends on the coil/cable properties.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5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Splice resistance and inductance measurements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8" y="1570394"/>
            <a:ext cx="3124200" cy="253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68822"/>
            <a:ext cx="3594075" cy="2377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419739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MBHSP04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303" y="1128901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MBHSP04 (NbTi-Nb</a:t>
            </a:r>
            <a:r>
              <a:rPr lang="en-US" baseline="-25000" dirty="0" smtClean="0"/>
              <a:t>3</a:t>
            </a:r>
            <a:r>
              <a:rPr lang="en-US" dirty="0" smtClean="0"/>
              <a:t>Sn splice)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871" y="2250251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70C0"/>
                </a:solidFill>
              </a:rPr>
              <a:t>R = 0.5 </a:t>
            </a:r>
            <a:r>
              <a:rPr lang="en-US" sz="1600" u="sng" dirty="0" err="1" smtClean="0">
                <a:solidFill>
                  <a:srgbClr val="0070C0"/>
                </a:solidFill>
              </a:rPr>
              <a:t>nOhm</a:t>
            </a:r>
            <a:endParaRPr lang="en-US" sz="1600" u="sng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1794509"/>
            <a:ext cx="533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Splices between coils or coils and leads can be  significant heat sources. 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It is important to verify their resistance is within acceptable limits. 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It is important to have a proper splicing technique.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4494072"/>
            <a:ext cx="533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65000"/>
            </a:pPr>
            <a:r>
              <a:rPr lang="en-US" dirty="0" smtClean="0"/>
              <a:t>The magnet inductance plays role in various other phenomena (quench integral, quench-back, etc.).</a:t>
            </a:r>
          </a:p>
          <a:p>
            <a:pPr>
              <a:buSzPct val="65000"/>
            </a:pPr>
            <a:r>
              <a:rPr lang="en-US" dirty="0" smtClean="0"/>
              <a:t>It is important to measure its dependence on the current and compare the magnitude with typical </a:t>
            </a:r>
          </a:p>
          <a:p>
            <a:pPr>
              <a:buSzPct val="65000"/>
            </a:pPr>
            <a:r>
              <a:rPr lang="en-US" dirty="0" smtClean="0"/>
              <a:t>warm measurements. </a:t>
            </a:r>
          </a:p>
        </p:txBody>
      </p:sp>
    </p:spTree>
    <p:extLst>
      <p:ext uri="{BB962C8B-B14F-4D97-AF65-F5344CB8AC3E}">
        <p14:creationId xmlns:p14="http://schemas.microsoft.com/office/powerpoint/2010/main" val="4120045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458200" cy="444976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Introduction</a:t>
            </a:r>
          </a:p>
          <a:p>
            <a:pPr marL="0" indent="0">
              <a:buSzPct val="65000"/>
              <a:buNone/>
            </a:pP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Magnet instrumentation – past and future</a:t>
            </a:r>
            <a:endParaRPr lang="en-US" sz="1800" dirty="0"/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Test plan and measurements</a:t>
            </a:r>
            <a:endParaRPr lang="en-US" sz="18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Quench </a:t>
            </a:r>
            <a:r>
              <a:rPr lang="en-US" sz="1400" dirty="0"/>
              <a:t>training and current dependencies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Magnetic </a:t>
            </a:r>
            <a:r>
              <a:rPr lang="en-US" sz="1400" dirty="0"/>
              <a:t>measurements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Protection </a:t>
            </a:r>
            <a:r>
              <a:rPr lang="en-US" sz="1400" dirty="0"/>
              <a:t>heater </a:t>
            </a:r>
            <a:r>
              <a:rPr lang="en-US" sz="1400" dirty="0" smtClean="0"/>
              <a:t>and energy extraction tests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Splice resistance and </a:t>
            </a:r>
            <a:r>
              <a:rPr lang="en-US" sz="1400" dirty="0"/>
              <a:t>inductance measurements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Spike and RRR </a:t>
            </a:r>
            <a:r>
              <a:rPr lang="en-US" sz="1400" dirty="0"/>
              <a:t>measurements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Summary</a:t>
            </a: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http://td.fnal.gov/wp-content/uploads/2016/04/15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691160"/>
            <a:ext cx="3314700" cy="20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6186" y="22020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17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Spike and RRR measurements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57" y="2136946"/>
            <a:ext cx="3550826" cy="2633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1516" y="990295"/>
            <a:ext cx="76409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(Voltage) Spikes relate to flux jumps in the cable – instabilities can cause quenches or trips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Residual Resistivity Ratio (RRR) of a wire Cu matrix is a measure of its purity, which affects magnet stability and quench protection</a:t>
            </a:r>
            <a:r>
              <a:rPr lang="en-US" dirty="0" smtClean="0"/>
              <a:t>. </a:t>
            </a:r>
          </a:p>
          <a:p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105400" y="4648200"/>
            <a:ext cx="3849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RRR is defined as the ratio between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warm and cold (near but above critical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temperature) cable resistances.</a:t>
            </a:r>
          </a:p>
          <a:p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09800"/>
            <a:ext cx="3353029" cy="218287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95800" y="5521146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/>
              <a:t>H</a:t>
            </a:r>
            <a:r>
              <a:rPr lang="en-US" dirty="0" smtClean="0"/>
              <a:t>ow does the magnet assembly affects </a:t>
            </a:r>
          </a:p>
          <a:p>
            <a:pPr>
              <a:buSzPct val="65000"/>
            </a:pPr>
            <a:r>
              <a:rPr lang="en-US" dirty="0" smtClean="0"/>
              <a:t>      the quality of the copper matrix in the cable?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Do we observe performance instabilities </a:t>
            </a:r>
          </a:p>
          <a:p>
            <a:pPr>
              <a:buSzPct val="65000"/>
            </a:pPr>
            <a:r>
              <a:rPr lang="en-US" dirty="0" smtClean="0"/>
              <a:t>      linked to RRR irregularities?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4545419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How does the  bigger coil volume in 15 T</a:t>
            </a:r>
          </a:p>
          <a:p>
            <a:pPr>
              <a:buSzPct val="65000"/>
            </a:pPr>
            <a:r>
              <a:rPr lang="en-US" dirty="0"/>
              <a:t> </a:t>
            </a:r>
            <a:r>
              <a:rPr lang="en-US" dirty="0" smtClean="0"/>
              <a:t>     affect the flux jumps (instabilities)?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Which blocks are affected more?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Can the behavior be inferred from shorter </a:t>
            </a:r>
          </a:p>
          <a:p>
            <a:pPr>
              <a:buSzPct val="65000"/>
            </a:pPr>
            <a:r>
              <a:rPr lang="en-US" dirty="0"/>
              <a:t> </a:t>
            </a:r>
            <a:r>
              <a:rPr lang="en-US" dirty="0" smtClean="0"/>
              <a:t>     magnets (with different structure)?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Can we extrapolate further?</a:t>
            </a:r>
          </a:p>
          <a:p>
            <a:pPr marL="285750" indent="-285750">
              <a:buSzPct val="65000"/>
              <a:buFont typeface="Wingdings" panose="05000000000000000000" pitchFamily="2" charset="2"/>
              <a:buChar char="q"/>
            </a:pPr>
            <a:r>
              <a:rPr lang="en-US" dirty="0" smtClean="0"/>
              <a:t>What are the  temperature dependences?</a:t>
            </a:r>
          </a:p>
          <a:p>
            <a:pPr>
              <a:buSzPct val="65000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305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4582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“11T” and LARP R&amp;D activities brought us a lot of experience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</a:rPr>
              <a:t>m</a:t>
            </a:r>
            <a:r>
              <a:rPr lang="en-US" sz="1400" dirty="0" smtClean="0">
                <a:solidFill>
                  <a:prstClr val="black"/>
                </a:solidFill>
              </a:rPr>
              <a:t>agnet and test stand instrumentation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</a:rPr>
              <a:t>t</a:t>
            </a:r>
            <a:r>
              <a:rPr lang="en-US" sz="1400" dirty="0" smtClean="0">
                <a:solidFill>
                  <a:prstClr val="black"/>
                </a:solidFill>
              </a:rPr>
              <a:t>est sequences and data analysis 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The magnet instrumentation is largely developed and reliable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v</a:t>
            </a:r>
            <a:r>
              <a:rPr lang="en-US" sz="1400" dirty="0" smtClean="0"/>
              <a:t>oltage tabs  and quench antenna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s</a:t>
            </a:r>
            <a:r>
              <a:rPr lang="en-US" sz="1400" dirty="0" smtClean="0"/>
              <a:t>train gauges and temperature sensors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p</a:t>
            </a:r>
            <a:r>
              <a:rPr lang="en-US" sz="1400" dirty="0" smtClean="0"/>
              <a:t>rotection heaters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A test plan follows typical steps well understood and practiced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warm and cold magnet tests and preparations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m</a:t>
            </a:r>
            <a:r>
              <a:rPr lang="en-US" sz="1400" dirty="0" smtClean="0"/>
              <a:t>agnet quench training and quench current dependencies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m</a:t>
            </a:r>
            <a:r>
              <a:rPr lang="en-US" sz="1400" dirty="0" smtClean="0"/>
              <a:t>agnetic measurements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p</a:t>
            </a:r>
            <a:r>
              <a:rPr lang="en-US" sz="1400" dirty="0" smtClean="0"/>
              <a:t>rotection heater studies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v</a:t>
            </a:r>
            <a:r>
              <a:rPr lang="en-US" sz="1400" dirty="0" smtClean="0"/>
              <a:t>ariety of  other studies (splice resistance, spikes, RRR)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Extensions or changes in the plan can be accommodated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The 15 T program can follow the good testing examples of its predecessors with few adjustments as necessary  </a:t>
            </a: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2D048A6-4CF2-496B-852B-4A0DD84C75E3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8912" y="838200"/>
            <a:ext cx="186568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Back up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D048A6-4CF2-496B-852B-4A0DD84C75E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458200" cy="536416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Training quenches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The magnet current is ramped-up until a quench occurs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Higher and higher current is typically reached after each quench (training) until a given limit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We record detailed information about each quench – pattern, times, etc.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This information is further explored</a:t>
            </a: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Ramp rate dependence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Given a limit (plateau) is reached the magnet quench current depends on the ramp (up) rate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The shape of the curve depends on cable parameters and composition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/>
              <a:t>Temperature </a:t>
            </a:r>
            <a:r>
              <a:rPr lang="en-US" sz="1800" dirty="0" smtClean="0"/>
              <a:t>dependence</a:t>
            </a:r>
            <a:endParaRPr lang="en-US" sz="18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at different temperatures the quench current is different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this is related to the superconductor critical surface (field, current, temperature)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i</a:t>
            </a:r>
            <a:r>
              <a:rPr lang="en-US" sz="1400" dirty="0" smtClean="0"/>
              <a:t>n a trained magnet the quench current is constant in terms of Short Sample Limit  </a:t>
            </a: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Magnetic measurements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M</a:t>
            </a:r>
            <a:r>
              <a:rPr lang="en-US" sz="1400" dirty="0" smtClean="0"/>
              <a:t>agnetic field is </a:t>
            </a:r>
            <a:r>
              <a:rPr lang="en-US" sz="1400" dirty="0"/>
              <a:t>fully </a:t>
            </a:r>
            <a:r>
              <a:rPr lang="en-US" sz="1400" dirty="0" smtClean="0"/>
              <a:t>calculable from the magnet design parameters </a:t>
            </a:r>
            <a:endParaRPr lang="en-US" sz="14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/>
              <a:t>The main issue usually is </a:t>
            </a:r>
            <a:r>
              <a:rPr lang="en-US" sz="1400" dirty="0" smtClean="0"/>
              <a:t>the field quality - getting </a:t>
            </a:r>
            <a:r>
              <a:rPr lang="en-US" sz="1400" dirty="0"/>
              <a:t>higher </a:t>
            </a:r>
            <a:r>
              <a:rPr lang="en-US" sz="1400" dirty="0" smtClean="0"/>
              <a:t>order harmonics </a:t>
            </a:r>
            <a:r>
              <a:rPr lang="en-US" sz="1400" dirty="0"/>
              <a:t>under control </a:t>
            </a:r>
          </a:p>
          <a:p>
            <a:pPr marL="457200" lvl="1" indent="0">
              <a:buSzPct val="65000"/>
              <a:buNone/>
            </a:pPr>
            <a:r>
              <a:rPr lang="en-US" sz="1400" dirty="0"/>
              <a:t>        (and ways to do it are based on MC simulations</a:t>
            </a:r>
            <a:r>
              <a:rPr lang="en-US" sz="1400" dirty="0" smtClean="0"/>
              <a:t>)</a:t>
            </a: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/>
              <a:t>Magnet protection studies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Relate </a:t>
            </a:r>
            <a:r>
              <a:rPr lang="en-US" sz="1400" dirty="0">
                <a:solidFill>
                  <a:prstClr val="black"/>
                </a:solidFill>
              </a:rPr>
              <a:t>to the safe operation of the </a:t>
            </a:r>
            <a:r>
              <a:rPr lang="en-US" sz="1400" dirty="0" smtClean="0">
                <a:solidFill>
                  <a:prstClr val="black"/>
                </a:solidFill>
              </a:rPr>
              <a:t>magnet (could affect performance)</a:t>
            </a:r>
            <a:endParaRPr lang="en-US" sz="1400" dirty="0">
              <a:solidFill>
                <a:prstClr val="black"/>
              </a:solidFill>
            </a:endParaRP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</a:rPr>
              <a:t>Operational levels are chosen based on magnet input parameters and initial tests</a:t>
            </a:r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1143000" y="781606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Typically we have a (minimal) set </a:t>
            </a:r>
            <a:r>
              <a:rPr lang="en-US" dirty="0">
                <a:solidFill>
                  <a:srgbClr val="0070C0"/>
                </a:solidFill>
              </a:rPr>
              <a:t>of </a:t>
            </a:r>
            <a:r>
              <a:rPr lang="en-US" dirty="0" smtClean="0">
                <a:solidFill>
                  <a:srgbClr val="0070C0"/>
                </a:solidFill>
              </a:rPr>
              <a:t>measurements to characterize a magnet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9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2D048A6-4CF2-496B-852B-4A0DD84C75E3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8912" y="838200"/>
            <a:ext cx="186568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Back up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458200" cy="536416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RRR</a:t>
            </a:r>
            <a:endParaRPr lang="en-US" sz="1400" dirty="0" smtClean="0"/>
          </a:p>
          <a:p>
            <a:pPr marL="457200" lvl="1" indent="0">
              <a:buSzPct val="65000"/>
              <a:buNone/>
            </a:pPr>
            <a:endParaRPr lang="en-US" sz="1400" dirty="0"/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457200" lvl="1" indent="0">
              <a:buSzPct val="65000"/>
              <a:buNone/>
            </a:pPr>
            <a:endParaRPr lang="en-US" sz="1400" dirty="0"/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457200" lvl="1" indent="0">
              <a:buSzPct val="65000"/>
              <a:buNone/>
            </a:pPr>
            <a:endParaRPr lang="en-US" sz="1400" dirty="0"/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457200" lvl="1" indent="0">
              <a:buSzPct val="65000"/>
              <a:buNone/>
            </a:pPr>
            <a:endParaRPr lang="en-US" sz="1400" dirty="0"/>
          </a:p>
          <a:p>
            <a:pPr marL="457200" lvl="1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Spikes</a:t>
            </a:r>
          </a:p>
          <a:p>
            <a:pPr marL="457200" lvl="1" indent="0">
              <a:buSzPct val="65000"/>
              <a:buNone/>
            </a:pPr>
            <a:endParaRPr lang="en-US" sz="1400" dirty="0"/>
          </a:p>
          <a:p>
            <a:pPr marL="457200" lvl="1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D048A6-4CF2-496B-852B-4A0DD84C75E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676400"/>
            <a:ext cx="4616788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2184" y="2514600"/>
            <a:ext cx="43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96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37766" y="2400239"/>
            <a:ext cx="526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98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76704" y="2471082"/>
            <a:ext cx="52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94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81481" y="2534978"/>
            <a:ext cx="4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92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66967" y="1963578"/>
            <a:ext cx="533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224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50272" y="17372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187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05176" y="1742355"/>
            <a:ext cx="50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227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14802" y="2444392"/>
            <a:ext cx="400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99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899014" y="2524719"/>
            <a:ext cx="372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95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102918" y="1955024"/>
            <a:ext cx="470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182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326767" y="1752600"/>
            <a:ext cx="424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221</a:t>
            </a:r>
            <a:endParaRPr lang="en-US" sz="12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48" y="1913737"/>
            <a:ext cx="2865478" cy="2124863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1435811" y="2257225"/>
            <a:ext cx="1067987" cy="127298"/>
          </a:xfrm>
          <a:custGeom>
            <a:avLst/>
            <a:gdLst>
              <a:gd name="connsiteX0" fmla="*/ 0 w 1501423"/>
              <a:gd name="connsiteY0" fmla="*/ 0 h 239245"/>
              <a:gd name="connsiteX1" fmla="*/ 587023 w 1501423"/>
              <a:gd name="connsiteY1" fmla="*/ 237067 h 239245"/>
              <a:gd name="connsiteX2" fmla="*/ 1501423 w 1501423"/>
              <a:gd name="connsiteY2" fmla="*/ 124178 h 239245"/>
              <a:gd name="connsiteX3" fmla="*/ 1501423 w 1501423"/>
              <a:gd name="connsiteY3" fmla="*/ 124178 h 239245"/>
              <a:gd name="connsiteX4" fmla="*/ 1501423 w 1501423"/>
              <a:gd name="connsiteY4" fmla="*/ 124178 h 23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423" h="239245">
                <a:moveTo>
                  <a:pt x="0" y="0"/>
                </a:moveTo>
                <a:cubicBezTo>
                  <a:pt x="168393" y="108185"/>
                  <a:pt x="336786" y="216371"/>
                  <a:pt x="587023" y="237067"/>
                </a:cubicBezTo>
                <a:cubicBezTo>
                  <a:pt x="837260" y="257763"/>
                  <a:pt x="1501423" y="124178"/>
                  <a:pt x="1501423" y="124178"/>
                </a:cubicBezTo>
                <a:lnTo>
                  <a:pt x="1501423" y="124178"/>
                </a:lnTo>
                <a:lnTo>
                  <a:pt x="1501423" y="12417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70886" y="1701253"/>
            <a:ext cx="63190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HFM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686" y="4413361"/>
            <a:ext cx="3353029" cy="2182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920" y="4405626"/>
            <a:ext cx="3372791" cy="20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3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2937013" cy="2614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33" y="618366"/>
            <a:ext cx="2567923" cy="2014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63" y="2403744"/>
            <a:ext cx="2521073" cy="1183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36" y="663942"/>
            <a:ext cx="3360717" cy="1268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055" y="4267200"/>
            <a:ext cx="2592745" cy="17862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4860450"/>
            <a:ext cx="1669229" cy="1673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31242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26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743200"/>
            <a:ext cx="3752373" cy="3492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93" y="5033956"/>
            <a:ext cx="2846993" cy="1524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31242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27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831521"/>
            <a:ext cx="4064000" cy="228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5802" y="462892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  Coil 7 (5)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3124200" cy="175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60" y="601007"/>
            <a:ext cx="3505200" cy="1971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43200"/>
            <a:ext cx="3276600" cy="1843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36" y="4887583"/>
            <a:ext cx="308186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47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9825" y="212493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  Coil 7 (5)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56351"/>
            <a:ext cx="3505200" cy="1971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9706"/>
            <a:ext cx="3081867" cy="1733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27" y="2324893"/>
            <a:ext cx="2616199" cy="1471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856162"/>
            <a:ext cx="26670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9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27" y="4605956"/>
            <a:ext cx="4114800" cy="21155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1" y="1730891"/>
            <a:ext cx="3120655" cy="234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8600" y="407138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MBHSP04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1" y="4583073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1" y="1128185"/>
            <a:ext cx="2675467" cy="1504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1199" y="265074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MBHSP02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6679"/>
            <a:ext cx="2719733" cy="1529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193" y="1957124"/>
            <a:ext cx="2466219" cy="13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4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3946878" cy="22201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6363" y="2433637"/>
            <a:ext cx="3809998" cy="2143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4852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1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89037"/>
            <a:ext cx="8458200" cy="4449763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A large number of “11 T” and LARP </a:t>
            </a:r>
            <a:r>
              <a:rPr lang="en-US" sz="1800" dirty="0"/>
              <a:t>m</a:t>
            </a:r>
            <a:r>
              <a:rPr lang="en-US" sz="1800" dirty="0" smtClean="0"/>
              <a:t>agnets </a:t>
            </a:r>
          </a:p>
          <a:p>
            <a:pPr marL="0" indent="0">
              <a:buSzPct val="65000"/>
              <a:buNone/>
            </a:pPr>
            <a:r>
              <a:rPr lang="en-US" sz="1800" dirty="0" smtClean="0"/>
              <a:t>       were tested at the VMTF (TD)</a:t>
            </a:r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Significant experience was gained</a:t>
            </a:r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A successful and prompt accomplishment </a:t>
            </a:r>
          </a:p>
          <a:p>
            <a:pPr marL="0" indent="0">
              <a:buSzPct val="6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of goals for new magnets does benefit </a:t>
            </a:r>
          </a:p>
          <a:p>
            <a:pPr marL="0" indent="0">
              <a:buSzPct val="6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from this experience </a:t>
            </a:r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73" y="1286291"/>
            <a:ext cx="3531302" cy="5070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648200"/>
            <a:ext cx="4607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Well established routines and procedures </a:t>
            </a:r>
          </a:p>
          <a:p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n both instrumentation and testing techniques</a:t>
            </a:r>
          </a:p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 smtClean="0">
                <a:solidFill>
                  <a:srgbClr val="0070C0"/>
                </a:solidFill>
              </a:rPr>
              <a:t>re the back-bone of our success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Quench locations (and propagation)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919" y="416261"/>
            <a:ext cx="4116418" cy="4926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940473"/>
            <a:ext cx="7815749" cy="16704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35459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Simultaneous start in </a:t>
            </a:r>
            <a:r>
              <a:rPr lang="en-US" i="1" dirty="0"/>
              <a:t>a3_a4</a:t>
            </a:r>
            <a:r>
              <a:rPr lang="en-US" dirty="0"/>
              <a:t> and</a:t>
            </a:r>
          </a:p>
          <a:p>
            <a:pPr>
              <a:defRPr/>
            </a:pPr>
            <a:r>
              <a:rPr lang="en-US" i="1" dirty="0"/>
              <a:t>a4_a5</a:t>
            </a:r>
            <a:r>
              <a:rPr lang="en-US" dirty="0"/>
              <a:t> segments, QA signals originate</a:t>
            </a:r>
          </a:p>
          <a:p>
            <a:pPr>
              <a:defRPr/>
            </a:pPr>
            <a:r>
              <a:rPr lang="en-US" dirty="0"/>
              <a:t>mostly in segments #1 and #2</a:t>
            </a:r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1896544" y="2356322"/>
            <a:ext cx="999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MQXFSM1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LARP)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23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8494"/>
            <a:ext cx="3032125" cy="1819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49453"/>
            <a:ext cx="2828925" cy="1697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269694"/>
            <a:ext cx="2981325" cy="1788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32" y="3220164"/>
            <a:ext cx="3063875" cy="1838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838200"/>
            <a:ext cx="218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kA (from </a:t>
            </a:r>
            <a:r>
              <a:rPr lang="en-US" dirty="0" err="1" smtClean="0"/>
              <a:t>stairsteps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11332"/>
            <a:ext cx="2590800" cy="1554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1107" y="5385761"/>
            <a:ext cx="27796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MBHSP03 harmonics (b3)</a:t>
            </a:r>
          </a:p>
          <a:p>
            <a:r>
              <a:rPr lang="en-US" sz="1600" dirty="0" smtClean="0"/>
              <a:t>   at </a:t>
            </a:r>
            <a:r>
              <a:rPr lang="en-US" sz="1600" dirty="0"/>
              <a:t>injection vs. </a:t>
            </a:r>
            <a:r>
              <a:rPr lang="en-US" sz="1600" dirty="0" smtClean="0"/>
              <a:t>Time</a:t>
            </a:r>
          </a:p>
          <a:p>
            <a:r>
              <a:rPr lang="en-US" sz="1600" dirty="0" smtClean="0"/>
              <a:t>- (Harmonics) Decay and </a:t>
            </a:r>
          </a:p>
          <a:p>
            <a:r>
              <a:rPr lang="en-US" sz="1600" dirty="0" smtClean="0"/>
              <a:t>   snapback at injection (760 A)</a:t>
            </a:r>
          </a:p>
          <a:p>
            <a:r>
              <a:rPr lang="en-US" sz="1600" dirty="0" smtClean="0"/>
              <a:t>  (from </a:t>
            </a:r>
            <a:r>
              <a:rPr lang="en-US" sz="1600" dirty="0" err="1" smtClean="0"/>
              <a:t>accel</a:t>
            </a:r>
            <a:r>
              <a:rPr lang="en-US" sz="1600" dirty="0" smtClean="0"/>
              <a:t>. cycle)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158603"/>
              </p:ext>
            </p:extLst>
          </p:nvPr>
        </p:nvGraphicFramePr>
        <p:xfrm>
          <a:off x="6577693" y="1676400"/>
          <a:ext cx="2396496" cy="521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8" imgW="2463480" imgH="545760" progId="Equation.3">
                  <p:embed/>
                </p:oleObj>
              </mc:Choice>
              <mc:Fallback>
                <p:oleObj name="Equation" r:id="rId8" imgW="246348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693" y="1676400"/>
                        <a:ext cx="2396496" cy="52173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410325" y="2454399"/>
                <a:ext cx="2362200" cy="970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∗10000,  </m:t>
                      </m:r>
                    </m:oMath>
                  </m:oMathPara>
                </a14:m>
                <a:endParaRPr lang="en-US" sz="14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∗10000</m:t>
                      </m:r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325" y="2454399"/>
                <a:ext cx="2362200" cy="97077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377" y="5248473"/>
            <a:ext cx="2526846" cy="15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81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32</a:t>
            </a:fld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648200" y="1219200"/>
            <a:ext cx="3758252" cy="2838468"/>
            <a:chOff x="16380" y="1524001"/>
            <a:chExt cx="5053652" cy="372555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380" y="1524001"/>
              <a:ext cx="5053652" cy="3107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921380" y="4724399"/>
              <a:ext cx="1681266" cy="52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MBHSP03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000" y="1219200"/>
            <a:ext cx="2946400" cy="2990869"/>
            <a:chOff x="5902800" y="1323972"/>
            <a:chExt cx="3937000" cy="3925581"/>
          </a:xfrm>
        </p:grpSpPr>
        <p:pic>
          <p:nvPicPr>
            <p:cNvPr id="25" name="Picture 3" descr="Q:\HFM\LHCD-11T\MBH Coil &amp; Magnet info &amp; pictures\MBHSP02\FINAL\DSC06674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02800" y="1323972"/>
              <a:ext cx="3937000" cy="310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510867" y="4724400"/>
              <a:ext cx="1835588" cy="52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MBHSP02</a:t>
              </a:r>
              <a:endParaRPr lang="en-US" dirty="0"/>
            </a:p>
          </p:txBody>
        </p:sp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62400"/>
            <a:ext cx="4191000" cy="252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114800"/>
            <a:ext cx="3998452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7772400" y="914400"/>
            <a:ext cx="128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Rotated 90°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3000" y="3657600"/>
            <a:ext cx="14673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MBHSP02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943600" y="3657600"/>
            <a:ext cx="14673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MBHSP03</a:t>
            </a:r>
            <a:endParaRPr lang="en-US" sz="2400" b="1" dirty="0"/>
          </a:p>
        </p:txBody>
      </p:sp>
      <p:pic>
        <p:nvPicPr>
          <p:cNvPr id="32" name="Picture 31" descr="cold mass.jpg"/>
          <p:cNvPicPr>
            <a:picLocks noChangeAspect="1"/>
          </p:cNvPicPr>
          <p:nvPr/>
        </p:nvPicPr>
        <p:blipFill>
          <a:blip r:embed="rId6" cstate="print"/>
          <a:srcRect t="8333" r="134" b="9722"/>
          <a:stretch>
            <a:fillRect/>
          </a:stretch>
        </p:blipFill>
        <p:spPr>
          <a:xfrm>
            <a:off x="7848600" y="1219200"/>
            <a:ext cx="10668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9247" y="79640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 SG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27450" y="648741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53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33</a:t>
            </a:fld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809999"/>
            <a:ext cx="3352800" cy="25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19200"/>
            <a:ext cx="3378100" cy="253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260622"/>
            <a:ext cx="3581400" cy="250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810000"/>
            <a:ext cx="3581400" cy="249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04800" y="3581400"/>
            <a:ext cx="14673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MBHSP02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467600" y="3581400"/>
            <a:ext cx="14673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MBHSP03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055480" y="820504"/>
            <a:ext cx="103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Bullet SG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727450" y="648741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2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704941" y="310716"/>
            <a:ext cx="692458" cy="949913"/>
          </a:xfrm>
          <a:prstGeom prst="rect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379642" y="2459118"/>
            <a:ext cx="3808520" cy="221942"/>
          </a:xfrm>
          <a:prstGeom prst="rect">
            <a:avLst/>
          </a:prstGeom>
          <a:pattFill prst="smCheck">
            <a:fgClr>
              <a:srgbClr val="C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450661" y="3481529"/>
            <a:ext cx="3694586" cy="221942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43120" y="4503940"/>
            <a:ext cx="2053692" cy="221942"/>
          </a:xfrm>
          <a:prstGeom prst="rect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1051170" y="946673"/>
            <a:ext cx="0" cy="119409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-5400000">
            <a:off x="1470717" y="1690745"/>
            <a:ext cx="0" cy="882126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902816" y="2110291"/>
            <a:ext cx="8964" cy="126761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-5400000">
            <a:off x="2322370" y="2940419"/>
            <a:ext cx="0" cy="882126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741909" y="3426302"/>
            <a:ext cx="21524" cy="293146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-5400000">
            <a:off x="2324158" y="2995997"/>
            <a:ext cx="0" cy="882126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2422403" y="5117252"/>
            <a:ext cx="2004679" cy="1413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722181" y="5803655"/>
            <a:ext cx="1431" cy="103620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531875" y="7530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 lead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3831047" y="2039763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Lambda plate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3832840" y="3149592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plate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4296857" y="4399669"/>
            <a:ext cx="103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Pizza box</a:t>
            </a:r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2874581" y="4584509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026981" y="4586297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190139" y="4588085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342539" y="4589873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494939" y="4591661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647339" y="4582691"/>
            <a:ext cx="19910" cy="164772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-5400000">
            <a:off x="2945052" y="4507212"/>
            <a:ext cx="0" cy="20116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-5400000">
            <a:off x="3280332" y="4509000"/>
            <a:ext cx="0" cy="20116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-5400000">
            <a:off x="3581545" y="4509000"/>
            <a:ext cx="0" cy="20116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915018" y="5074225"/>
            <a:ext cx="102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</a:p>
          <a:p>
            <a:r>
              <a:rPr lang="en-US" dirty="0" smtClean="0"/>
              <a:t>(volume)</a:t>
            </a:r>
            <a:endParaRPr lang="en-US" dirty="0"/>
          </a:p>
        </p:txBody>
      </p:sp>
      <p:cxnSp>
        <p:nvCxnSpPr>
          <p:cNvPr id="110" name="Straight Connector 109"/>
          <p:cNvCxnSpPr>
            <a:stCxn id="84" idx="0"/>
          </p:cNvCxnSpPr>
          <p:nvPr/>
        </p:nvCxnSpPr>
        <p:spPr>
          <a:xfrm flipH="1" flipV="1">
            <a:off x="199525" y="182880"/>
            <a:ext cx="851645" cy="1278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292389" y="1281956"/>
            <a:ext cx="737078" cy="26176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424287" y="3350996"/>
            <a:ext cx="1478529" cy="1075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462991" y="4615994"/>
            <a:ext cx="2255971" cy="26615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497053" y="5758111"/>
            <a:ext cx="2255971" cy="2661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466567" y="6416120"/>
            <a:ext cx="2255971" cy="2661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-92854" y="14881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-78387" y="150786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013" y="300496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4743" y="4238354"/>
            <a:ext cx="51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9115" y="541826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00910" y="640976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</a:t>
            </a:r>
            <a:r>
              <a:rPr lang="en-US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3822082" y="161365"/>
            <a:ext cx="125210" cy="6617734"/>
          </a:xfrm>
          <a:prstGeom prst="line">
            <a:avLst/>
          </a:prstGeom>
          <a:ln w="222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5334000" y="3334258"/>
            <a:ext cx="3640548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Sometimes there is no pizza box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When there is: splices between coils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are done at the pizza box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(quarter signals are from there)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544810" y="688489"/>
            <a:ext cx="291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V1_VoTapCl</a:t>
            </a:r>
            <a:r>
              <a:rPr lang="en-US" dirty="0" smtClean="0">
                <a:solidFill>
                  <a:srgbClr val="FF0000"/>
                </a:solidFill>
              </a:rPr>
              <a:t>XXX</a:t>
            </a:r>
            <a:r>
              <a:rPr lang="en-US" dirty="0" smtClean="0"/>
              <a:t>M_1 : Cu-SC1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5324690" y="2226358"/>
            <a:ext cx="4013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V1_VoTapSl</a:t>
            </a:r>
            <a:r>
              <a:rPr lang="en-US" dirty="0" smtClean="0">
                <a:solidFill>
                  <a:srgbClr val="00B0F0"/>
                </a:solidFill>
              </a:rPr>
              <a:t>bs</a:t>
            </a:r>
            <a:r>
              <a:rPr lang="en-US" dirty="0" smtClean="0">
                <a:solidFill>
                  <a:srgbClr val="FF0000"/>
                </a:solidFill>
              </a:rPr>
              <a:t>XXX</a:t>
            </a:r>
            <a:r>
              <a:rPr lang="en-US" dirty="0" smtClean="0"/>
              <a:t>M_1 : SC1-SC2</a:t>
            </a:r>
          </a:p>
          <a:p>
            <a:r>
              <a:rPr lang="en-US" dirty="0" smtClean="0"/>
              <a:t>V1_VoTapSl</a:t>
            </a:r>
            <a:r>
              <a:rPr lang="en-US" dirty="0" smtClean="0">
                <a:solidFill>
                  <a:srgbClr val="00B0F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XXX</a:t>
            </a:r>
            <a:r>
              <a:rPr lang="en-US" dirty="0" smtClean="0"/>
              <a:t>M_1 : SC2-M1 (SC2-SC3)</a:t>
            </a:r>
          </a:p>
          <a:p>
            <a:r>
              <a:rPr lang="en-US" dirty="0" smtClean="0"/>
              <a:t>V1_VoTapSl</a:t>
            </a:r>
            <a:r>
              <a:rPr lang="en-US" dirty="0" smtClean="0">
                <a:solidFill>
                  <a:srgbClr val="FF0000"/>
                </a:solidFill>
              </a:rPr>
              <a:t>XXX</a:t>
            </a:r>
            <a:r>
              <a:rPr lang="en-US" dirty="0" smtClean="0"/>
              <a:t>M_1 : SC1-M1 (SC1-SC3)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990078" y="999016"/>
            <a:ext cx="14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XXX=</a:t>
            </a:r>
            <a:r>
              <a:rPr lang="en-US" dirty="0" err="1" smtClean="0">
                <a:solidFill>
                  <a:srgbClr val="FF0000"/>
                </a:solidFill>
              </a:rPr>
              <a:t>Pos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Neg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346185" y="1894585"/>
            <a:ext cx="20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“</a:t>
            </a:r>
            <a:r>
              <a:rPr lang="en-US" dirty="0" err="1">
                <a:solidFill>
                  <a:srgbClr val="00B0F0"/>
                </a:solidFill>
              </a:rPr>
              <a:t>b</a:t>
            </a:r>
            <a:r>
              <a:rPr lang="en-US" dirty="0" err="1" smtClean="0">
                <a:solidFill>
                  <a:srgbClr val="00B0F0"/>
                </a:solidFill>
              </a:rPr>
              <a:t>s</a:t>
            </a:r>
            <a:r>
              <a:rPr lang="en-US" dirty="0" smtClean="0">
                <a:solidFill>
                  <a:srgbClr val="00B0F0"/>
                </a:solidFill>
              </a:rPr>
              <a:t>” – before splice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071340" y="4866524"/>
            <a:ext cx="4028988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WC is used to define whole/half/quarter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coil signals.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However, often SC3 is close to M1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(and is inside the magnet).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045762" y="6083818"/>
            <a:ext cx="4036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V1_VoTap***M_1 : M1-M2 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 is the first segment inside the magnet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352039" y="28666"/>
            <a:ext cx="476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Relevant QD instrumentation above the magnet</a:t>
            </a:r>
            <a:endParaRPr lang="en-US" b="1" u="sng" dirty="0"/>
          </a:p>
        </p:txBody>
      </p:sp>
      <p:sp>
        <p:nvSpPr>
          <p:cNvPr id="131" name="TextBox 130"/>
          <p:cNvSpPr txBox="1"/>
          <p:nvPr/>
        </p:nvSpPr>
        <p:spPr>
          <a:xfrm>
            <a:off x="1982774" y="297434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splice</a:t>
            </a:r>
            <a:endParaRPr lang="en-US" i="1" dirty="0">
              <a:solidFill>
                <a:srgbClr val="FF33CC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024073" y="5837436"/>
            <a:ext cx="70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splice</a:t>
            </a:r>
            <a:endParaRPr lang="en-US" dirty="0"/>
          </a:p>
        </p:txBody>
      </p:sp>
      <p:cxnSp>
        <p:nvCxnSpPr>
          <p:cNvPr id="133" name="Straight Connector 132"/>
          <p:cNvCxnSpPr/>
          <p:nvPr/>
        </p:nvCxnSpPr>
        <p:spPr>
          <a:xfrm flipH="1">
            <a:off x="491099" y="5088001"/>
            <a:ext cx="2255971" cy="26615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80435" y="473933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5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Magnet instrumentation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449763"/>
          </a:xfrm>
        </p:spPr>
        <p:txBody>
          <a:bodyPr>
            <a:normAutofit fontScale="925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C00000"/>
                </a:solidFill>
              </a:rPr>
              <a:t>Voltage taps </a:t>
            </a:r>
            <a:r>
              <a:rPr lang="en-US" sz="1800" dirty="0" smtClean="0"/>
              <a:t>– for quench detection and characterization </a:t>
            </a:r>
          </a:p>
          <a:p>
            <a:pPr marL="0" indent="0">
              <a:buSzPct val="6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(up to 104 channels can be instrumented for characterization)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the quench detection system is technically more related to the VMTF than to the magnet although </a:t>
            </a:r>
            <a:endParaRPr lang="en-US" sz="1400" dirty="0"/>
          </a:p>
          <a:p>
            <a:pPr marL="457200" lvl="1" indent="0">
              <a:buSzPct val="65000"/>
              <a:buNone/>
            </a:pPr>
            <a:r>
              <a:rPr lang="en-US" sz="1400" dirty="0" smtClean="0"/>
              <a:t>       it brings safety to the magnet operations  </a:t>
            </a:r>
          </a:p>
          <a:p>
            <a:pPr marL="457200" lvl="1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C00000"/>
                </a:solidFill>
              </a:rPr>
              <a:t>Strain gauges </a:t>
            </a:r>
            <a:r>
              <a:rPr lang="en-US" sz="1800" dirty="0" smtClean="0"/>
              <a:t>on coils, poles, bullets/rods and shell – strain monitoring during assembly, cool down, warm up and quenches to build the full stress picture vs conditions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C00000"/>
                </a:solidFill>
              </a:rPr>
              <a:t>Quench antenna </a:t>
            </a:r>
            <a:r>
              <a:rPr lang="en-US" sz="1800" dirty="0" smtClean="0"/>
              <a:t>– for independent quench characterization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C00000"/>
                </a:solidFill>
              </a:rPr>
              <a:t>Temperature sensors </a:t>
            </a:r>
            <a:r>
              <a:rPr lang="en-US" sz="1800" dirty="0" smtClean="0"/>
              <a:t>– magnet temperature needed for various tests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C00000"/>
                </a:solidFill>
              </a:rPr>
              <a:t>Protection heaters </a:t>
            </a:r>
            <a:r>
              <a:rPr lang="en-US" sz="1800" dirty="0" smtClean="0"/>
              <a:t>– for quench protection of the superconducting magnet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In addition to heaters the magnet is protected by an energy extraction system </a:t>
            </a:r>
          </a:p>
          <a:p>
            <a:pPr marL="457200" lvl="1" indent="0">
              <a:buSzPct val="65000"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(through a parallel to the magnet dump resistor); it is part of the testing facility set up</a:t>
            </a:r>
          </a:p>
          <a:p>
            <a:pPr marL="0" indent="0">
              <a:buSzPct val="65000"/>
              <a:buNone/>
            </a:pPr>
            <a:endParaRPr lang="en-US" sz="1800" dirty="0"/>
          </a:p>
          <a:p>
            <a:pPr marL="0" indent="0">
              <a:buSzPct val="65000"/>
              <a:buNone/>
            </a:pP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Voltage taps (VT) and heaters in past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14198"/>
            <a:ext cx="1998536" cy="1124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14198"/>
            <a:ext cx="3081867" cy="173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57800"/>
            <a:ext cx="2533650" cy="1425179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026620"/>
            <a:ext cx="3013075" cy="169485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8947" y="1970641"/>
            <a:ext cx="4148732" cy="2333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5558" y="2991304"/>
            <a:ext cx="6008440" cy="1477328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Inner surface voltage taps are connected with wires whereas</a:t>
            </a:r>
          </a:p>
          <a:p>
            <a:r>
              <a:rPr lang="en-US" dirty="0"/>
              <a:t>o</a:t>
            </a:r>
            <a:r>
              <a:rPr lang="en-US" dirty="0" smtClean="0"/>
              <a:t>uter layer voltage tabs are instrumented with thin metallic </a:t>
            </a:r>
          </a:p>
          <a:p>
            <a:r>
              <a:rPr lang="en-US" dirty="0"/>
              <a:t>f</a:t>
            </a:r>
            <a:r>
              <a:rPr lang="en-US" dirty="0" smtClean="0"/>
              <a:t>ilms (strips) due to limited space. </a:t>
            </a:r>
          </a:p>
          <a:p>
            <a:endParaRPr lang="en-US" dirty="0" smtClean="0"/>
          </a:p>
          <a:p>
            <a:r>
              <a:rPr lang="en-US" dirty="0" smtClean="0"/>
              <a:t>Protection heaters are laid on outer layer surfaces only.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5800" y="990600"/>
            <a:ext cx="3810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7339" y="66633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724400" y="1956897"/>
            <a:ext cx="1083332" cy="2407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657600" y="2028371"/>
            <a:ext cx="2031672" cy="19113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5800" y="1014294"/>
            <a:ext cx="484030" cy="8855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02616" y="181972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76300" y="5026620"/>
            <a:ext cx="544355" cy="7782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9126" y="465728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419225" y="5026620"/>
            <a:ext cx="476092" cy="10224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9350" y="4612188"/>
            <a:ext cx="143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Heater (strip)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855695" y="5846812"/>
            <a:ext cx="1083332" cy="2407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813425" y="6023165"/>
            <a:ext cx="892175" cy="33318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799177" y="6158434"/>
            <a:ext cx="906423" cy="23470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37496" y="6208470"/>
            <a:ext cx="138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Heater strips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39027" y="5663628"/>
            <a:ext cx="182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ultiple VT strips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9177" y="2596995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11 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4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Voltage taps and heaters for 15 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29000"/>
            <a:ext cx="2869990" cy="32000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41086"/>
            <a:ext cx="2846993" cy="1524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489135" y="1976873"/>
            <a:ext cx="572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n w="3175">
                  <a:solidFill>
                    <a:schemeClr val="accent1"/>
                  </a:solidFill>
                </a:ln>
              </a:rPr>
              <a:t>{</a:t>
            </a:r>
            <a:endParaRPr lang="en-US" sz="9600" dirty="0">
              <a:ln w="3175">
                <a:solidFill>
                  <a:schemeClr val="accent1"/>
                </a:solidFill>
              </a:ln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00200" y="2992843"/>
            <a:ext cx="204296" cy="3599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33833" y="2313004"/>
            <a:ext cx="173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Layers:   </a:t>
            </a:r>
            <a:r>
              <a:rPr lang="en-US" sz="1600" dirty="0" smtClean="0">
                <a:solidFill>
                  <a:srgbClr val="002060"/>
                </a:solidFill>
              </a:rPr>
              <a:t>4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92D050"/>
                </a:solidFill>
              </a:rPr>
              <a:t>3</a:t>
            </a:r>
            <a:r>
              <a:rPr lang="en-US" sz="1600" dirty="0" smtClean="0"/>
              <a:t>   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FF00FF"/>
                </a:solidFill>
              </a:rPr>
              <a:t>1 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6572" y="2913046"/>
            <a:ext cx="128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Very similar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52598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61090" y="1028756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419600" y="976343"/>
            <a:ext cx="4495800" cy="2681257"/>
          </a:xfrm>
        </p:spPr>
        <p:txBody>
          <a:bodyPr>
            <a:normAutofit fontScale="85000" lnSpcReduction="200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Layers 1 and 2 resemble the structure of a two-layer magnet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To be instrumented in a similar to past magnets way 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Voltage tabs at the inner- and outer-most surfaces of the structure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</a:rPr>
              <a:t>Heaters at the outer-most surface</a:t>
            </a:r>
            <a:endParaRPr lang="en-US" sz="1800" dirty="0" smtClean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/>
              <a:t>L</a:t>
            </a:r>
            <a:r>
              <a:rPr lang="en-US" sz="1800" dirty="0" smtClean="0"/>
              <a:t>ayer 4 resembles the outer layer of a two-layer magnet (or layer 2 in our case)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To be instrumented in a similar to past magnets way</a:t>
            </a:r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Voltage tabs and heaters at the outside surface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800" dirty="0" smtClean="0"/>
              <a:t>Layer 3 is very different and presents a challenge</a:t>
            </a:r>
            <a:endParaRPr lang="en-US" sz="1800" dirty="0"/>
          </a:p>
          <a:p>
            <a:pPr lvl="1">
              <a:buSzPct val="65000"/>
              <a:buFont typeface="Wingdings" panose="05000000000000000000" pitchFamily="2" charset="2"/>
              <a:buChar char="ü"/>
            </a:pPr>
            <a:r>
              <a:rPr lang="en-US" sz="1400" dirty="0" smtClean="0"/>
              <a:t>We need to understand how much space we can squeeze and where we can  put voltage tabs    </a:t>
            </a:r>
            <a:endParaRPr lang="en-US" sz="1800" dirty="0" smtClean="0"/>
          </a:p>
          <a:p>
            <a:pPr marL="457200" lvl="1" indent="0">
              <a:buSzPct val="65000"/>
              <a:buNone/>
            </a:pPr>
            <a:endParaRPr lang="en-US" sz="1400" dirty="0" smtClean="0"/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550108"/>
            <a:ext cx="2605870" cy="317136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H="1" flipV="1">
            <a:off x="2861090" y="6538912"/>
            <a:ext cx="2701510" cy="90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174790" y="3685837"/>
            <a:ext cx="2387810" cy="1571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7113" y="3235089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11 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14761" y="4138668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 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39231" y="3733800"/>
            <a:ext cx="3263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4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92D050"/>
                </a:solidFill>
              </a:rPr>
              <a:t>3</a:t>
            </a:r>
          </a:p>
          <a:p>
            <a:endParaRPr lang="en-US" sz="1600" dirty="0">
              <a:solidFill>
                <a:srgbClr val="92D050"/>
              </a:solidFill>
            </a:endParaRPr>
          </a:p>
          <a:p>
            <a:endParaRPr lang="en-US" sz="1600" dirty="0" smtClean="0">
              <a:solidFill>
                <a:srgbClr val="92D050"/>
              </a:solidFill>
            </a:endParaRPr>
          </a:p>
          <a:p>
            <a:r>
              <a:rPr lang="en-US" sz="1600" dirty="0" smtClean="0"/>
              <a:t>   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600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1 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7564" y="1915097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 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1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Voltage taps for 15 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7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41086"/>
            <a:ext cx="2846993" cy="15240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" y="652598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61090" y="1028756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930" y="1457392"/>
            <a:ext cx="3748870" cy="456240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081263" y="2082837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 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5669281" y="54883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 flipV="1">
            <a:off x="5669281" y="53359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 flipV="1">
            <a:off x="6431281" y="54883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 flipV="1">
            <a:off x="6431281" y="53359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 flipV="1">
            <a:off x="6050281" y="54883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 flipV="1">
            <a:off x="6050281" y="53359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 flipV="1">
            <a:off x="5516881" y="54121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 flipV="1">
            <a:off x="5593081" y="54121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 flipV="1">
            <a:off x="5364481" y="54121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 flipV="1">
            <a:off x="5410200" y="5686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 flipV="1">
            <a:off x="5257800" y="5686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 flipV="1">
            <a:off x="5364481" y="43910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 flipV="1">
            <a:off x="5638800" y="43910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 flipV="1">
            <a:off x="6477000" y="43910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 flipV="1">
            <a:off x="5410200" y="40100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 flipV="1">
            <a:off x="5181600" y="40100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 flipV="1">
            <a:off x="5974081" y="37357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 flipV="1">
            <a:off x="6172200" y="37357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5715000" y="21355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5715000" y="1876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5486400" y="19831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6355081" y="21355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6355081" y="1876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5410200" y="1495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212081" y="1495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 flipV="1">
            <a:off x="5212081" y="34766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 flipV="1">
            <a:off x="5410200" y="34766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 flipV="1">
            <a:off x="5638800" y="3019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 flipV="1">
            <a:off x="6431281" y="30194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 flipV="1">
            <a:off x="6050281" y="4314836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 flipV="1">
            <a:off x="6050281" y="4421517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 flipV="1">
            <a:off x="2133600" y="22098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 flipV="1">
            <a:off x="1554481" y="22098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 flipV="1">
            <a:off x="1676400" y="20574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 flipV="1">
            <a:off x="2011681" y="20574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 flipV="1">
            <a:off x="1935481" y="20116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 flipV="1">
            <a:off x="1752600" y="20116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 flipV="1">
            <a:off x="2087881" y="1752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 flipV="1">
            <a:off x="1600200" y="1752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Connector 67"/>
          <p:cNvSpPr/>
          <p:nvPr/>
        </p:nvSpPr>
        <p:spPr>
          <a:xfrm flipV="1">
            <a:off x="2438400" y="2286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/>
          <p:cNvSpPr/>
          <p:nvPr/>
        </p:nvSpPr>
        <p:spPr>
          <a:xfrm flipV="1">
            <a:off x="1295400" y="2286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/>
          <p:cNvSpPr/>
          <p:nvPr/>
        </p:nvSpPr>
        <p:spPr>
          <a:xfrm flipV="1">
            <a:off x="2392681" y="1752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/>
          <p:cNvSpPr/>
          <p:nvPr/>
        </p:nvSpPr>
        <p:spPr>
          <a:xfrm flipV="1">
            <a:off x="1325881" y="17526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/>
          <p:cNvSpPr/>
          <p:nvPr/>
        </p:nvSpPr>
        <p:spPr>
          <a:xfrm flipV="1">
            <a:off x="2773681" y="1706881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/>
          <p:cNvSpPr/>
          <p:nvPr/>
        </p:nvSpPr>
        <p:spPr>
          <a:xfrm flipV="1">
            <a:off x="914400" y="16764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ontent Placeholder 2"/>
          <p:cNvSpPr>
            <a:spLocks noGrp="1"/>
          </p:cNvSpPr>
          <p:nvPr>
            <p:ph idx="1"/>
          </p:nvPr>
        </p:nvSpPr>
        <p:spPr>
          <a:xfrm>
            <a:off x="152400" y="3795743"/>
            <a:ext cx="4495800" cy="2681257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600" dirty="0" smtClean="0"/>
              <a:t>We need to instrument well the splices (could be a major source of trouble if problems occur)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600" dirty="0"/>
              <a:t>M</a:t>
            </a:r>
            <a:r>
              <a:rPr lang="en-US" sz="1600" dirty="0" smtClean="0"/>
              <a:t>ore VT in the regions we expect a quench (pole, inner layer; sharper surfaces like wedges ) 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600" dirty="0"/>
              <a:t>W</a:t>
            </a:r>
            <a:r>
              <a:rPr lang="en-US" sz="1600" dirty="0" smtClean="0"/>
              <a:t>e could have up to 104 VT but “over-instrumentation” carry its own risks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1600" dirty="0" smtClean="0"/>
              <a:t>Space is limited in some locations</a:t>
            </a:r>
          </a:p>
          <a:p>
            <a:pPr marL="0" indent="0">
              <a:buSzPct val="65000"/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0533" y="2772561"/>
            <a:ext cx="370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Possible locations of VT are shown (  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5" name="Flowchart: Connector 74"/>
          <p:cNvSpPr/>
          <p:nvPr/>
        </p:nvSpPr>
        <p:spPr>
          <a:xfrm flipV="1">
            <a:off x="1554481" y="2286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 flipV="1">
            <a:off x="2133600" y="22860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 flipV="1">
            <a:off x="4297681" y="2971800"/>
            <a:ext cx="45719" cy="45719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4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Quench antenna and temperature sensors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8</a:t>
            </a:fld>
            <a:endParaRPr lang="en-US" dirty="0"/>
          </a:p>
        </p:txBody>
      </p:sp>
      <p:pic>
        <p:nvPicPr>
          <p:cNvPr id="4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33517"/>
            <a:ext cx="2882194" cy="1621234"/>
          </a:xfr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5772" y="1747838"/>
            <a:ext cx="3809998" cy="21431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1"/>
            <a:ext cx="2573867" cy="14478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28600" y="3048000"/>
            <a:ext cx="632160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 quench antenna is placed at  the inner surface of the innermost coil – additional axial information on quench locations. </a:t>
            </a:r>
          </a:p>
          <a:p>
            <a:endParaRPr lang="en-US" dirty="0" smtClean="0"/>
          </a:p>
          <a:p>
            <a:r>
              <a:rPr lang="en-US" dirty="0" smtClean="0"/>
              <a:t>We’re to have five channels along the length of the magnet. 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81000" y="5486400"/>
            <a:ext cx="594360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sensors are placed before putting the magnet to the cryostat – typically at the top and bottom of the magnet (we can instrument up to five sensors).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76580" y="2602468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11 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Strain gauges (SG) for 15 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48A6-4CF2-496B-852B-4A0DD84C75E3}" type="slidenum">
              <a:rPr lang="en-US" smtClean="0"/>
              <a:t>9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3145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35" y="1066800"/>
            <a:ext cx="3386666" cy="25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886" y="1149085"/>
            <a:ext cx="2466219" cy="13872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6" y="3858153"/>
            <a:ext cx="4305190" cy="29659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270350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 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143000" y="3429000"/>
            <a:ext cx="845720" cy="187876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117600" y="2239259"/>
            <a:ext cx="845720" cy="91021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44450" y="925804"/>
            <a:ext cx="3380182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SG to be instrumented on coil, pole, skin and bullets as we did in past – up to 64 SG channels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87421" y="3075819"/>
            <a:ext cx="237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Bullets and bullet holes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165214" y="1881694"/>
            <a:ext cx="2227196" cy="45510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77500" y="2213430"/>
            <a:ext cx="218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Instrumented skin SG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334000" y="3999591"/>
            <a:ext cx="1755799" cy="135001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46525" y="3626144"/>
            <a:ext cx="301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Instrumented coil and pole SG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92870" y="2550494"/>
            <a:ext cx="583814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11 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4184</TotalTime>
  <Words>2465</Words>
  <Application>Microsoft Office PowerPoint</Application>
  <PresentationFormat>On-screen Show (4:3)</PresentationFormat>
  <Paragraphs>489</Paragraphs>
  <Slides>34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Equation</vt:lpstr>
      <vt:lpstr>15 T magnet instrumentation  and test plan </vt:lpstr>
      <vt:lpstr>Outline</vt:lpstr>
      <vt:lpstr>Introduction</vt:lpstr>
      <vt:lpstr>Magnet instrumentation</vt:lpstr>
      <vt:lpstr>Voltage taps (VT) and heaters in past</vt:lpstr>
      <vt:lpstr>Voltage taps and heaters for 15 T</vt:lpstr>
      <vt:lpstr>Voltage taps for 15 T</vt:lpstr>
      <vt:lpstr>Quench antenna and temperature sensors</vt:lpstr>
      <vt:lpstr>Strain gauges (SG) for 15 T</vt:lpstr>
      <vt:lpstr>Strain gauges for 15 T (2)</vt:lpstr>
      <vt:lpstr>Test plan overview</vt:lpstr>
      <vt:lpstr>Quench training and quench current dependencies</vt:lpstr>
      <vt:lpstr>Magnetic measurements </vt:lpstr>
      <vt:lpstr>Magnetic measurement examples</vt:lpstr>
      <vt:lpstr>Protection heater (PH) tests </vt:lpstr>
      <vt:lpstr>PH efficiency and delay studies</vt:lpstr>
      <vt:lpstr>Quench propagation and quench temperature measurements</vt:lpstr>
      <vt:lpstr>Quench integral and fast extraction</vt:lpstr>
      <vt:lpstr>Splice resistance and inductance measurements </vt:lpstr>
      <vt:lpstr>Spike and RRR measurements</vt:lpstr>
      <vt:lpstr>PowerPoint Presentation</vt:lpstr>
      <vt:lpstr>PowerPoint Presentation</vt:lpstr>
      <vt:lpstr>PowerPoint Presentation</vt:lpstr>
      <vt:lpstr>Back up</vt:lpstr>
      <vt:lpstr>Back up</vt:lpstr>
      <vt:lpstr>PowerPoint Presentation</vt:lpstr>
      <vt:lpstr>PowerPoint Presentation</vt:lpstr>
      <vt:lpstr>Back up</vt:lpstr>
      <vt:lpstr>QA</vt:lpstr>
      <vt:lpstr>Quench locations (and propagation)</vt:lpstr>
      <vt:lpstr>Back up</vt:lpstr>
      <vt:lpstr>Back up</vt:lpstr>
      <vt:lpstr>Back up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MBHDP01 test status and first results</dc:title>
  <dc:creator>Stoyan E. Stoynev x 30907N</dc:creator>
  <cp:lastModifiedBy>Stoyan E. Stoynev x 30907N</cp:lastModifiedBy>
  <cp:revision>287</cp:revision>
  <cp:lastPrinted>2016-04-26T18:04:21Z</cp:lastPrinted>
  <dcterms:created xsi:type="dcterms:W3CDTF">2015-02-25T19:07:14Z</dcterms:created>
  <dcterms:modified xsi:type="dcterms:W3CDTF">2016-04-26T20:26:16Z</dcterms:modified>
</cp:coreProperties>
</file>