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6" r:id="rId3"/>
    <p:sldId id="257" r:id="rId4"/>
    <p:sldId id="258" r:id="rId5"/>
    <p:sldId id="263" r:id="rId6"/>
    <p:sldId id="260" r:id="rId7"/>
    <p:sldId id="259" r:id="rId8"/>
    <p:sldId id="261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chenji:Documents:SEYfit:SEY%20histo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chenji:Documents:SEYfit:SEY%20histo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chenji:Documents:SEYfit:SEY%20histo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ichenji:Documents:SEYfit:RFAs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Sheet1!$G$1</c:f>
              <c:strCache>
                <c:ptCount val="1"/>
                <c:pt idx="0">
                  <c:v>TiN</c:v>
                </c:pt>
              </c:strCache>
            </c:strRef>
          </c:tx>
          <c:xVal>
            <c:numRef>
              <c:f>Sheet1!$A$2:$A$15</c:f>
              <c:numCache>
                <c:formatCode>m/d/yy</c:formatCode>
                <c:ptCount val="14"/>
                <c:pt idx="0">
                  <c:v>41527</c:v>
                </c:pt>
                <c:pt idx="1">
                  <c:v>41556</c:v>
                </c:pt>
                <c:pt idx="2">
                  <c:v>41580</c:v>
                </c:pt>
                <c:pt idx="3">
                  <c:v>41724</c:v>
                </c:pt>
                <c:pt idx="4">
                  <c:v>41772</c:v>
                </c:pt>
                <c:pt idx="6">
                  <c:v>42018</c:v>
                </c:pt>
                <c:pt idx="7">
                  <c:v>42066</c:v>
                </c:pt>
                <c:pt idx="8">
                  <c:v>42081</c:v>
                </c:pt>
                <c:pt idx="9">
                  <c:v>42115</c:v>
                </c:pt>
                <c:pt idx="11">
                  <c:v>42318</c:v>
                </c:pt>
                <c:pt idx="12">
                  <c:v>42403</c:v>
                </c:pt>
                <c:pt idx="13">
                  <c:v>42423</c:v>
                </c:pt>
              </c:numCache>
            </c:numRef>
          </c:xVal>
          <c:yVal>
            <c:numRef>
              <c:f>Sheet1!$G$2:$G$15</c:f>
              <c:numCache>
                <c:formatCode>General</c:formatCode>
                <c:ptCount val="14"/>
                <c:pt idx="6">
                  <c:v>2.0981999999999998</c:v>
                </c:pt>
                <c:pt idx="7">
                  <c:v>1.5617000000000001</c:v>
                </c:pt>
                <c:pt idx="8">
                  <c:v>1.3498000000000001</c:v>
                </c:pt>
                <c:pt idx="9">
                  <c:v>1.3246</c:v>
                </c:pt>
                <c:pt idx="11">
                  <c:v>1.8900999999999999</c:v>
                </c:pt>
                <c:pt idx="12">
                  <c:v>1.2699</c:v>
                </c:pt>
                <c:pt idx="13">
                  <c:v>1.2529999999999999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SS</c:v>
                </c:pt>
              </c:strCache>
            </c:strRef>
          </c:tx>
          <c:xVal>
            <c:numRef>
              <c:f>Sheet1!$A$2:$A$15</c:f>
              <c:numCache>
                <c:formatCode>m/d/yy</c:formatCode>
                <c:ptCount val="14"/>
                <c:pt idx="0">
                  <c:v>41527</c:v>
                </c:pt>
                <c:pt idx="1">
                  <c:v>41556</c:v>
                </c:pt>
                <c:pt idx="2">
                  <c:v>41580</c:v>
                </c:pt>
                <c:pt idx="3">
                  <c:v>41724</c:v>
                </c:pt>
                <c:pt idx="4">
                  <c:v>41772</c:v>
                </c:pt>
                <c:pt idx="6">
                  <c:v>42018</c:v>
                </c:pt>
                <c:pt idx="7">
                  <c:v>42066</c:v>
                </c:pt>
                <c:pt idx="8">
                  <c:v>42081</c:v>
                </c:pt>
                <c:pt idx="9">
                  <c:v>42115</c:v>
                </c:pt>
                <c:pt idx="11">
                  <c:v>42318</c:v>
                </c:pt>
                <c:pt idx="12">
                  <c:v>42403</c:v>
                </c:pt>
                <c:pt idx="13">
                  <c:v>42423</c:v>
                </c:pt>
              </c:numCache>
            </c:numRef>
          </c:xVal>
          <c:yVal>
            <c:numRef>
              <c:f>Sheet1!$H$2:$H$15</c:f>
              <c:numCache>
                <c:formatCode>General</c:formatCode>
                <c:ptCount val="14"/>
                <c:pt idx="0">
                  <c:v>2.2738999999999998</c:v>
                </c:pt>
                <c:pt idx="1">
                  <c:v>1.7937000000000001</c:v>
                </c:pt>
                <c:pt idx="2">
                  <c:v>1.6815</c:v>
                </c:pt>
                <c:pt idx="3">
                  <c:v>1.7816000000000001</c:v>
                </c:pt>
                <c:pt idx="4">
                  <c:v>1.4898</c:v>
                </c:pt>
                <c:pt idx="6">
                  <c:v>2.3062</c:v>
                </c:pt>
                <c:pt idx="7">
                  <c:v>1.7548999999999999</c:v>
                </c:pt>
                <c:pt idx="8">
                  <c:v>1.7487999999999999</c:v>
                </c:pt>
                <c:pt idx="9">
                  <c:v>1.5488</c:v>
                </c:pt>
                <c:pt idx="11">
                  <c:v>1.9677</c:v>
                </c:pt>
                <c:pt idx="12">
                  <c:v>1.6731</c:v>
                </c:pt>
                <c:pt idx="13">
                  <c:v>1.5389999999999999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657840"/>
        <c:axId val="192656664"/>
      </c:scatterChar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intensity</c:v>
                </c:pt>
              </c:strCache>
            </c:strRef>
          </c:tx>
          <c:xVal>
            <c:numRef>
              <c:f>Sheet1!$A$2:$A$15</c:f>
              <c:numCache>
                <c:formatCode>m/d/yy</c:formatCode>
                <c:ptCount val="14"/>
                <c:pt idx="0">
                  <c:v>41527</c:v>
                </c:pt>
                <c:pt idx="1">
                  <c:v>41556</c:v>
                </c:pt>
                <c:pt idx="2">
                  <c:v>41580</c:v>
                </c:pt>
                <c:pt idx="3">
                  <c:v>41724</c:v>
                </c:pt>
                <c:pt idx="4">
                  <c:v>41772</c:v>
                </c:pt>
                <c:pt idx="6">
                  <c:v>42018</c:v>
                </c:pt>
                <c:pt idx="7">
                  <c:v>42066</c:v>
                </c:pt>
                <c:pt idx="8">
                  <c:v>42081</c:v>
                </c:pt>
                <c:pt idx="9">
                  <c:v>42115</c:v>
                </c:pt>
                <c:pt idx="11">
                  <c:v>42318</c:v>
                </c:pt>
                <c:pt idx="12">
                  <c:v>42403</c:v>
                </c:pt>
                <c:pt idx="13">
                  <c:v>42423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16.8</c:v>
                </c:pt>
                <c:pt idx="1">
                  <c:v>24.4</c:v>
                </c:pt>
                <c:pt idx="2">
                  <c:v>26.6</c:v>
                </c:pt>
                <c:pt idx="3">
                  <c:v>26.6</c:v>
                </c:pt>
                <c:pt idx="4">
                  <c:v>24.2</c:v>
                </c:pt>
                <c:pt idx="6">
                  <c:v>24.2</c:v>
                </c:pt>
                <c:pt idx="7">
                  <c:v>24.9</c:v>
                </c:pt>
                <c:pt idx="8">
                  <c:v>30.5</c:v>
                </c:pt>
                <c:pt idx="9">
                  <c:v>34</c:v>
                </c:pt>
                <c:pt idx="11">
                  <c:v>23.7</c:v>
                </c:pt>
                <c:pt idx="12">
                  <c:v>33.700000000000003</c:v>
                </c:pt>
                <c:pt idx="13">
                  <c:v>37.9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78536"/>
        <c:axId val="192657448"/>
      </c:scatterChart>
      <c:valAx>
        <c:axId val="192657840"/>
        <c:scaling>
          <c:orientation val="minMax"/>
          <c:min val="41400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2656664"/>
        <c:crosses val="autoZero"/>
        <c:crossBetween val="midCat"/>
      </c:valAx>
      <c:valAx>
        <c:axId val="192656664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2657840"/>
        <c:crosses val="autoZero"/>
        <c:crossBetween val="midCat"/>
      </c:valAx>
      <c:valAx>
        <c:axId val="192657448"/>
        <c:scaling>
          <c:orientation val="minMax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378536"/>
        <c:crosses val="max"/>
        <c:crossBetween val="midCat"/>
      </c:valAx>
      <c:valAx>
        <c:axId val="193378536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9265744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SS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38100" cmpd="sng">
                <a:solidFill>
                  <a:srgbClr val="FF0000"/>
                </a:solidFill>
              </a:ln>
            </c:spPr>
            <c:trendlineType val="linear"/>
            <c:dispRSqr val="0"/>
            <c:dispEq val="1"/>
            <c:trendlineLbl>
              <c:numFmt formatCode="General" sourceLinked="0"/>
            </c:trendlineLbl>
          </c:trendline>
          <c:xVal>
            <c:numRef>
              <c:f>Sheet1!$K$2:$K$15</c:f>
              <c:numCache>
                <c:formatCode>General</c:formatCode>
                <c:ptCount val="14"/>
                <c:pt idx="0">
                  <c:v>24.9</c:v>
                </c:pt>
                <c:pt idx="1">
                  <c:v>30.5</c:v>
                </c:pt>
                <c:pt idx="2">
                  <c:v>34</c:v>
                </c:pt>
                <c:pt idx="3">
                  <c:v>24.4</c:v>
                </c:pt>
                <c:pt idx="4">
                  <c:v>26.6</c:v>
                </c:pt>
                <c:pt idx="5">
                  <c:v>26.6</c:v>
                </c:pt>
                <c:pt idx="6">
                  <c:v>24.2</c:v>
                </c:pt>
                <c:pt idx="7">
                  <c:v>33.700000000000003</c:v>
                </c:pt>
                <c:pt idx="8">
                  <c:v>37.9</c:v>
                </c:pt>
              </c:numCache>
            </c:numRef>
          </c:xVal>
          <c:yVal>
            <c:numRef>
              <c:f>Sheet1!$Q$2:$Q$15</c:f>
              <c:numCache>
                <c:formatCode>General</c:formatCode>
                <c:ptCount val="14"/>
                <c:pt idx="0">
                  <c:v>1.7548999999999999</c:v>
                </c:pt>
                <c:pt idx="1">
                  <c:v>1.7487999999999999</c:v>
                </c:pt>
                <c:pt idx="2">
                  <c:v>1.5488</c:v>
                </c:pt>
                <c:pt idx="3">
                  <c:v>1.7937000000000001</c:v>
                </c:pt>
                <c:pt idx="4">
                  <c:v>1.6815</c:v>
                </c:pt>
                <c:pt idx="5">
                  <c:v>1.7816000000000001</c:v>
                </c:pt>
                <c:pt idx="6">
                  <c:v>1.4898</c:v>
                </c:pt>
                <c:pt idx="7">
                  <c:v>1.6731</c:v>
                </c:pt>
                <c:pt idx="8">
                  <c:v>1.5389999999999999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Sheet1!$P$1</c:f>
              <c:strCache>
                <c:ptCount val="1"/>
                <c:pt idx="0">
                  <c:v>TiN</c:v>
                </c:pt>
              </c:strCache>
            </c:strRef>
          </c:tx>
          <c:spPr>
            <a:ln w="47625">
              <a:noFill/>
            </a:ln>
          </c:spPr>
          <c:trendline>
            <c:spPr>
              <a:ln w="38100" cmpd="sng">
                <a:solidFill>
                  <a:srgbClr val="0000FF"/>
                </a:solidFill>
              </a:ln>
            </c:spPr>
            <c:trendlineType val="linear"/>
            <c:dispRSqr val="0"/>
            <c:dispEq val="1"/>
            <c:trendlineLbl>
              <c:numFmt formatCode="General" sourceLinked="0"/>
            </c:trendlineLbl>
          </c:trendline>
          <c:xVal>
            <c:numRef>
              <c:f>Sheet1!$K$2:$K$15</c:f>
              <c:numCache>
                <c:formatCode>General</c:formatCode>
                <c:ptCount val="14"/>
                <c:pt idx="0">
                  <c:v>24.9</c:v>
                </c:pt>
                <c:pt idx="1">
                  <c:v>30.5</c:v>
                </c:pt>
                <c:pt idx="2">
                  <c:v>34</c:v>
                </c:pt>
                <c:pt idx="3">
                  <c:v>24.4</c:v>
                </c:pt>
                <c:pt idx="4">
                  <c:v>26.6</c:v>
                </c:pt>
                <c:pt idx="5">
                  <c:v>26.6</c:v>
                </c:pt>
                <c:pt idx="6">
                  <c:v>24.2</c:v>
                </c:pt>
                <c:pt idx="7">
                  <c:v>33.700000000000003</c:v>
                </c:pt>
                <c:pt idx="8">
                  <c:v>37.9</c:v>
                </c:pt>
              </c:numCache>
            </c:numRef>
          </c:xVal>
          <c:yVal>
            <c:numRef>
              <c:f>Sheet1!$P$2:$P$15</c:f>
              <c:numCache>
                <c:formatCode>General</c:formatCode>
                <c:ptCount val="14"/>
                <c:pt idx="0">
                  <c:v>1.5617000000000001</c:v>
                </c:pt>
                <c:pt idx="1">
                  <c:v>1.3498000000000001</c:v>
                </c:pt>
                <c:pt idx="2">
                  <c:v>1.3246</c:v>
                </c:pt>
                <c:pt idx="7">
                  <c:v>1.2699</c:v>
                </c:pt>
                <c:pt idx="8">
                  <c:v>1.2529999999999999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79320"/>
        <c:axId val="193379712"/>
      </c:scatterChart>
      <c:valAx>
        <c:axId val="193379320"/>
        <c:scaling>
          <c:orientation val="minMax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379712"/>
        <c:crosses val="autoZero"/>
        <c:crossBetween val="midCat"/>
      </c:valAx>
      <c:valAx>
        <c:axId val="193379712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37932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TiN</c:v>
                </c:pt>
              </c:strCache>
            </c:strRef>
          </c:tx>
          <c:xVal>
            <c:numRef>
              <c:f>Sheet1!$F$2:$F$15</c:f>
              <c:numCache>
                <c:formatCode>General</c:formatCode>
                <c:ptCount val="14"/>
                <c:pt idx="0">
                  <c:v>0</c:v>
                </c:pt>
                <c:pt idx="1">
                  <c:v>9.5042255609999984</c:v>
                </c:pt>
                <c:pt idx="2">
                  <c:v>16.875968678850661</c:v>
                </c:pt>
                <c:pt idx="3">
                  <c:v>16.875968678850661</c:v>
                </c:pt>
                <c:pt idx="4">
                  <c:v>36.577650965180752</c:v>
                </c:pt>
                <c:pt idx="6">
                  <c:v>0</c:v>
                </c:pt>
                <c:pt idx="7">
                  <c:v>15.567300067359209</c:v>
                </c:pt>
                <c:pt idx="8">
                  <c:v>23.251609892070281</c:v>
                </c:pt>
                <c:pt idx="9">
                  <c:v>43.440955883181097</c:v>
                </c:pt>
                <c:pt idx="11">
                  <c:v>0</c:v>
                </c:pt>
                <c:pt idx="12">
                  <c:v>38.382325938570503</c:v>
                </c:pt>
                <c:pt idx="13">
                  <c:v>51.227070998650802</c:v>
                </c:pt>
              </c:numCache>
            </c:numRef>
          </c:xVal>
          <c:yVal>
            <c:numRef>
              <c:f>Sheet1!$G$2:$G$15</c:f>
              <c:numCache>
                <c:formatCode>General</c:formatCode>
                <c:ptCount val="14"/>
                <c:pt idx="6">
                  <c:v>2.0981999999999998</c:v>
                </c:pt>
                <c:pt idx="7">
                  <c:v>1.5617000000000001</c:v>
                </c:pt>
                <c:pt idx="8">
                  <c:v>1.3498000000000001</c:v>
                </c:pt>
                <c:pt idx="9">
                  <c:v>1.3246</c:v>
                </c:pt>
                <c:pt idx="11">
                  <c:v>1.8900999999999999</c:v>
                </c:pt>
                <c:pt idx="12">
                  <c:v>1.2699</c:v>
                </c:pt>
                <c:pt idx="13">
                  <c:v>1.2529999999999999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SS</c:v>
                </c:pt>
              </c:strCache>
            </c:strRef>
          </c:tx>
          <c:xVal>
            <c:numRef>
              <c:f>Sheet1!$F$2:$F$15</c:f>
              <c:numCache>
                <c:formatCode>General</c:formatCode>
                <c:ptCount val="14"/>
                <c:pt idx="0">
                  <c:v>0</c:v>
                </c:pt>
                <c:pt idx="1">
                  <c:v>9.5042255609999984</c:v>
                </c:pt>
                <c:pt idx="2">
                  <c:v>16.875968678850661</c:v>
                </c:pt>
                <c:pt idx="3">
                  <c:v>16.875968678850661</c:v>
                </c:pt>
                <c:pt idx="4">
                  <c:v>36.577650965180752</c:v>
                </c:pt>
                <c:pt idx="6">
                  <c:v>0</c:v>
                </c:pt>
                <c:pt idx="7">
                  <c:v>15.567300067359209</c:v>
                </c:pt>
                <c:pt idx="8">
                  <c:v>23.251609892070281</c:v>
                </c:pt>
                <c:pt idx="9">
                  <c:v>43.440955883181097</c:v>
                </c:pt>
                <c:pt idx="11">
                  <c:v>0</c:v>
                </c:pt>
                <c:pt idx="12">
                  <c:v>38.382325938570503</c:v>
                </c:pt>
                <c:pt idx="13">
                  <c:v>51.227070998650802</c:v>
                </c:pt>
              </c:numCache>
            </c:numRef>
          </c:xVal>
          <c:yVal>
            <c:numRef>
              <c:f>Sheet1!$H$2:$H$15</c:f>
              <c:numCache>
                <c:formatCode>General</c:formatCode>
                <c:ptCount val="14"/>
                <c:pt idx="0">
                  <c:v>2.2738999999999998</c:v>
                </c:pt>
                <c:pt idx="1">
                  <c:v>1.7937000000000001</c:v>
                </c:pt>
                <c:pt idx="2">
                  <c:v>1.6815</c:v>
                </c:pt>
                <c:pt idx="3">
                  <c:v>1.7816000000000001</c:v>
                </c:pt>
                <c:pt idx="4">
                  <c:v>1.4898</c:v>
                </c:pt>
                <c:pt idx="6">
                  <c:v>2.3062</c:v>
                </c:pt>
                <c:pt idx="7">
                  <c:v>1.7548999999999999</c:v>
                </c:pt>
                <c:pt idx="8">
                  <c:v>1.7487999999999999</c:v>
                </c:pt>
                <c:pt idx="9">
                  <c:v>1.5488</c:v>
                </c:pt>
                <c:pt idx="11">
                  <c:v>1.9677</c:v>
                </c:pt>
                <c:pt idx="12">
                  <c:v>1.6731</c:v>
                </c:pt>
                <c:pt idx="13">
                  <c:v>1.5389999999999999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80496"/>
        <c:axId val="193380888"/>
      </c:scatterChart>
      <c:valAx>
        <c:axId val="19338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Integrated</a:t>
                </a:r>
                <a:r>
                  <a:rPr lang="en-US" sz="1600" baseline="0" dirty="0" smtClean="0"/>
                  <a:t> beam intensity e18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380888"/>
        <c:crosses val="autoZero"/>
        <c:crossBetween val="midCat"/>
      </c:valAx>
      <c:valAx>
        <c:axId val="193380888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380496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1.2sey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Sheet1!$C$2:$C$9</c:f>
              <c:numCache>
                <c:formatCode>0.00E+00</c:formatCode>
                <c:ptCount val="8"/>
                <c:pt idx="0">
                  <c:v>812000000</c:v>
                </c:pt>
                <c:pt idx="1">
                  <c:v>943000000</c:v>
                </c:pt>
                <c:pt idx="2">
                  <c:v>1180000000</c:v>
                </c:pt>
                <c:pt idx="3">
                  <c:v>1500000000</c:v>
                </c:pt>
                <c:pt idx="4">
                  <c:v>1990000000</c:v>
                </c:pt>
                <c:pt idx="5">
                  <c:v>2660000000</c:v>
                </c:pt>
                <c:pt idx="6">
                  <c:v>3800000000</c:v>
                </c:pt>
                <c:pt idx="7">
                  <c:v>5440000000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1.25sey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Sheet1!$D$2:$D$9</c:f>
              <c:numCache>
                <c:formatCode>0.00E+00</c:formatCode>
                <c:ptCount val="8"/>
                <c:pt idx="0">
                  <c:v>1220000000</c:v>
                </c:pt>
                <c:pt idx="1">
                  <c:v>1680000000</c:v>
                </c:pt>
                <c:pt idx="2">
                  <c:v>2580000000</c:v>
                </c:pt>
                <c:pt idx="3">
                  <c:v>4640000000</c:v>
                </c:pt>
                <c:pt idx="4">
                  <c:v>11300000000</c:v>
                </c:pt>
                <c:pt idx="5">
                  <c:v>36900000000</c:v>
                </c:pt>
                <c:pt idx="6">
                  <c:v>154000000000</c:v>
                </c:pt>
                <c:pt idx="7">
                  <c:v>678000000000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1.3sey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Sheet1!$E$2:$E$9</c:f>
              <c:numCache>
                <c:formatCode>0.00E+00</c:formatCode>
                <c:ptCount val="8"/>
                <c:pt idx="0">
                  <c:v>2670000000</c:v>
                </c:pt>
                <c:pt idx="1">
                  <c:v>6230000000</c:v>
                </c:pt>
                <c:pt idx="2">
                  <c:v>26200000000</c:v>
                </c:pt>
                <c:pt idx="3">
                  <c:v>245000000000</c:v>
                </c:pt>
                <c:pt idx="4">
                  <c:v>1880000000000</c:v>
                </c:pt>
                <c:pt idx="5">
                  <c:v>4640000000000</c:v>
                </c:pt>
                <c:pt idx="6">
                  <c:v>7490000000000</c:v>
                </c:pt>
                <c:pt idx="7">
                  <c:v>10300000000000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1.35sey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Sheet1!$F$2:$F$9</c:f>
              <c:numCache>
                <c:formatCode>0.00E+00</c:formatCode>
                <c:ptCount val="8"/>
                <c:pt idx="0">
                  <c:v>128000000000</c:v>
                </c:pt>
                <c:pt idx="1">
                  <c:v>1260000000000</c:v>
                </c:pt>
                <c:pt idx="2">
                  <c:v>4630000000000</c:v>
                </c:pt>
                <c:pt idx="3">
                  <c:v>8120000000000</c:v>
                </c:pt>
                <c:pt idx="4">
                  <c:v>11800000000000</c:v>
                </c:pt>
                <c:pt idx="5">
                  <c:v>15300000000000</c:v>
                </c:pt>
                <c:pt idx="6">
                  <c:v>19200000000000</c:v>
                </c:pt>
                <c:pt idx="7">
                  <c:v>22700000000000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1.4sey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Sheet1!$G$2:$G$9</c:f>
              <c:numCache>
                <c:formatCode>0.00E+00</c:formatCode>
                <c:ptCount val="8"/>
                <c:pt idx="0">
                  <c:v>4370000000000</c:v>
                </c:pt>
                <c:pt idx="1">
                  <c:v>8280000000000</c:v>
                </c:pt>
                <c:pt idx="2">
                  <c:v>12900000000000</c:v>
                </c:pt>
                <c:pt idx="3">
                  <c:v>17600000000000</c:v>
                </c:pt>
                <c:pt idx="4">
                  <c:v>22100000000000</c:v>
                </c:pt>
                <c:pt idx="5">
                  <c:v>26900000000000</c:v>
                </c:pt>
                <c:pt idx="6">
                  <c:v>31700000000000</c:v>
                </c:pt>
                <c:pt idx="7">
                  <c:v>35800000000000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1.45sey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Sheet1!$H$2:$H$9</c:f>
              <c:numCache>
                <c:formatCode>0.00E+00</c:formatCode>
                <c:ptCount val="8"/>
                <c:pt idx="0">
                  <c:v>12300000000000</c:v>
                </c:pt>
                <c:pt idx="1">
                  <c:v>18000000000000</c:v>
                </c:pt>
                <c:pt idx="2">
                  <c:v>23700000000000</c:v>
                </c:pt>
                <c:pt idx="3">
                  <c:v>28400000000000</c:v>
                </c:pt>
                <c:pt idx="4">
                  <c:v>33300000000000</c:v>
                </c:pt>
                <c:pt idx="5">
                  <c:v>38600000000000</c:v>
                </c:pt>
                <c:pt idx="6">
                  <c:v>42400000000000</c:v>
                </c:pt>
                <c:pt idx="7">
                  <c:v>46400000000000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1.5sey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Sheet1!$I$2:$I$9</c:f>
              <c:numCache>
                <c:formatCode>0.00E+00</c:formatCode>
                <c:ptCount val="8"/>
                <c:pt idx="0">
                  <c:v>24400000000000</c:v>
                </c:pt>
                <c:pt idx="1">
                  <c:v>29500000000000</c:v>
                </c:pt>
                <c:pt idx="2">
                  <c:v>34500000000000</c:v>
                </c:pt>
                <c:pt idx="3">
                  <c:v>39400000000000</c:v>
                </c:pt>
                <c:pt idx="4">
                  <c:v>43700000000000</c:v>
                </c:pt>
                <c:pt idx="5">
                  <c:v>48200000000000</c:v>
                </c:pt>
                <c:pt idx="6">
                  <c:v>52000000000000</c:v>
                </c:pt>
                <c:pt idx="7">
                  <c:v>57100000000000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1.55sey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Sheet1!$J$2:$J$9</c:f>
              <c:numCache>
                <c:formatCode>0.00E+00</c:formatCode>
                <c:ptCount val="8"/>
                <c:pt idx="0">
                  <c:v>33800000000000</c:v>
                </c:pt>
                <c:pt idx="1">
                  <c:v>38900000000000</c:v>
                </c:pt>
                <c:pt idx="2">
                  <c:v>43700000000000</c:v>
                </c:pt>
                <c:pt idx="3">
                  <c:v>48100000000000</c:v>
                </c:pt>
                <c:pt idx="4">
                  <c:v>52700000000000</c:v>
                </c:pt>
                <c:pt idx="5">
                  <c:v>57400000000000</c:v>
                </c:pt>
                <c:pt idx="6">
                  <c:v>61600000000000</c:v>
                </c:pt>
                <c:pt idx="7">
                  <c:v>66100000000000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1.6sey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Sheet1!$K$2:$K$9</c:f>
              <c:numCache>
                <c:formatCode>0.00E+00</c:formatCode>
                <c:ptCount val="8"/>
                <c:pt idx="0">
                  <c:v>42000000000000</c:v>
                </c:pt>
                <c:pt idx="1">
                  <c:v>46300000000000</c:v>
                </c:pt>
                <c:pt idx="2">
                  <c:v>51700000000000</c:v>
                </c:pt>
                <c:pt idx="3">
                  <c:v>56200000000000</c:v>
                </c:pt>
                <c:pt idx="4">
                  <c:v>60800000000000</c:v>
                </c:pt>
                <c:pt idx="5">
                  <c:v>65500000000000</c:v>
                </c:pt>
                <c:pt idx="6">
                  <c:v>69900000000000</c:v>
                </c:pt>
                <c:pt idx="7">
                  <c:v>74900000000000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Sheet1!$L$1</c:f>
              <c:strCache>
                <c:ptCount val="1"/>
                <c:pt idx="0">
                  <c:v>1.65sey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Sheet1!$L$2:$L$9</c:f>
              <c:numCache>
                <c:formatCode>0.00E+00</c:formatCode>
                <c:ptCount val="8"/>
                <c:pt idx="0">
                  <c:v>54200000000000</c:v>
                </c:pt>
                <c:pt idx="1">
                  <c:v>60700000000000</c:v>
                </c:pt>
                <c:pt idx="2">
                  <c:v>64700000000000</c:v>
                </c:pt>
                <c:pt idx="3">
                  <c:v>70400000000000</c:v>
                </c:pt>
                <c:pt idx="4">
                  <c:v>75400000000000</c:v>
                </c:pt>
                <c:pt idx="5">
                  <c:v>80800000000000</c:v>
                </c:pt>
                <c:pt idx="6">
                  <c:v>86500000000000</c:v>
                </c:pt>
                <c:pt idx="7">
                  <c:v>91800000000000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Sheet1!$M$1</c:f>
              <c:strCache>
                <c:ptCount val="1"/>
                <c:pt idx="0">
                  <c:v>1.7sey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Sheet1!$M$2:$M$9</c:f>
              <c:numCache>
                <c:formatCode>0.00E+00</c:formatCode>
                <c:ptCount val="8"/>
                <c:pt idx="0">
                  <c:v>60800000000000</c:v>
                </c:pt>
                <c:pt idx="1">
                  <c:v>65700000000000</c:v>
                </c:pt>
                <c:pt idx="2">
                  <c:v>71500000000000</c:v>
                </c:pt>
                <c:pt idx="3">
                  <c:v>77000000000000</c:v>
                </c:pt>
                <c:pt idx="4">
                  <c:v>82900000000000</c:v>
                </c:pt>
                <c:pt idx="5">
                  <c:v>88700000000000</c:v>
                </c:pt>
                <c:pt idx="6">
                  <c:v>94400000000000</c:v>
                </c:pt>
                <c:pt idx="7">
                  <c:v>99900000000000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Sheet1!$N$1</c:f>
              <c:strCache>
                <c:ptCount val="1"/>
                <c:pt idx="0">
                  <c:v>1.75sey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Sheet1!$N$2:$N$9</c:f>
              <c:numCache>
                <c:formatCode>0.00E+00</c:formatCode>
                <c:ptCount val="8"/>
                <c:pt idx="0">
                  <c:v>68200000000000</c:v>
                </c:pt>
                <c:pt idx="1">
                  <c:v>74200000000000</c:v>
                </c:pt>
                <c:pt idx="2">
                  <c:v>79700000000000</c:v>
                </c:pt>
                <c:pt idx="3">
                  <c:v>86100000000000</c:v>
                </c:pt>
                <c:pt idx="4">
                  <c:v>91300000000000</c:v>
                </c:pt>
                <c:pt idx="5">
                  <c:v>98000000000000</c:v>
                </c:pt>
                <c:pt idx="6">
                  <c:v>103000000000000</c:v>
                </c:pt>
                <c:pt idx="7">
                  <c:v>111000000000000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Sheet1!$O$1</c:f>
              <c:strCache>
                <c:ptCount val="1"/>
                <c:pt idx="0">
                  <c:v>1.8sey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Sheet1!$O$2:$O$9</c:f>
              <c:numCache>
                <c:formatCode>0.00E+00</c:formatCode>
                <c:ptCount val="8"/>
                <c:pt idx="0">
                  <c:v>76500000000000</c:v>
                </c:pt>
                <c:pt idx="1">
                  <c:v>82300000000000</c:v>
                </c:pt>
                <c:pt idx="2">
                  <c:v>86900000000000</c:v>
                </c:pt>
                <c:pt idx="3">
                  <c:v>94800000000000</c:v>
                </c:pt>
                <c:pt idx="4">
                  <c:v>101000000000000</c:v>
                </c:pt>
                <c:pt idx="5">
                  <c:v>108000000000000</c:v>
                </c:pt>
                <c:pt idx="6">
                  <c:v>116000000000000</c:v>
                </c:pt>
                <c:pt idx="7">
                  <c:v>122000000000000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Sheet1!$P$1</c:f>
              <c:strCache>
                <c:ptCount val="1"/>
                <c:pt idx="0">
                  <c:v>1.85sey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Sheet1!$P$2:$P$9</c:f>
              <c:numCache>
                <c:formatCode>0.00E+00</c:formatCode>
                <c:ptCount val="8"/>
                <c:pt idx="0">
                  <c:v>84000000000000</c:v>
                </c:pt>
                <c:pt idx="1">
                  <c:v>90900000000000</c:v>
                </c:pt>
                <c:pt idx="2">
                  <c:v>97800000000000</c:v>
                </c:pt>
                <c:pt idx="3">
                  <c:v>105000000000000</c:v>
                </c:pt>
                <c:pt idx="4">
                  <c:v>112000000000000</c:v>
                </c:pt>
                <c:pt idx="5">
                  <c:v>119000000000000</c:v>
                </c:pt>
                <c:pt idx="6">
                  <c:v>126000000000000</c:v>
                </c:pt>
                <c:pt idx="7">
                  <c:v>134000000000000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Sheet1!$Q$1</c:f>
              <c:strCache>
                <c:ptCount val="1"/>
                <c:pt idx="0">
                  <c:v>1.9sey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Sheet1!$Q$2:$Q$9</c:f>
              <c:numCache>
                <c:formatCode>0.00E+00</c:formatCode>
                <c:ptCount val="8"/>
                <c:pt idx="0">
                  <c:v>93300000000000</c:v>
                </c:pt>
                <c:pt idx="1">
                  <c:v>100000000000000</c:v>
                </c:pt>
                <c:pt idx="2">
                  <c:v>108000000000000</c:v>
                </c:pt>
                <c:pt idx="3">
                  <c:v>115000000000000</c:v>
                </c:pt>
                <c:pt idx="4">
                  <c:v>123000000000000</c:v>
                </c:pt>
                <c:pt idx="5">
                  <c:v>131000000000000</c:v>
                </c:pt>
                <c:pt idx="6">
                  <c:v>139000000000000</c:v>
                </c:pt>
                <c:pt idx="7">
                  <c:v>148000000000000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Sheet1!$R$1</c:f>
              <c:strCache>
                <c:ptCount val="1"/>
                <c:pt idx="0">
                  <c:v>1.95sey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34.44</c:v>
                </c:pt>
                <c:pt idx="1">
                  <c:v>35.42</c:v>
                </c:pt>
                <c:pt idx="2">
                  <c:v>36.409999999999997</c:v>
                </c:pt>
                <c:pt idx="3">
                  <c:v>37.39</c:v>
                </c:pt>
                <c:pt idx="4">
                  <c:v>38.380000000000003</c:v>
                </c:pt>
                <c:pt idx="5">
                  <c:v>39.36</c:v>
                </c:pt>
                <c:pt idx="6">
                  <c:v>40.340000000000003</c:v>
                </c:pt>
                <c:pt idx="7">
                  <c:v>41.33</c:v>
                </c:pt>
              </c:numCache>
            </c:numRef>
          </c:xVal>
          <c:yVal>
            <c:numRef>
              <c:f>Sheet1!$R$2:$R$9</c:f>
              <c:numCache>
                <c:formatCode>0.00E+00</c:formatCode>
                <c:ptCount val="8"/>
                <c:pt idx="0">
                  <c:v>110000000000000</c:v>
                </c:pt>
                <c:pt idx="1">
                  <c:v>119000000000000</c:v>
                </c:pt>
                <c:pt idx="2">
                  <c:v>127000000000000</c:v>
                </c:pt>
                <c:pt idx="3">
                  <c:v>135000000000000</c:v>
                </c:pt>
                <c:pt idx="4">
                  <c:v>146000000000000</c:v>
                </c:pt>
                <c:pt idx="5">
                  <c:v>156000000000000</c:v>
                </c:pt>
                <c:pt idx="6">
                  <c:v>166000000000000</c:v>
                </c:pt>
                <c:pt idx="7">
                  <c:v>175000000000000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81672"/>
        <c:axId val="193382064"/>
      </c:scatterChart>
      <c:valAx>
        <c:axId val="193381672"/>
        <c:scaling>
          <c:orientation val="minMax"/>
          <c:min val="34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Beam</a:t>
                </a:r>
                <a:r>
                  <a:rPr lang="en-US" sz="1600" baseline="0" dirty="0" smtClean="0"/>
                  <a:t> Intensity e12 protons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382064"/>
        <c:crosses val="autoZero"/>
        <c:crossBetween val="midCat"/>
      </c:valAx>
      <c:valAx>
        <c:axId val="193382064"/>
        <c:scaling>
          <c:orientation val="minMax"/>
          <c:max val="200000000000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Electrons/cm^2</a:t>
                </a:r>
                <a:endParaRPr lang="en-US" sz="1600" dirty="0"/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3381672"/>
        <c:crosses val="autoZero"/>
        <c:crossBetween val="midCat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BBD6B-F7C2-4741-944C-29D82E5D317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4844-D48A-1E4E-B929-891EBAC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SEY measurement and RFA simulations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Yichen 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RFA signal to bombardment rate fudge factor estimation </a:t>
            </a:r>
            <a:endParaRPr lang="en-US" sz="2400" dirty="0"/>
          </a:p>
        </p:txBody>
      </p:sp>
      <p:pic>
        <p:nvPicPr>
          <p:cNvPr id="7" name="Picture 6" descr="ValidRecentRF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91" y="1417638"/>
            <a:ext cx="6191250" cy="530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825" y="1165087"/>
            <a:ext cx="250520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Based on RFA circuit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1V~</a:t>
            </a:r>
            <a:r>
              <a:rPr lang="en-US" sz="1600" dirty="0" smtClean="0"/>
              <a:t>1.4e8#/s/cm</a:t>
            </a:r>
            <a:r>
              <a:rPr lang="en-US" sz="1600" baseline="30000" dirty="0" smtClean="0"/>
              <a:t>2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off by one order of magnitude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Turned on RFA amplifier on April 11</a:t>
            </a:r>
            <a:r>
              <a:rPr lang="en-US" baseline="30000" dirty="0" smtClean="0"/>
              <a:t>th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Factor of 8 change in fudge factor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Based on </a:t>
            </a:r>
            <a:r>
              <a:rPr lang="en-US" dirty="0" smtClean="0"/>
              <a:t>POSINST and Feb 23</a:t>
            </a:r>
            <a:r>
              <a:rPr lang="en-US" baseline="30000" dirty="0" smtClean="0"/>
              <a:t>rd</a:t>
            </a:r>
            <a:r>
              <a:rPr lang="en-US" dirty="0" smtClean="0"/>
              <a:t> SEY measurement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Before Apr 11th </a:t>
            </a:r>
            <a:r>
              <a:rPr lang="en-US" sz="1600" dirty="0"/>
              <a:t>1V~4.2e13</a:t>
            </a:r>
            <a:r>
              <a:rPr lang="en-US" sz="1600" dirty="0" smtClean="0"/>
              <a:t>#/s/</a:t>
            </a:r>
            <a:r>
              <a:rPr lang="en-US" sz="1600" dirty="0"/>
              <a:t>cm</a:t>
            </a:r>
            <a:r>
              <a:rPr lang="en-US" sz="1600" baseline="30000" dirty="0"/>
              <a:t>2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After </a:t>
            </a:r>
            <a:r>
              <a:rPr lang="en-US" sz="1600" dirty="0" smtClean="0"/>
              <a:t>Apr 11th  1V</a:t>
            </a:r>
            <a:r>
              <a:rPr lang="en-US" sz="1600" dirty="0"/>
              <a:t>~5.3e12</a:t>
            </a:r>
            <a:r>
              <a:rPr lang="en-US" sz="1600" dirty="0" smtClean="0"/>
              <a:t>#/s/cm</a:t>
            </a:r>
            <a:r>
              <a:rPr lang="en-US" sz="1600" baseline="30000" dirty="0" smtClean="0"/>
              <a:t>2</a:t>
            </a:r>
            <a:endParaRPr lang="en-US" baseline="30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Rule of thumb: 1C/m</a:t>
            </a:r>
            <a:r>
              <a:rPr lang="en-US" baseline="30000" dirty="0" smtClean="0"/>
              <a:t>2 </a:t>
            </a:r>
            <a:r>
              <a:rPr lang="en-US" dirty="0" smtClean="0"/>
              <a:t>causes a noticeable change in SEY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6e14#/cm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Estimate current SEY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1.4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25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SEY measurement</a:t>
            </a:r>
          </a:p>
          <a:p>
            <a:pPr lvl="1"/>
            <a:r>
              <a:rPr lang="en-US" dirty="0" smtClean="0"/>
              <a:t>Conclude The </a:t>
            </a:r>
            <a:r>
              <a:rPr lang="en-US" dirty="0" err="1" smtClean="0"/>
              <a:t>TiN</a:t>
            </a:r>
            <a:r>
              <a:rPr lang="en-US" dirty="0" smtClean="0"/>
              <a:t> experiment</a:t>
            </a:r>
          </a:p>
          <a:p>
            <a:pPr lvl="1"/>
            <a:r>
              <a:rPr lang="en-US" dirty="0" smtClean="0"/>
              <a:t>Compare with the SEY estimation </a:t>
            </a:r>
          </a:p>
          <a:p>
            <a:r>
              <a:rPr lang="en-US" dirty="0" smtClean="0"/>
              <a:t>More accurate RFA simulation</a:t>
            </a:r>
          </a:p>
          <a:p>
            <a:pPr lvl="1"/>
            <a:r>
              <a:rPr lang="en-US" dirty="0" smtClean="0"/>
              <a:t>Details such as bunch length, beam size, bunch structure, better SEY curve, Magnetic field and etc.</a:t>
            </a:r>
          </a:p>
          <a:p>
            <a:pPr lvl="1"/>
            <a:r>
              <a:rPr lang="en-US" smtClean="0"/>
              <a:t>SEY </a:t>
            </a:r>
            <a:r>
              <a:rPr lang="en-US" dirty="0" smtClean="0"/>
              <a:t>condition publications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8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SEY measurement and analysis</a:t>
            </a:r>
          </a:p>
          <a:p>
            <a:pPr lvl="1"/>
            <a:r>
              <a:rPr lang="en-US" dirty="0" smtClean="0"/>
              <a:t>Newest SEY result</a:t>
            </a:r>
          </a:p>
          <a:p>
            <a:pPr lvl="1"/>
            <a:r>
              <a:rPr lang="en-US" dirty="0" smtClean="0"/>
              <a:t>SEY </a:t>
            </a:r>
            <a:r>
              <a:rPr lang="en-US" dirty="0" err="1" smtClean="0"/>
              <a:t>vs</a:t>
            </a:r>
            <a:r>
              <a:rPr lang="en-US" dirty="0" smtClean="0"/>
              <a:t> time, beam intensity, integrated intensity </a:t>
            </a:r>
          </a:p>
          <a:p>
            <a:r>
              <a:rPr lang="en-US" dirty="0" smtClean="0"/>
              <a:t>RFA related POSINST simulations</a:t>
            </a:r>
          </a:p>
          <a:p>
            <a:pPr lvl="1"/>
            <a:r>
              <a:rPr lang="en-US" dirty="0" smtClean="0"/>
              <a:t>SEY, intensity scan</a:t>
            </a:r>
          </a:p>
          <a:p>
            <a:pPr lvl="1"/>
            <a:r>
              <a:rPr lang="en-US" dirty="0" smtClean="0"/>
              <a:t>Analysis based on simulation result and RFA data</a:t>
            </a:r>
          </a:p>
          <a:p>
            <a:r>
              <a:rPr lang="en-US" dirty="0" smtClean="0"/>
              <a:t>Future works</a:t>
            </a:r>
          </a:p>
        </p:txBody>
      </p:sp>
    </p:spTree>
    <p:extLst>
      <p:ext uri="{BB962C8B-B14F-4D97-AF65-F5344CB8AC3E}">
        <p14:creationId xmlns:p14="http://schemas.microsoft.com/office/powerpoint/2010/main" val="363412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</a:t>
            </a:r>
            <a:endParaRPr lang="en-US" dirty="0"/>
          </a:p>
        </p:txBody>
      </p:sp>
      <p:pic>
        <p:nvPicPr>
          <p:cNvPr id="11" name="Picture 10" descr="TiN 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363"/>
            <a:ext cx="914400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Stainless steel</a:t>
            </a:r>
            <a:endParaRPr lang="en-US" dirty="0"/>
          </a:p>
        </p:txBody>
      </p:sp>
      <p:pic>
        <p:nvPicPr>
          <p:cNvPr id="4" name="Picture 3" descr="SS 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032"/>
            <a:ext cx="914400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</a:t>
            </a:r>
            <a:r>
              <a:rPr lang="en-US" dirty="0" err="1"/>
              <a:t>H</a:t>
            </a:r>
            <a:r>
              <a:rPr lang="en-US" dirty="0" err="1" smtClean="0"/>
              <a:t>isory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over time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408880"/>
              </p:ext>
            </p:extLst>
          </p:nvPr>
        </p:nvGraphicFramePr>
        <p:xfrm>
          <a:off x="363400" y="1417637"/>
          <a:ext cx="8457253" cy="513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94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over Beam Intensity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045499"/>
              </p:ext>
            </p:extLst>
          </p:nvPr>
        </p:nvGraphicFramePr>
        <p:xfrm>
          <a:off x="457200" y="1417637"/>
          <a:ext cx="8229600" cy="507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8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over Integrated beam intensity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169174"/>
              </p:ext>
            </p:extLst>
          </p:nvPr>
        </p:nvGraphicFramePr>
        <p:xfrm>
          <a:off x="286019" y="2057399"/>
          <a:ext cx="8591984" cy="452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70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related simulation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625828"/>
              </p:ext>
            </p:extLst>
          </p:nvPr>
        </p:nvGraphicFramePr>
        <p:xfrm>
          <a:off x="598951" y="1317875"/>
          <a:ext cx="7971328" cy="529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47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188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SEY measurement and RFA simulations</vt:lpstr>
      <vt:lpstr>Table of content</vt:lpstr>
      <vt:lpstr>TiN</vt:lpstr>
      <vt:lpstr>Stainless steel</vt:lpstr>
      <vt:lpstr>Intensity Hisory</vt:lpstr>
      <vt:lpstr>SEY over time</vt:lpstr>
      <vt:lpstr>SEY over Beam Intensity</vt:lpstr>
      <vt:lpstr>SEY over Integrated beam intensity</vt:lpstr>
      <vt:lpstr>RFA related simulation</vt:lpstr>
      <vt:lpstr>RFA signal to bombardment rate fudge factor estimation </vt:lpstr>
      <vt:lpstr>Future work</vt:lpstr>
    </vt:vector>
  </TitlesOfParts>
  <Company>Illinoise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</dc:title>
  <dc:creator>Yichen Ji</dc:creator>
  <cp:lastModifiedBy>Yuri I. Alexahin x3471 13062N</cp:lastModifiedBy>
  <cp:revision>22</cp:revision>
  <dcterms:created xsi:type="dcterms:W3CDTF">2016-04-19T19:42:06Z</dcterms:created>
  <dcterms:modified xsi:type="dcterms:W3CDTF">2016-04-20T14:06:59Z</dcterms:modified>
</cp:coreProperties>
</file>