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802" y="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AC21AEA3-337C-4334-AB0D-B598A3D149D5}" type="datetimeFigureOut">
              <a:rPr lang="en-GB" smtClean="0"/>
              <a:t>14/07/2016</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442EC69-4B77-467F-8B43-C47F54FBE20E}" type="slidenum">
              <a:rPr lang="en-GB" smtClean="0"/>
              <a:t>‹N›</a:t>
            </a:fld>
            <a:endParaRPr lang="en-GB"/>
          </a:p>
        </p:txBody>
      </p:sp>
    </p:spTree>
    <p:extLst>
      <p:ext uri="{BB962C8B-B14F-4D97-AF65-F5344CB8AC3E}">
        <p14:creationId xmlns:p14="http://schemas.microsoft.com/office/powerpoint/2010/main" val="295946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AC21AEA3-337C-4334-AB0D-B598A3D149D5}" type="datetimeFigureOut">
              <a:rPr lang="en-GB" smtClean="0"/>
              <a:t>14/07/2016</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442EC69-4B77-467F-8B43-C47F54FBE20E}" type="slidenum">
              <a:rPr lang="en-GB" smtClean="0"/>
              <a:t>‹N›</a:t>
            </a:fld>
            <a:endParaRPr lang="en-GB"/>
          </a:p>
        </p:txBody>
      </p:sp>
    </p:spTree>
    <p:extLst>
      <p:ext uri="{BB962C8B-B14F-4D97-AF65-F5344CB8AC3E}">
        <p14:creationId xmlns:p14="http://schemas.microsoft.com/office/powerpoint/2010/main" val="170344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AC21AEA3-337C-4334-AB0D-B598A3D149D5}" type="datetimeFigureOut">
              <a:rPr lang="en-GB" smtClean="0"/>
              <a:t>14/07/2016</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442EC69-4B77-467F-8B43-C47F54FBE20E}" type="slidenum">
              <a:rPr lang="en-GB" smtClean="0"/>
              <a:t>‹N›</a:t>
            </a:fld>
            <a:endParaRPr lang="en-GB"/>
          </a:p>
        </p:txBody>
      </p:sp>
    </p:spTree>
    <p:extLst>
      <p:ext uri="{BB962C8B-B14F-4D97-AF65-F5344CB8AC3E}">
        <p14:creationId xmlns:p14="http://schemas.microsoft.com/office/powerpoint/2010/main" val="3935698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AC21AEA3-337C-4334-AB0D-B598A3D149D5}" type="datetimeFigureOut">
              <a:rPr lang="en-GB" smtClean="0"/>
              <a:t>14/07/2016</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442EC69-4B77-467F-8B43-C47F54FBE20E}" type="slidenum">
              <a:rPr lang="en-GB" smtClean="0"/>
              <a:t>‹N›</a:t>
            </a:fld>
            <a:endParaRPr lang="en-GB"/>
          </a:p>
        </p:txBody>
      </p:sp>
    </p:spTree>
    <p:extLst>
      <p:ext uri="{BB962C8B-B14F-4D97-AF65-F5344CB8AC3E}">
        <p14:creationId xmlns:p14="http://schemas.microsoft.com/office/powerpoint/2010/main" val="329776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C21AEA3-337C-4334-AB0D-B598A3D149D5}" type="datetimeFigureOut">
              <a:rPr lang="en-GB" smtClean="0"/>
              <a:t>14/07/2016</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9442EC69-4B77-467F-8B43-C47F54FBE20E}" type="slidenum">
              <a:rPr lang="en-GB" smtClean="0"/>
              <a:t>‹N›</a:t>
            </a:fld>
            <a:endParaRPr lang="en-GB"/>
          </a:p>
        </p:txBody>
      </p:sp>
    </p:spTree>
    <p:extLst>
      <p:ext uri="{BB962C8B-B14F-4D97-AF65-F5344CB8AC3E}">
        <p14:creationId xmlns:p14="http://schemas.microsoft.com/office/powerpoint/2010/main" val="175186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AC21AEA3-337C-4334-AB0D-B598A3D149D5}" type="datetimeFigureOut">
              <a:rPr lang="en-GB" smtClean="0"/>
              <a:t>14/07/2016</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442EC69-4B77-467F-8B43-C47F54FBE20E}" type="slidenum">
              <a:rPr lang="en-GB" smtClean="0"/>
              <a:t>‹N›</a:t>
            </a:fld>
            <a:endParaRPr lang="en-GB"/>
          </a:p>
        </p:txBody>
      </p:sp>
    </p:spTree>
    <p:extLst>
      <p:ext uri="{BB962C8B-B14F-4D97-AF65-F5344CB8AC3E}">
        <p14:creationId xmlns:p14="http://schemas.microsoft.com/office/powerpoint/2010/main" val="280793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AC21AEA3-337C-4334-AB0D-B598A3D149D5}" type="datetimeFigureOut">
              <a:rPr lang="en-GB" smtClean="0"/>
              <a:t>14/07/2016</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9442EC69-4B77-467F-8B43-C47F54FBE20E}" type="slidenum">
              <a:rPr lang="en-GB" smtClean="0"/>
              <a:t>‹N›</a:t>
            </a:fld>
            <a:endParaRPr lang="en-GB"/>
          </a:p>
        </p:txBody>
      </p:sp>
    </p:spTree>
    <p:extLst>
      <p:ext uri="{BB962C8B-B14F-4D97-AF65-F5344CB8AC3E}">
        <p14:creationId xmlns:p14="http://schemas.microsoft.com/office/powerpoint/2010/main" val="1211407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AC21AEA3-337C-4334-AB0D-B598A3D149D5}" type="datetimeFigureOut">
              <a:rPr lang="en-GB" smtClean="0"/>
              <a:t>14/07/2016</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9442EC69-4B77-467F-8B43-C47F54FBE20E}" type="slidenum">
              <a:rPr lang="en-GB" smtClean="0"/>
              <a:t>‹N›</a:t>
            </a:fld>
            <a:endParaRPr lang="en-GB"/>
          </a:p>
        </p:txBody>
      </p:sp>
    </p:spTree>
    <p:extLst>
      <p:ext uri="{BB962C8B-B14F-4D97-AF65-F5344CB8AC3E}">
        <p14:creationId xmlns:p14="http://schemas.microsoft.com/office/powerpoint/2010/main" val="222981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C21AEA3-337C-4334-AB0D-B598A3D149D5}" type="datetimeFigureOut">
              <a:rPr lang="en-GB" smtClean="0"/>
              <a:t>14/07/2016</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9442EC69-4B77-467F-8B43-C47F54FBE20E}" type="slidenum">
              <a:rPr lang="en-GB" smtClean="0"/>
              <a:t>‹N›</a:t>
            </a:fld>
            <a:endParaRPr lang="en-GB"/>
          </a:p>
        </p:txBody>
      </p:sp>
    </p:spTree>
    <p:extLst>
      <p:ext uri="{BB962C8B-B14F-4D97-AF65-F5344CB8AC3E}">
        <p14:creationId xmlns:p14="http://schemas.microsoft.com/office/powerpoint/2010/main" val="65150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C21AEA3-337C-4334-AB0D-B598A3D149D5}" type="datetimeFigureOut">
              <a:rPr lang="en-GB" smtClean="0"/>
              <a:t>14/07/2016</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442EC69-4B77-467F-8B43-C47F54FBE20E}" type="slidenum">
              <a:rPr lang="en-GB" smtClean="0"/>
              <a:t>‹N›</a:t>
            </a:fld>
            <a:endParaRPr lang="en-GB"/>
          </a:p>
        </p:txBody>
      </p:sp>
    </p:spTree>
    <p:extLst>
      <p:ext uri="{BB962C8B-B14F-4D97-AF65-F5344CB8AC3E}">
        <p14:creationId xmlns:p14="http://schemas.microsoft.com/office/powerpoint/2010/main" val="1375157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C21AEA3-337C-4334-AB0D-B598A3D149D5}" type="datetimeFigureOut">
              <a:rPr lang="en-GB" smtClean="0"/>
              <a:t>14/07/2016</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9442EC69-4B77-467F-8B43-C47F54FBE20E}" type="slidenum">
              <a:rPr lang="en-GB" smtClean="0"/>
              <a:t>‹N›</a:t>
            </a:fld>
            <a:endParaRPr lang="en-GB"/>
          </a:p>
        </p:txBody>
      </p:sp>
    </p:spTree>
    <p:extLst>
      <p:ext uri="{BB962C8B-B14F-4D97-AF65-F5344CB8AC3E}">
        <p14:creationId xmlns:p14="http://schemas.microsoft.com/office/powerpoint/2010/main" val="1126427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1AEA3-337C-4334-AB0D-B598A3D149D5}" type="datetimeFigureOut">
              <a:rPr lang="en-GB" smtClean="0"/>
              <a:t>14/07/2016</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2EC69-4B77-467F-8B43-C47F54FBE20E}" type="slidenum">
              <a:rPr lang="en-GB" smtClean="0"/>
              <a:t>‹N›</a:t>
            </a:fld>
            <a:endParaRPr lang="en-GB"/>
          </a:p>
        </p:txBody>
      </p:sp>
    </p:spTree>
    <p:extLst>
      <p:ext uri="{BB962C8B-B14F-4D97-AF65-F5344CB8AC3E}">
        <p14:creationId xmlns:p14="http://schemas.microsoft.com/office/powerpoint/2010/main" val="2898008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95536" y="1028343"/>
            <a:ext cx="8136904" cy="3139321"/>
          </a:xfrm>
          <a:prstGeom prst="rect">
            <a:avLst/>
          </a:prstGeom>
        </p:spPr>
        <p:txBody>
          <a:bodyPr wrap="square">
            <a:spAutoFit/>
          </a:bodyPr>
          <a:lstStyle/>
          <a:p>
            <a:r>
              <a:rPr lang="en-US" b="1" dirty="0"/>
              <a:t>2.2.1	Findings</a:t>
            </a:r>
            <a:endParaRPr lang="en-GB" b="1" dirty="0"/>
          </a:p>
          <a:p>
            <a:pPr marL="285750" indent="-285750">
              <a:buFont typeface="Wingdings" panose="05000000000000000000" pitchFamily="2" charset="2"/>
              <a:buChar char="ü"/>
            </a:pPr>
            <a:r>
              <a:rPr lang="en-US" dirty="0"/>
              <a:t>The </a:t>
            </a:r>
            <a:r>
              <a:rPr lang="en-US" dirty="0" smtClean="0"/>
              <a:t>conceptual electrical </a:t>
            </a:r>
            <a:r>
              <a:rPr lang="en-US" dirty="0"/>
              <a:t>design of the APA and the grounding solutions to be adopted have been presented during the review. PSL is working in coordination with BNL and the </a:t>
            </a:r>
            <a:r>
              <a:rPr lang="en-US" dirty="0" err="1"/>
              <a:t>ProtoDune</a:t>
            </a:r>
            <a:r>
              <a:rPr lang="en-US" dirty="0"/>
              <a:t> project management to finalize the design and proceed to procurement and production.</a:t>
            </a:r>
            <a:endParaRPr lang="en-GB" dirty="0"/>
          </a:p>
          <a:p>
            <a:pPr marL="285750" indent="-285750">
              <a:buFont typeface="Wingdings" panose="05000000000000000000" pitchFamily="2" charset="2"/>
              <a:buChar char="ü"/>
            </a:pPr>
            <a:r>
              <a:rPr lang="en-US" dirty="0"/>
              <a:t>Information and feedback from the 35ton tests </a:t>
            </a:r>
            <a:r>
              <a:rPr lang="en-US" smtClean="0"/>
              <a:t>may be of </a:t>
            </a:r>
            <a:r>
              <a:rPr lang="en-US" dirty="0"/>
              <a:t>limited use given the noise problems experienced during the tests and the difficulty in disentangling effects due to the 35t environmental noise, design faults in the cold electronics (CE) and possible weaknesses in the APA electric and grounding design.</a:t>
            </a:r>
            <a:endParaRPr lang="en-GB" dirty="0"/>
          </a:p>
          <a:p>
            <a:pPr marL="285750" indent="-285750">
              <a:buFont typeface="Wingdings" panose="05000000000000000000" pitchFamily="2" charset="2"/>
              <a:buChar char="ü"/>
            </a:pPr>
            <a:r>
              <a:rPr lang="en-US" dirty="0"/>
              <a:t>This potential risk is mitigated by the warm and cold electric tests that are planned in the QA procedures prior to installation at CERN   </a:t>
            </a:r>
            <a:endParaRPr lang="en-GB" dirty="0"/>
          </a:p>
        </p:txBody>
      </p:sp>
      <p:sp>
        <p:nvSpPr>
          <p:cNvPr id="7" name="CasellaDiTesto 6"/>
          <p:cNvSpPr txBox="1"/>
          <p:nvPr/>
        </p:nvSpPr>
        <p:spPr>
          <a:xfrm>
            <a:off x="395536" y="188640"/>
            <a:ext cx="6696744" cy="369332"/>
          </a:xfrm>
          <a:prstGeom prst="rect">
            <a:avLst/>
          </a:prstGeom>
          <a:noFill/>
        </p:spPr>
        <p:txBody>
          <a:bodyPr wrap="square" rtlCol="0">
            <a:spAutoFit/>
          </a:bodyPr>
          <a:lstStyle/>
          <a:p>
            <a:r>
              <a:rPr lang="it-IT" b="1" dirty="0" err="1" smtClean="0">
                <a:solidFill>
                  <a:srgbClr val="FF0000"/>
                </a:solidFill>
              </a:rPr>
              <a:t>Electrical</a:t>
            </a:r>
            <a:r>
              <a:rPr lang="it-IT" b="1" dirty="0" smtClean="0">
                <a:solidFill>
                  <a:srgbClr val="FF0000"/>
                </a:solidFill>
              </a:rPr>
              <a:t>/</a:t>
            </a:r>
            <a:r>
              <a:rPr lang="it-IT" b="1" dirty="0" err="1" smtClean="0">
                <a:solidFill>
                  <a:srgbClr val="FF0000"/>
                </a:solidFill>
              </a:rPr>
              <a:t>Grounding</a:t>
            </a:r>
            <a:endParaRPr lang="en-GB" b="1" dirty="0">
              <a:solidFill>
                <a:srgbClr val="FF0000"/>
              </a:solidFill>
            </a:endParaRPr>
          </a:p>
        </p:txBody>
      </p:sp>
    </p:spTree>
    <p:extLst>
      <p:ext uri="{BB962C8B-B14F-4D97-AF65-F5344CB8AC3E}">
        <p14:creationId xmlns:p14="http://schemas.microsoft.com/office/powerpoint/2010/main" val="240735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612845"/>
            <a:ext cx="8424936" cy="3970318"/>
          </a:xfrm>
          <a:prstGeom prst="rect">
            <a:avLst/>
          </a:prstGeom>
        </p:spPr>
        <p:txBody>
          <a:bodyPr wrap="square">
            <a:spAutoFit/>
          </a:bodyPr>
          <a:lstStyle/>
          <a:p>
            <a:r>
              <a:rPr lang="en-US" b="1" dirty="0"/>
              <a:t>2.2.2	Comments</a:t>
            </a:r>
            <a:endParaRPr lang="en-GB" b="1" dirty="0"/>
          </a:p>
          <a:p>
            <a:pPr marL="285750" indent="-285750">
              <a:buFont typeface="Wingdings" panose="05000000000000000000" pitchFamily="2" charset="2"/>
              <a:buChar char="ü"/>
            </a:pPr>
            <a:r>
              <a:rPr lang="en-US" dirty="0"/>
              <a:t>The use of the mesh </a:t>
            </a:r>
            <a:r>
              <a:rPr lang="en-US" dirty="0" smtClean="0"/>
              <a:t>is </a:t>
            </a:r>
            <a:r>
              <a:rPr lang="en-US" dirty="0"/>
              <a:t>supported by data from the 35ton test but the electrical specs have not been fully defined yet. </a:t>
            </a:r>
            <a:r>
              <a:rPr lang="en-US" dirty="0" smtClean="0"/>
              <a:t>A full electrical characterization as a function of frequency has not been shown.</a:t>
            </a:r>
            <a:endParaRPr lang="en-GB" dirty="0"/>
          </a:p>
          <a:p>
            <a:pPr marL="285750" indent="-285750">
              <a:buFont typeface="Wingdings" panose="05000000000000000000" pitchFamily="2" charset="2"/>
              <a:buChar char="ü"/>
            </a:pPr>
            <a:r>
              <a:rPr lang="en-US" dirty="0"/>
              <a:t>The use of separate boxes to host CE is relatively new in the design history of the APA and will be tested in realistic conditions just at CERN. As a consequence, the </a:t>
            </a:r>
            <a:r>
              <a:rPr lang="en-US" dirty="0" smtClean="0"/>
              <a:t>grounding design </a:t>
            </a:r>
            <a:r>
              <a:rPr lang="en-US" dirty="0"/>
              <a:t>should be configurable in order to react to unexpected problems in the commissioning phase. </a:t>
            </a:r>
            <a:endParaRPr lang="en-GB" dirty="0"/>
          </a:p>
          <a:p>
            <a:pPr marL="285750" indent="-285750">
              <a:buFont typeface="Wingdings" panose="05000000000000000000" pitchFamily="2" charset="2"/>
              <a:buChar char="ü"/>
            </a:pPr>
            <a:r>
              <a:rPr lang="en-US" dirty="0"/>
              <a:t>Material selection (electric components suitable for cryogenic application) is, in principle not particularly challenging but tests and procurement time is critical for the schedule of the project.</a:t>
            </a:r>
            <a:endParaRPr lang="en-GB" dirty="0"/>
          </a:p>
          <a:p>
            <a:pPr marL="285750" indent="-285750">
              <a:buFont typeface="Wingdings" panose="05000000000000000000" pitchFamily="2" charset="2"/>
              <a:buChar char="ü"/>
            </a:pPr>
            <a:r>
              <a:rPr lang="en-US" dirty="0"/>
              <a:t>The current design focuses on ease of access of electronics (boxes) and components (CR boards, G plane bias board ); however, these solutions pose potential issues on grounding that should be addressed.  </a:t>
            </a:r>
            <a:endParaRPr lang="en-GB" dirty="0"/>
          </a:p>
        </p:txBody>
      </p:sp>
    </p:spTree>
    <p:extLst>
      <p:ext uri="{BB962C8B-B14F-4D97-AF65-F5344CB8AC3E}">
        <p14:creationId xmlns:p14="http://schemas.microsoft.com/office/powerpoint/2010/main" val="1268192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9552" y="476672"/>
            <a:ext cx="8208912" cy="3139321"/>
          </a:xfrm>
          <a:prstGeom prst="rect">
            <a:avLst/>
          </a:prstGeom>
        </p:spPr>
        <p:txBody>
          <a:bodyPr wrap="square">
            <a:spAutoFit/>
          </a:bodyPr>
          <a:lstStyle/>
          <a:p>
            <a:r>
              <a:rPr lang="en-US" b="1" dirty="0"/>
              <a:t>2.2.3	Recommendations</a:t>
            </a:r>
            <a:endParaRPr lang="en-GB" b="1" dirty="0"/>
          </a:p>
          <a:p>
            <a:pPr marL="285750" indent="-285750">
              <a:buFont typeface="Wingdings" panose="05000000000000000000" pitchFamily="2" charset="2"/>
              <a:buChar char="ü"/>
            </a:pPr>
            <a:r>
              <a:rPr lang="en-US" dirty="0"/>
              <a:t>Consider a configurable design in the most critical ground attachment points</a:t>
            </a:r>
            <a:endParaRPr lang="en-GB" dirty="0"/>
          </a:p>
          <a:p>
            <a:pPr marL="285750" indent="-285750">
              <a:buFont typeface="Wingdings" panose="05000000000000000000" pitchFamily="2" charset="2"/>
              <a:buChar char="ü"/>
            </a:pPr>
            <a:r>
              <a:rPr lang="en-US" dirty="0"/>
              <a:t>Give high priority on electric component selections suitable for cryogenic operation and include procurement and test in the APA production schedule</a:t>
            </a:r>
            <a:endParaRPr lang="en-GB" dirty="0"/>
          </a:p>
          <a:p>
            <a:pPr marL="285750" indent="-285750">
              <a:buFont typeface="Wingdings" panose="05000000000000000000" pitchFamily="2" charset="2"/>
              <a:buChar char="ü"/>
            </a:pPr>
            <a:r>
              <a:rPr lang="en-US" dirty="0" smtClean="0"/>
              <a:t>Consider extending </a:t>
            </a:r>
            <a:r>
              <a:rPr lang="en-US" dirty="0"/>
              <a:t>the scope </a:t>
            </a:r>
            <a:r>
              <a:rPr lang="en-US" dirty="0" smtClean="0"/>
              <a:t>(beyond the proposed 10%) of </a:t>
            </a:r>
            <a:r>
              <a:rPr lang="en-US" dirty="0"/>
              <a:t>the cold and post-cooling tests to identify damages affecting electrical performance after thermal cycles</a:t>
            </a:r>
            <a:endParaRPr lang="en-GB" dirty="0"/>
          </a:p>
          <a:p>
            <a:pPr marL="285750" indent="-285750">
              <a:buFont typeface="Wingdings" panose="05000000000000000000" pitchFamily="2" charset="2"/>
              <a:buChar char="ü"/>
            </a:pPr>
            <a:r>
              <a:rPr lang="en-US" dirty="0"/>
              <a:t>As the electrical design of the HV Wire Bias Filter Board and the CR Wire Board matures, the overall HV wire bias distribution design including all Printed Circuit Boards and wire connections should be reviewed by the DUNE Grounding and Shield Committee. </a:t>
            </a:r>
            <a:endParaRPr lang="en-GB" dirty="0"/>
          </a:p>
        </p:txBody>
      </p:sp>
    </p:spTree>
    <p:extLst>
      <p:ext uri="{BB962C8B-B14F-4D97-AF65-F5344CB8AC3E}">
        <p14:creationId xmlns:p14="http://schemas.microsoft.com/office/powerpoint/2010/main" val="1178162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4</Words>
  <Application>Microsoft Office PowerPoint</Application>
  <PresentationFormat>Presentazione su schermo (4:3)</PresentationFormat>
  <Paragraphs>15</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terranov</dc:creator>
  <cp:lastModifiedBy>terranov</cp:lastModifiedBy>
  <cp:revision>7</cp:revision>
  <dcterms:created xsi:type="dcterms:W3CDTF">2016-07-14T17:44:09Z</dcterms:created>
  <dcterms:modified xsi:type="dcterms:W3CDTF">2016-07-14T18:18:27Z</dcterms:modified>
</cp:coreProperties>
</file>