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xlsx" ContentType="application/vnd.openxmlformats-officedocument.spreadsheetml.sheet"/>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5"/>
  </p:notesMasterIdLst>
  <p:handoutMasterIdLst>
    <p:handoutMasterId r:id="rId16"/>
  </p:handoutMasterIdLst>
  <p:sldIdLst>
    <p:sldId id="256" r:id="rId2"/>
    <p:sldId id="257" r:id="rId3"/>
    <p:sldId id="273" r:id="rId4"/>
    <p:sldId id="274" r:id="rId5"/>
    <p:sldId id="271" r:id="rId6"/>
    <p:sldId id="265" r:id="rId7"/>
    <p:sldId id="260" r:id="rId8"/>
    <p:sldId id="263" r:id="rId9"/>
    <p:sldId id="262" r:id="rId10"/>
    <p:sldId id="261" r:id="rId11"/>
    <p:sldId id="266" r:id="rId12"/>
    <p:sldId id="264" r:id="rId13"/>
    <p:sldId id="268"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6" d="100"/>
          <a:sy n="96" d="100"/>
        </p:scale>
        <p:origin x="-176"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handoutMaster" Target="handoutMasters/handout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75BE8A8-8BB9-4146-8F8E-6DF717C99697}" type="datetimeFigureOut">
              <a:rPr lang="en-US" smtClean="0"/>
              <a:t>7/8/16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6D219CD-4DC4-8E4E-874E-FFB8C310B679}" type="slidenum">
              <a:rPr lang="en-US" smtClean="0"/>
              <a:t>‹#›</a:t>
            </a:fld>
            <a:endParaRPr lang="en-US"/>
          </a:p>
        </p:txBody>
      </p:sp>
    </p:spTree>
    <p:extLst>
      <p:ext uri="{BB962C8B-B14F-4D97-AF65-F5344CB8AC3E}">
        <p14:creationId xmlns:p14="http://schemas.microsoft.com/office/powerpoint/2010/main" val="6370708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09DEE5-319F-5649-BC10-EE4C1EB37CBA}" type="datetimeFigureOut">
              <a:rPr lang="en-US" smtClean="0"/>
              <a:t>7/8/16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D5C8AA-E81F-F749-A38A-4628752455E7}" type="slidenum">
              <a:rPr lang="en-US" smtClean="0"/>
              <a:t>‹#›</a:t>
            </a:fld>
            <a:endParaRPr lang="en-US"/>
          </a:p>
        </p:txBody>
      </p:sp>
    </p:spTree>
    <p:extLst>
      <p:ext uri="{BB962C8B-B14F-4D97-AF65-F5344CB8AC3E}">
        <p14:creationId xmlns:p14="http://schemas.microsoft.com/office/powerpoint/2010/main" val="78255694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July 13 -14, 2016</a:t>
            </a:r>
            <a:endParaRPr lang="en-US"/>
          </a:p>
        </p:txBody>
      </p:sp>
      <p:sp>
        <p:nvSpPr>
          <p:cNvPr id="5" name="Footer Placeholder 4"/>
          <p:cNvSpPr>
            <a:spLocks noGrp="1"/>
          </p:cNvSpPr>
          <p:nvPr>
            <p:ph type="ftr" sz="quarter" idx="11"/>
          </p:nvPr>
        </p:nvSpPr>
        <p:spPr/>
        <p:txBody>
          <a:bodyPr/>
          <a:lstStyle/>
          <a:p>
            <a:r>
              <a:rPr lang="en-US" smtClean="0"/>
              <a:t>ProtoDUNE APA Design Review, Paulos/Soderberg</a:t>
            </a:r>
            <a:endParaRPr lang="en-US"/>
          </a:p>
        </p:txBody>
      </p:sp>
      <p:sp>
        <p:nvSpPr>
          <p:cNvPr id="6" name="Slide Number Placeholder 5"/>
          <p:cNvSpPr>
            <a:spLocks noGrp="1"/>
          </p:cNvSpPr>
          <p:nvPr>
            <p:ph type="sldNum" sz="quarter" idx="12"/>
          </p:nvPr>
        </p:nvSpPr>
        <p:spPr/>
        <p:txBody>
          <a:bodyPr/>
          <a:lstStyle/>
          <a:p>
            <a:fld id="{ECE47DB3-68BE-664C-856B-5D25A77CC215}" type="slidenum">
              <a:rPr lang="en-US" smtClean="0"/>
              <a:t>‹#›</a:t>
            </a:fld>
            <a:endParaRPr lang="en-US"/>
          </a:p>
        </p:txBody>
      </p:sp>
    </p:spTree>
    <p:extLst>
      <p:ext uri="{BB962C8B-B14F-4D97-AF65-F5344CB8AC3E}">
        <p14:creationId xmlns:p14="http://schemas.microsoft.com/office/powerpoint/2010/main" val="2391845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July 13 -14, 2016</a:t>
            </a:r>
            <a:endParaRPr lang="en-US"/>
          </a:p>
        </p:txBody>
      </p:sp>
      <p:sp>
        <p:nvSpPr>
          <p:cNvPr id="5" name="Footer Placeholder 4"/>
          <p:cNvSpPr>
            <a:spLocks noGrp="1"/>
          </p:cNvSpPr>
          <p:nvPr>
            <p:ph type="ftr" sz="quarter" idx="11"/>
          </p:nvPr>
        </p:nvSpPr>
        <p:spPr/>
        <p:txBody>
          <a:bodyPr/>
          <a:lstStyle/>
          <a:p>
            <a:r>
              <a:rPr lang="en-US" smtClean="0"/>
              <a:t>ProtoDUNE APA Design Review, Paulos/Soderberg</a:t>
            </a:r>
            <a:endParaRPr lang="en-US"/>
          </a:p>
        </p:txBody>
      </p:sp>
      <p:sp>
        <p:nvSpPr>
          <p:cNvPr id="6" name="Slide Number Placeholder 5"/>
          <p:cNvSpPr>
            <a:spLocks noGrp="1"/>
          </p:cNvSpPr>
          <p:nvPr>
            <p:ph type="sldNum" sz="quarter" idx="12"/>
          </p:nvPr>
        </p:nvSpPr>
        <p:spPr/>
        <p:txBody>
          <a:bodyPr/>
          <a:lstStyle/>
          <a:p>
            <a:fld id="{ECE47DB3-68BE-664C-856B-5D25A77CC215}" type="slidenum">
              <a:rPr lang="en-US" smtClean="0"/>
              <a:t>‹#›</a:t>
            </a:fld>
            <a:endParaRPr lang="en-US"/>
          </a:p>
        </p:txBody>
      </p:sp>
    </p:spTree>
    <p:extLst>
      <p:ext uri="{BB962C8B-B14F-4D97-AF65-F5344CB8AC3E}">
        <p14:creationId xmlns:p14="http://schemas.microsoft.com/office/powerpoint/2010/main" val="984126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July 13 -14, 2016</a:t>
            </a:r>
            <a:endParaRPr lang="en-US"/>
          </a:p>
        </p:txBody>
      </p:sp>
      <p:sp>
        <p:nvSpPr>
          <p:cNvPr id="5" name="Footer Placeholder 4"/>
          <p:cNvSpPr>
            <a:spLocks noGrp="1"/>
          </p:cNvSpPr>
          <p:nvPr>
            <p:ph type="ftr" sz="quarter" idx="11"/>
          </p:nvPr>
        </p:nvSpPr>
        <p:spPr/>
        <p:txBody>
          <a:bodyPr/>
          <a:lstStyle/>
          <a:p>
            <a:r>
              <a:rPr lang="en-US" smtClean="0"/>
              <a:t>ProtoDUNE APA Design Review, Paulos/Soderberg</a:t>
            </a:r>
            <a:endParaRPr lang="en-US"/>
          </a:p>
        </p:txBody>
      </p:sp>
      <p:sp>
        <p:nvSpPr>
          <p:cNvPr id="6" name="Slide Number Placeholder 5"/>
          <p:cNvSpPr>
            <a:spLocks noGrp="1"/>
          </p:cNvSpPr>
          <p:nvPr>
            <p:ph type="sldNum" sz="quarter" idx="12"/>
          </p:nvPr>
        </p:nvSpPr>
        <p:spPr/>
        <p:txBody>
          <a:bodyPr/>
          <a:lstStyle/>
          <a:p>
            <a:fld id="{ECE47DB3-68BE-664C-856B-5D25A77CC215}" type="slidenum">
              <a:rPr lang="en-US" smtClean="0"/>
              <a:t>‹#›</a:t>
            </a:fld>
            <a:endParaRPr lang="en-US"/>
          </a:p>
        </p:txBody>
      </p:sp>
    </p:spTree>
    <p:extLst>
      <p:ext uri="{BB962C8B-B14F-4D97-AF65-F5344CB8AC3E}">
        <p14:creationId xmlns:p14="http://schemas.microsoft.com/office/powerpoint/2010/main" val="2188008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July 13 -14, 2016</a:t>
            </a:r>
            <a:endParaRPr lang="en-US"/>
          </a:p>
        </p:txBody>
      </p:sp>
      <p:sp>
        <p:nvSpPr>
          <p:cNvPr id="5" name="Footer Placeholder 4"/>
          <p:cNvSpPr>
            <a:spLocks noGrp="1"/>
          </p:cNvSpPr>
          <p:nvPr>
            <p:ph type="ftr" sz="quarter" idx="11"/>
          </p:nvPr>
        </p:nvSpPr>
        <p:spPr/>
        <p:txBody>
          <a:bodyPr/>
          <a:lstStyle/>
          <a:p>
            <a:r>
              <a:rPr lang="en-US" smtClean="0"/>
              <a:t>ProtoDUNE APA Design Review, Paulos/Soderberg</a:t>
            </a:r>
            <a:endParaRPr lang="en-US"/>
          </a:p>
        </p:txBody>
      </p:sp>
      <p:sp>
        <p:nvSpPr>
          <p:cNvPr id="6" name="Slide Number Placeholder 5"/>
          <p:cNvSpPr>
            <a:spLocks noGrp="1"/>
          </p:cNvSpPr>
          <p:nvPr>
            <p:ph type="sldNum" sz="quarter" idx="12"/>
          </p:nvPr>
        </p:nvSpPr>
        <p:spPr/>
        <p:txBody>
          <a:bodyPr/>
          <a:lstStyle/>
          <a:p>
            <a:fld id="{ECE47DB3-68BE-664C-856B-5D25A77CC215}" type="slidenum">
              <a:rPr lang="en-US" smtClean="0"/>
              <a:t>‹#›</a:t>
            </a:fld>
            <a:endParaRPr lang="en-US"/>
          </a:p>
        </p:txBody>
      </p:sp>
    </p:spTree>
    <p:extLst>
      <p:ext uri="{BB962C8B-B14F-4D97-AF65-F5344CB8AC3E}">
        <p14:creationId xmlns:p14="http://schemas.microsoft.com/office/powerpoint/2010/main" val="2521243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July 13 -14, 2016</a:t>
            </a:r>
            <a:endParaRPr lang="en-US"/>
          </a:p>
        </p:txBody>
      </p:sp>
      <p:sp>
        <p:nvSpPr>
          <p:cNvPr id="5" name="Footer Placeholder 4"/>
          <p:cNvSpPr>
            <a:spLocks noGrp="1"/>
          </p:cNvSpPr>
          <p:nvPr>
            <p:ph type="ftr" sz="quarter" idx="11"/>
          </p:nvPr>
        </p:nvSpPr>
        <p:spPr/>
        <p:txBody>
          <a:bodyPr/>
          <a:lstStyle/>
          <a:p>
            <a:r>
              <a:rPr lang="en-US" smtClean="0"/>
              <a:t>ProtoDUNE APA Design Review, Paulos/Soderberg</a:t>
            </a:r>
            <a:endParaRPr lang="en-US"/>
          </a:p>
        </p:txBody>
      </p:sp>
      <p:sp>
        <p:nvSpPr>
          <p:cNvPr id="6" name="Slide Number Placeholder 5"/>
          <p:cNvSpPr>
            <a:spLocks noGrp="1"/>
          </p:cNvSpPr>
          <p:nvPr>
            <p:ph type="sldNum" sz="quarter" idx="12"/>
          </p:nvPr>
        </p:nvSpPr>
        <p:spPr/>
        <p:txBody>
          <a:bodyPr/>
          <a:lstStyle/>
          <a:p>
            <a:fld id="{ECE47DB3-68BE-664C-856B-5D25A77CC215}" type="slidenum">
              <a:rPr lang="en-US" smtClean="0"/>
              <a:t>‹#›</a:t>
            </a:fld>
            <a:endParaRPr lang="en-US"/>
          </a:p>
        </p:txBody>
      </p:sp>
    </p:spTree>
    <p:extLst>
      <p:ext uri="{BB962C8B-B14F-4D97-AF65-F5344CB8AC3E}">
        <p14:creationId xmlns:p14="http://schemas.microsoft.com/office/powerpoint/2010/main" val="2131848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July 13 -14, 2016</a:t>
            </a:r>
            <a:endParaRPr lang="en-US"/>
          </a:p>
        </p:txBody>
      </p:sp>
      <p:sp>
        <p:nvSpPr>
          <p:cNvPr id="6" name="Footer Placeholder 5"/>
          <p:cNvSpPr>
            <a:spLocks noGrp="1"/>
          </p:cNvSpPr>
          <p:nvPr>
            <p:ph type="ftr" sz="quarter" idx="11"/>
          </p:nvPr>
        </p:nvSpPr>
        <p:spPr/>
        <p:txBody>
          <a:bodyPr/>
          <a:lstStyle/>
          <a:p>
            <a:r>
              <a:rPr lang="en-US" smtClean="0"/>
              <a:t>ProtoDUNE APA Design Review, Paulos/Soderberg</a:t>
            </a:r>
            <a:endParaRPr lang="en-US"/>
          </a:p>
        </p:txBody>
      </p:sp>
      <p:sp>
        <p:nvSpPr>
          <p:cNvPr id="7" name="Slide Number Placeholder 6"/>
          <p:cNvSpPr>
            <a:spLocks noGrp="1"/>
          </p:cNvSpPr>
          <p:nvPr>
            <p:ph type="sldNum" sz="quarter" idx="12"/>
          </p:nvPr>
        </p:nvSpPr>
        <p:spPr/>
        <p:txBody>
          <a:bodyPr/>
          <a:lstStyle/>
          <a:p>
            <a:fld id="{ECE47DB3-68BE-664C-856B-5D25A77CC215}" type="slidenum">
              <a:rPr lang="en-US" smtClean="0"/>
              <a:t>‹#›</a:t>
            </a:fld>
            <a:endParaRPr lang="en-US"/>
          </a:p>
        </p:txBody>
      </p:sp>
    </p:spTree>
    <p:extLst>
      <p:ext uri="{BB962C8B-B14F-4D97-AF65-F5344CB8AC3E}">
        <p14:creationId xmlns:p14="http://schemas.microsoft.com/office/powerpoint/2010/main" val="3074365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July 13 -14, 2016</a:t>
            </a:r>
            <a:endParaRPr lang="en-US"/>
          </a:p>
        </p:txBody>
      </p:sp>
      <p:sp>
        <p:nvSpPr>
          <p:cNvPr id="8" name="Footer Placeholder 7"/>
          <p:cNvSpPr>
            <a:spLocks noGrp="1"/>
          </p:cNvSpPr>
          <p:nvPr>
            <p:ph type="ftr" sz="quarter" idx="11"/>
          </p:nvPr>
        </p:nvSpPr>
        <p:spPr/>
        <p:txBody>
          <a:bodyPr/>
          <a:lstStyle/>
          <a:p>
            <a:r>
              <a:rPr lang="en-US" smtClean="0"/>
              <a:t>ProtoDUNE APA Design Review, Paulos/Soderberg</a:t>
            </a:r>
            <a:endParaRPr lang="en-US"/>
          </a:p>
        </p:txBody>
      </p:sp>
      <p:sp>
        <p:nvSpPr>
          <p:cNvPr id="9" name="Slide Number Placeholder 8"/>
          <p:cNvSpPr>
            <a:spLocks noGrp="1"/>
          </p:cNvSpPr>
          <p:nvPr>
            <p:ph type="sldNum" sz="quarter" idx="12"/>
          </p:nvPr>
        </p:nvSpPr>
        <p:spPr/>
        <p:txBody>
          <a:bodyPr/>
          <a:lstStyle/>
          <a:p>
            <a:fld id="{ECE47DB3-68BE-664C-856B-5D25A77CC215}" type="slidenum">
              <a:rPr lang="en-US" smtClean="0"/>
              <a:t>‹#›</a:t>
            </a:fld>
            <a:endParaRPr lang="en-US"/>
          </a:p>
        </p:txBody>
      </p:sp>
    </p:spTree>
    <p:extLst>
      <p:ext uri="{BB962C8B-B14F-4D97-AF65-F5344CB8AC3E}">
        <p14:creationId xmlns:p14="http://schemas.microsoft.com/office/powerpoint/2010/main" val="3571235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July 13 -14, 2016</a:t>
            </a:r>
            <a:endParaRPr lang="en-US"/>
          </a:p>
        </p:txBody>
      </p:sp>
      <p:sp>
        <p:nvSpPr>
          <p:cNvPr id="4" name="Footer Placeholder 3"/>
          <p:cNvSpPr>
            <a:spLocks noGrp="1"/>
          </p:cNvSpPr>
          <p:nvPr>
            <p:ph type="ftr" sz="quarter" idx="11"/>
          </p:nvPr>
        </p:nvSpPr>
        <p:spPr/>
        <p:txBody>
          <a:bodyPr/>
          <a:lstStyle/>
          <a:p>
            <a:r>
              <a:rPr lang="en-US" smtClean="0"/>
              <a:t>ProtoDUNE APA Design Review, Paulos/Soderberg</a:t>
            </a:r>
            <a:endParaRPr lang="en-US"/>
          </a:p>
        </p:txBody>
      </p:sp>
      <p:sp>
        <p:nvSpPr>
          <p:cNvPr id="5" name="Slide Number Placeholder 4"/>
          <p:cNvSpPr>
            <a:spLocks noGrp="1"/>
          </p:cNvSpPr>
          <p:nvPr>
            <p:ph type="sldNum" sz="quarter" idx="12"/>
          </p:nvPr>
        </p:nvSpPr>
        <p:spPr/>
        <p:txBody>
          <a:bodyPr/>
          <a:lstStyle/>
          <a:p>
            <a:fld id="{ECE47DB3-68BE-664C-856B-5D25A77CC215}" type="slidenum">
              <a:rPr lang="en-US" smtClean="0"/>
              <a:t>‹#›</a:t>
            </a:fld>
            <a:endParaRPr lang="en-US"/>
          </a:p>
        </p:txBody>
      </p:sp>
    </p:spTree>
    <p:extLst>
      <p:ext uri="{BB962C8B-B14F-4D97-AF65-F5344CB8AC3E}">
        <p14:creationId xmlns:p14="http://schemas.microsoft.com/office/powerpoint/2010/main" val="293229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July 13 -14, 2016</a:t>
            </a:r>
            <a:endParaRPr lang="en-US"/>
          </a:p>
        </p:txBody>
      </p:sp>
      <p:sp>
        <p:nvSpPr>
          <p:cNvPr id="3" name="Footer Placeholder 2"/>
          <p:cNvSpPr>
            <a:spLocks noGrp="1"/>
          </p:cNvSpPr>
          <p:nvPr>
            <p:ph type="ftr" sz="quarter" idx="11"/>
          </p:nvPr>
        </p:nvSpPr>
        <p:spPr/>
        <p:txBody>
          <a:bodyPr/>
          <a:lstStyle/>
          <a:p>
            <a:r>
              <a:rPr lang="en-US" smtClean="0"/>
              <a:t>ProtoDUNE APA Design Review, Paulos/Soderberg</a:t>
            </a:r>
            <a:endParaRPr lang="en-US"/>
          </a:p>
        </p:txBody>
      </p:sp>
      <p:sp>
        <p:nvSpPr>
          <p:cNvPr id="4" name="Slide Number Placeholder 3"/>
          <p:cNvSpPr>
            <a:spLocks noGrp="1"/>
          </p:cNvSpPr>
          <p:nvPr>
            <p:ph type="sldNum" sz="quarter" idx="12"/>
          </p:nvPr>
        </p:nvSpPr>
        <p:spPr/>
        <p:txBody>
          <a:bodyPr/>
          <a:lstStyle/>
          <a:p>
            <a:fld id="{ECE47DB3-68BE-664C-856B-5D25A77CC215}" type="slidenum">
              <a:rPr lang="en-US" smtClean="0"/>
              <a:t>‹#›</a:t>
            </a:fld>
            <a:endParaRPr lang="en-US"/>
          </a:p>
        </p:txBody>
      </p:sp>
    </p:spTree>
    <p:extLst>
      <p:ext uri="{BB962C8B-B14F-4D97-AF65-F5344CB8AC3E}">
        <p14:creationId xmlns:p14="http://schemas.microsoft.com/office/powerpoint/2010/main" val="792958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July 13 -14, 2016</a:t>
            </a:r>
            <a:endParaRPr lang="en-US"/>
          </a:p>
        </p:txBody>
      </p:sp>
      <p:sp>
        <p:nvSpPr>
          <p:cNvPr id="6" name="Footer Placeholder 5"/>
          <p:cNvSpPr>
            <a:spLocks noGrp="1"/>
          </p:cNvSpPr>
          <p:nvPr>
            <p:ph type="ftr" sz="quarter" idx="11"/>
          </p:nvPr>
        </p:nvSpPr>
        <p:spPr/>
        <p:txBody>
          <a:bodyPr/>
          <a:lstStyle/>
          <a:p>
            <a:r>
              <a:rPr lang="en-US" smtClean="0"/>
              <a:t>ProtoDUNE APA Design Review, Paulos/Soderberg</a:t>
            </a:r>
            <a:endParaRPr lang="en-US"/>
          </a:p>
        </p:txBody>
      </p:sp>
      <p:sp>
        <p:nvSpPr>
          <p:cNvPr id="7" name="Slide Number Placeholder 6"/>
          <p:cNvSpPr>
            <a:spLocks noGrp="1"/>
          </p:cNvSpPr>
          <p:nvPr>
            <p:ph type="sldNum" sz="quarter" idx="12"/>
          </p:nvPr>
        </p:nvSpPr>
        <p:spPr/>
        <p:txBody>
          <a:bodyPr/>
          <a:lstStyle/>
          <a:p>
            <a:fld id="{ECE47DB3-68BE-664C-856B-5D25A77CC215}" type="slidenum">
              <a:rPr lang="en-US" smtClean="0"/>
              <a:t>‹#›</a:t>
            </a:fld>
            <a:endParaRPr lang="en-US"/>
          </a:p>
        </p:txBody>
      </p:sp>
    </p:spTree>
    <p:extLst>
      <p:ext uri="{BB962C8B-B14F-4D97-AF65-F5344CB8AC3E}">
        <p14:creationId xmlns:p14="http://schemas.microsoft.com/office/powerpoint/2010/main" val="977069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July 13 -14, 2016</a:t>
            </a:r>
            <a:endParaRPr lang="en-US"/>
          </a:p>
        </p:txBody>
      </p:sp>
      <p:sp>
        <p:nvSpPr>
          <p:cNvPr id="6" name="Footer Placeholder 5"/>
          <p:cNvSpPr>
            <a:spLocks noGrp="1"/>
          </p:cNvSpPr>
          <p:nvPr>
            <p:ph type="ftr" sz="quarter" idx="11"/>
          </p:nvPr>
        </p:nvSpPr>
        <p:spPr/>
        <p:txBody>
          <a:bodyPr/>
          <a:lstStyle/>
          <a:p>
            <a:r>
              <a:rPr lang="en-US" smtClean="0"/>
              <a:t>ProtoDUNE APA Design Review, Paulos/Soderberg</a:t>
            </a:r>
            <a:endParaRPr lang="en-US"/>
          </a:p>
        </p:txBody>
      </p:sp>
      <p:sp>
        <p:nvSpPr>
          <p:cNvPr id="7" name="Slide Number Placeholder 6"/>
          <p:cNvSpPr>
            <a:spLocks noGrp="1"/>
          </p:cNvSpPr>
          <p:nvPr>
            <p:ph type="sldNum" sz="quarter" idx="12"/>
          </p:nvPr>
        </p:nvSpPr>
        <p:spPr/>
        <p:txBody>
          <a:bodyPr/>
          <a:lstStyle/>
          <a:p>
            <a:fld id="{ECE47DB3-68BE-664C-856B-5D25A77CC215}" type="slidenum">
              <a:rPr lang="en-US" smtClean="0"/>
              <a:t>‹#›</a:t>
            </a:fld>
            <a:endParaRPr lang="en-US"/>
          </a:p>
        </p:txBody>
      </p:sp>
    </p:spTree>
    <p:extLst>
      <p:ext uri="{BB962C8B-B14F-4D97-AF65-F5344CB8AC3E}">
        <p14:creationId xmlns:p14="http://schemas.microsoft.com/office/powerpoint/2010/main" val="177489526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July 13 -14, 2016</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ProtoDUNE APA Design Review, Paulos/Soderberg</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E47DB3-68BE-664C-856B-5D25A77CC215}" type="slidenum">
              <a:rPr lang="en-US" smtClean="0"/>
              <a:t>‹#›</a:t>
            </a:fld>
            <a:endParaRPr lang="en-US"/>
          </a:p>
        </p:txBody>
      </p:sp>
    </p:spTree>
    <p:extLst>
      <p:ext uri="{BB962C8B-B14F-4D97-AF65-F5344CB8AC3E}">
        <p14:creationId xmlns:p14="http://schemas.microsoft.com/office/powerpoint/2010/main" val="1358851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Excel_Sheet1.xlsx"/><Relationship Id="rId4" Type="http://schemas.openxmlformats.org/officeDocument/2006/relationships/image" Target="../media/image15.png"/><Relationship Id="rId5" Type="http://schemas.openxmlformats.org/officeDocument/2006/relationships/image" Target="../media/image1.png"/><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8980"/>
            <a:ext cx="7772400" cy="1470025"/>
          </a:xfrm>
        </p:spPr>
        <p:txBody>
          <a:bodyPr/>
          <a:lstStyle/>
          <a:p>
            <a:r>
              <a:rPr lang="en-US" dirty="0" smtClean="0"/>
              <a:t>APA Design Review</a:t>
            </a:r>
            <a:br>
              <a:rPr lang="en-US" dirty="0" smtClean="0"/>
            </a:br>
            <a:r>
              <a:rPr lang="en-US" dirty="0" smtClean="0"/>
              <a:t>Introduction</a:t>
            </a:r>
            <a:endParaRPr lang="en-US" dirty="0"/>
          </a:p>
        </p:txBody>
      </p:sp>
      <p:sp>
        <p:nvSpPr>
          <p:cNvPr id="3" name="Subtitle 2"/>
          <p:cNvSpPr>
            <a:spLocks noGrp="1"/>
          </p:cNvSpPr>
          <p:nvPr>
            <p:ph type="subTitle" idx="1"/>
          </p:nvPr>
        </p:nvSpPr>
        <p:spPr>
          <a:xfrm>
            <a:off x="1371600" y="3488331"/>
            <a:ext cx="6400800" cy="2645769"/>
          </a:xfrm>
        </p:spPr>
        <p:txBody>
          <a:bodyPr>
            <a:normAutofit fontScale="92500" lnSpcReduction="10000"/>
          </a:bodyPr>
          <a:lstStyle/>
          <a:p>
            <a:r>
              <a:rPr lang="en-US" dirty="0" smtClean="0"/>
              <a:t>Robert Paulos and </a:t>
            </a:r>
          </a:p>
          <a:p>
            <a:r>
              <a:rPr lang="en-US" dirty="0" smtClean="0"/>
              <a:t>Mitch </a:t>
            </a:r>
            <a:r>
              <a:rPr lang="en-US" dirty="0" err="1" smtClean="0"/>
              <a:t>Soderberg</a:t>
            </a:r>
            <a:endParaRPr lang="en-US" dirty="0" smtClean="0"/>
          </a:p>
          <a:p>
            <a:r>
              <a:rPr lang="en-US" dirty="0" smtClean="0"/>
              <a:t>July 13 -14, 2016</a:t>
            </a:r>
          </a:p>
          <a:p>
            <a:r>
              <a:rPr lang="en-US" dirty="0" smtClean="0"/>
              <a:t>Physical Sciences Lab</a:t>
            </a:r>
          </a:p>
          <a:p>
            <a:r>
              <a:rPr lang="en-US" dirty="0" smtClean="0"/>
              <a:t>University of Wisconsin - Madison</a:t>
            </a:r>
            <a:endParaRPr lang="en-US" dirty="0"/>
          </a:p>
        </p:txBody>
      </p:sp>
      <p:pic>
        <p:nvPicPr>
          <p:cNvPr id="4" name="Picture 3" descr="http://www.dunescience.org/wp-content/themes/organic_response-elbnf/images/dune-horiz-logo-sm.png"/>
          <p:cNvPicPr/>
          <p:nvPr/>
        </p:nvPicPr>
        <p:blipFill>
          <a:blip r:embed="rId2">
            <a:extLst>
              <a:ext uri="{28A0092B-C50C-407E-A947-70E740481C1C}">
                <a14:useLocalDpi xmlns:a14="http://schemas.microsoft.com/office/drawing/2010/main" val="0"/>
              </a:ext>
            </a:extLst>
          </a:blip>
          <a:srcRect/>
          <a:stretch>
            <a:fillRect/>
          </a:stretch>
        </p:blipFill>
        <p:spPr bwMode="auto">
          <a:xfrm>
            <a:off x="287149" y="6134100"/>
            <a:ext cx="2982595" cy="488950"/>
          </a:xfrm>
          <a:prstGeom prst="rect">
            <a:avLst/>
          </a:prstGeom>
          <a:noFill/>
          <a:ln>
            <a:noFill/>
          </a:ln>
        </p:spPr>
      </p:pic>
    </p:spTree>
    <p:extLst>
      <p:ext uri="{BB962C8B-B14F-4D97-AF65-F5344CB8AC3E}">
        <p14:creationId xmlns:p14="http://schemas.microsoft.com/office/powerpoint/2010/main" val="4035715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4560"/>
            <a:ext cx="8229600" cy="1143000"/>
          </a:xfrm>
        </p:spPr>
        <p:txBody>
          <a:bodyPr/>
          <a:lstStyle/>
          <a:p>
            <a:r>
              <a:rPr lang="en-US" dirty="0" smtClean="0"/>
              <a:t>35T Prototype APAs</a:t>
            </a:r>
            <a:endParaRPr lang="en-US" dirty="0"/>
          </a:p>
        </p:txBody>
      </p:sp>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84413" y="1097493"/>
            <a:ext cx="2784097" cy="4388907"/>
          </a:xfrm>
          <a:prstGeom prst="rect">
            <a:avLst/>
          </a:prstGeom>
        </p:spPr>
      </p:pic>
      <p:sp>
        <p:nvSpPr>
          <p:cNvPr id="8" name="TextBox 7"/>
          <p:cNvSpPr txBox="1"/>
          <p:nvPr/>
        </p:nvSpPr>
        <p:spPr>
          <a:xfrm>
            <a:off x="590203" y="5569527"/>
            <a:ext cx="3624349" cy="646331"/>
          </a:xfrm>
          <a:prstGeom prst="rect">
            <a:avLst/>
          </a:prstGeom>
          <a:noFill/>
        </p:spPr>
        <p:txBody>
          <a:bodyPr wrap="square" rtlCol="0">
            <a:spAutoFit/>
          </a:bodyPr>
          <a:lstStyle/>
          <a:p>
            <a:r>
              <a:rPr lang="en-US" dirty="0" smtClean="0">
                <a:latin typeface="Helvetica" panose="020B0604020202020204" pitchFamily="34" charset="0"/>
                <a:cs typeface="Helvetica" panose="020B0604020202020204" pitchFamily="34" charset="0"/>
              </a:rPr>
              <a:t>A small APA for test. 20% of full - scale width.</a:t>
            </a:r>
          </a:p>
        </p:txBody>
      </p:sp>
      <p:pic>
        <p:nvPicPr>
          <p:cNvPr id="12" name="Picture 1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910690" y="1113589"/>
            <a:ext cx="3540424" cy="4530753"/>
          </a:xfrm>
          <a:prstGeom prst="rect">
            <a:avLst/>
          </a:prstGeom>
        </p:spPr>
      </p:pic>
      <p:sp>
        <p:nvSpPr>
          <p:cNvPr id="13" name="TextBox 12"/>
          <p:cNvSpPr txBox="1"/>
          <p:nvPr/>
        </p:nvSpPr>
        <p:spPr>
          <a:xfrm>
            <a:off x="5087388" y="5727468"/>
            <a:ext cx="3682539" cy="646331"/>
          </a:xfrm>
          <a:prstGeom prst="rect">
            <a:avLst/>
          </a:prstGeom>
          <a:noFill/>
        </p:spPr>
        <p:txBody>
          <a:bodyPr wrap="square" rtlCol="0">
            <a:spAutoFit/>
          </a:bodyPr>
          <a:lstStyle/>
          <a:p>
            <a:r>
              <a:rPr lang="en-US" dirty="0" smtClean="0">
                <a:latin typeface="Helvetica" panose="020B0604020202020204" pitchFamily="34" charset="0"/>
                <a:cs typeface="Helvetica" panose="020B0604020202020204" pitchFamily="34" charset="0"/>
              </a:rPr>
              <a:t>Small APA hanging in APA plane in trial assembly of 35T TPC.</a:t>
            </a:r>
          </a:p>
        </p:txBody>
      </p:sp>
      <p:sp>
        <p:nvSpPr>
          <p:cNvPr id="14" name="TextBox 13"/>
          <p:cNvSpPr txBox="1"/>
          <p:nvPr/>
        </p:nvSpPr>
        <p:spPr>
          <a:xfrm rot="16200000">
            <a:off x="2967643" y="2693324"/>
            <a:ext cx="3042459" cy="646331"/>
          </a:xfrm>
          <a:prstGeom prst="rect">
            <a:avLst/>
          </a:prstGeom>
          <a:noFill/>
        </p:spPr>
        <p:txBody>
          <a:bodyPr wrap="square" rtlCol="0">
            <a:spAutoFit/>
          </a:bodyPr>
          <a:lstStyle/>
          <a:p>
            <a:r>
              <a:rPr lang="en-US" dirty="0" smtClean="0">
                <a:latin typeface="Helvetica" panose="020B0604020202020204" pitchFamily="34" charset="0"/>
                <a:cs typeface="Helvetica" panose="020B0604020202020204" pitchFamily="34" charset="0"/>
              </a:rPr>
              <a:t>Long APAs on either side – covered for protection</a:t>
            </a:r>
          </a:p>
        </p:txBody>
      </p:sp>
      <p:cxnSp>
        <p:nvCxnSpPr>
          <p:cNvPr id="16" name="Straight Arrow Connector 15"/>
          <p:cNvCxnSpPr/>
          <p:nvPr/>
        </p:nvCxnSpPr>
        <p:spPr>
          <a:xfrm flipV="1">
            <a:off x="4804757" y="2626822"/>
            <a:ext cx="1005839" cy="473825"/>
          </a:xfrm>
          <a:prstGeom prst="straightConnector1">
            <a:avLst/>
          </a:prstGeom>
          <a:ln w="15875">
            <a:solidFill>
              <a:schemeClr val="tx1"/>
            </a:solidFill>
            <a:tailEnd type="triangle" w="sm"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4804756" y="2668386"/>
            <a:ext cx="2834640" cy="606829"/>
          </a:xfrm>
          <a:prstGeom prst="straightConnector1">
            <a:avLst/>
          </a:prstGeom>
          <a:ln w="15875">
            <a:solidFill>
              <a:schemeClr val="tx1"/>
            </a:solidFill>
            <a:tailEnd type="triangle" w="sm"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5755178" y="4721629"/>
            <a:ext cx="695498" cy="1066801"/>
          </a:xfrm>
          <a:prstGeom prst="straightConnector1">
            <a:avLst/>
          </a:prstGeom>
          <a:ln w="15875">
            <a:solidFill>
              <a:schemeClr val="tx1"/>
            </a:solidFill>
            <a:tailEnd type="triangle" w="sm" len="lg"/>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0"/>
          </p:nvPr>
        </p:nvSpPr>
        <p:spPr/>
        <p:txBody>
          <a:bodyPr/>
          <a:lstStyle/>
          <a:p>
            <a:r>
              <a:rPr lang="en-US" smtClean="0"/>
              <a:t>July 13 -14, 2016</a:t>
            </a:r>
            <a:endParaRPr lang="en-US"/>
          </a:p>
        </p:txBody>
      </p:sp>
      <p:sp>
        <p:nvSpPr>
          <p:cNvPr id="6" name="Footer Placeholder 5"/>
          <p:cNvSpPr>
            <a:spLocks noGrp="1"/>
          </p:cNvSpPr>
          <p:nvPr>
            <p:ph type="ftr" sz="quarter" idx="11"/>
          </p:nvPr>
        </p:nvSpPr>
        <p:spPr/>
        <p:txBody>
          <a:bodyPr/>
          <a:lstStyle/>
          <a:p>
            <a:r>
              <a:rPr lang="en-US" smtClean="0"/>
              <a:t>ProtoDUNE APA Design Review, Paulos/Soderberg</a:t>
            </a:r>
            <a:endParaRPr lang="en-US"/>
          </a:p>
        </p:txBody>
      </p:sp>
    </p:spTree>
    <p:extLst>
      <p:ext uri="{BB962C8B-B14F-4D97-AF65-F5344CB8AC3E}">
        <p14:creationId xmlns:p14="http://schemas.microsoft.com/office/powerpoint/2010/main" val="79588984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a:t>
            </a:r>
            <a:endParaRPr lang="en-US" dirty="0"/>
          </a:p>
        </p:txBody>
      </p:sp>
      <p:sp>
        <p:nvSpPr>
          <p:cNvPr id="3" name="Content Placeholder 2"/>
          <p:cNvSpPr>
            <a:spLocks noGrp="1"/>
          </p:cNvSpPr>
          <p:nvPr>
            <p:ph idx="1"/>
          </p:nvPr>
        </p:nvSpPr>
        <p:spPr>
          <a:xfrm>
            <a:off x="457200" y="1338721"/>
            <a:ext cx="8229600" cy="4525963"/>
          </a:xfrm>
        </p:spPr>
        <p:txBody>
          <a:bodyPr>
            <a:normAutofit fontScale="85000" lnSpcReduction="20000"/>
          </a:bodyPr>
          <a:lstStyle/>
          <a:p>
            <a:r>
              <a:rPr lang="en-US" sz="2400" dirty="0" smtClean="0"/>
              <a:t>The </a:t>
            </a:r>
            <a:r>
              <a:rPr lang="en-US" sz="2400" dirty="0" smtClean="0"/>
              <a:t>organization </a:t>
            </a:r>
            <a:r>
              <a:rPr lang="en-US" sz="2400" dirty="0" smtClean="0"/>
              <a:t>has increased its technical and scientific capability with new support from the United Kingdom, Syracuse, UTA, and Yale</a:t>
            </a:r>
          </a:p>
          <a:p>
            <a:r>
              <a:rPr lang="en-US" sz="2400" dirty="0" smtClean="0"/>
              <a:t>Coordination and management is a joint effort between Mitch </a:t>
            </a:r>
            <a:r>
              <a:rPr lang="en-US" sz="2400" dirty="0" err="1" smtClean="0"/>
              <a:t>Soderberg</a:t>
            </a:r>
            <a:r>
              <a:rPr lang="en-US" sz="2400" dirty="0" smtClean="0"/>
              <a:t> and Bob Paulos. </a:t>
            </a:r>
            <a:endParaRPr lang="en-US" sz="2400" dirty="0"/>
          </a:p>
          <a:p>
            <a:pPr lvl="1"/>
            <a:r>
              <a:rPr lang="en-US" sz="2000" dirty="0" smtClean="0"/>
              <a:t>Mitch;  Collaboration coordination and scientific leadership, strong experience in </a:t>
            </a:r>
            <a:r>
              <a:rPr lang="en-US" sz="2000" dirty="0" err="1" smtClean="0"/>
              <a:t>LAr</a:t>
            </a:r>
            <a:r>
              <a:rPr lang="en-US" sz="2000" dirty="0" smtClean="0"/>
              <a:t> technology</a:t>
            </a:r>
          </a:p>
          <a:p>
            <a:pPr lvl="1"/>
            <a:r>
              <a:rPr lang="en-US" sz="2000" dirty="0" err="1" smtClean="0"/>
              <a:t>BobP</a:t>
            </a:r>
            <a:r>
              <a:rPr lang="en-US" sz="2000" dirty="0" smtClean="0"/>
              <a:t>; management and technical support, experience in management and instrumentation development</a:t>
            </a:r>
          </a:p>
          <a:p>
            <a:r>
              <a:rPr lang="en-US" sz="2400" dirty="0" smtClean="0"/>
              <a:t>Bo Yu provides technical and scientific guidance to the team and plays an important leadership role working with Mitch and Bob.</a:t>
            </a:r>
          </a:p>
          <a:p>
            <a:r>
              <a:rPr lang="en-US" sz="2400" dirty="0" smtClean="0"/>
              <a:t>The UK </a:t>
            </a:r>
            <a:r>
              <a:rPr lang="en-US" sz="2400" dirty="0" err="1" smtClean="0"/>
              <a:t>protoDUNE</a:t>
            </a:r>
            <a:r>
              <a:rPr lang="en-US" sz="2400" dirty="0" smtClean="0"/>
              <a:t> effort was recently funded and will allow us to produce 3 of the 6 planned APAs there!!</a:t>
            </a:r>
          </a:p>
          <a:p>
            <a:pPr lvl="1"/>
            <a:r>
              <a:rPr lang="en-US" sz="2000" dirty="0" smtClean="0"/>
              <a:t>Coordinating the two efforts will be a challenge – however, we have a simple plan to duplicate efforts started in the US to minimize new engineering development</a:t>
            </a:r>
          </a:p>
          <a:p>
            <a:pPr lvl="1"/>
            <a:r>
              <a:rPr lang="en-US" sz="2000" dirty="0" smtClean="0"/>
              <a:t>Discussions have just started between the two groups, a plan will be developed on how to efficiently share resources and documentation in the next two months.</a:t>
            </a:r>
          </a:p>
          <a:p>
            <a:pPr lvl="1"/>
            <a:endParaRPr lang="en-US" sz="2000" dirty="0"/>
          </a:p>
        </p:txBody>
      </p:sp>
      <p:sp>
        <p:nvSpPr>
          <p:cNvPr id="4" name="Date Placeholder 3"/>
          <p:cNvSpPr>
            <a:spLocks noGrp="1"/>
          </p:cNvSpPr>
          <p:nvPr>
            <p:ph type="dt" sz="half" idx="10"/>
          </p:nvPr>
        </p:nvSpPr>
        <p:spPr/>
        <p:txBody>
          <a:bodyPr/>
          <a:lstStyle/>
          <a:p>
            <a:r>
              <a:rPr lang="en-US" smtClean="0"/>
              <a:t>July 13 -14, 2016</a:t>
            </a:r>
            <a:endParaRPr lang="en-US"/>
          </a:p>
        </p:txBody>
      </p:sp>
      <p:sp>
        <p:nvSpPr>
          <p:cNvPr id="5" name="Footer Placeholder 4"/>
          <p:cNvSpPr>
            <a:spLocks noGrp="1"/>
          </p:cNvSpPr>
          <p:nvPr>
            <p:ph type="ftr" sz="quarter" idx="11"/>
          </p:nvPr>
        </p:nvSpPr>
        <p:spPr/>
        <p:txBody>
          <a:bodyPr/>
          <a:lstStyle/>
          <a:p>
            <a:r>
              <a:rPr lang="en-US" smtClean="0"/>
              <a:t>ProtoDUNE APA Design Review, Paulos/Soderberg</a:t>
            </a:r>
            <a:endParaRPr lang="en-US"/>
          </a:p>
        </p:txBody>
      </p:sp>
      <p:sp>
        <p:nvSpPr>
          <p:cNvPr id="6" name="Slide Number Placeholder 5"/>
          <p:cNvSpPr>
            <a:spLocks noGrp="1"/>
          </p:cNvSpPr>
          <p:nvPr>
            <p:ph type="sldNum" sz="quarter" idx="12"/>
          </p:nvPr>
        </p:nvSpPr>
        <p:spPr/>
        <p:txBody>
          <a:bodyPr/>
          <a:lstStyle/>
          <a:p>
            <a:fld id="{ECE47DB3-68BE-664C-856B-5D25A77CC215}" type="slidenum">
              <a:rPr lang="en-US" smtClean="0"/>
              <a:t>11</a:t>
            </a:fld>
            <a:endParaRPr lang="en-US"/>
          </a:p>
        </p:txBody>
      </p:sp>
    </p:spTree>
    <p:extLst>
      <p:ext uri="{BB962C8B-B14F-4D97-AF65-F5344CB8AC3E}">
        <p14:creationId xmlns:p14="http://schemas.microsoft.com/office/powerpoint/2010/main" val="538395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dunescience.org/wp-content/themes/organic_response-elbnf/images/dune-horiz-logo-sm.png"/>
          <p:cNvPicPr/>
          <p:nvPr/>
        </p:nvPicPr>
        <p:blipFill>
          <a:blip r:embed="rId2">
            <a:extLst>
              <a:ext uri="{28A0092B-C50C-407E-A947-70E740481C1C}">
                <a14:useLocalDpi xmlns:a14="http://schemas.microsoft.com/office/drawing/2010/main" val="0"/>
              </a:ext>
            </a:extLst>
          </a:blip>
          <a:srcRect/>
          <a:stretch>
            <a:fillRect/>
          </a:stretch>
        </p:blipFill>
        <p:spPr bwMode="auto">
          <a:xfrm>
            <a:off x="91741" y="6298849"/>
            <a:ext cx="2982595" cy="488950"/>
          </a:xfrm>
          <a:prstGeom prst="rect">
            <a:avLst/>
          </a:prstGeom>
          <a:noFill/>
          <a:ln>
            <a:noFill/>
          </a:ln>
        </p:spPr>
      </p:pic>
      <p:sp>
        <p:nvSpPr>
          <p:cNvPr id="5" name="Rounded Rectangle 4"/>
          <p:cNvSpPr/>
          <p:nvPr/>
        </p:nvSpPr>
        <p:spPr>
          <a:xfrm>
            <a:off x="1650701" y="115527"/>
            <a:ext cx="5826760" cy="1948293"/>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u="sng" dirty="0" smtClean="0"/>
              <a:t>APA Coordination and Management</a:t>
            </a:r>
          </a:p>
          <a:p>
            <a:pPr algn="ctr"/>
            <a:r>
              <a:rPr lang="en-US" sz="1600" dirty="0" smtClean="0"/>
              <a:t>Mitch </a:t>
            </a:r>
            <a:r>
              <a:rPr lang="en-US" sz="1600" dirty="0" err="1"/>
              <a:t>Soderberg</a:t>
            </a:r>
            <a:r>
              <a:rPr lang="en-US" sz="1600" dirty="0"/>
              <a:t> - </a:t>
            </a:r>
            <a:r>
              <a:rPr lang="en-US" sz="1600" dirty="0" smtClean="0"/>
              <a:t>Convener</a:t>
            </a:r>
            <a:r>
              <a:rPr lang="en-US" sz="1600" dirty="0"/>
              <a:t>, </a:t>
            </a:r>
            <a:r>
              <a:rPr lang="en-US" sz="1600" b="1" dirty="0" smtClean="0"/>
              <a:t>Syracuse </a:t>
            </a:r>
            <a:r>
              <a:rPr lang="en-US" sz="1600" b="1" dirty="0"/>
              <a:t>University </a:t>
            </a:r>
          </a:p>
          <a:p>
            <a:pPr algn="ctr"/>
            <a:r>
              <a:rPr lang="en-US" sz="1600" dirty="0"/>
              <a:t>Robert Paulos - Manager, </a:t>
            </a:r>
            <a:r>
              <a:rPr lang="en-US" sz="1600" b="1" dirty="0" smtClean="0"/>
              <a:t>UW-Madison PSL</a:t>
            </a:r>
          </a:p>
          <a:p>
            <a:pPr algn="ctr"/>
            <a:r>
              <a:rPr lang="en-US" sz="1600" dirty="0" smtClean="0"/>
              <a:t>Bo Yu – TPC Project Scientist, </a:t>
            </a:r>
            <a:r>
              <a:rPr lang="en-US" sz="1600" b="1" dirty="0" smtClean="0"/>
              <a:t>Brookhaven National Laboratory</a:t>
            </a:r>
            <a:endParaRPr lang="en-US" sz="1600" b="1" dirty="0"/>
          </a:p>
          <a:p>
            <a:pPr algn="ctr"/>
            <a:r>
              <a:rPr lang="en-US" sz="1600" dirty="0"/>
              <a:t>Michelle </a:t>
            </a:r>
            <a:r>
              <a:rPr lang="en-US" sz="1600" dirty="0" err="1"/>
              <a:t>Stancari</a:t>
            </a:r>
            <a:r>
              <a:rPr lang="en-US" sz="1600" dirty="0"/>
              <a:t>, </a:t>
            </a:r>
            <a:r>
              <a:rPr lang="en-US" sz="1600" b="1" dirty="0" err="1" smtClean="0"/>
              <a:t>Fermilab</a:t>
            </a:r>
            <a:endParaRPr lang="en-US" sz="1600" b="1" dirty="0" smtClean="0"/>
          </a:p>
          <a:p>
            <a:pPr algn="ctr"/>
            <a:r>
              <a:rPr lang="en-US" sz="1600" dirty="0" smtClean="0"/>
              <a:t>A. </a:t>
            </a:r>
            <a:r>
              <a:rPr lang="en-US" sz="1600" dirty="0" err="1" smtClean="0"/>
              <a:t>Szelc</a:t>
            </a:r>
            <a:r>
              <a:rPr lang="en-US" sz="1600" dirty="0" smtClean="0"/>
              <a:t>, </a:t>
            </a:r>
            <a:r>
              <a:rPr lang="en-US" sz="1600" b="1" dirty="0" smtClean="0"/>
              <a:t>University of Manchester</a:t>
            </a:r>
            <a:endParaRPr lang="en-US" sz="1600" b="1" dirty="0"/>
          </a:p>
        </p:txBody>
      </p:sp>
      <p:grpSp>
        <p:nvGrpSpPr>
          <p:cNvPr id="17" name="Group 16"/>
          <p:cNvGrpSpPr/>
          <p:nvPr/>
        </p:nvGrpSpPr>
        <p:grpSpPr>
          <a:xfrm>
            <a:off x="2961361" y="2397574"/>
            <a:ext cx="2969151" cy="3341744"/>
            <a:chOff x="3176130" y="2388696"/>
            <a:chExt cx="2969151" cy="3341744"/>
          </a:xfrm>
        </p:grpSpPr>
        <p:sp>
          <p:nvSpPr>
            <p:cNvPr id="7" name="TextBox 6"/>
            <p:cNvSpPr txBox="1"/>
            <p:nvPr/>
          </p:nvSpPr>
          <p:spPr>
            <a:xfrm>
              <a:off x="3639307" y="2388696"/>
              <a:ext cx="2203886" cy="646331"/>
            </a:xfrm>
            <a:prstGeom prst="rect">
              <a:avLst/>
            </a:prstGeom>
            <a:noFill/>
            <a:ln>
              <a:noFill/>
            </a:ln>
          </p:spPr>
          <p:txBody>
            <a:bodyPr wrap="none" rtlCol="0">
              <a:spAutoFit/>
            </a:bodyPr>
            <a:lstStyle/>
            <a:p>
              <a:pPr algn="ctr"/>
              <a:r>
                <a:rPr lang="en-US" b="1" dirty="0" smtClean="0"/>
                <a:t>Physical Sciences Lab</a:t>
              </a:r>
            </a:p>
            <a:p>
              <a:pPr algn="ctr"/>
              <a:r>
                <a:rPr lang="en-US" b="1" dirty="0" smtClean="0"/>
                <a:t>Univ. of Wisconsin    </a:t>
              </a:r>
              <a:endParaRPr lang="en-US" b="1" dirty="0"/>
            </a:p>
          </p:txBody>
        </p:sp>
        <p:sp>
          <p:nvSpPr>
            <p:cNvPr id="9" name="TextBox 8"/>
            <p:cNvSpPr txBox="1"/>
            <p:nvPr/>
          </p:nvSpPr>
          <p:spPr>
            <a:xfrm>
              <a:off x="3176130" y="3022006"/>
              <a:ext cx="1377300" cy="1877437"/>
            </a:xfrm>
            <a:prstGeom prst="rect">
              <a:avLst/>
            </a:prstGeom>
            <a:noFill/>
            <a:ln>
              <a:noFill/>
            </a:ln>
          </p:spPr>
          <p:txBody>
            <a:bodyPr wrap="none" rtlCol="0">
              <a:spAutoFit/>
            </a:bodyPr>
            <a:lstStyle/>
            <a:p>
              <a:r>
                <a:rPr lang="en-US" b="1" dirty="0" smtClean="0"/>
                <a:t>Engineers</a:t>
              </a:r>
            </a:p>
            <a:p>
              <a:r>
                <a:rPr lang="en-US" sz="1400" dirty="0" smtClean="0"/>
                <a:t>Lee </a:t>
              </a:r>
              <a:r>
                <a:rPr lang="en-US" sz="1400" dirty="0" err="1" smtClean="0"/>
                <a:t>Greenler</a:t>
              </a:r>
              <a:endParaRPr lang="en-US" sz="1400" dirty="0" smtClean="0"/>
            </a:p>
            <a:p>
              <a:r>
                <a:rPr lang="en-US" sz="1400" dirty="0" smtClean="0"/>
                <a:t>Dan </a:t>
              </a:r>
              <a:r>
                <a:rPr lang="en-US" sz="1400" dirty="0" err="1" smtClean="0"/>
                <a:t>Wenman</a:t>
              </a:r>
              <a:endParaRPr lang="en-US" sz="1400" dirty="0" smtClean="0"/>
            </a:p>
            <a:p>
              <a:r>
                <a:rPr lang="en-US" sz="1400" dirty="0" smtClean="0"/>
                <a:t>Ken </a:t>
              </a:r>
              <a:r>
                <a:rPr lang="en-US" sz="1400" dirty="0" err="1" smtClean="0"/>
                <a:t>Kriesel</a:t>
              </a:r>
              <a:endParaRPr lang="en-US" sz="1400" dirty="0" smtClean="0"/>
            </a:p>
            <a:p>
              <a:r>
                <a:rPr lang="en-US" sz="1400" dirty="0" smtClean="0"/>
                <a:t>Andy </a:t>
              </a:r>
              <a:r>
                <a:rPr lang="en-US" sz="1400" dirty="0" err="1" smtClean="0"/>
                <a:t>Laundrie</a:t>
              </a:r>
              <a:endParaRPr lang="en-US" sz="1400" dirty="0" smtClean="0"/>
            </a:p>
            <a:p>
              <a:r>
                <a:rPr lang="en-US" sz="1400" dirty="0" smtClean="0"/>
                <a:t>Bill Mason</a:t>
              </a:r>
            </a:p>
            <a:p>
              <a:r>
                <a:rPr lang="en-US" sz="1400" dirty="0" smtClean="0"/>
                <a:t>Kevin Koehler</a:t>
              </a:r>
            </a:p>
            <a:p>
              <a:r>
                <a:rPr lang="en-US" sz="1400" dirty="0" smtClean="0"/>
                <a:t>Bb7 - contractor</a:t>
              </a:r>
              <a:endParaRPr lang="en-US" sz="1400" dirty="0"/>
            </a:p>
          </p:txBody>
        </p:sp>
        <p:sp>
          <p:nvSpPr>
            <p:cNvPr id="10" name="TextBox 9"/>
            <p:cNvSpPr txBox="1"/>
            <p:nvPr/>
          </p:nvSpPr>
          <p:spPr>
            <a:xfrm>
              <a:off x="4815865" y="3022006"/>
              <a:ext cx="1300356" cy="1015663"/>
            </a:xfrm>
            <a:prstGeom prst="rect">
              <a:avLst/>
            </a:prstGeom>
            <a:noFill/>
            <a:ln>
              <a:noFill/>
            </a:ln>
          </p:spPr>
          <p:txBody>
            <a:bodyPr wrap="none" rtlCol="0">
              <a:spAutoFit/>
            </a:bodyPr>
            <a:lstStyle/>
            <a:p>
              <a:r>
                <a:rPr lang="en-US" b="1" dirty="0" smtClean="0"/>
                <a:t>Technicians</a:t>
              </a:r>
            </a:p>
            <a:p>
              <a:r>
                <a:rPr lang="en-US" sz="1400" dirty="0" smtClean="0"/>
                <a:t>D. Hamilton</a:t>
              </a:r>
            </a:p>
            <a:p>
              <a:r>
                <a:rPr lang="en-US" sz="1400" dirty="0" smtClean="0"/>
                <a:t>Mary Severson</a:t>
              </a:r>
            </a:p>
            <a:p>
              <a:r>
                <a:rPr lang="en-US" sz="1400" dirty="0" smtClean="0"/>
                <a:t>Greg Vlasic</a:t>
              </a:r>
              <a:endParaRPr lang="en-US" sz="1400" dirty="0"/>
            </a:p>
          </p:txBody>
        </p:sp>
        <p:sp>
          <p:nvSpPr>
            <p:cNvPr id="12" name="TextBox 11"/>
            <p:cNvSpPr txBox="1"/>
            <p:nvPr/>
          </p:nvSpPr>
          <p:spPr>
            <a:xfrm>
              <a:off x="4820191" y="4068446"/>
              <a:ext cx="1325090" cy="1661994"/>
            </a:xfrm>
            <a:prstGeom prst="rect">
              <a:avLst/>
            </a:prstGeom>
            <a:noFill/>
            <a:ln>
              <a:noFill/>
            </a:ln>
          </p:spPr>
          <p:txBody>
            <a:bodyPr wrap="none" rtlCol="0">
              <a:spAutoFit/>
            </a:bodyPr>
            <a:lstStyle/>
            <a:p>
              <a:r>
                <a:rPr lang="en-US" b="1" dirty="0" smtClean="0"/>
                <a:t>Students</a:t>
              </a:r>
            </a:p>
            <a:p>
              <a:r>
                <a:rPr lang="en-US" sz="1400" dirty="0" smtClean="0"/>
                <a:t>Jake Nesbit</a:t>
              </a:r>
            </a:p>
            <a:p>
              <a:r>
                <a:rPr lang="en-US" sz="1400" dirty="0" smtClean="0"/>
                <a:t>Barb </a:t>
              </a:r>
              <a:r>
                <a:rPr lang="en-US" sz="1400" dirty="0" err="1" smtClean="0"/>
                <a:t>Birittella</a:t>
              </a:r>
              <a:endParaRPr lang="en-US" sz="1400" dirty="0" smtClean="0"/>
            </a:p>
            <a:p>
              <a:r>
                <a:rPr lang="en-US" sz="1400" dirty="0" err="1" smtClean="0"/>
                <a:t>Lexi</a:t>
              </a:r>
              <a:r>
                <a:rPr lang="en-US" sz="1400" dirty="0" smtClean="0"/>
                <a:t> </a:t>
              </a:r>
              <a:r>
                <a:rPr lang="en-US" sz="1400" dirty="0" err="1" smtClean="0"/>
                <a:t>Oxborough</a:t>
              </a:r>
              <a:endParaRPr lang="en-US" sz="1400" dirty="0" smtClean="0"/>
            </a:p>
            <a:p>
              <a:r>
                <a:rPr lang="en-US" sz="1400" dirty="0" smtClean="0"/>
                <a:t>Tyler </a:t>
              </a:r>
              <a:r>
                <a:rPr lang="en-US" sz="1400" dirty="0" err="1" smtClean="0"/>
                <a:t>Doering</a:t>
              </a:r>
              <a:endParaRPr lang="en-US" sz="1400" dirty="0" smtClean="0"/>
            </a:p>
            <a:p>
              <a:r>
                <a:rPr lang="en-US" sz="1400" dirty="0" smtClean="0"/>
                <a:t>Tyler Trickle</a:t>
              </a:r>
            </a:p>
            <a:p>
              <a:r>
                <a:rPr lang="en-US" sz="1400" dirty="0" smtClean="0"/>
                <a:t>Matt </a:t>
              </a:r>
              <a:r>
                <a:rPr lang="en-US" sz="1400" dirty="0" err="1" smtClean="0"/>
                <a:t>Szekely</a:t>
              </a:r>
              <a:endParaRPr lang="en-US" sz="1400" dirty="0"/>
            </a:p>
          </p:txBody>
        </p:sp>
      </p:grpSp>
      <p:sp>
        <p:nvSpPr>
          <p:cNvPr id="13" name="TextBox 12"/>
          <p:cNvSpPr txBox="1"/>
          <p:nvPr/>
        </p:nvSpPr>
        <p:spPr>
          <a:xfrm>
            <a:off x="6527093" y="2680165"/>
            <a:ext cx="2025014" cy="2646879"/>
          </a:xfrm>
          <a:prstGeom prst="rect">
            <a:avLst/>
          </a:prstGeom>
          <a:noFill/>
          <a:ln w="19050" cmpd="sng">
            <a:solidFill>
              <a:srgbClr val="3366FF"/>
            </a:solidFill>
          </a:ln>
        </p:spPr>
        <p:txBody>
          <a:bodyPr wrap="none" rtlCol="0">
            <a:spAutoFit/>
          </a:bodyPr>
          <a:lstStyle/>
          <a:p>
            <a:r>
              <a:rPr lang="en-US" b="1" dirty="0" smtClean="0"/>
              <a:t>UK APA Production</a:t>
            </a:r>
          </a:p>
          <a:p>
            <a:r>
              <a:rPr lang="en-US" sz="1400" dirty="0" smtClean="0"/>
              <a:t>Justin Evans</a:t>
            </a:r>
          </a:p>
          <a:p>
            <a:r>
              <a:rPr lang="en-US" sz="1400" dirty="0" smtClean="0"/>
              <a:t>Alan Grant</a:t>
            </a:r>
          </a:p>
          <a:p>
            <a:r>
              <a:rPr lang="en-US" sz="1400" dirty="0" smtClean="0"/>
              <a:t>Christos </a:t>
            </a:r>
            <a:r>
              <a:rPr lang="en-US" sz="1400" dirty="0" err="1" smtClean="0"/>
              <a:t>Tourananis</a:t>
            </a:r>
            <a:endParaRPr lang="en-US" sz="1400" dirty="0" smtClean="0"/>
          </a:p>
          <a:p>
            <a:endParaRPr lang="en-US" dirty="0"/>
          </a:p>
          <a:p>
            <a:r>
              <a:rPr lang="en-US" b="1" dirty="0" smtClean="0"/>
              <a:t>Universities &amp; Labs</a:t>
            </a:r>
          </a:p>
          <a:p>
            <a:r>
              <a:rPr lang="en-US" sz="1400" dirty="0" smtClean="0"/>
              <a:t>Manchester</a:t>
            </a:r>
          </a:p>
          <a:p>
            <a:r>
              <a:rPr lang="en-US" sz="1400" dirty="0" smtClean="0"/>
              <a:t>Sheffield</a:t>
            </a:r>
          </a:p>
          <a:p>
            <a:r>
              <a:rPr lang="en-US" sz="1400" dirty="0" smtClean="0"/>
              <a:t>Liverpool</a:t>
            </a:r>
          </a:p>
          <a:p>
            <a:r>
              <a:rPr lang="en-US" sz="1400" dirty="0" smtClean="0"/>
              <a:t>Lancaster</a:t>
            </a:r>
          </a:p>
          <a:p>
            <a:r>
              <a:rPr lang="en-US" sz="1400" dirty="0" err="1" smtClean="0"/>
              <a:t>Daresbury</a:t>
            </a:r>
            <a:endParaRPr lang="en-US" sz="1400" dirty="0"/>
          </a:p>
        </p:txBody>
      </p:sp>
      <p:sp>
        <p:nvSpPr>
          <p:cNvPr id="15" name="TextBox 14"/>
          <p:cNvSpPr txBox="1"/>
          <p:nvPr/>
        </p:nvSpPr>
        <p:spPr>
          <a:xfrm>
            <a:off x="442358" y="2573362"/>
            <a:ext cx="1969685" cy="800219"/>
          </a:xfrm>
          <a:prstGeom prst="rect">
            <a:avLst/>
          </a:prstGeom>
          <a:ln w="19050" cmpd="sng">
            <a:solidFill>
              <a:srgbClr val="3366FF"/>
            </a:solidFill>
          </a:ln>
        </p:spPr>
        <p:style>
          <a:lnRef idx="2">
            <a:schemeClr val="accent1"/>
          </a:lnRef>
          <a:fillRef idx="1">
            <a:schemeClr val="lt1"/>
          </a:fillRef>
          <a:effectRef idx="0">
            <a:schemeClr val="accent1"/>
          </a:effectRef>
          <a:fontRef idx="minor">
            <a:schemeClr val="dk1"/>
          </a:fontRef>
        </p:style>
        <p:txBody>
          <a:bodyPr wrap="none" rtlCol="0">
            <a:spAutoFit/>
          </a:bodyPr>
          <a:lstStyle/>
          <a:p>
            <a:r>
              <a:rPr lang="en-US" b="1" dirty="0" smtClean="0"/>
              <a:t>QA and Testing</a:t>
            </a:r>
          </a:p>
          <a:p>
            <a:r>
              <a:rPr lang="en-US" sz="1400" dirty="0" smtClean="0"/>
              <a:t>Jonathan </a:t>
            </a:r>
            <a:r>
              <a:rPr lang="en-US" sz="1400" dirty="0" err="1" smtClean="0"/>
              <a:t>Asaadi</a:t>
            </a:r>
            <a:r>
              <a:rPr lang="en-US" sz="1400" dirty="0" smtClean="0"/>
              <a:t> – </a:t>
            </a:r>
          </a:p>
          <a:p>
            <a:r>
              <a:rPr lang="en-US" sz="1400" b="1" dirty="0" smtClean="0"/>
              <a:t>Univ. of Texas Arlington</a:t>
            </a:r>
            <a:endParaRPr lang="en-US" sz="1400" b="1" dirty="0"/>
          </a:p>
        </p:txBody>
      </p:sp>
      <p:sp>
        <p:nvSpPr>
          <p:cNvPr id="19" name="TextBox 18"/>
          <p:cNvSpPr txBox="1"/>
          <p:nvPr/>
        </p:nvSpPr>
        <p:spPr>
          <a:xfrm>
            <a:off x="2892540" y="2419404"/>
            <a:ext cx="3158328" cy="3389176"/>
          </a:xfrm>
          <a:prstGeom prst="rect">
            <a:avLst/>
          </a:prstGeom>
          <a:noFill/>
          <a:ln w="19050" cmpd="sng">
            <a:solidFill>
              <a:srgbClr val="3366FF"/>
            </a:solidFill>
          </a:ln>
        </p:spPr>
        <p:txBody>
          <a:bodyPr wrap="square" rtlCol="0">
            <a:spAutoFit/>
          </a:bodyPr>
          <a:lstStyle/>
          <a:p>
            <a:endParaRPr lang="en-US" sz="1400" b="1" dirty="0"/>
          </a:p>
        </p:txBody>
      </p:sp>
      <p:sp>
        <p:nvSpPr>
          <p:cNvPr id="2" name="TextBox 1"/>
          <p:cNvSpPr txBox="1"/>
          <p:nvPr/>
        </p:nvSpPr>
        <p:spPr>
          <a:xfrm>
            <a:off x="442358" y="3670051"/>
            <a:ext cx="1820217" cy="1077218"/>
          </a:xfrm>
          <a:prstGeom prst="rect">
            <a:avLst/>
          </a:prstGeom>
          <a:ln w="19050" cmpd="sng">
            <a:solidFill>
              <a:srgbClr val="3366FF"/>
            </a:solidFill>
          </a:ln>
        </p:spPr>
        <p:style>
          <a:lnRef idx="2">
            <a:schemeClr val="accent1"/>
          </a:lnRef>
          <a:fillRef idx="1">
            <a:schemeClr val="lt1"/>
          </a:fillRef>
          <a:effectRef idx="0">
            <a:schemeClr val="accent1"/>
          </a:effectRef>
          <a:fontRef idx="minor">
            <a:schemeClr val="dk1"/>
          </a:fontRef>
        </p:style>
        <p:txBody>
          <a:bodyPr wrap="none" rtlCol="0">
            <a:spAutoFit/>
          </a:bodyPr>
          <a:lstStyle/>
          <a:p>
            <a:r>
              <a:rPr lang="en-US" b="1" dirty="0" smtClean="0"/>
              <a:t>Fabrication </a:t>
            </a:r>
          </a:p>
          <a:p>
            <a:r>
              <a:rPr lang="en-US" b="1" dirty="0"/>
              <a:t>a</a:t>
            </a:r>
            <a:r>
              <a:rPr lang="en-US" b="1" dirty="0" smtClean="0"/>
              <a:t>nd Test Support</a:t>
            </a:r>
          </a:p>
          <a:p>
            <a:r>
              <a:rPr lang="en-US" sz="1400" dirty="0" err="1" smtClean="0"/>
              <a:t>Serhan</a:t>
            </a:r>
            <a:r>
              <a:rPr lang="en-US" sz="1400" dirty="0" smtClean="0"/>
              <a:t> </a:t>
            </a:r>
            <a:r>
              <a:rPr lang="en-US" sz="1400" dirty="0" err="1" smtClean="0"/>
              <a:t>Tufanli</a:t>
            </a:r>
            <a:endParaRPr lang="en-US" sz="1400" dirty="0" smtClean="0"/>
          </a:p>
          <a:p>
            <a:r>
              <a:rPr lang="en-US" sz="1400" b="1" dirty="0" smtClean="0"/>
              <a:t>Yale University</a:t>
            </a:r>
            <a:endParaRPr lang="en-US" sz="1400" b="1" dirty="0"/>
          </a:p>
        </p:txBody>
      </p:sp>
      <p:sp>
        <p:nvSpPr>
          <p:cNvPr id="6" name="Footer Placeholder 5"/>
          <p:cNvSpPr>
            <a:spLocks noGrp="1"/>
          </p:cNvSpPr>
          <p:nvPr>
            <p:ph type="ftr" sz="quarter" idx="11"/>
          </p:nvPr>
        </p:nvSpPr>
        <p:spPr/>
        <p:txBody>
          <a:bodyPr/>
          <a:lstStyle/>
          <a:p>
            <a:r>
              <a:rPr lang="en-US" smtClean="0"/>
              <a:t>ProtoDUNE APA Design Review, Paulos/Soderberg</a:t>
            </a:r>
            <a:endParaRPr lang="en-US"/>
          </a:p>
        </p:txBody>
      </p:sp>
      <p:sp>
        <p:nvSpPr>
          <p:cNvPr id="8" name="Slide Number Placeholder 7"/>
          <p:cNvSpPr>
            <a:spLocks noGrp="1"/>
          </p:cNvSpPr>
          <p:nvPr>
            <p:ph type="sldNum" sz="quarter" idx="12"/>
          </p:nvPr>
        </p:nvSpPr>
        <p:spPr/>
        <p:txBody>
          <a:bodyPr/>
          <a:lstStyle/>
          <a:p>
            <a:fld id="{ECE47DB3-68BE-664C-856B-5D25A77CC215}" type="slidenum">
              <a:rPr lang="en-US" smtClean="0"/>
              <a:t>12</a:t>
            </a:fld>
            <a:endParaRPr lang="en-US"/>
          </a:p>
        </p:txBody>
      </p:sp>
    </p:spTree>
    <p:extLst>
      <p:ext uri="{BB962C8B-B14F-4D97-AF65-F5344CB8AC3E}">
        <p14:creationId xmlns:p14="http://schemas.microsoft.com/office/powerpoint/2010/main" val="4698828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926988410"/>
              </p:ext>
            </p:extLst>
          </p:nvPr>
        </p:nvGraphicFramePr>
        <p:xfrm>
          <a:off x="566077" y="658396"/>
          <a:ext cx="7754348" cy="6199604"/>
        </p:xfrm>
        <a:graphic>
          <a:graphicData uri="http://schemas.openxmlformats.org/presentationml/2006/ole">
            <mc:AlternateContent xmlns:mc="http://schemas.openxmlformats.org/markup-compatibility/2006">
              <mc:Choice xmlns:v="urn:schemas-microsoft-com:vml" Requires="v">
                <p:oleObj spid="_x0000_s3081" name="Worksheet" r:id="rId3" imgW="13677900" imgH="10934700" progId="Excel.Sheet.12">
                  <p:embed/>
                </p:oleObj>
              </mc:Choice>
              <mc:Fallback>
                <p:oleObj name="Worksheet" r:id="rId3" imgW="13677900" imgH="10934700" progId="Excel.Sheet.12">
                  <p:embed/>
                  <p:pic>
                    <p:nvPicPr>
                      <p:cNvPr id="0" name=""/>
                      <p:cNvPicPr/>
                      <p:nvPr/>
                    </p:nvPicPr>
                    <p:blipFill>
                      <a:blip r:embed="rId4"/>
                      <a:stretch>
                        <a:fillRect/>
                      </a:stretch>
                    </p:blipFill>
                    <p:spPr>
                      <a:xfrm>
                        <a:off x="566077" y="658396"/>
                        <a:ext cx="7754348" cy="6199604"/>
                      </a:xfrm>
                      <a:prstGeom prst="rect">
                        <a:avLst/>
                      </a:prstGeom>
                    </p:spPr>
                  </p:pic>
                </p:oleObj>
              </mc:Fallback>
            </mc:AlternateContent>
          </a:graphicData>
        </a:graphic>
      </p:graphicFrame>
      <p:pic>
        <p:nvPicPr>
          <p:cNvPr id="3" name="Picture 2" descr="http://www.dunescience.org/wp-content/themes/organic_response-elbnf/images/dune-horiz-logo-sm.png"/>
          <p:cNvPicPr/>
          <p:nvPr/>
        </p:nvPicPr>
        <p:blipFill>
          <a:blip r:embed="rId5">
            <a:extLst>
              <a:ext uri="{28A0092B-C50C-407E-A947-70E740481C1C}">
                <a14:useLocalDpi xmlns:a14="http://schemas.microsoft.com/office/drawing/2010/main" val="0"/>
              </a:ext>
            </a:extLst>
          </a:blip>
          <a:srcRect/>
          <a:stretch>
            <a:fillRect/>
          </a:stretch>
        </p:blipFill>
        <p:spPr bwMode="auto">
          <a:xfrm>
            <a:off x="6774563" y="28886"/>
            <a:ext cx="2236946" cy="488950"/>
          </a:xfrm>
          <a:prstGeom prst="rect">
            <a:avLst/>
          </a:prstGeom>
          <a:noFill/>
          <a:ln>
            <a:noFill/>
          </a:ln>
        </p:spPr>
      </p:pic>
      <p:sp>
        <p:nvSpPr>
          <p:cNvPr id="5" name="TextBox 4"/>
          <p:cNvSpPr txBox="1"/>
          <p:nvPr/>
        </p:nvSpPr>
        <p:spPr>
          <a:xfrm>
            <a:off x="125480" y="67760"/>
            <a:ext cx="3999562" cy="400110"/>
          </a:xfrm>
          <a:prstGeom prst="rect">
            <a:avLst/>
          </a:prstGeom>
          <a:noFill/>
        </p:spPr>
        <p:txBody>
          <a:bodyPr wrap="none" rtlCol="0">
            <a:spAutoFit/>
          </a:bodyPr>
          <a:lstStyle/>
          <a:p>
            <a:r>
              <a:rPr lang="en-US" sz="2000" b="1" u="sng" dirty="0" err="1" smtClean="0"/>
              <a:t>ProtoDUNE</a:t>
            </a:r>
            <a:r>
              <a:rPr lang="en-US" sz="2000" b="1" u="sng" dirty="0" smtClean="0"/>
              <a:t> APA Summary Schedule</a:t>
            </a:r>
            <a:endParaRPr lang="en-US" sz="2000" b="1" u="sng" dirty="0"/>
          </a:p>
        </p:txBody>
      </p:sp>
      <p:sp>
        <p:nvSpPr>
          <p:cNvPr id="6" name="Footer Placeholder 5"/>
          <p:cNvSpPr>
            <a:spLocks noGrp="1"/>
          </p:cNvSpPr>
          <p:nvPr>
            <p:ph type="ftr" sz="quarter" idx="11"/>
          </p:nvPr>
        </p:nvSpPr>
        <p:spPr/>
        <p:txBody>
          <a:bodyPr/>
          <a:lstStyle/>
          <a:p>
            <a:r>
              <a:rPr lang="en-US" smtClean="0"/>
              <a:t>ProtoDUNE APA Design Review, Paulos/Soderberg</a:t>
            </a:r>
            <a:endParaRPr lang="en-US"/>
          </a:p>
        </p:txBody>
      </p:sp>
      <p:sp>
        <p:nvSpPr>
          <p:cNvPr id="7" name="Slide Number Placeholder 6"/>
          <p:cNvSpPr>
            <a:spLocks noGrp="1"/>
          </p:cNvSpPr>
          <p:nvPr>
            <p:ph type="sldNum" sz="quarter" idx="12"/>
          </p:nvPr>
        </p:nvSpPr>
        <p:spPr/>
        <p:txBody>
          <a:bodyPr/>
          <a:lstStyle/>
          <a:p>
            <a:fld id="{ECE47DB3-68BE-664C-856B-5D25A77CC215}" type="slidenum">
              <a:rPr lang="en-US" smtClean="0"/>
              <a:t>13</a:t>
            </a:fld>
            <a:endParaRPr lang="en-US"/>
          </a:p>
        </p:txBody>
      </p:sp>
    </p:spTree>
    <p:extLst>
      <p:ext uri="{BB962C8B-B14F-4D97-AF65-F5344CB8AC3E}">
        <p14:creationId xmlns:p14="http://schemas.microsoft.com/office/powerpoint/2010/main" val="62899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a:t>
            </a:r>
            <a:endParaRPr lang="en-US" dirty="0"/>
          </a:p>
        </p:txBody>
      </p:sp>
      <p:sp>
        <p:nvSpPr>
          <p:cNvPr id="3" name="Content Placeholder 2"/>
          <p:cNvSpPr>
            <a:spLocks noGrp="1"/>
          </p:cNvSpPr>
          <p:nvPr>
            <p:ph idx="1"/>
          </p:nvPr>
        </p:nvSpPr>
        <p:spPr/>
        <p:txBody>
          <a:bodyPr/>
          <a:lstStyle/>
          <a:p>
            <a:r>
              <a:rPr lang="en-US" dirty="0" smtClean="0"/>
              <a:t>Introduction</a:t>
            </a:r>
            <a:endParaRPr lang="en-US" dirty="0" smtClean="0"/>
          </a:p>
          <a:p>
            <a:r>
              <a:rPr lang="en-US" dirty="0" smtClean="0"/>
              <a:t>History	</a:t>
            </a:r>
          </a:p>
          <a:p>
            <a:r>
              <a:rPr lang="en-US" dirty="0" smtClean="0"/>
              <a:t>Organization</a:t>
            </a:r>
          </a:p>
          <a:p>
            <a:r>
              <a:rPr lang="en-US" dirty="0" smtClean="0"/>
              <a:t>Schedule</a:t>
            </a:r>
            <a:endParaRPr lang="en-US" dirty="0"/>
          </a:p>
        </p:txBody>
      </p:sp>
      <p:sp>
        <p:nvSpPr>
          <p:cNvPr id="4" name="Date Placeholder 3"/>
          <p:cNvSpPr>
            <a:spLocks noGrp="1"/>
          </p:cNvSpPr>
          <p:nvPr>
            <p:ph type="dt" sz="half" idx="10"/>
          </p:nvPr>
        </p:nvSpPr>
        <p:spPr/>
        <p:txBody>
          <a:bodyPr/>
          <a:lstStyle/>
          <a:p>
            <a:r>
              <a:rPr lang="en-US" smtClean="0"/>
              <a:t>July 13 -14, 2016</a:t>
            </a:r>
            <a:endParaRPr lang="en-US"/>
          </a:p>
        </p:txBody>
      </p:sp>
      <p:sp>
        <p:nvSpPr>
          <p:cNvPr id="5" name="Footer Placeholder 4"/>
          <p:cNvSpPr>
            <a:spLocks noGrp="1"/>
          </p:cNvSpPr>
          <p:nvPr>
            <p:ph type="ftr" sz="quarter" idx="11"/>
          </p:nvPr>
        </p:nvSpPr>
        <p:spPr/>
        <p:txBody>
          <a:bodyPr/>
          <a:lstStyle/>
          <a:p>
            <a:r>
              <a:rPr lang="en-US" smtClean="0"/>
              <a:t>ProtoDUNE APA Design Review, Paulos/Soderberg</a:t>
            </a:r>
            <a:endParaRPr lang="en-US"/>
          </a:p>
        </p:txBody>
      </p:sp>
      <p:sp>
        <p:nvSpPr>
          <p:cNvPr id="6" name="Slide Number Placeholder 5"/>
          <p:cNvSpPr>
            <a:spLocks noGrp="1"/>
          </p:cNvSpPr>
          <p:nvPr>
            <p:ph type="sldNum" sz="quarter" idx="12"/>
          </p:nvPr>
        </p:nvSpPr>
        <p:spPr/>
        <p:txBody>
          <a:bodyPr/>
          <a:lstStyle/>
          <a:p>
            <a:fld id="{ECE47DB3-68BE-664C-856B-5D25A77CC215}" type="slidenum">
              <a:rPr lang="en-US" smtClean="0"/>
              <a:t>2</a:t>
            </a:fld>
            <a:endParaRPr lang="en-US"/>
          </a:p>
        </p:txBody>
      </p:sp>
    </p:spTree>
    <p:extLst>
      <p:ext uri="{BB962C8B-B14F-4D97-AF65-F5344CB8AC3E}">
        <p14:creationId xmlns:p14="http://schemas.microsoft.com/office/powerpoint/2010/main" val="22991965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l="25000"/>
          <a:stretch/>
        </p:blipFill>
        <p:spPr>
          <a:xfrm>
            <a:off x="0" y="0"/>
            <a:ext cx="9144000" cy="6858000"/>
          </a:xfrm>
          <a:prstGeom prst="rect">
            <a:avLst/>
          </a:prstGeom>
        </p:spPr>
      </p:pic>
      <p:sp>
        <p:nvSpPr>
          <p:cNvPr id="6" name="TextBox 5"/>
          <p:cNvSpPr txBox="1"/>
          <p:nvPr/>
        </p:nvSpPr>
        <p:spPr>
          <a:xfrm>
            <a:off x="637104" y="1655062"/>
            <a:ext cx="4724400" cy="3170099"/>
          </a:xfrm>
          <a:prstGeom prst="rect">
            <a:avLst/>
          </a:prstGeom>
          <a:noFill/>
        </p:spPr>
        <p:txBody>
          <a:bodyPr wrap="square" rtlCol="0">
            <a:spAutoFit/>
          </a:bodyPr>
          <a:lstStyle/>
          <a:p>
            <a:r>
              <a:rPr lang="en-US" sz="2000" dirty="0">
                <a:effectLst>
                  <a:outerShdw blurRad="38100" dist="38100" dir="2700000" algn="tl">
                    <a:srgbClr val="000000">
                      <a:alpha val="43137"/>
                    </a:srgbClr>
                  </a:outerShdw>
                </a:effectLst>
              </a:rPr>
              <a:t>O</a:t>
            </a:r>
            <a:r>
              <a:rPr lang="en-US" sz="2000" dirty="0" smtClean="0">
                <a:effectLst>
                  <a:outerShdw blurRad="38100" dist="38100" dir="2700000" algn="tl">
                    <a:srgbClr val="000000">
                      <a:alpha val="43137"/>
                    </a:srgbClr>
                  </a:outerShdw>
                </a:effectLst>
              </a:rPr>
              <a:t>ur priority </a:t>
            </a:r>
            <a:r>
              <a:rPr lang="en-US" sz="2000" dirty="0">
                <a:effectLst>
                  <a:outerShdw blurRad="38100" dist="38100" dir="2700000" algn="tl">
                    <a:srgbClr val="000000">
                      <a:alpha val="43137"/>
                    </a:srgbClr>
                  </a:outerShdw>
                </a:effectLst>
              </a:rPr>
              <a:t>is to </a:t>
            </a:r>
            <a:r>
              <a:rPr lang="en-US" sz="2000" dirty="0" smtClean="0">
                <a:effectLst>
                  <a:outerShdw blurRad="38100" dist="38100" dir="2700000" algn="tl">
                    <a:srgbClr val="000000">
                      <a:alpha val="43137"/>
                    </a:srgbClr>
                  </a:outerShdw>
                </a:effectLst>
              </a:rPr>
              <a:t>collaborate with</a:t>
            </a:r>
            <a:r>
              <a:rPr lang="en-US" sz="2000" dirty="0" smtClean="0">
                <a:effectLst>
                  <a:outerShdw blurRad="38100" dist="38100" dir="2700000" algn="tl">
                    <a:srgbClr val="000000">
                      <a:alpha val="43137"/>
                    </a:srgbClr>
                  </a:outerShdw>
                </a:effectLst>
              </a:rPr>
              <a:t> </a:t>
            </a:r>
            <a:r>
              <a:rPr lang="en-US" sz="2000" dirty="0" smtClean="0">
                <a:effectLst>
                  <a:outerShdw blurRad="38100" dist="38100" dir="2700000" algn="tl">
                    <a:srgbClr val="000000">
                      <a:alpha val="43137"/>
                    </a:srgbClr>
                  </a:outerShdw>
                </a:effectLst>
              </a:rPr>
              <a:t>researchers </a:t>
            </a:r>
            <a:r>
              <a:rPr lang="en-US" sz="2000" dirty="0" smtClean="0">
                <a:effectLst>
                  <a:outerShdw blurRad="38100" dist="38100" dir="2700000" algn="tl">
                    <a:srgbClr val="000000">
                      <a:alpha val="43137"/>
                    </a:srgbClr>
                  </a:outerShdw>
                </a:effectLst>
              </a:rPr>
              <a:t>Worldwide in the development of unique, high value instrumentation. We have five decades of experience </a:t>
            </a:r>
            <a:r>
              <a:rPr lang="en-US" sz="2000" dirty="0" smtClean="0">
                <a:effectLst>
                  <a:outerShdw blurRad="38100" dist="38100" dir="2700000" algn="tl">
                    <a:srgbClr val="000000">
                      <a:alpha val="43137"/>
                    </a:srgbClr>
                  </a:outerShdw>
                </a:effectLst>
              </a:rPr>
              <a:t>in </a:t>
            </a:r>
            <a:r>
              <a:rPr lang="en-US" sz="2000" dirty="0" smtClean="0">
                <a:effectLst>
                  <a:outerShdw blurRad="38100" dist="38100" dir="2700000" algn="tl">
                    <a:srgbClr val="000000">
                      <a:alpha val="43137"/>
                    </a:srgbClr>
                  </a:outerShdw>
                </a:effectLst>
              </a:rPr>
              <a:t>a </a:t>
            </a:r>
            <a:r>
              <a:rPr lang="en-US" sz="2000" dirty="0">
                <a:effectLst>
                  <a:outerShdw blurRad="38100" dist="38100" dir="2700000" algn="tl">
                    <a:srgbClr val="000000">
                      <a:alpha val="43137"/>
                    </a:srgbClr>
                  </a:outerShdw>
                </a:effectLst>
              </a:rPr>
              <a:t>broad range of activities </a:t>
            </a:r>
            <a:r>
              <a:rPr lang="en-US" sz="2000" dirty="0" smtClean="0">
                <a:effectLst>
                  <a:outerShdw blurRad="38100" dist="38100" dir="2700000" algn="tl">
                    <a:srgbClr val="000000">
                      <a:alpha val="43137"/>
                    </a:srgbClr>
                  </a:outerShdw>
                </a:effectLst>
              </a:rPr>
              <a:t>from: conceptual design, detailed engineering design and analysis, </a:t>
            </a:r>
            <a:r>
              <a:rPr lang="en-US" sz="2000" dirty="0">
                <a:effectLst>
                  <a:outerShdw blurRad="38100" dist="38100" dir="2700000" algn="tl">
                    <a:srgbClr val="000000">
                      <a:alpha val="43137"/>
                    </a:srgbClr>
                  </a:outerShdw>
                </a:effectLst>
              </a:rPr>
              <a:t>prototyping, testing, calibration, project management, system engineering, proposal development, integration, </a:t>
            </a:r>
            <a:r>
              <a:rPr lang="en-US" sz="2000" dirty="0" smtClean="0">
                <a:effectLst>
                  <a:outerShdw blurRad="38100" dist="38100" dir="2700000" algn="tl">
                    <a:srgbClr val="000000">
                      <a:alpha val="43137"/>
                    </a:srgbClr>
                  </a:outerShdw>
                </a:effectLst>
              </a:rPr>
              <a:t>instrument fabrication, </a:t>
            </a:r>
            <a:r>
              <a:rPr lang="en-US" sz="2000" dirty="0">
                <a:effectLst>
                  <a:outerShdw blurRad="38100" dist="38100" dir="2700000" algn="tl">
                    <a:srgbClr val="000000">
                      <a:alpha val="43137"/>
                    </a:srgbClr>
                  </a:outerShdw>
                </a:effectLst>
              </a:rPr>
              <a:t>and assembly.</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79183" y="4351599"/>
            <a:ext cx="2475879" cy="1646196"/>
          </a:xfrm>
          <a:prstGeom prst="rect">
            <a:avLst/>
          </a:prstGeom>
        </p:spPr>
      </p:pic>
      <p:sp>
        <p:nvSpPr>
          <p:cNvPr id="4" name="Rectangle 3"/>
          <p:cNvSpPr/>
          <p:nvPr/>
        </p:nvSpPr>
        <p:spPr>
          <a:xfrm>
            <a:off x="2286000" y="5803604"/>
            <a:ext cx="2634119" cy="369332"/>
          </a:xfrm>
          <a:prstGeom prst="rect">
            <a:avLst/>
          </a:prstGeom>
        </p:spPr>
        <p:txBody>
          <a:bodyPr wrap="none">
            <a:spAutoFit/>
          </a:bodyPr>
          <a:lstStyle/>
          <a:p>
            <a:r>
              <a:rPr lang="en-US" dirty="0" smtClean="0">
                <a:solidFill>
                  <a:srgbClr val="FFFF00"/>
                </a:solidFill>
              </a:rPr>
              <a:t>http://www.psl.wisc.edu/</a:t>
            </a:r>
            <a:endParaRPr lang="en-US" dirty="0">
              <a:solidFill>
                <a:srgbClr val="FFFF00"/>
              </a:solidFill>
            </a:endParaRPr>
          </a:p>
        </p:txBody>
      </p:sp>
      <p:sp>
        <p:nvSpPr>
          <p:cNvPr id="10" name="Rectangle 9"/>
          <p:cNvSpPr/>
          <p:nvPr/>
        </p:nvSpPr>
        <p:spPr>
          <a:xfrm>
            <a:off x="5715000" y="3956593"/>
            <a:ext cx="2342444" cy="553998"/>
          </a:xfrm>
          <a:prstGeom prst="rect">
            <a:avLst/>
          </a:prstGeom>
        </p:spPr>
        <p:txBody>
          <a:bodyPr wrap="square">
            <a:spAutoFit/>
          </a:bodyPr>
          <a:lstStyle/>
          <a:p>
            <a:r>
              <a:rPr lang="en-US" sz="1200" dirty="0">
                <a:solidFill>
                  <a:srgbClr val="FFFF00"/>
                </a:solidFill>
              </a:rPr>
              <a:t/>
            </a:r>
            <a:br>
              <a:rPr lang="en-US" sz="1200" dirty="0">
                <a:solidFill>
                  <a:srgbClr val="FFFF00"/>
                </a:solidFill>
              </a:rPr>
            </a:br>
            <a:endParaRPr lang="en-US" dirty="0">
              <a:solidFill>
                <a:srgbClr val="FFFF00"/>
              </a:solidFill>
            </a:endParaRPr>
          </a:p>
        </p:txBody>
      </p:sp>
      <p:sp>
        <p:nvSpPr>
          <p:cNvPr id="12" name="Title 1"/>
          <p:cNvSpPr txBox="1">
            <a:spLocks/>
          </p:cNvSpPr>
          <p:nvPr/>
        </p:nvSpPr>
        <p:spPr>
          <a:xfrm>
            <a:off x="457200" y="274638"/>
            <a:ext cx="7467600" cy="1143000"/>
          </a:xfrm>
          <a:prstGeom prst="rect">
            <a:avLst/>
          </a:prstGeom>
        </p:spPr>
        <p:txBody>
          <a:bodyPr/>
          <a:lstStyle>
            <a:lvl1pPr algn="l" rtl="0" eaLnBrk="1" latinLnBrk="0" hangingPunct="1">
              <a:spcBef>
                <a:spcPct val="0"/>
              </a:spcBef>
              <a:buNone/>
              <a:defRPr kumimoji="0" sz="4600" kern="1200">
                <a:solidFill>
                  <a:schemeClr val="tx1"/>
                </a:solidFill>
                <a:latin typeface="+mj-lt"/>
                <a:ea typeface="+mj-ea"/>
                <a:cs typeface="+mj-cs"/>
              </a:defRPr>
            </a:lvl1pPr>
          </a:lstStyle>
          <a:p>
            <a:r>
              <a:rPr lang="en-US" sz="4800" dirty="0" smtClean="0">
                <a:solidFill>
                  <a:srgbClr val="FFFF00"/>
                </a:solidFill>
                <a:effectLst>
                  <a:outerShdw blurRad="38100" dist="38100" dir="2700000" algn="tl">
                    <a:srgbClr val="000000">
                      <a:alpha val="43137"/>
                    </a:srgbClr>
                  </a:outerShdw>
                </a:effectLst>
              </a:rPr>
              <a:t>Welcome to PSL!</a:t>
            </a:r>
            <a:endParaRPr lang="en-US" dirty="0">
              <a:solidFill>
                <a:srgbClr val="FFFF00"/>
              </a:solidFill>
              <a:effectLst>
                <a:outerShdw blurRad="38100" dist="38100" dir="2700000" algn="tl">
                  <a:srgbClr val="000000">
                    <a:alpha val="43137"/>
                  </a:srgbClr>
                </a:outerShdw>
              </a:effectLst>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72238" y="1049183"/>
            <a:ext cx="2466618" cy="1651208"/>
          </a:xfrm>
          <a:prstGeom prst="rect">
            <a:avLst/>
          </a:prstGeom>
        </p:spPr>
      </p:pic>
      <p:pic>
        <p:nvPicPr>
          <p:cNvPr id="2050" name="Picture 2" descr="\\psl006\digital-pictures\Brochure Images\PSL JPEG\_DSC044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79184" y="2694020"/>
            <a:ext cx="2475878" cy="165757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85837" y="5959321"/>
            <a:ext cx="863694" cy="866959"/>
          </a:xfrm>
          <a:prstGeom prst="rect">
            <a:avLst/>
          </a:prstGeom>
        </p:spPr>
      </p:pic>
      <p:sp>
        <p:nvSpPr>
          <p:cNvPr id="2" name="Date Placeholder 1"/>
          <p:cNvSpPr>
            <a:spLocks noGrp="1"/>
          </p:cNvSpPr>
          <p:nvPr>
            <p:ph type="dt" sz="half" idx="10"/>
          </p:nvPr>
        </p:nvSpPr>
        <p:spPr/>
        <p:txBody>
          <a:bodyPr/>
          <a:lstStyle/>
          <a:p>
            <a:r>
              <a:rPr lang="en-US" smtClean="0"/>
              <a:t>July 13 -14, 2016</a:t>
            </a:r>
            <a:endParaRPr lang="en-US"/>
          </a:p>
        </p:txBody>
      </p:sp>
      <p:sp>
        <p:nvSpPr>
          <p:cNvPr id="3" name="Footer Placeholder 2"/>
          <p:cNvSpPr>
            <a:spLocks noGrp="1"/>
          </p:cNvSpPr>
          <p:nvPr>
            <p:ph type="ftr" sz="quarter" idx="11"/>
          </p:nvPr>
        </p:nvSpPr>
        <p:spPr/>
        <p:txBody>
          <a:bodyPr/>
          <a:lstStyle/>
          <a:p>
            <a:r>
              <a:rPr lang="en-US" smtClean="0"/>
              <a:t>ProtoDUNE APA Design Review, Paulos/Soderberg</a:t>
            </a:r>
            <a:endParaRPr lang="en-US"/>
          </a:p>
        </p:txBody>
      </p:sp>
      <p:sp>
        <p:nvSpPr>
          <p:cNvPr id="5" name="Slide Number Placeholder 4"/>
          <p:cNvSpPr>
            <a:spLocks noGrp="1"/>
          </p:cNvSpPr>
          <p:nvPr>
            <p:ph type="sldNum" sz="quarter" idx="12"/>
          </p:nvPr>
        </p:nvSpPr>
        <p:spPr/>
        <p:txBody>
          <a:bodyPr/>
          <a:lstStyle/>
          <a:p>
            <a:fld id="{ECE47DB3-68BE-664C-856B-5D25A77CC215}" type="slidenum">
              <a:rPr lang="en-US" smtClean="0"/>
              <a:t>3</a:t>
            </a:fld>
            <a:endParaRPr lang="en-US"/>
          </a:p>
        </p:txBody>
      </p:sp>
    </p:spTree>
    <p:extLst>
      <p:ext uri="{BB962C8B-B14F-4D97-AF65-F5344CB8AC3E}">
        <p14:creationId xmlns:p14="http://schemas.microsoft.com/office/powerpoint/2010/main" val="389393549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05800" cy="1143000"/>
          </a:xfrm>
        </p:spPr>
        <p:txBody>
          <a:bodyPr>
            <a:normAutofit/>
          </a:bodyPr>
          <a:lstStyle/>
          <a:p>
            <a:r>
              <a:rPr lang="en-US" sz="3600" b="1" dirty="0" smtClean="0"/>
              <a:t>Some current and past projects at </a:t>
            </a:r>
            <a:r>
              <a:rPr lang="en-US" sz="3600" b="1" dirty="0" smtClean="0"/>
              <a:t>PSL:</a:t>
            </a:r>
            <a:endParaRPr lang="en-US" sz="3600" b="1" dirty="0"/>
          </a:p>
        </p:txBody>
      </p:sp>
      <p:sp>
        <p:nvSpPr>
          <p:cNvPr id="3" name="Content Placeholder 2"/>
          <p:cNvSpPr>
            <a:spLocks noGrp="1"/>
          </p:cNvSpPr>
          <p:nvPr>
            <p:ph idx="1"/>
          </p:nvPr>
        </p:nvSpPr>
        <p:spPr/>
        <p:txBody>
          <a:bodyPr/>
          <a:lstStyle/>
          <a:p>
            <a:r>
              <a:rPr lang="en-US" dirty="0" smtClean="0"/>
              <a:t>CMS</a:t>
            </a:r>
          </a:p>
          <a:p>
            <a:r>
              <a:rPr lang="en-US" dirty="0" err="1" smtClean="0"/>
              <a:t>IceCube</a:t>
            </a:r>
            <a:endParaRPr lang="en-US" dirty="0" smtClean="0"/>
          </a:p>
          <a:p>
            <a:r>
              <a:rPr lang="en-US" dirty="0" err="1" smtClean="0"/>
              <a:t>Daya</a:t>
            </a:r>
            <a:r>
              <a:rPr lang="en-US" dirty="0" smtClean="0"/>
              <a:t> Bay</a:t>
            </a:r>
          </a:p>
          <a:p>
            <a:r>
              <a:rPr lang="en-US" dirty="0" smtClean="0"/>
              <a:t>DUNE</a:t>
            </a:r>
          </a:p>
          <a:p>
            <a:r>
              <a:rPr lang="en-US" dirty="0" smtClean="0"/>
              <a:t>LZ</a:t>
            </a:r>
          </a:p>
          <a:p>
            <a:r>
              <a:rPr lang="en-US" dirty="0" smtClean="0"/>
              <a:t>Pulse Burst Laser </a:t>
            </a:r>
            <a:r>
              <a:rPr lang="en-US" dirty="0" smtClean="0"/>
              <a:t>Systems</a:t>
            </a:r>
          </a:p>
          <a:p>
            <a:r>
              <a:rPr lang="en-US" dirty="0" smtClean="0"/>
              <a:t>SBND</a:t>
            </a:r>
            <a:endParaRPr lang="en-US" dirty="0" smtClean="0"/>
          </a:p>
          <a:p>
            <a:endParaRPr lang="en-US" dirty="0" smtClean="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85837" y="5959321"/>
            <a:ext cx="863694" cy="866959"/>
          </a:xfrm>
          <a:prstGeom prst="rect">
            <a:avLst/>
          </a:prstGeom>
        </p:spPr>
      </p:pic>
      <p:sp>
        <p:nvSpPr>
          <p:cNvPr id="5" name="Date Placeholder 4"/>
          <p:cNvSpPr>
            <a:spLocks noGrp="1"/>
          </p:cNvSpPr>
          <p:nvPr>
            <p:ph type="dt" sz="half" idx="10"/>
          </p:nvPr>
        </p:nvSpPr>
        <p:spPr/>
        <p:txBody>
          <a:bodyPr/>
          <a:lstStyle/>
          <a:p>
            <a:r>
              <a:rPr lang="en-US" smtClean="0"/>
              <a:t>July 13 -14, 2016</a:t>
            </a:r>
            <a:endParaRPr lang="en-US"/>
          </a:p>
        </p:txBody>
      </p:sp>
      <p:sp>
        <p:nvSpPr>
          <p:cNvPr id="6" name="Footer Placeholder 5"/>
          <p:cNvSpPr>
            <a:spLocks noGrp="1"/>
          </p:cNvSpPr>
          <p:nvPr>
            <p:ph type="ftr" sz="quarter" idx="11"/>
          </p:nvPr>
        </p:nvSpPr>
        <p:spPr/>
        <p:txBody>
          <a:bodyPr/>
          <a:lstStyle/>
          <a:p>
            <a:r>
              <a:rPr lang="en-US" smtClean="0"/>
              <a:t>ProtoDUNE APA Design Review, Paulos/Soderberg</a:t>
            </a:r>
            <a:endParaRPr lang="en-US"/>
          </a:p>
        </p:txBody>
      </p:sp>
      <p:sp>
        <p:nvSpPr>
          <p:cNvPr id="7" name="Slide Number Placeholder 6"/>
          <p:cNvSpPr>
            <a:spLocks noGrp="1"/>
          </p:cNvSpPr>
          <p:nvPr>
            <p:ph type="sldNum" sz="quarter" idx="12"/>
          </p:nvPr>
        </p:nvSpPr>
        <p:spPr/>
        <p:txBody>
          <a:bodyPr/>
          <a:lstStyle/>
          <a:p>
            <a:fld id="{ECE47DB3-68BE-664C-856B-5D25A77CC215}" type="slidenum">
              <a:rPr lang="en-US" smtClean="0"/>
              <a:t>4</a:t>
            </a:fld>
            <a:endParaRPr lang="en-US"/>
          </a:p>
        </p:txBody>
      </p:sp>
    </p:spTree>
    <p:extLst>
      <p:ext uri="{BB962C8B-B14F-4D97-AF65-F5344CB8AC3E}">
        <p14:creationId xmlns:p14="http://schemas.microsoft.com/office/powerpoint/2010/main" val="2835840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5943" y="501354"/>
            <a:ext cx="8587588" cy="1384995"/>
          </a:xfrm>
          <a:prstGeom prst="rect">
            <a:avLst/>
          </a:prstGeom>
        </p:spPr>
        <p:txBody>
          <a:bodyPr wrap="square">
            <a:spAutoFit/>
          </a:bodyPr>
          <a:lstStyle/>
          <a:p>
            <a:r>
              <a:rPr lang="en-US" sz="1400" dirty="0" smtClean="0"/>
              <a:t>1. Does </a:t>
            </a:r>
            <a:r>
              <a:rPr lang="en-US" sz="1400" dirty="0"/>
              <a:t>the APA design meet the requirements? Are the requirements/justifications sufficiently complete and clear?</a:t>
            </a:r>
          </a:p>
          <a:p>
            <a:r>
              <a:rPr lang="en-US" sz="1400" dirty="0"/>
              <a:t>2. Are APA risks captured and is there a plan for managing and mitigating these risks?</a:t>
            </a:r>
          </a:p>
          <a:p>
            <a:r>
              <a:rPr lang="en-US" sz="1400" dirty="0"/>
              <a:t>3. Does the design lead to a reasonable production schedule, including QA, transport, installation and commissioning?</a:t>
            </a:r>
          </a:p>
          <a:p>
            <a:r>
              <a:rPr lang="en-US" sz="1400" dirty="0"/>
              <a:t>4. Does the documentation of the APA technical design provide sufficiently comprehensive analysis and justification for the APA design adopted?</a:t>
            </a:r>
            <a:endParaRPr lang="en-US" sz="1400" dirty="0"/>
          </a:p>
        </p:txBody>
      </p:sp>
      <p:sp>
        <p:nvSpPr>
          <p:cNvPr id="5" name="Rectangle 4"/>
          <p:cNvSpPr/>
          <p:nvPr/>
        </p:nvSpPr>
        <p:spPr>
          <a:xfrm>
            <a:off x="195943" y="1761770"/>
            <a:ext cx="8481763" cy="1815882"/>
          </a:xfrm>
          <a:prstGeom prst="rect">
            <a:avLst/>
          </a:prstGeom>
        </p:spPr>
        <p:txBody>
          <a:bodyPr wrap="square">
            <a:spAutoFit/>
          </a:bodyPr>
          <a:lstStyle/>
          <a:p>
            <a:r>
              <a:rPr lang="en-US" sz="1400" dirty="0"/>
              <a:t>5. Are all APA interfaces to other detector components and cryostat documented, clearly identified and complete? Does the TPC integrated 3D model adequately represent the mechanical interfaces to the APAs and between adjacent APAs?</a:t>
            </a:r>
          </a:p>
          <a:p>
            <a:r>
              <a:rPr lang="en-US" sz="1400" dirty="0"/>
              <a:t>6. Are the APA 3D model, top level assembly drawings, detail/part drawings and the material and process specifications sufficiently complete to demonstrate that the design can be constructed and installed?</a:t>
            </a:r>
          </a:p>
          <a:p>
            <a:r>
              <a:rPr lang="en-US" sz="1400" dirty="0"/>
              <a:t>7. Does the design provide adequate signal response characteristics? Is it optimized for the proposed electronics? Is the grounding and shielding of the APA understood and adequate?</a:t>
            </a:r>
          </a:p>
          <a:p>
            <a:r>
              <a:rPr lang="en-US" sz="1400" dirty="0"/>
              <a:t>8. Are operation conditions (loads and temperature) listed, understood and comprehensive?</a:t>
            </a:r>
            <a:endParaRPr lang="en-US" sz="1400" dirty="0"/>
          </a:p>
        </p:txBody>
      </p:sp>
      <p:sp>
        <p:nvSpPr>
          <p:cNvPr id="6" name="TextBox 5"/>
          <p:cNvSpPr txBox="1"/>
          <p:nvPr/>
        </p:nvSpPr>
        <p:spPr>
          <a:xfrm>
            <a:off x="3280597" y="39689"/>
            <a:ext cx="2078213" cy="461665"/>
          </a:xfrm>
          <a:prstGeom prst="rect">
            <a:avLst/>
          </a:prstGeom>
          <a:noFill/>
        </p:spPr>
        <p:txBody>
          <a:bodyPr wrap="none" rtlCol="0">
            <a:spAutoFit/>
          </a:bodyPr>
          <a:lstStyle/>
          <a:p>
            <a:r>
              <a:rPr lang="en-US" sz="2400" b="1" dirty="0" smtClean="0"/>
              <a:t>Review Charge</a:t>
            </a:r>
            <a:endParaRPr lang="en-US" sz="2400" b="1" dirty="0"/>
          </a:p>
        </p:txBody>
      </p:sp>
      <p:sp>
        <p:nvSpPr>
          <p:cNvPr id="7" name="Rectangle 6"/>
          <p:cNvSpPr/>
          <p:nvPr/>
        </p:nvSpPr>
        <p:spPr>
          <a:xfrm>
            <a:off x="195943" y="3055811"/>
            <a:ext cx="8651249" cy="2677656"/>
          </a:xfrm>
          <a:prstGeom prst="rect">
            <a:avLst/>
          </a:prstGeom>
        </p:spPr>
        <p:txBody>
          <a:bodyPr wrap="square">
            <a:spAutoFit/>
          </a:bodyPr>
          <a:lstStyle/>
          <a:p>
            <a:endParaRPr lang="en-US" sz="1400" dirty="0"/>
          </a:p>
          <a:p>
            <a:r>
              <a:rPr lang="en-US" sz="1400" dirty="0"/>
              <a:t> </a:t>
            </a:r>
          </a:p>
          <a:p>
            <a:r>
              <a:rPr lang="en-US" sz="1400" dirty="0"/>
              <a:t>9. Are the APA engineering analyses sufficiently comprehensive for safe handling, installation and operation at the CERN Neutrino Platform? Is the installation plan for the APAs sufficiently well developed? Is the design for the installation tooling adequate for installation of the APAs? </a:t>
            </a:r>
          </a:p>
          <a:p>
            <a:r>
              <a:rPr lang="en-US" sz="1400" dirty="0"/>
              <a:t>10. Does the APA quality assurance plan include applicable and sufficient features of internationally recognized quality programs? Have applicable lessons-learned from previous </a:t>
            </a:r>
            <a:r>
              <a:rPr lang="en-US" sz="1400" dirty="0" err="1"/>
              <a:t>LArTPC</a:t>
            </a:r>
            <a:r>
              <a:rPr lang="en-US" sz="1400" dirty="0"/>
              <a:t> devices been documented and implemented into the QA plan? Does the plan appropriately account for APA production at multiple international sites with different standards (metric/imperial) for available stock materials? </a:t>
            </a:r>
          </a:p>
          <a:p>
            <a:r>
              <a:rPr lang="en-US" sz="1400" dirty="0"/>
              <a:t>11. Are the APA quality control test plans and inspection regimes sufficiently comprehensive to assure efficient commissioning and safe and operation of the NP04 experiment? Does the QC plan appropriately account for APA production at multiple international sites? </a:t>
            </a:r>
          </a:p>
        </p:txBody>
      </p:sp>
      <p:sp>
        <p:nvSpPr>
          <p:cNvPr id="8" name="Date Placeholder 7"/>
          <p:cNvSpPr>
            <a:spLocks noGrp="1"/>
          </p:cNvSpPr>
          <p:nvPr>
            <p:ph type="dt" sz="half" idx="10"/>
          </p:nvPr>
        </p:nvSpPr>
        <p:spPr/>
        <p:txBody>
          <a:bodyPr/>
          <a:lstStyle/>
          <a:p>
            <a:r>
              <a:rPr lang="en-US" smtClean="0"/>
              <a:t>July 13 -14, 2016</a:t>
            </a:r>
            <a:endParaRPr lang="en-US"/>
          </a:p>
        </p:txBody>
      </p:sp>
      <p:sp>
        <p:nvSpPr>
          <p:cNvPr id="9" name="Footer Placeholder 8"/>
          <p:cNvSpPr>
            <a:spLocks noGrp="1"/>
          </p:cNvSpPr>
          <p:nvPr>
            <p:ph type="ftr" sz="quarter" idx="11"/>
          </p:nvPr>
        </p:nvSpPr>
        <p:spPr/>
        <p:txBody>
          <a:bodyPr/>
          <a:lstStyle/>
          <a:p>
            <a:r>
              <a:rPr lang="en-US" smtClean="0"/>
              <a:t>ProtoDUNE APA Design Review, Paulos/Soderberg</a:t>
            </a:r>
            <a:endParaRPr lang="en-US"/>
          </a:p>
        </p:txBody>
      </p:sp>
      <p:sp>
        <p:nvSpPr>
          <p:cNvPr id="10" name="Slide Number Placeholder 9"/>
          <p:cNvSpPr>
            <a:spLocks noGrp="1"/>
          </p:cNvSpPr>
          <p:nvPr>
            <p:ph type="sldNum" sz="quarter" idx="12"/>
          </p:nvPr>
        </p:nvSpPr>
        <p:spPr/>
        <p:txBody>
          <a:bodyPr/>
          <a:lstStyle/>
          <a:p>
            <a:fld id="{ECE47DB3-68BE-664C-856B-5D25A77CC215}" type="slidenum">
              <a:rPr lang="en-US" smtClean="0"/>
              <a:t>5</a:t>
            </a:fld>
            <a:endParaRPr lang="en-US"/>
          </a:p>
        </p:txBody>
      </p:sp>
    </p:spTree>
    <p:extLst>
      <p:ext uri="{BB962C8B-B14F-4D97-AF65-F5344CB8AC3E}">
        <p14:creationId xmlns:p14="http://schemas.microsoft.com/office/powerpoint/2010/main" val="3984551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35200" y="1219200"/>
            <a:ext cx="4660900" cy="4419600"/>
          </a:xfrm>
          <a:prstGeom prst="rect">
            <a:avLst/>
          </a:prstGeom>
        </p:spPr>
      </p:pic>
      <p:sp>
        <p:nvSpPr>
          <p:cNvPr id="5" name="TextBox 4"/>
          <p:cNvSpPr txBox="1"/>
          <p:nvPr/>
        </p:nvSpPr>
        <p:spPr>
          <a:xfrm>
            <a:off x="980465" y="270817"/>
            <a:ext cx="7513623" cy="584776"/>
          </a:xfrm>
          <a:prstGeom prst="rect">
            <a:avLst/>
          </a:prstGeom>
          <a:noFill/>
        </p:spPr>
        <p:txBody>
          <a:bodyPr wrap="square" rtlCol="0">
            <a:spAutoFit/>
          </a:bodyPr>
          <a:lstStyle/>
          <a:p>
            <a:r>
              <a:rPr lang="en-US" sz="3200" b="1" dirty="0" smtClean="0"/>
              <a:t>What is the </a:t>
            </a:r>
            <a:r>
              <a:rPr lang="en-US" sz="3200" b="1" dirty="0" err="1" smtClean="0"/>
              <a:t>ProtoDUNE</a:t>
            </a:r>
            <a:r>
              <a:rPr lang="en-US" sz="3200" b="1" dirty="0" smtClean="0"/>
              <a:t> </a:t>
            </a:r>
            <a:r>
              <a:rPr lang="en-US" sz="3200" b="1" dirty="0" smtClean="0"/>
              <a:t>Single </a:t>
            </a:r>
            <a:r>
              <a:rPr lang="en-US" sz="3200" b="1" dirty="0"/>
              <a:t>P</a:t>
            </a:r>
            <a:r>
              <a:rPr lang="en-US" sz="3200" b="1" dirty="0" smtClean="0"/>
              <a:t>hase </a:t>
            </a:r>
            <a:r>
              <a:rPr lang="en-US" sz="3200" b="1" dirty="0" smtClean="0"/>
              <a:t>TPC?</a:t>
            </a:r>
            <a:endParaRPr lang="en-US" sz="3200" b="1" dirty="0"/>
          </a:p>
        </p:txBody>
      </p:sp>
      <p:sp>
        <p:nvSpPr>
          <p:cNvPr id="6" name="TextBox 5"/>
          <p:cNvSpPr txBox="1"/>
          <p:nvPr/>
        </p:nvSpPr>
        <p:spPr>
          <a:xfrm>
            <a:off x="3725765" y="4624689"/>
            <a:ext cx="1162548" cy="369332"/>
          </a:xfrm>
          <a:prstGeom prst="rect">
            <a:avLst/>
          </a:prstGeom>
          <a:noFill/>
        </p:spPr>
        <p:txBody>
          <a:bodyPr wrap="none" rtlCol="0">
            <a:spAutoFit/>
          </a:bodyPr>
          <a:lstStyle/>
          <a:p>
            <a:r>
              <a:rPr lang="en-US" dirty="0" smtClean="0"/>
              <a:t>3.6 m drift</a:t>
            </a:r>
            <a:endParaRPr lang="en-US" dirty="0"/>
          </a:p>
        </p:txBody>
      </p:sp>
      <p:sp>
        <p:nvSpPr>
          <p:cNvPr id="7" name="TextBox 6"/>
          <p:cNvSpPr txBox="1"/>
          <p:nvPr/>
        </p:nvSpPr>
        <p:spPr>
          <a:xfrm>
            <a:off x="93378" y="2978998"/>
            <a:ext cx="1755498" cy="1477328"/>
          </a:xfrm>
          <a:prstGeom prst="rect">
            <a:avLst/>
          </a:prstGeom>
          <a:noFill/>
        </p:spPr>
        <p:txBody>
          <a:bodyPr wrap="square" rtlCol="0">
            <a:spAutoFit/>
          </a:bodyPr>
          <a:lstStyle/>
          <a:p>
            <a:r>
              <a:rPr lang="en-US" dirty="0" smtClean="0"/>
              <a:t>Three anode plane assemblies hung </a:t>
            </a:r>
          </a:p>
          <a:p>
            <a:r>
              <a:rPr lang="en-US" dirty="0"/>
              <a:t>v</a:t>
            </a:r>
            <a:r>
              <a:rPr lang="en-US" dirty="0" smtClean="0"/>
              <a:t>ertically, side-by-side</a:t>
            </a:r>
          </a:p>
        </p:txBody>
      </p:sp>
      <p:sp>
        <p:nvSpPr>
          <p:cNvPr id="8" name="TextBox 7"/>
          <p:cNvSpPr txBox="1"/>
          <p:nvPr/>
        </p:nvSpPr>
        <p:spPr>
          <a:xfrm>
            <a:off x="6172258" y="6014028"/>
            <a:ext cx="2469208" cy="646331"/>
          </a:xfrm>
          <a:prstGeom prst="rect">
            <a:avLst/>
          </a:prstGeom>
          <a:noFill/>
        </p:spPr>
        <p:txBody>
          <a:bodyPr wrap="none" rtlCol="0">
            <a:spAutoFit/>
          </a:bodyPr>
          <a:lstStyle/>
          <a:p>
            <a:r>
              <a:rPr lang="en-US" dirty="0" smtClean="0"/>
              <a:t>Cathode plane assembly</a:t>
            </a:r>
          </a:p>
          <a:p>
            <a:r>
              <a:rPr lang="en-US" dirty="0" smtClean="0"/>
              <a:t>Between APAs</a:t>
            </a:r>
            <a:endParaRPr lang="en-US" dirty="0"/>
          </a:p>
        </p:txBody>
      </p:sp>
      <p:cxnSp>
        <p:nvCxnSpPr>
          <p:cNvPr id="10" name="Straight Arrow Connector 9"/>
          <p:cNvCxnSpPr/>
          <p:nvPr/>
        </p:nvCxnSpPr>
        <p:spPr>
          <a:xfrm flipH="1" flipV="1">
            <a:off x="5173118" y="4305073"/>
            <a:ext cx="999140" cy="191440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V="1">
            <a:off x="980465" y="4015578"/>
            <a:ext cx="1820863" cy="28949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V="1">
            <a:off x="3576362" y="4846709"/>
            <a:ext cx="1512716" cy="457589"/>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7423518" y="2045143"/>
            <a:ext cx="1460781" cy="369332"/>
          </a:xfrm>
          <a:prstGeom prst="rect">
            <a:avLst/>
          </a:prstGeom>
          <a:noFill/>
        </p:spPr>
        <p:txBody>
          <a:bodyPr wrap="none" rtlCol="0">
            <a:spAutoFit/>
          </a:bodyPr>
          <a:lstStyle/>
          <a:p>
            <a:r>
              <a:rPr lang="en-US" dirty="0" smtClean="0"/>
              <a:t>Anode planes</a:t>
            </a:r>
            <a:endParaRPr lang="en-US" dirty="0"/>
          </a:p>
        </p:txBody>
      </p:sp>
      <p:cxnSp>
        <p:nvCxnSpPr>
          <p:cNvPr id="18" name="Straight Arrow Connector 17"/>
          <p:cNvCxnSpPr>
            <a:stCxn id="16" idx="1"/>
          </p:cNvCxnSpPr>
          <p:nvPr/>
        </p:nvCxnSpPr>
        <p:spPr>
          <a:xfrm flipH="1">
            <a:off x="6172258" y="2229809"/>
            <a:ext cx="1251260" cy="49704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7572922" y="3623359"/>
            <a:ext cx="1367908" cy="923330"/>
          </a:xfrm>
          <a:prstGeom prst="rect">
            <a:avLst/>
          </a:prstGeom>
          <a:noFill/>
        </p:spPr>
        <p:txBody>
          <a:bodyPr wrap="none" rtlCol="0">
            <a:spAutoFit/>
          </a:bodyPr>
          <a:lstStyle/>
          <a:p>
            <a:r>
              <a:rPr lang="en-US" dirty="0" smtClean="0"/>
              <a:t>Field cage –</a:t>
            </a:r>
          </a:p>
          <a:p>
            <a:r>
              <a:rPr lang="en-US" dirty="0"/>
              <a:t>t</a:t>
            </a:r>
            <a:r>
              <a:rPr lang="en-US" dirty="0" smtClean="0"/>
              <a:t>op, bottom,</a:t>
            </a:r>
          </a:p>
          <a:p>
            <a:r>
              <a:rPr lang="en-US" dirty="0"/>
              <a:t>a</a:t>
            </a:r>
            <a:r>
              <a:rPr lang="en-US" dirty="0" smtClean="0"/>
              <a:t>nd ends</a:t>
            </a:r>
            <a:endParaRPr lang="en-US" dirty="0"/>
          </a:p>
        </p:txBody>
      </p:sp>
      <p:cxnSp>
        <p:nvCxnSpPr>
          <p:cNvPr id="23" name="Straight Arrow Connector 22"/>
          <p:cNvCxnSpPr/>
          <p:nvPr/>
        </p:nvCxnSpPr>
        <p:spPr>
          <a:xfrm flipH="1">
            <a:off x="5789410" y="3856822"/>
            <a:ext cx="1783512" cy="59950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 name="Date Placeholder 1"/>
          <p:cNvSpPr>
            <a:spLocks noGrp="1"/>
          </p:cNvSpPr>
          <p:nvPr>
            <p:ph type="dt" sz="half" idx="10"/>
          </p:nvPr>
        </p:nvSpPr>
        <p:spPr/>
        <p:txBody>
          <a:bodyPr/>
          <a:lstStyle/>
          <a:p>
            <a:r>
              <a:rPr lang="en-US" smtClean="0"/>
              <a:t>July 13 -14, 2016</a:t>
            </a:r>
            <a:endParaRPr lang="en-US"/>
          </a:p>
        </p:txBody>
      </p:sp>
      <p:sp>
        <p:nvSpPr>
          <p:cNvPr id="3" name="Footer Placeholder 2"/>
          <p:cNvSpPr>
            <a:spLocks noGrp="1"/>
          </p:cNvSpPr>
          <p:nvPr>
            <p:ph type="ftr" sz="quarter" idx="11"/>
          </p:nvPr>
        </p:nvSpPr>
        <p:spPr/>
        <p:txBody>
          <a:bodyPr/>
          <a:lstStyle/>
          <a:p>
            <a:r>
              <a:rPr lang="en-US" smtClean="0"/>
              <a:t>ProtoDUNE APA Design Review, Paulos/Soderberg</a:t>
            </a:r>
            <a:endParaRPr lang="en-US"/>
          </a:p>
        </p:txBody>
      </p:sp>
      <p:sp>
        <p:nvSpPr>
          <p:cNvPr id="9" name="Slide Number Placeholder 8"/>
          <p:cNvSpPr>
            <a:spLocks noGrp="1"/>
          </p:cNvSpPr>
          <p:nvPr>
            <p:ph type="sldNum" sz="quarter" idx="12"/>
          </p:nvPr>
        </p:nvSpPr>
        <p:spPr/>
        <p:txBody>
          <a:bodyPr/>
          <a:lstStyle/>
          <a:p>
            <a:fld id="{ECE47DB3-68BE-664C-856B-5D25A77CC215}" type="slidenum">
              <a:rPr lang="en-US" smtClean="0"/>
              <a:t>6</a:t>
            </a:fld>
            <a:endParaRPr lang="en-US"/>
          </a:p>
        </p:txBody>
      </p:sp>
    </p:spTree>
    <p:extLst>
      <p:ext uri="{BB962C8B-B14F-4D97-AF65-F5344CB8AC3E}">
        <p14:creationId xmlns:p14="http://schemas.microsoft.com/office/powerpoint/2010/main" val="3102128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72518"/>
          </a:xfrm>
        </p:spPr>
        <p:txBody>
          <a:bodyPr/>
          <a:lstStyle/>
          <a:p>
            <a:r>
              <a:rPr lang="en-US" dirty="0" smtClean="0"/>
              <a:t>The Anode Plane Assembly  “APA”</a:t>
            </a:r>
            <a:endParaRPr lang="en-US" dirty="0"/>
          </a:p>
        </p:txBody>
      </p:sp>
      <p:pic>
        <p:nvPicPr>
          <p:cNvPr id="7" name="Picture 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768138" y="1012767"/>
            <a:ext cx="6268798" cy="3943122"/>
          </a:xfrm>
          <a:prstGeom prst="rect">
            <a:avLst/>
          </a:prstGeom>
        </p:spPr>
      </p:pic>
      <p:pic>
        <p:nvPicPr>
          <p:cNvPr id="9" name="Picture 8"/>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82666" y="3477490"/>
            <a:ext cx="4636179" cy="2840182"/>
          </a:xfrm>
          <a:prstGeom prst="rect">
            <a:avLst/>
          </a:prstGeom>
        </p:spPr>
      </p:pic>
      <p:sp>
        <p:nvSpPr>
          <p:cNvPr id="3" name="TextBox 2"/>
          <p:cNvSpPr txBox="1"/>
          <p:nvPr/>
        </p:nvSpPr>
        <p:spPr>
          <a:xfrm>
            <a:off x="5785658" y="4862946"/>
            <a:ext cx="3150524" cy="369332"/>
          </a:xfrm>
          <a:prstGeom prst="rect">
            <a:avLst/>
          </a:prstGeom>
          <a:noFill/>
        </p:spPr>
        <p:txBody>
          <a:bodyPr wrap="square" rtlCol="0">
            <a:spAutoFit/>
          </a:bodyPr>
          <a:lstStyle/>
          <a:p>
            <a:r>
              <a:rPr lang="en-US" dirty="0" smtClean="0">
                <a:latin typeface="Helvetica" panose="020B0604020202020204" pitchFamily="34" charset="0"/>
                <a:cs typeface="Helvetica" panose="020B0604020202020204" pitchFamily="34" charset="0"/>
              </a:rPr>
              <a:t>CAD model of full-sized APA</a:t>
            </a:r>
          </a:p>
        </p:txBody>
      </p:sp>
      <p:sp>
        <p:nvSpPr>
          <p:cNvPr id="10" name="TextBox 9"/>
          <p:cNvSpPr txBox="1"/>
          <p:nvPr/>
        </p:nvSpPr>
        <p:spPr>
          <a:xfrm>
            <a:off x="4829694" y="5685905"/>
            <a:ext cx="3108961" cy="646331"/>
          </a:xfrm>
          <a:prstGeom prst="rect">
            <a:avLst/>
          </a:prstGeom>
          <a:noFill/>
        </p:spPr>
        <p:txBody>
          <a:bodyPr wrap="square" rtlCol="0">
            <a:spAutoFit/>
          </a:bodyPr>
          <a:lstStyle/>
          <a:p>
            <a:r>
              <a:rPr lang="en-US" dirty="0" smtClean="0">
                <a:latin typeface="Helvetica" panose="020B0604020202020204" pitchFamily="34" charset="0"/>
                <a:cs typeface="Helvetica" panose="020B0604020202020204" pitchFamily="34" charset="0"/>
              </a:rPr>
              <a:t>Photo of 40% size prototype  APA - built at PSL</a:t>
            </a:r>
          </a:p>
        </p:txBody>
      </p:sp>
      <p:sp>
        <p:nvSpPr>
          <p:cNvPr id="6" name="TextBox 5"/>
          <p:cNvSpPr txBox="1"/>
          <p:nvPr/>
        </p:nvSpPr>
        <p:spPr>
          <a:xfrm>
            <a:off x="149629" y="1147156"/>
            <a:ext cx="2668385" cy="1754327"/>
          </a:xfrm>
          <a:prstGeom prst="rect">
            <a:avLst/>
          </a:prstGeom>
          <a:noFill/>
        </p:spPr>
        <p:txBody>
          <a:bodyPr wrap="square" rtlCol="0">
            <a:spAutoFit/>
          </a:bodyPr>
          <a:lstStyle/>
          <a:p>
            <a:r>
              <a:rPr lang="en-US" dirty="0" smtClean="0">
                <a:latin typeface="Helvetica" panose="020B0604020202020204" pitchFamily="34" charset="0"/>
                <a:cs typeface="Helvetica" panose="020B0604020202020204" pitchFamily="34" charset="0"/>
              </a:rPr>
              <a:t>The APA consists of </a:t>
            </a:r>
            <a:r>
              <a:rPr lang="en-US" dirty="0">
                <a:latin typeface="Helvetica" panose="020B0604020202020204" pitchFamily="34" charset="0"/>
                <a:cs typeface="Helvetica" panose="020B0604020202020204" pitchFamily="34" charset="0"/>
              </a:rPr>
              <a:t>a</a:t>
            </a:r>
            <a:r>
              <a:rPr lang="en-US" dirty="0" smtClean="0">
                <a:latin typeface="Helvetica" panose="020B0604020202020204" pitchFamily="34" charset="0"/>
                <a:cs typeface="Helvetica" panose="020B0604020202020204" pitchFamily="34" charset="0"/>
              </a:rPr>
              <a:t> stainless steel frame with 4 planes </a:t>
            </a:r>
            <a:r>
              <a:rPr lang="en-US" dirty="0" smtClean="0">
                <a:latin typeface="Helvetica" panose="020B0604020202020204" pitchFamily="34" charset="0"/>
                <a:cs typeface="Helvetica" panose="020B0604020202020204" pitchFamily="34" charset="0"/>
              </a:rPr>
              <a:t>(on both sides) of </a:t>
            </a:r>
            <a:r>
              <a:rPr lang="en-US" dirty="0" err="1" smtClean="0">
                <a:latin typeface="Helvetica" panose="020B0604020202020204" pitchFamily="34" charset="0"/>
                <a:cs typeface="Helvetica" panose="020B0604020202020204" pitchFamily="34" charset="0"/>
              </a:rPr>
              <a:t>BeCu</a:t>
            </a:r>
            <a:r>
              <a:rPr lang="en-US" dirty="0" smtClean="0">
                <a:latin typeface="Helvetica" panose="020B0604020202020204" pitchFamily="34" charset="0"/>
                <a:cs typeface="Helvetica" panose="020B0604020202020204" pitchFamily="34" charset="0"/>
              </a:rPr>
              <a:t> wires supported above its surface.</a:t>
            </a:r>
          </a:p>
        </p:txBody>
      </p:sp>
      <p:sp>
        <p:nvSpPr>
          <p:cNvPr id="8" name="TextBox 7"/>
          <p:cNvSpPr txBox="1"/>
          <p:nvPr/>
        </p:nvSpPr>
        <p:spPr>
          <a:xfrm>
            <a:off x="6331000" y="1690278"/>
            <a:ext cx="2130173" cy="369332"/>
          </a:xfrm>
          <a:prstGeom prst="rect">
            <a:avLst/>
          </a:prstGeom>
          <a:noFill/>
        </p:spPr>
        <p:txBody>
          <a:bodyPr wrap="none" rtlCol="0">
            <a:spAutoFit/>
          </a:bodyPr>
          <a:lstStyle/>
          <a:p>
            <a:r>
              <a:rPr lang="en-US" dirty="0" smtClean="0"/>
              <a:t>6m long x 2.3m wide</a:t>
            </a:r>
            <a:endParaRPr lang="en-US" dirty="0"/>
          </a:p>
        </p:txBody>
      </p:sp>
      <p:sp>
        <p:nvSpPr>
          <p:cNvPr id="11" name="TextBox 10"/>
          <p:cNvSpPr txBox="1"/>
          <p:nvPr/>
        </p:nvSpPr>
        <p:spPr>
          <a:xfrm>
            <a:off x="144453" y="2756978"/>
            <a:ext cx="3960815" cy="400110"/>
          </a:xfrm>
          <a:prstGeom prst="rect">
            <a:avLst/>
          </a:prstGeom>
          <a:noFill/>
        </p:spPr>
        <p:txBody>
          <a:bodyPr wrap="none" rtlCol="0">
            <a:spAutoFit/>
          </a:bodyPr>
          <a:lstStyle/>
          <a:p>
            <a:r>
              <a:rPr lang="en-US" sz="2000" dirty="0" smtClean="0">
                <a:solidFill>
                  <a:srgbClr val="FF0000"/>
                </a:solidFill>
              </a:rPr>
              <a:t>Much</a:t>
            </a:r>
            <a:r>
              <a:rPr lang="en-US" dirty="0" smtClean="0">
                <a:solidFill>
                  <a:srgbClr val="FF0000"/>
                </a:solidFill>
              </a:rPr>
              <a:t> more on this in subsequent </a:t>
            </a:r>
            <a:r>
              <a:rPr lang="en-US" dirty="0" smtClean="0">
                <a:solidFill>
                  <a:srgbClr val="FF0000"/>
                </a:solidFill>
              </a:rPr>
              <a:t>talks!</a:t>
            </a:r>
            <a:endParaRPr lang="en-US" dirty="0">
              <a:solidFill>
                <a:srgbClr val="FF0000"/>
              </a:solidFill>
            </a:endParaRPr>
          </a:p>
        </p:txBody>
      </p:sp>
      <p:sp>
        <p:nvSpPr>
          <p:cNvPr id="4" name="Date Placeholder 3"/>
          <p:cNvSpPr>
            <a:spLocks noGrp="1"/>
          </p:cNvSpPr>
          <p:nvPr>
            <p:ph type="dt" sz="half" idx="10"/>
          </p:nvPr>
        </p:nvSpPr>
        <p:spPr/>
        <p:txBody>
          <a:bodyPr/>
          <a:lstStyle/>
          <a:p>
            <a:r>
              <a:rPr lang="en-US" smtClean="0"/>
              <a:t>July 13 -14, 2016</a:t>
            </a:r>
            <a:endParaRPr lang="en-US"/>
          </a:p>
        </p:txBody>
      </p:sp>
      <p:sp>
        <p:nvSpPr>
          <p:cNvPr id="5" name="Footer Placeholder 4"/>
          <p:cNvSpPr>
            <a:spLocks noGrp="1"/>
          </p:cNvSpPr>
          <p:nvPr>
            <p:ph type="ftr" sz="quarter" idx="11"/>
          </p:nvPr>
        </p:nvSpPr>
        <p:spPr/>
        <p:txBody>
          <a:bodyPr/>
          <a:lstStyle/>
          <a:p>
            <a:r>
              <a:rPr lang="en-US" smtClean="0"/>
              <a:t>ProtoDUNE APA Design Review, Paulos/Soderberg</a:t>
            </a:r>
            <a:endParaRPr lang="en-US"/>
          </a:p>
        </p:txBody>
      </p:sp>
      <p:sp>
        <p:nvSpPr>
          <p:cNvPr id="12" name="Slide Number Placeholder 11"/>
          <p:cNvSpPr>
            <a:spLocks noGrp="1"/>
          </p:cNvSpPr>
          <p:nvPr>
            <p:ph type="sldNum" sz="quarter" idx="12"/>
          </p:nvPr>
        </p:nvSpPr>
        <p:spPr/>
        <p:txBody>
          <a:bodyPr/>
          <a:lstStyle/>
          <a:p>
            <a:fld id="{ECE47DB3-68BE-664C-856B-5D25A77CC215}" type="slidenum">
              <a:rPr lang="en-US" smtClean="0"/>
              <a:t>7</a:t>
            </a:fld>
            <a:endParaRPr lang="en-US"/>
          </a:p>
        </p:txBody>
      </p:sp>
    </p:spTree>
    <p:extLst>
      <p:ext uri="{BB962C8B-B14F-4D97-AF65-F5344CB8AC3E}">
        <p14:creationId xmlns:p14="http://schemas.microsoft.com/office/powerpoint/2010/main" val="178383730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782" y="97206"/>
            <a:ext cx="8229600" cy="845988"/>
          </a:xfrm>
        </p:spPr>
        <p:txBody>
          <a:bodyPr/>
          <a:lstStyle/>
          <a:p>
            <a:r>
              <a:rPr lang="en-US" dirty="0" smtClean="0"/>
              <a:t>History of APA Development at PSL</a:t>
            </a:r>
            <a:endParaRPr lang="en-US" dirty="0"/>
          </a:p>
        </p:txBody>
      </p:sp>
      <p:sp>
        <p:nvSpPr>
          <p:cNvPr id="3" name="Content Placeholder 2"/>
          <p:cNvSpPr>
            <a:spLocks noGrp="1"/>
          </p:cNvSpPr>
          <p:nvPr>
            <p:ph idx="1"/>
          </p:nvPr>
        </p:nvSpPr>
        <p:spPr>
          <a:xfrm>
            <a:off x="457200" y="1066800"/>
            <a:ext cx="8138160" cy="5170098"/>
          </a:xfrm>
        </p:spPr>
        <p:txBody>
          <a:bodyPr>
            <a:normAutofit/>
          </a:bodyPr>
          <a:lstStyle/>
          <a:p>
            <a:r>
              <a:rPr lang="en-US" sz="1800" dirty="0" smtClean="0"/>
              <a:t>PSL started collaborating with BNL and FNAL on APA R&amp;D in 2011</a:t>
            </a:r>
          </a:p>
          <a:p>
            <a:r>
              <a:rPr lang="en-US" sz="1800" dirty="0" smtClean="0"/>
              <a:t>We </a:t>
            </a:r>
            <a:r>
              <a:rPr lang="en-US" sz="1800" dirty="0" smtClean="0"/>
              <a:t>have already built:</a:t>
            </a:r>
          </a:p>
          <a:p>
            <a:pPr lvl="1"/>
            <a:r>
              <a:rPr lang="en-US" sz="1600" dirty="0" smtClean="0"/>
              <a:t>40% of full size prototype (2012)</a:t>
            </a:r>
          </a:p>
          <a:p>
            <a:pPr lvl="1"/>
            <a:r>
              <a:rPr lang="en-US" sz="1600" dirty="0" smtClean="0"/>
              <a:t>Four functioning prototypes, varying lengths, for the 35T test. These are approximately 20% of full width. (2014)</a:t>
            </a:r>
          </a:p>
          <a:p>
            <a:pPr lvl="1"/>
            <a:r>
              <a:rPr lang="en-US" sz="1600" dirty="0" smtClean="0"/>
              <a:t>One full size welded steel frame prototype and two modular full-scale frames</a:t>
            </a:r>
          </a:p>
          <a:p>
            <a:r>
              <a:rPr lang="en-US" sz="1800" dirty="0" smtClean="0"/>
              <a:t>We have developed techniques for:</a:t>
            </a:r>
          </a:p>
          <a:p>
            <a:pPr lvl="1"/>
            <a:r>
              <a:rPr lang="en-US" sz="1600" dirty="0" smtClean="0"/>
              <a:t>building frames</a:t>
            </a:r>
          </a:p>
          <a:p>
            <a:pPr lvl="1"/>
            <a:r>
              <a:rPr lang="en-US" sz="1600" dirty="0" smtClean="0"/>
              <a:t>adding mesh and combs</a:t>
            </a:r>
          </a:p>
          <a:p>
            <a:pPr lvl="1"/>
            <a:r>
              <a:rPr lang="en-US" sz="1600" dirty="0" smtClean="0"/>
              <a:t>winding wires</a:t>
            </a:r>
          </a:p>
          <a:p>
            <a:pPr lvl="1"/>
            <a:r>
              <a:rPr lang="en-US" sz="1600" dirty="0" smtClean="0"/>
              <a:t>monitoring and testing of fabrication steps</a:t>
            </a:r>
          </a:p>
          <a:p>
            <a:pPr lvl="1"/>
            <a:r>
              <a:rPr lang="en-US" sz="1600" dirty="0" smtClean="0"/>
              <a:t>safe over-the-road transport</a:t>
            </a:r>
          </a:p>
          <a:p>
            <a:r>
              <a:rPr lang="en-US" sz="1800" dirty="0" smtClean="0"/>
              <a:t>Considerable analysis and testing has been done on:</a:t>
            </a:r>
          </a:p>
          <a:p>
            <a:pPr lvl="1"/>
            <a:r>
              <a:rPr lang="en-US" sz="1600" dirty="0" smtClean="0"/>
              <a:t>frame strength and distortion</a:t>
            </a:r>
          </a:p>
          <a:p>
            <a:pPr lvl="1"/>
            <a:r>
              <a:rPr lang="en-US" sz="1600" dirty="0" smtClean="0"/>
              <a:t>frame and electronics compatibility with cryogenic temperatures</a:t>
            </a:r>
          </a:p>
          <a:p>
            <a:pPr lvl="1"/>
            <a:r>
              <a:rPr lang="en-US" sz="1600" dirty="0" smtClean="0"/>
              <a:t>long term stability of wire anchoring methods</a:t>
            </a:r>
          </a:p>
          <a:p>
            <a:pPr lvl="1"/>
            <a:r>
              <a:rPr lang="en-US" sz="1600" dirty="0" smtClean="0"/>
              <a:t>layer transparency to electrons as a function of wire plane voltages</a:t>
            </a:r>
          </a:p>
          <a:p>
            <a:endParaRPr lang="en-US" sz="1800" dirty="0" smtClean="0"/>
          </a:p>
        </p:txBody>
      </p:sp>
      <p:sp>
        <p:nvSpPr>
          <p:cNvPr id="5" name="Slide Number Placeholder 4"/>
          <p:cNvSpPr>
            <a:spLocks noGrp="1"/>
          </p:cNvSpPr>
          <p:nvPr>
            <p:ph type="sldNum" sz="quarter" idx="12"/>
          </p:nvPr>
        </p:nvSpPr>
        <p:spPr/>
        <p:txBody>
          <a:bodyPr/>
          <a:lstStyle/>
          <a:p>
            <a:fld id="{309AD161-AFAC-41AC-83AA-4053A52B9B02}" type="slidenum">
              <a:rPr lang="en-US" smtClean="0"/>
              <a:pPr/>
              <a:t>8</a:t>
            </a:fld>
            <a:endParaRPr lang="en-US" dirty="0"/>
          </a:p>
        </p:txBody>
      </p:sp>
      <p:sp>
        <p:nvSpPr>
          <p:cNvPr id="4" name="Date Placeholder 3"/>
          <p:cNvSpPr>
            <a:spLocks noGrp="1"/>
          </p:cNvSpPr>
          <p:nvPr>
            <p:ph type="dt" sz="half" idx="10"/>
          </p:nvPr>
        </p:nvSpPr>
        <p:spPr/>
        <p:txBody>
          <a:bodyPr/>
          <a:lstStyle/>
          <a:p>
            <a:r>
              <a:rPr lang="en-US" smtClean="0"/>
              <a:t>July 13 -14, 2016</a:t>
            </a:r>
            <a:endParaRPr lang="en-US"/>
          </a:p>
        </p:txBody>
      </p:sp>
      <p:sp>
        <p:nvSpPr>
          <p:cNvPr id="6" name="Footer Placeholder 5"/>
          <p:cNvSpPr>
            <a:spLocks noGrp="1"/>
          </p:cNvSpPr>
          <p:nvPr>
            <p:ph type="ftr" sz="quarter" idx="11"/>
          </p:nvPr>
        </p:nvSpPr>
        <p:spPr/>
        <p:txBody>
          <a:bodyPr/>
          <a:lstStyle/>
          <a:p>
            <a:r>
              <a:rPr lang="en-US" smtClean="0"/>
              <a:t>ProtoDUNE APA Design Review, Paulos/Soderberg</a:t>
            </a:r>
            <a:endParaRPr lang="en-US"/>
          </a:p>
        </p:txBody>
      </p:sp>
    </p:spTree>
    <p:extLst>
      <p:ext uri="{BB962C8B-B14F-4D97-AF65-F5344CB8AC3E}">
        <p14:creationId xmlns:p14="http://schemas.microsoft.com/office/powerpoint/2010/main" val="66312664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324" y="0"/>
            <a:ext cx="8229600" cy="1143000"/>
          </a:xfrm>
        </p:spPr>
        <p:txBody>
          <a:bodyPr>
            <a:normAutofit/>
          </a:bodyPr>
          <a:lstStyle/>
          <a:p>
            <a:r>
              <a:rPr lang="en-US" dirty="0" smtClean="0"/>
              <a:t>Fabrication – Prototypes</a:t>
            </a:r>
            <a:endParaRPr lang="en-US" dirty="0"/>
          </a:p>
        </p:txBody>
      </p:sp>
      <p:pic>
        <p:nvPicPr>
          <p:cNvPr id="6" name="Picture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74354" y="1058487"/>
            <a:ext cx="4048512" cy="2480170"/>
          </a:xfrm>
          <a:prstGeom prst="rect">
            <a:avLst/>
          </a:prstGeom>
        </p:spPr>
      </p:pic>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70083" y="1052945"/>
            <a:ext cx="4075154" cy="3367221"/>
          </a:xfrm>
          <a:prstGeom prst="rect">
            <a:avLst/>
          </a:prstGeom>
        </p:spPr>
      </p:pic>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84338" y="3605646"/>
            <a:ext cx="3288652" cy="2734384"/>
          </a:xfrm>
          <a:prstGeom prst="rect">
            <a:avLst/>
          </a:prstGeom>
        </p:spPr>
      </p:pic>
      <p:sp>
        <p:nvSpPr>
          <p:cNvPr id="9" name="TextBox 8"/>
          <p:cNvSpPr txBox="1"/>
          <p:nvPr/>
        </p:nvSpPr>
        <p:spPr>
          <a:xfrm>
            <a:off x="4522124" y="4497185"/>
            <a:ext cx="4488872" cy="1569660"/>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latin typeface="Helvetica" panose="020B0604020202020204" pitchFamily="34" charset="0"/>
                <a:cs typeface="Helvetica" panose="020B0604020202020204" pitchFamily="34" charset="0"/>
              </a:rPr>
              <a:t>The upper left shows the 40% APA constructed in 2012.</a:t>
            </a:r>
          </a:p>
          <a:p>
            <a:pPr marL="285750" indent="-285750">
              <a:buFont typeface="Arial" panose="020B0604020202020204" pitchFamily="34" charset="0"/>
              <a:buChar char="•"/>
            </a:pPr>
            <a:r>
              <a:rPr lang="en-US" sz="1600" dirty="0" smtClean="0">
                <a:latin typeface="Helvetica" panose="020B0604020202020204" pitchFamily="34" charset="0"/>
                <a:cs typeface="Helvetica" panose="020B0604020202020204" pitchFamily="34" charset="0"/>
              </a:rPr>
              <a:t>The image above is of one of the four 35T prototype APAs constructed in 2014.</a:t>
            </a:r>
          </a:p>
          <a:p>
            <a:pPr marL="285750" indent="-285750">
              <a:buFont typeface="Arial" panose="020B0604020202020204" pitchFamily="34" charset="0"/>
              <a:buChar char="•"/>
            </a:pPr>
            <a:r>
              <a:rPr lang="en-US" sz="1600" dirty="0" smtClean="0">
                <a:latin typeface="Helvetica" panose="020B0604020202020204" pitchFamily="34" charset="0"/>
                <a:cs typeface="Helvetica" panose="020B0604020202020204" pitchFamily="34" charset="0"/>
              </a:rPr>
              <a:t>At left is one of the 35T APAs during the fabrication</a:t>
            </a:r>
            <a:r>
              <a:rPr lang="en-US" sz="1600" dirty="0">
                <a:latin typeface="Helvetica" panose="020B0604020202020204" pitchFamily="34" charset="0"/>
                <a:cs typeface="Helvetica" panose="020B0604020202020204" pitchFamily="34" charset="0"/>
              </a:rPr>
              <a:t> </a:t>
            </a:r>
            <a:r>
              <a:rPr lang="en-US" sz="1600" dirty="0" smtClean="0">
                <a:latin typeface="Helvetica" panose="020B0604020202020204" pitchFamily="34" charset="0"/>
                <a:cs typeface="Helvetica" panose="020B0604020202020204" pitchFamily="34" charset="0"/>
              </a:rPr>
              <a:t>process.</a:t>
            </a:r>
          </a:p>
        </p:txBody>
      </p:sp>
      <p:sp>
        <p:nvSpPr>
          <p:cNvPr id="3" name="Date Placeholder 2"/>
          <p:cNvSpPr>
            <a:spLocks noGrp="1"/>
          </p:cNvSpPr>
          <p:nvPr>
            <p:ph type="dt" sz="half" idx="10"/>
          </p:nvPr>
        </p:nvSpPr>
        <p:spPr/>
        <p:txBody>
          <a:bodyPr/>
          <a:lstStyle/>
          <a:p>
            <a:r>
              <a:rPr lang="en-US" smtClean="0"/>
              <a:t>July 13 -14, 2016</a:t>
            </a:r>
            <a:endParaRPr lang="en-US"/>
          </a:p>
        </p:txBody>
      </p:sp>
      <p:sp>
        <p:nvSpPr>
          <p:cNvPr id="4" name="Footer Placeholder 3"/>
          <p:cNvSpPr>
            <a:spLocks noGrp="1"/>
          </p:cNvSpPr>
          <p:nvPr>
            <p:ph type="ftr" sz="quarter" idx="11"/>
          </p:nvPr>
        </p:nvSpPr>
        <p:spPr/>
        <p:txBody>
          <a:bodyPr/>
          <a:lstStyle/>
          <a:p>
            <a:r>
              <a:rPr lang="en-US" smtClean="0"/>
              <a:t>ProtoDUNE APA Design Review, Paulos/Soderberg</a:t>
            </a:r>
            <a:endParaRPr lang="en-US"/>
          </a:p>
        </p:txBody>
      </p:sp>
    </p:spTree>
    <p:extLst>
      <p:ext uri="{BB962C8B-B14F-4D97-AF65-F5344CB8AC3E}">
        <p14:creationId xmlns:p14="http://schemas.microsoft.com/office/powerpoint/2010/main" val="134745926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720</TotalTime>
  <Words>1249</Words>
  <Application>Microsoft Macintosh PowerPoint</Application>
  <PresentationFormat>On-screen Show (4:3)</PresentationFormat>
  <Paragraphs>165</Paragraphs>
  <Slides>13</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5" baseType="lpstr">
      <vt:lpstr>Office Theme</vt:lpstr>
      <vt:lpstr>Worksheet</vt:lpstr>
      <vt:lpstr>APA Design Review Introduction</vt:lpstr>
      <vt:lpstr>Topics</vt:lpstr>
      <vt:lpstr>PowerPoint Presentation</vt:lpstr>
      <vt:lpstr>Some current and past projects at PSL:</vt:lpstr>
      <vt:lpstr>PowerPoint Presentation</vt:lpstr>
      <vt:lpstr>PowerPoint Presentation</vt:lpstr>
      <vt:lpstr>The Anode Plane Assembly  “APA”</vt:lpstr>
      <vt:lpstr>History of APA Development at PSL</vt:lpstr>
      <vt:lpstr>Fabrication – Prototypes</vt:lpstr>
      <vt:lpstr>35T Prototype APAs</vt:lpstr>
      <vt:lpstr>Organization</vt:lpstr>
      <vt:lpstr>PowerPoint Presentation</vt:lpstr>
      <vt:lpstr>PowerPoint Presentation</vt:lpstr>
    </vt:vector>
  </TitlesOfParts>
  <Company>UW-Madison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APA Design Review Introduction</dc:title>
  <dc:creator>Bob Paulos</dc:creator>
  <cp:lastModifiedBy>Bob Paulos</cp:lastModifiedBy>
  <cp:revision>36</cp:revision>
  <dcterms:created xsi:type="dcterms:W3CDTF">2016-06-27T21:40:40Z</dcterms:created>
  <dcterms:modified xsi:type="dcterms:W3CDTF">2016-07-08T23:02:46Z</dcterms:modified>
</cp:coreProperties>
</file>