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BC5F2B"/>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BC5F2B"/>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BC5F2B"/>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BC5F2B"/>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BC5F2B"/>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BC5F2B"/>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BC5F2B"/>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BC5F2B"/>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BC5F2B"/>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BC5F2B"/>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12700" cap="flat">
              <a:solidFill>
                <a:schemeClr val="accent2">
                  <a:lumOff val="44000"/>
                </a:schemeClr>
              </a:solidFill>
              <a:prstDash val="solid"/>
              <a:round/>
            </a:ln>
          </a:top>
          <a:bottom>
            <a:ln w="127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
          <a:latin typeface="Arial"/>
          <a:ea typeface="Arial"/>
          <a:cs typeface="Arial"/>
        </a:font>
        <a:schemeClr val="accent2">
          <a:lumOff val="44000"/>
        </a:schemeClr>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12700" cap="flat">
              <a:solidFill>
                <a:schemeClr val="accent2">
                  <a:lumOff val="44000"/>
                </a:schemeClr>
              </a:solidFill>
              <a:prstDash val="solid"/>
              <a:round/>
            </a:ln>
          </a:top>
          <a:bottom>
            <a:ln w="127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chemeClr val="accent1"/>
          </a:solidFill>
        </a:fill>
      </a:tcStyle>
    </a:firstCol>
    <a:lastRow>
      <a:tcTxStyle b="on" i="off">
        <a:font>
          <a:latin typeface="Arial"/>
          <a:ea typeface="Arial"/>
          <a:cs typeface="Arial"/>
        </a:font>
        <a:schemeClr val="accent2">
          <a:lumOff val="44000"/>
        </a:schemeClr>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38100" cap="flat">
              <a:solidFill>
                <a:schemeClr val="accent2">
                  <a:lumOff val="44000"/>
                </a:schemeClr>
              </a:solidFill>
              <a:prstDash val="solid"/>
              <a:round/>
            </a:ln>
          </a:top>
          <a:bottom>
            <a:ln w="127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chemeClr val="accent1"/>
          </a:solidFill>
        </a:fill>
      </a:tcStyle>
    </a:lastRow>
    <a:firstRow>
      <a:tcTxStyle b="on" i="off">
        <a:font>
          <a:latin typeface="Arial"/>
          <a:ea typeface="Arial"/>
          <a:cs typeface="Arial"/>
        </a:font>
        <a:schemeClr val="accent2">
          <a:lumOff val="44000"/>
        </a:schemeClr>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12700" cap="flat">
              <a:solidFill>
                <a:schemeClr val="accent2">
                  <a:lumOff val="44000"/>
                </a:schemeClr>
              </a:solidFill>
              <a:prstDash val="solid"/>
              <a:round/>
            </a:ln>
          </a:top>
          <a:bottom>
            <a:ln w="381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BC5F2B"/>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12700" cap="flat">
              <a:solidFill>
                <a:schemeClr val="accent2">
                  <a:lumOff val="44000"/>
                </a:schemeClr>
              </a:solidFill>
              <a:prstDash val="solid"/>
              <a:round/>
            </a:ln>
          </a:top>
          <a:bottom>
            <a:ln w="127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chemeClr val="accent2">
              <a:lumOff val="44000"/>
            </a:schemeClr>
          </a:solidFill>
        </a:fill>
      </a:tcStyle>
    </a:wholeTbl>
    <a:band2H>
      <a:tcTxStyle b="def" i="def"/>
      <a:tcStyle>
        <a:tcBdr/>
        <a:fill>
          <a:solidFill>
            <a:schemeClr val="accent2">
              <a:lumOff val="44000"/>
            </a:schemeClr>
          </a:solidFill>
        </a:fill>
      </a:tcStyle>
    </a:band2H>
    <a:firstCol>
      <a:tcTxStyle b="on" i="off">
        <a:font>
          <a:latin typeface="Arial"/>
          <a:ea typeface="Arial"/>
          <a:cs typeface="Arial"/>
        </a:font>
        <a:schemeClr val="accent2">
          <a:lumOff val="44000"/>
        </a:schemeClr>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12700" cap="flat">
              <a:solidFill>
                <a:schemeClr val="accent2">
                  <a:lumOff val="44000"/>
                </a:schemeClr>
              </a:solidFill>
              <a:prstDash val="solid"/>
              <a:round/>
            </a:ln>
          </a:top>
          <a:bottom>
            <a:ln w="127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chemeClr val="accent2">
              <a:lumOff val="44000"/>
            </a:schemeClr>
          </a:solidFill>
        </a:fill>
      </a:tcStyle>
    </a:firstCol>
    <a:lastRow>
      <a:tcTxStyle b="on" i="off">
        <a:font>
          <a:latin typeface="Arial"/>
          <a:ea typeface="Arial"/>
          <a:cs typeface="Arial"/>
        </a:font>
        <a:schemeClr val="accent2">
          <a:lumOff val="44000"/>
        </a:schemeClr>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38100" cap="flat">
              <a:solidFill>
                <a:schemeClr val="accent2">
                  <a:lumOff val="44000"/>
                </a:schemeClr>
              </a:solidFill>
              <a:prstDash val="solid"/>
              <a:round/>
            </a:ln>
          </a:top>
          <a:bottom>
            <a:ln w="127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chemeClr val="accent2">
              <a:lumOff val="44000"/>
            </a:schemeClr>
          </a:solidFill>
        </a:fill>
      </a:tcStyle>
    </a:lastRow>
    <a:firstRow>
      <a:tcTxStyle b="on" i="off">
        <a:font>
          <a:latin typeface="Arial"/>
          <a:ea typeface="Arial"/>
          <a:cs typeface="Arial"/>
        </a:font>
        <a:schemeClr val="accent2">
          <a:lumOff val="44000"/>
        </a:schemeClr>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12700" cap="flat">
              <a:solidFill>
                <a:schemeClr val="accent2">
                  <a:lumOff val="44000"/>
                </a:schemeClr>
              </a:solidFill>
              <a:prstDash val="solid"/>
              <a:round/>
            </a:ln>
          </a:top>
          <a:bottom>
            <a:ln w="381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chemeClr val="accent2">
              <a:lumOff val="44000"/>
            </a:schemeClr>
          </a:solidFill>
        </a:fill>
      </a:tcStyle>
    </a:firstRow>
  </a:tblStyle>
  <a:tblStyle styleId="{EEE7283C-3CF3-47DC-8721-378D4A62B228}" styleName="">
    <a:tblBg/>
    <a:wholeTbl>
      <a:tcTxStyle b="off" i="off">
        <a:font>
          <a:latin typeface="Arial"/>
          <a:ea typeface="Arial"/>
          <a:cs typeface="Arial"/>
        </a:font>
        <a:srgbClr val="BC5F2B"/>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12700" cap="flat">
              <a:solidFill>
                <a:schemeClr val="accent2">
                  <a:lumOff val="44000"/>
                </a:schemeClr>
              </a:solidFill>
              <a:prstDash val="solid"/>
              <a:round/>
            </a:ln>
          </a:top>
          <a:bottom>
            <a:ln w="127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chemeClr val="accent2">
              <a:lumOff val="44000"/>
            </a:schemeClr>
          </a:solidFill>
        </a:fill>
      </a:tcStyle>
    </a:wholeTbl>
    <a:band2H>
      <a:tcTxStyle b="def" i="def"/>
      <a:tcStyle>
        <a:tcBdr/>
        <a:fill>
          <a:solidFill>
            <a:schemeClr val="accent2">
              <a:lumOff val="44000"/>
            </a:schemeClr>
          </a:solidFill>
        </a:fill>
      </a:tcStyle>
    </a:band2H>
    <a:firstCol>
      <a:tcTxStyle b="on" i="off">
        <a:font>
          <a:latin typeface="Arial"/>
          <a:ea typeface="Arial"/>
          <a:cs typeface="Arial"/>
        </a:font>
        <a:schemeClr val="accent2">
          <a:lumOff val="44000"/>
        </a:schemeClr>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12700" cap="flat">
              <a:solidFill>
                <a:schemeClr val="accent2">
                  <a:lumOff val="44000"/>
                </a:schemeClr>
              </a:solidFill>
              <a:prstDash val="solid"/>
              <a:round/>
            </a:ln>
          </a:top>
          <a:bottom>
            <a:ln w="127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chemeClr val="accent2">
              <a:lumOff val="44000"/>
            </a:schemeClr>
          </a:solidFill>
        </a:fill>
      </a:tcStyle>
    </a:firstCol>
    <a:lastRow>
      <a:tcTxStyle b="on" i="off">
        <a:font>
          <a:latin typeface="Arial"/>
          <a:ea typeface="Arial"/>
          <a:cs typeface="Arial"/>
        </a:font>
        <a:schemeClr val="accent2">
          <a:lumOff val="44000"/>
        </a:schemeClr>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38100" cap="flat">
              <a:solidFill>
                <a:schemeClr val="accent2">
                  <a:lumOff val="44000"/>
                </a:schemeClr>
              </a:solidFill>
              <a:prstDash val="solid"/>
              <a:round/>
            </a:ln>
          </a:top>
          <a:bottom>
            <a:ln w="127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chemeClr val="accent2">
              <a:lumOff val="44000"/>
            </a:schemeClr>
          </a:solidFill>
        </a:fill>
      </a:tcStyle>
    </a:lastRow>
    <a:firstRow>
      <a:tcTxStyle b="on" i="off">
        <a:font>
          <a:latin typeface="Arial"/>
          <a:ea typeface="Arial"/>
          <a:cs typeface="Arial"/>
        </a:font>
        <a:schemeClr val="accent2">
          <a:lumOff val="44000"/>
        </a:schemeClr>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12700" cap="flat">
              <a:solidFill>
                <a:schemeClr val="accent2">
                  <a:lumOff val="44000"/>
                </a:schemeClr>
              </a:solidFill>
              <a:prstDash val="solid"/>
              <a:round/>
            </a:ln>
          </a:top>
          <a:bottom>
            <a:ln w="381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chemeClr val="accent2">
              <a:lumOff val="44000"/>
            </a:schemeClr>
          </a:solidFill>
        </a:fill>
      </a:tcStyle>
    </a:firstRow>
  </a:tblStyle>
  <a:tblStyle styleId="{CF821DB8-F4EB-4A41-A1BA-3FCAFE7338EE}" styleName="">
    <a:tblBg/>
    <a:wholeTbl>
      <a:tcTxStyle b="off" i="off">
        <a:font>
          <a:latin typeface="Arial"/>
          <a:ea typeface="Arial"/>
          <a:cs typeface="Arial"/>
        </a:font>
        <a:srgbClr val="BC5F2B"/>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3E9E7"/>
          </a:solidFill>
        </a:fill>
      </a:tcStyle>
    </a:wholeTbl>
    <a:band2H>
      <a:tcTxStyle b="def" i="def"/>
      <a:tcStyle>
        <a:tcBdr/>
        <a:fill>
          <a:solidFill>
            <a:schemeClr val="accent2">
              <a:lumOff val="44000"/>
            </a:schemeClr>
          </a:solidFill>
        </a:fill>
      </a:tcStyle>
    </a:band2H>
    <a:firstCol>
      <a:tcTxStyle b="on" i="off">
        <a:font>
          <a:latin typeface="Arial"/>
          <a:ea typeface="Arial"/>
          <a:cs typeface="Arial"/>
        </a:font>
        <a:schemeClr val="accent2">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BC5F2B"/>
      </a:tcTxStyle>
      <a:tcStyle>
        <a:tcBdr>
          <a:left>
            <a:ln w="12700" cap="flat">
              <a:noFill/>
              <a:miter lim="400000"/>
            </a:ln>
          </a:left>
          <a:right>
            <a:ln w="12700" cap="flat">
              <a:noFill/>
              <a:miter lim="400000"/>
            </a:ln>
          </a:right>
          <a:top>
            <a:ln w="50800" cap="flat">
              <a:solidFill>
                <a:srgbClr val="BC5F2B"/>
              </a:solidFill>
              <a:prstDash val="solid"/>
              <a:round/>
            </a:ln>
          </a:top>
          <a:bottom>
            <a:ln w="25400" cap="flat">
              <a:solidFill>
                <a:srgbClr val="BC5F2B"/>
              </a:solidFill>
              <a:prstDash val="solid"/>
              <a:round/>
            </a:ln>
          </a:bottom>
          <a:insideH>
            <a:ln w="12700" cap="flat">
              <a:noFill/>
              <a:miter lim="400000"/>
            </a:ln>
          </a:insideH>
          <a:insideV>
            <a:ln w="12700" cap="flat">
              <a:noFill/>
              <a:miter lim="400000"/>
            </a:ln>
          </a:insideV>
        </a:tcBdr>
        <a:fill>
          <a:solidFill>
            <a:schemeClr val="accent2">
              <a:lumOff val="44000"/>
            </a:schemeClr>
          </a:solidFill>
        </a:fill>
      </a:tcStyle>
    </a:lastRow>
    <a:firstRow>
      <a:tcTxStyle b="on" i="off">
        <a:font>
          <a:latin typeface="Arial"/>
          <a:ea typeface="Arial"/>
          <a:cs typeface="Arial"/>
        </a:font>
        <a:schemeClr val="accent2">
          <a:lumOff val="44000"/>
        </a:schemeClr>
      </a:tcTxStyle>
      <a:tcStyle>
        <a:tcBdr>
          <a:left>
            <a:ln w="12700" cap="flat">
              <a:noFill/>
              <a:miter lim="400000"/>
            </a:ln>
          </a:left>
          <a:right>
            <a:ln w="12700" cap="flat">
              <a:noFill/>
              <a:miter lim="400000"/>
            </a:ln>
          </a:right>
          <a:top>
            <a:ln w="25400" cap="flat">
              <a:solidFill>
                <a:srgbClr val="BC5F2B"/>
              </a:solidFill>
              <a:prstDash val="solid"/>
              <a:round/>
            </a:ln>
          </a:top>
          <a:bottom>
            <a:ln w="25400" cap="flat">
              <a:solidFill>
                <a:srgbClr val="BC5F2B"/>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BC5F2B"/>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12700" cap="flat">
              <a:solidFill>
                <a:schemeClr val="accent2">
                  <a:lumOff val="44000"/>
                </a:schemeClr>
              </a:solidFill>
              <a:prstDash val="solid"/>
              <a:round/>
            </a:ln>
          </a:top>
          <a:bottom>
            <a:ln w="127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rgbClr val="E7D1CB"/>
          </a:solidFill>
        </a:fill>
      </a:tcStyle>
    </a:wholeTbl>
    <a:band2H>
      <a:tcTxStyle b="def" i="def"/>
      <a:tcStyle>
        <a:tcBdr/>
        <a:fill>
          <a:solidFill>
            <a:srgbClr val="F3E9E7"/>
          </a:solidFill>
        </a:fill>
      </a:tcStyle>
    </a:band2H>
    <a:firstCol>
      <a:tcTxStyle b="on" i="off">
        <a:font>
          <a:latin typeface="Arial"/>
          <a:ea typeface="Arial"/>
          <a:cs typeface="Arial"/>
        </a:font>
        <a:schemeClr val="accent2">
          <a:lumOff val="44000"/>
        </a:schemeClr>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12700" cap="flat">
              <a:solidFill>
                <a:schemeClr val="accent2">
                  <a:lumOff val="44000"/>
                </a:schemeClr>
              </a:solidFill>
              <a:prstDash val="solid"/>
              <a:round/>
            </a:ln>
          </a:top>
          <a:bottom>
            <a:ln w="127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rgbClr val="BC5F2B"/>
          </a:solidFill>
        </a:fill>
      </a:tcStyle>
    </a:firstCol>
    <a:lastRow>
      <a:tcTxStyle b="on" i="off">
        <a:font>
          <a:latin typeface="Arial"/>
          <a:ea typeface="Arial"/>
          <a:cs typeface="Arial"/>
        </a:font>
        <a:schemeClr val="accent2">
          <a:lumOff val="44000"/>
        </a:schemeClr>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38100" cap="flat">
              <a:solidFill>
                <a:schemeClr val="accent2">
                  <a:lumOff val="44000"/>
                </a:schemeClr>
              </a:solidFill>
              <a:prstDash val="solid"/>
              <a:round/>
            </a:ln>
          </a:top>
          <a:bottom>
            <a:ln w="127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rgbClr val="BC5F2B"/>
          </a:solidFill>
        </a:fill>
      </a:tcStyle>
    </a:lastRow>
    <a:firstRow>
      <a:tcTxStyle b="on" i="off">
        <a:font>
          <a:latin typeface="Arial"/>
          <a:ea typeface="Arial"/>
          <a:cs typeface="Arial"/>
        </a:font>
        <a:schemeClr val="accent2">
          <a:lumOff val="44000"/>
        </a:schemeClr>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12700" cap="flat">
              <a:solidFill>
                <a:schemeClr val="accent2">
                  <a:lumOff val="44000"/>
                </a:schemeClr>
              </a:solidFill>
              <a:prstDash val="solid"/>
              <a:round/>
            </a:ln>
          </a:top>
          <a:bottom>
            <a:ln w="381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rgbClr val="BC5F2B"/>
          </a:solidFill>
        </a:fill>
      </a:tcStyle>
    </a:firstRow>
  </a:tblStyle>
  <a:tblStyle styleId="{2708684C-4D16-4618-839F-0558EEFCDFE6}" styleName="">
    <a:tblBg/>
    <a:wholeTbl>
      <a:tcTxStyle b="off" i="off">
        <a:font>
          <a:latin typeface="Arial"/>
          <a:ea typeface="Arial"/>
          <a:cs typeface="Arial"/>
        </a:font>
        <a:srgbClr val="BC5F2B"/>
      </a:tcTxStyle>
      <a:tcStyle>
        <a:tcBdr>
          <a:left>
            <a:ln w="12700" cap="flat">
              <a:solidFill>
                <a:srgbClr val="BC5F2B"/>
              </a:solidFill>
              <a:prstDash val="solid"/>
              <a:round/>
            </a:ln>
          </a:left>
          <a:right>
            <a:ln w="12700" cap="flat">
              <a:solidFill>
                <a:srgbClr val="BC5F2B"/>
              </a:solidFill>
              <a:prstDash val="solid"/>
              <a:round/>
            </a:ln>
          </a:right>
          <a:top>
            <a:ln w="12700" cap="flat">
              <a:solidFill>
                <a:srgbClr val="BC5F2B"/>
              </a:solidFill>
              <a:prstDash val="solid"/>
              <a:round/>
            </a:ln>
          </a:top>
          <a:bottom>
            <a:ln w="12700" cap="flat">
              <a:solidFill>
                <a:srgbClr val="BC5F2B"/>
              </a:solidFill>
              <a:prstDash val="solid"/>
              <a:round/>
            </a:ln>
          </a:bottom>
          <a:insideH>
            <a:ln w="12700" cap="flat">
              <a:solidFill>
                <a:srgbClr val="BC5F2B"/>
              </a:solidFill>
              <a:prstDash val="solid"/>
              <a:round/>
            </a:ln>
          </a:insideH>
          <a:insideV>
            <a:ln w="12700" cap="flat">
              <a:solidFill>
                <a:srgbClr val="BC5F2B"/>
              </a:solidFill>
              <a:prstDash val="solid"/>
              <a:round/>
            </a:ln>
          </a:insideV>
        </a:tcBdr>
        <a:fill>
          <a:solidFill>
            <a:srgbClr val="BC5F2B">
              <a:alpha val="20000"/>
            </a:srgbClr>
          </a:solidFill>
        </a:fill>
      </a:tcStyle>
    </a:wholeTbl>
    <a:band2H>
      <a:tcTxStyle b="def" i="def"/>
      <a:tcStyle>
        <a:tcBdr/>
        <a:fill>
          <a:solidFill>
            <a:schemeClr val="accent2">
              <a:lumOff val="44000"/>
            </a:schemeClr>
          </a:solidFill>
        </a:fill>
      </a:tcStyle>
    </a:band2H>
    <a:firstCol>
      <a:tcTxStyle b="on" i="off">
        <a:font>
          <a:latin typeface="Arial"/>
          <a:ea typeface="Arial"/>
          <a:cs typeface="Arial"/>
        </a:font>
        <a:srgbClr val="BC5F2B"/>
      </a:tcTxStyle>
      <a:tcStyle>
        <a:tcBdr>
          <a:left>
            <a:ln w="12700" cap="flat">
              <a:solidFill>
                <a:srgbClr val="BC5F2B"/>
              </a:solidFill>
              <a:prstDash val="solid"/>
              <a:round/>
            </a:ln>
          </a:left>
          <a:right>
            <a:ln w="12700" cap="flat">
              <a:solidFill>
                <a:srgbClr val="BC5F2B"/>
              </a:solidFill>
              <a:prstDash val="solid"/>
              <a:round/>
            </a:ln>
          </a:right>
          <a:top>
            <a:ln w="12700" cap="flat">
              <a:solidFill>
                <a:srgbClr val="BC5F2B"/>
              </a:solidFill>
              <a:prstDash val="solid"/>
              <a:round/>
            </a:ln>
          </a:top>
          <a:bottom>
            <a:ln w="12700" cap="flat">
              <a:solidFill>
                <a:srgbClr val="BC5F2B"/>
              </a:solidFill>
              <a:prstDash val="solid"/>
              <a:round/>
            </a:ln>
          </a:bottom>
          <a:insideH>
            <a:ln w="12700" cap="flat">
              <a:solidFill>
                <a:srgbClr val="BC5F2B"/>
              </a:solidFill>
              <a:prstDash val="solid"/>
              <a:round/>
            </a:ln>
          </a:insideH>
          <a:insideV>
            <a:ln w="12700" cap="flat">
              <a:solidFill>
                <a:srgbClr val="BC5F2B"/>
              </a:solidFill>
              <a:prstDash val="solid"/>
              <a:round/>
            </a:ln>
          </a:insideV>
        </a:tcBdr>
        <a:fill>
          <a:solidFill>
            <a:srgbClr val="BC5F2B">
              <a:alpha val="20000"/>
            </a:srgbClr>
          </a:solidFill>
        </a:fill>
      </a:tcStyle>
    </a:firstCol>
    <a:lastRow>
      <a:tcTxStyle b="on" i="off">
        <a:font>
          <a:latin typeface="Arial"/>
          <a:ea typeface="Arial"/>
          <a:cs typeface="Arial"/>
        </a:font>
        <a:srgbClr val="BC5F2B"/>
      </a:tcTxStyle>
      <a:tcStyle>
        <a:tcBdr>
          <a:left>
            <a:ln w="12700" cap="flat">
              <a:solidFill>
                <a:srgbClr val="BC5F2B"/>
              </a:solidFill>
              <a:prstDash val="solid"/>
              <a:round/>
            </a:ln>
          </a:left>
          <a:right>
            <a:ln w="12700" cap="flat">
              <a:solidFill>
                <a:srgbClr val="BC5F2B"/>
              </a:solidFill>
              <a:prstDash val="solid"/>
              <a:round/>
            </a:ln>
          </a:right>
          <a:top>
            <a:ln w="50800" cap="flat">
              <a:solidFill>
                <a:srgbClr val="BC5F2B"/>
              </a:solidFill>
              <a:prstDash val="solid"/>
              <a:round/>
            </a:ln>
          </a:top>
          <a:bottom>
            <a:ln w="12700" cap="flat">
              <a:solidFill>
                <a:srgbClr val="BC5F2B"/>
              </a:solidFill>
              <a:prstDash val="solid"/>
              <a:round/>
            </a:ln>
          </a:bottom>
          <a:insideH>
            <a:ln w="12700" cap="flat">
              <a:solidFill>
                <a:srgbClr val="BC5F2B"/>
              </a:solidFill>
              <a:prstDash val="solid"/>
              <a:round/>
            </a:ln>
          </a:insideH>
          <a:insideV>
            <a:ln w="12700" cap="flat">
              <a:solidFill>
                <a:srgbClr val="BC5F2B"/>
              </a:solidFill>
              <a:prstDash val="solid"/>
              <a:round/>
            </a:ln>
          </a:insideV>
        </a:tcBdr>
        <a:fill>
          <a:noFill/>
        </a:fill>
      </a:tcStyle>
    </a:lastRow>
    <a:firstRow>
      <a:tcTxStyle b="on" i="off">
        <a:font>
          <a:latin typeface="Arial"/>
          <a:ea typeface="Arial"/>
          <a:cs typeface="Arial"/>
        </a:font>
        <a:srgbClr val="BC5F2B"/>
      </a:tcTxStyle>
      <a:tcStyle>
        <a:tcBdr>
          <a:left>
            <a:ln w="12700" cap="flat">
              <a:solidFill>
                <a:srgbClr val="BC5F2B"/>
              </a:solidFill>
              <a:prstDash val="solid"/>
              <a:round/>
            </a:ln>
          </a:left>
          <a:right>
            <a:ln w="12700" cap="flat">
              <a:solidFill>
                <a:srgbClr val="BC5F2B"/>
              </a:solidFill>
              <a:prstDash val="solid"/>
              <a:round/>
            </a:ln>
          </a:right>
          <a:top>
            <a:ln w="12700" cap="flat">
              <a:solidFill>
                <a:srgbClr val="BC5F2B"/>
              </a:solidFill>
              <a:prstDash val="solid"/>
              <a:round/>
            </a:ln>
          </a:top>
          <a:bottom>
            <a:ln w="25400" cap="flat">
              <a:solidFill>
                <a:srgbClr val="BC5F2B"/>
              </a:solidFill>
              <a:prstDash val="solid"/>
              <a:round/>
            </a:ln>
          </a:bottom>
          <a:insideH>
            <a:ln w="12700" cap="flat">
              <a:solidFill>
                <a:srgbClr val="BC5F2B"/>
              </a:solidFill>
              <a:prstDash val="solid"/>
              <a:round/>
            </a:ln>
          </a:insideH>
          <a:insideV>
            <a:ln w="12700" cap="flat">
              <a:solidFill>
                <a:srgbClr val="BC5F2B"/>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p:nvPr>
            <p:ph type="sldImg"/>
          </p:nvPr>
        </p:nvSpPr>
        <p:spPr>
          <a:xfrm>
            <a:off x="1143000" y="685800"/>
            <a:ext cx="4572000" cy="3429000"/>
          </a:xfrm>
          <a:prstGeom prst="rect">
            <a:avLst/>
          </a:prstGeom>
        </p:spPr>
        <p:txBody>
          <a:bodyPr/>
          <a:lstStyle/>
          <a:p>
            <a:pPr/>
          </a:p>
        </p:txBody>
      </p:sp>
      <p:sp>
        <p:nvSpPr>
          <p:cNvPr id="99" name="Shape 9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spcBef>
        <a:spcPts val="400"/>
      </a:spcBef>
      <a:defRPr sz="1200">
        <a:latin typeface="+mn-lt"/>
        <a:ea typeface="+mn-ea"/>
        <a:cs typeface="+mn-cs"/>
        <a:sym typeface="Calibri"/>
      </a:defRPr>
    </a:lvl1pPr>
    <a:lvl2pPr indent="228600" defTabSz="457200" latinLnBrk="0">
      <a:spcBef>
        <a:spcPts val="400"/>
      </a:spcBef>
      <a:defRPr sz="1200">
        <a:latin typeface="+mn-lt"/>
        <a:ea typeface="+mn-ea"/>
        <a:cs typeface="+mn-cs"/>
        <a:sym typeface="Calibri"/>
      </a:defRPr>
    </a:lvl2pPr>
    <a:lvl3pPr indent="457200" defTabSz="457200" latinLnBrk="0">
      <a:spcBef>
        <a:spcPts val="400"/>
      </a:spcBef>
      <a:defRPr sz="1200">
        <a:latin typeface="+mn-lt"/>
        <a:ea typeface="+mn-ea"/>
        <a:cs typeface="+mn-cs"/>
        <a:sym typeface="Calibri"/>
      </a:defRPr>
    </a:lvl3pPr>
    <a:lvl4pPr indent="685800" defTabSz="457200" latinLnBrk="0">
      <a:spcBef>
        <a:spcPts val="400"/>
      </a:spcBef>
      <a:defRPr sz="1200">
        <a:latin typeface="+mn-lt"/>
        <a:ea typeface="+mn-ea"/>
        <a:cs typeface="+mn-cs"/>
        <a:sym typeface="Calibri"/>
      </a:defRPr>
    </a:lvl4pPr>
    <a:lvl5pPr indent="914400" defTabSz="457200" latinLnBrk="0">
      <a:spcBef>
        <a:spcPts val="400"/>
      </a:spcBef>
      <a:defRPr sz="1200">
        <a:latin typeface="+mn-lt"/>
        <a:ea typeface="+mn-ea"/>
        <a:cs typeface="+mn-cs"/>
        <a:sym typeface="Calibri"/>
      </a:defRPr>
    </a:lvl5pPr>
    <a:lvl6pPr indent="1143000" defTabSz="457200" latinLnBrk="0">
      <a:spcBef>
        <a:spcPts val="400"/>
      </a:spcBef>
      <a:defRPr sz="1200">
        <a:latin typeface="+mn-lt"/>
        <a:ea typeface="+mn-ea"/>
        <a:cs typeface="+mn-cs"/>
        <a:sym typeface="Calibri"/>
      </a:defRPr>
    </a:lvl6pPr>
    <a:lvl7pPr indent="1371600" defTabSz="457200" latinLnBrk="0">
      <a:spcBef>
        <a:spcPts val="400"/>
      </a:spcBef>
      <a:defRPr sz="1200">
        <a:latin typeface="+mn-lt"/>
        <a:ea typeface="+mn-ea"/>
        <a:cs typeface="+mn-cs"/>
        <a:sym typeface="Calibri"/>
      </a:defRPr>
    </a:lvl7pPr>
    <a:lvl8pPr indent="1600200" defTabSz="457200" latinLnBrk="0">
      <a:spcBef>
        <a:spcPts val="400"/>
      </a:spcBef>
      <a:defRPr sz="1200">
        <a:latin typeface="+mn-lt"/>
        <a:ea typeface="+mn-ea"/>
        <a:cs typeface="+mn-cs"/>
        <a:sym typeface="Calibri"/>
      </a:defRPr>
    </a:lvl8pPr>
    <a:lvl9pPr indent="1828800" defTabSz="457200" latinLnBrk="0">
      <a:spcBef>
        <a:spcPts val="400"/>
      </a:spcBef>
      <a:defRPr sz="1200">
        <a:latin typeface="+mn-lt"/>
        <a:ea typeface="+mn-ea"/>
        <a:cs typeface="+mn-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Slide with Logos">
    <p:spTree>
      <p:nvGrpSpPr>
        <p:cNvPr id="1" name=""/>
        <p:cNvGrpSpPr/>
        <p:nvPr/>
      </p:nvGrpSpPr>
      <p:grpSpPr>
        <a:xfrm>
          <a:off x="0" y="0"/>
          <a:ext cx="0" cy="0"/>
          <a:chOff x="0" y="0"/>
          <a:chExt cx="0" cy="0"/>
        </a:xfrm>
      </p:grpSpPr>
      <p:sp>
        <p:nvSpPr>
          <p:cNvPr id="13" name="Shape 13"/>
          <p:cNvSpPr/>
          <p:nvPr/>
        </p:nvSpPr>
        <p:spPr>
          <a:xfrm>
            <a:off x="457200" y="5760720"/>
            <a:ext cx="8229600" cy="1"/>
          </a:xfrm>
          <a:prstGeom prst="line">
            <a:avLst/>
          </a:prstGeom>
          <a:ln w="25400">
            <a:solidFill>
              <a:srgbClr val="E95125"/>
            </a:solidFill>
          </a:ln>
        </p:spPr>
        <p:txBody>
          <a:bodyPr lIns="45719" rIns="45719"/>
          <a:lstStyle/>
          <a:p>
            <a:pPr/>
          </a:p>
        </p:txBody>
      </p:sp>
      <p:sp>
        <p:nvSpPr>
          <p:cNvPr id="14" name="Shape 14"/>
          <p:cNvSpPr/>
          <p:nvPr/>
        </p:nvSpPr>
        <p:spPr>
          <a:xfrm>
            <a:off x="457200" y="472239"/>
            <a:ext cx="8229600" cy="1"/>
          </a:xfrm>
          <a:prstGeom prst="line">
            <a:avLst/>
          </a:prstGeom>
          <a:ln w="25400">
            <a:solidFill>
              <a:srgbClr val="E95125"/>
            </a:solidFill>
          </a:ln>
        </p:spPr>
        <p:txBody>
          <a:bodyPr lIns="45719" rIns="45719"/>
          <a:lstStyle/>
          <a:p>
            <a:pPr/>
          </a:p>
        </p:txBody>
      </p:sp>
      <p:pic>
        <p:nvPicPr>
          <p:cNvPr id="15" name="image1.png"/>
          <p:cNvPicPr>
            <a:picLocks noChangeAspect="1"/>
          </p:cNvPicPr>
          <p:nvPr/>
        </p:nvPicPr>
        <p:blipFill>
          <a:blip r:embed="rId2">
            <a:extLst/>
          </a:blip>
          <a:stretch>
            <a:fillRect/>
          </a:stretch>
        </p:blipFill>
        <p:spPr>
          <a:xfrm>
            <a:off x="7323081" y="5953373"/>
            <a:ext cx="1370068" cy="578036"/>
          </a:xfrm>
          <a:prstGeom prst="rect">
            <a:avLst/>
          </a:prstGeom>
          <a:ln w="12700">
            <a:miter lim="400000"/>
          </a:ln>
        </p:spPr>
      </p:pic>
      <p:grpSp>
        <p:nvGrpSpPr>
          <p:cNvPr id="18" name="Group 18"/>
          <p:cNvGrpSpPr/>
          <p:nvPr/>
        </p:nvGrpSpPr>
        <p:grpSpPr>
          <a:xfrm>
            <a:off x="5095044" y="240226"/>
            <a:ext cx="3598106" cy="199543"/>
            <a:chOff x="0" y="0"/>
            <a:chExt cx="3598105" cy="199542"/>
          </a:xfrm>
        </p:grpSpPr>
        <p:pic>
          <p:nvPicPr>
            <p:cNvPr id="16" name="image2.png"/>
            <p:cNvPicPr>
              <a:picLocks noChangeAspect="1"/>
            </p:cNvPicPr>
            <p:nvPr/>
          </p:nvPicPr>
          <p:blipFill>
            <a:blip r:embed="rId3">
              <a:extLst/>
            </a:blip>
            <a:stretch>
              <a:fillRect/>
            </a:stretch>
          </p:blipFill>
          <p:spPr>
            <a:xfrm>
              <a:off x="0" y="10061"/>
              <a:ext cx="1690007" cy="189482"/>
            </a:xfrm>
            <a:prstGeom prst="rect">
              <a:avLst/>
            </a:prstGeom>
            <a:ln w="12700" cap="flat">
              <a:noFill/>
              <a:miter lim="400000"/>
            </a:ln>
            <a:effectLst/>
          </p:spPr>
        </p:pic>
        <p:pic>
          <p:nvPicPr>
            <p:cNvPr id="17" name="image3.png"/>
            <p:cNvPicPr>
              <a:picLocks noChangeAspect="1"/>
            </p:cNvPicPr>
            <p:nvPr/>
          </p:nvPicPr>
          <p:blipFill>
            <a:blip r:embed="rId4">
              <a:extLst/>
            </a:blip>
            <a:stretch>
              <a:fillRect/>
            </a:stretch>
          </p:blipFill>
          <p:spPr>
            <a:xfrm>
              <a:off x="1711248" y="-1"/>
              <a:ext cx="1886858" cy="189482"/>
            </a:xfrm>
            <a:prstGeom prst="rect">
              <a:avLst/>
            </a:prstGeom>
            <a:ln w="12700" cap="flat">
              <a:noFill/>
              <a:miter lim="400000"/>
            </a:ln>
            <a:effectLst/>
          </p:spPr>
        </p:pic>
      </p:grpSp>
      <p:sp>
        <p:nvSpPr>
          <p:cNvPr id="19" name="Shape 19"/>
          <p:cNvSpPr/>
          <p:nvPr>
            <p:ph type="title"/>
          </p:nvPr>
        </p:nvSpPr>
        <p:spPr>
          <a:xfrm>
            <a:off x="457200" y="1230415"/>
            <a:ext cx="8218489" cy="1143001"/>
          </a:xfrm>
          <a:prstGeom prst="rect">
            <a:avLst/>
          </a:prstGeom>
        </p:spPr>
        <p:txBody>
          <a:bodyPr anchor="b"/>
          <a:lstStyle>
            <a:lvl1pPr>
              <a:defRPr sz="3200"/>
            </a:lvl1pPr>
          </a:lstStyle>
          <a:p>
            <a:pPr/>
            <a:r>
              <a:t>Title Text</a:t>
            </a:r>
          </a:p>
        </p:txBody>
      </p:sp>
      <p:sp>
        <p:nvSpPr>
          <p:cNvPr id="20" name="Shape 20"/>
          <p:cNvSpPr/>
          <p:nvPr>
            <p:ph type="body" sz="half" idx="1"/>
          </p:nvPr>
        </p:nvSpPr>
        <p:spPr>
          <a:xfrm>
            <a:off x="454025" y="2696827"/>
            <a:ext cx="8221664" cy="1721070"/>
          </a:xfrm>
          <a:prstGeom prst="rect">
            <a:avLst/>
          </a:prstGeom>
        </p:spPr>
        <p:txBody>
          <a:bodyPr/>
          <a:lstStyle>
            <a:lvl1pPr marL="0" indent="0">
              <a:spcBef>
                <a:spcPts val="500"/>
              </a:spcBef>
              <a:buSzTx/>
              <a:buFontTx/>
              <a:buNone/>
              <a:defRPr>
                <a:solidFill>
                  <a:srgbClr val="E95125"/>
                </a:solidFill>
              </a:defRPr>
            </a:lvl1pPr>
            <a:lvl2pPr marL="0" indent="0">
              <a:spcBef>
                <a:spcPts val="500"/>
              </a:spcBef>
              <a:buSzTx/>
              <a:buFontTx/>
              <a:buNone/>
              <a:defRPr>
                <a:solidFill>
                  <a:srgbClr val="E95125"/>
                </a:solidFill>
              </a:defRPr>
            </a:lvl2pPr>
            <a:lvl3pPr marL="0" indent="0">
              <a:spcBef>
                <a:spcPts val="500"/>
              </a:spcBef>
              <a:buSzTx/>
              <a:buFontTx/>
              <a:buNone/>
              <a:defRPr>
                <a:solidFill>
                  <a:srgbClr val="E95125"/>
                </a:solidFill>
              </a:defRPr>
            </a:lvl3pPr>
            <a:lvl4pPr marL="0" indent="0">
              <a:spcBef>
                <a:spcPts val="500"/>
              </a:spcBef>
              <a:buSzTx/>
              <a:buFontTx/>
              <a:buNone/>
              <a:defRPr>
                <a:solidFill>
                  <a:srgbClr val="E95125"/>
                </a:solidFill>
              </a:defRPr>
            </a:lvl4pPr>
            <a:lvl5pPr marL="0" indent="0">
              <a:spcBef>
                <a:spcPts val="500"/>
              </a:spcBef>
              <a:buSzTx/>
              <a:buFontTx/>
              <a:buNone/>
              <a:defRPr>
                <a:solidFill>
                  <a:srgbClr val="E95125"/>
                </a:solidFill>
              </a:defRPr>
            </a:lvl5pPr>
          </a:lstStyle>
          <a:p>
            <a:pPr/>
            <a:r>
              <a:t>Body Level One</a:t>
            </a:r>
          </a:p>
          <a:p>
            <a:pPr lvl="1"/>
            <a:r>
              <a:t>Body Level Two</a:t>
            </a:r>
          </a:p>
          <a:p>
            <a:pPr lvl="2"/>
            <a:r>
              <a:t>Body Level Three</a:t>
            </a:r>
          </a:p>
          <a:p>
            <a:pPr lvl="3"/>
            <a:r>
              <a:t>Body Level Four</a:t>
            </a:r>
          </a:p>
          <a:p>
            <a:pPr lvl="4"/>
            <a:r>
              <a:t>Body Level Five</a:t>
            </a:r>
          </a:p>
        </p:txBody>
      </p:sp>
      <p:pic>
        <p:nvPicPr>
          <p:cNvPr id="21" name="pasted-image.png"/>
          <p:cNvPicPr>
            <a:picLocks noChangeAspect="1"/>
          </p:cNvPicPr>
          <p:nvPr/>
        </p:nvPicPr>
        <p:blipFill>
          <a:blip r:embed="rId5">
            <a:extLst/>
          </a:blip>
          <a:stretch>
            <a:fillRect/>
          </a:stretch>
        </p:blipFill>
        <p:spPr>
          <a:xfrm>
            <a:off x="6681379" y="5953373"/>
            <a:ext cx="425435" cy="578036"/>
          </a:xfrm>
          <a:prstGeom prst="rect">
            <a:avLst/>
          </a:prstGeom>
          <a:ln w="12700">
            <a:miter lim="400000"/>
          </a:ln>
        </p:spPr>
      </p:pic>
      <p:sp>
        <p:nvSpPr>
          <p:cNvPr id="22" name="Shape 22"/>
          <p:cNvSpPr/>
          <p:nvPr>
            <p:ph type="sldNum" sz="quarter" idx="2"/>
          </p:nvPr>
        </p:nvSpPr>
        <p:spPr>
          <a:xfrm>
            <a:off x="4419600" y="6172200"/>
            <a:ext cx="2133600" cy="368301"/>
          </a:xfrm>
          <a:prstGeom prst="rect">
            <a:avLst/>
          </a:prstGeom>
        </p:spPr>
        <p:txBody>
          <a:bodyPr lIns="45719" tIns="45719" rIns="45719" bIns="45719" anchor="ctr"/>
          <a:lstStyle>
            <a:lvl1pPr algn="r">
              <a:defRPr b="0">
                <a:solidFill>
                  <a:srgbClr val="BC5F2B"/>
                </a:solid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9" name="Shape 29"/>
          <p:cNvSpPr/>
          <p:nvPr>
            <p:ph type="title"/>
          </p:nvPr>
        </p:nvSpPr>
        <p:spPr>
          <a:prstGeom prst="rect">
            <a:avLst/>
          </a:prstGeom>
        </p:spPr>
        <p:txBody>
          <a:bodyPr/>
          <a:lstStyle/>
          <a:p>
            <a:pPr/>
            <a:r>
              <a:t>Title Text</a:t>
            </a:r>
          </a:p>
        </p:txBody>
      </p:sp>
      <p:sp>
        <p:nvSpPr>
          <p:cNvPr id="30" name="Shape 30"/>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38" name="Shape 38"/>
          <p:cNvSpPr/>
          <p:nvPr>
            <p:ph type="title"/>
          </p:nvPr>
        </p:nvSpPr>
        <p:spPr>
          <a:xfrm>
            <a:off x="457200" y="462517"/>
            <a:ext cx="8229600" cy="647104"/>
          </a:xfrm>
          <a:prstGeom prst="rect">
            <a:avLst/>
          </a:prstGeom>
        </p:spPr>
        <p:txBody>
          <a:bodyPr/>
          <a:lstStyle>
            <a:lvl1pPr>
              <a:defRPr sz="4400"/>
            </a:lvl1pPr>
          </a:lstStyle>
          <a:p>
            <a:pPr/>
            <a:r>
              <a:t>Title Text</a:t>
            </a:r>
          </a:p>
        </p:txBody>
      </p:sp>
      <p:sp>
        <p:nvSpPr>
          <p:cNvPr id="39" name="Shape 39"/>
          <p:cNvSpPr/>
          <p:nvPr>
            <p:ph type="sldNum" sz="quarter" idx="2"/>
          </p:nvPr>
        </p:nvSpPr>
        <p:spPr>
          <a:prstGeom prst="rect">
            <a:avLst/>
          </a:prstGeom>
        </p:spPr>
        <p:txBody>
          <a:bodyPr/>
          <a:lstStyle/>
          <a:p>
            <a:pPr/>
            <a:fld id="{86CB4B4D-7CA3-9044-876B-883B54F8677D}" type="slidenum"/>
          </a:p>
        </p:txBody>
      </p:sp>
      <p:sp>
        <p:nvSpPr>
          <p:cNvPr id="40" name="Shape 40"/>
          <p:cNvSpPr/>
          <p:nvPr>
            <p:ph type="body" sz="half" idx="1"/>
          </p:nvPr>
        </p:nvSpPr>
        <p:spPr>
          <a:xfrm>
            <a:off x="454026" y="1207769"/>
            <a:ext cx="3990750" cy="5031627"/>
          </a:xfrm>
          <a:prstGeom prst="rect">
            <a:avLst/>
          </a:prstGeom>
        </p:spPr>
        <p:txBody>
          <a:bodyPr/>
          <a:lstStyle>
            <a:lvl1pPr>
              <a:spcBef>
                <a:spcPts val="0"/>
              </a:spcBef>
            </a:lvl1pPr>
            <a:lvl2pPr>
              <a:spcBef>
                <a:spcPts val="0"/>
              </a:spcBef>
            </a:lvl2pPr>
            <a:lvl3pPr>
              <a:spcBef>
                <a:spcPts val="0"/>
              </a:spcBef>
            </a:lvl3pPr>
            <a:lvl4pPr>
              <a:spcBef>
                <a:spcPts val="0"/>
              </a:spcBef>
            </a:lvl4pPr>
            <a:lvl5pPr>
              <a:spcBef>
                <a:spcPts val="0"/>
              </a:spcBef>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47" name="Shape 47"/>
          <p:cNvSpPr/>
          <p:nvPr>
            <p:ph type="body" sz="quarter" idx="1"/>
          </p:nvPr>
        </p:nvSpPr>
        <p:spPr>
          <a:xfrm>
            <a:off x="457204" y="5521481"/>
            <a:ext cx="4003605" cy="737520"/>
          </a:xfrm>
          <a:prstGeom prst="rect">
            <a:avLst/>
          </a:prstGeom>
        </p:spPr>
        <p:txBody>
          <a:bodyPr/>
          <a:lstStyle>
            <a:lvl1pPr marL="0" indent="0">
              <a:spcBef>
                <a:spcPts val="300"/>
              </a:spcBef>
              <a:buSzTx/>
              <a:buFontTx/>
              <a:buNone/>
              <a:defRPr sz="1600">
                <a:solidFill>
                  <a:srgbClr val="E95125"/>
                </a:solidFill>
              </a:defRPr>
            </a:lvl1pPr>
            <a:lvl2pPr marL="0" indent="457200">
              <a:spcBef>
                <a:spcPts val="300"/>
              </a:spcBef>
              <a:buSzTx/>
              <a:buFontTx/>
              <a:buNone/>
              <a:defRPr sz="1600">
                <a:solidFill>
                  <a:srgbClr val="E95125"/>
                </a:solidFill>
              </a:defRPr>
            </a:lvl2pPr>
            <a:lvl3pPr marL="0" indent="914400">
              <a:spcBef>
                <a:spcPts val="300"/>
              </a:spcBef>
              <a:buSzTx/>
              <a:buFontTx/>
              <a:buNone/>
              <a:defRPr sz="1600">
                <a:solidFill>
                  <a:srgbClr val="E95125"/>
                </a:solidFill>
              </a:defRPr>
            </a:lvl3pPr>
            <a:lvl4pPr marL="0" indent="1371600">
              <a:spcBef>
                <a:spcPts val="300"/>
              </a:spcBef>
              <a:buSzTx/>
              <a:buFontTx/>
              <a:buNone/>
              <a:defRPr sz="1600">
                <a:solidFill>
                  <a:srgbClr val="E95125"/>
                </a:solidFill>
              </a:defRPr>
            </a:lvl4pPr>
            <a:lvl5pPr marL="0" indent="1828800">
              <a:spcBef>
                <a:spcPts val="300"/>
              </a:spcBef>
              <a:buSzTx/>
              <a:buFontTx/>
              <a:buNone/>
              <a:defRPr sz="1600">
                <a:solidFill>
                  <a:srgbClr val="E95125"/>
                </a:solidFill>
              </a:defRPr>
            </a:lvl5pPr>
          </a:lstStyle>
          <a:p>
            <a:pPr/>
            <a:r>
              <a:t>Body Level One</a:t>
            </a:r>
          </a:p>
          <a:p>
            <a:pPr lvl="1"/>
            <a:r>
              <a:t>Body Level Two</a:t>
            </a:r>
          </a:p>
          <a:p>
            <a:pPr lvl="2"/>
            <a:r>
              <a:t>Body Level Three</a:t>
            </a:r>
          </a:p>
          <a:p>
            <a:pPr lvl="3"/>
            <a:r>
              <a:t>Body Level Four</a:t>
            </a:r>
          </a:p>
          <a:p>
            <a:pPr lvl="4"/>
            <a:r>
              <a:t>Body Level Five</a:t>
            </a:r>
          </a:p>
        </p:txBody>
      </p:sp>
      <p:sp>
        <p:nvSpPr>
          <p:cNvPr id="48" name="Shape 48"/>
          <p:cNvSpPr/>
          <p:nvPr>
            <p:ph type="body" sz="quarter" idx="13"/>
          </p:nvPr>
        </p:nvSpPr>
        <p:spPr>
          <a:xfrm>
            <a:off x="4683195" y="5521481"/>
            <a:ext cx="4003605" cy="737521"/>
          </a:xfrm>
          <a:prstGeom prst="rect">
            <a:avLst/>
          </a:prstGeom>
        </p:spPr>
        <p:txBody>
          <a:bodyPr/>
          <a:lstStyle/>
          <a:p>
            <a:pPr marL="0" indent="0">
              <a:spcBef>
                <a:spcPts val="300"/>
              </a:spcBef>
              <a:buSzTx/>
              <a:buFontTx/>
              <a:buNone/>
              <a:defRPr sz="1600">
                <a:solidFill>
                  <a:srgbClr val="E95125"/>
                </a:solidFill>
              </a:defRPr>
            </a:pPr>
          </a:p>
        </p:txBody>
      </p:sp>
      <p:sp>
        <p:nvSpPr>
          <p:cNvPr id="49" name="Shape 49"/>
          <p:cNvSpPr/>
          <p:nvPr>
            <p:ph type="title"/>
          </p:nvPr>
        </p:nvSpPr>
        <p:spPr>
          <a:xfrm>
            <a:off x="457200" y="462517"/>
            <a:ext cx="8229600" cy="647104"/>
          </a:xfrm>
          <a:prstGeom prst="rect">
            <a:avLst/>
          </a:prstGeom>
        </p:spPr>
        <p:txBody>
          <a:bodyPr/>
          <a:lstStyle>
            <a:lvl1pPr>
              <a:defRPr sz="4400"/>
            </a:lvl1pPr>
          </a:lstStyle>
          <a:p>
            <a:pPr/>
            <a:r>
              <a:t>Title Text</a:t>
            </a:r>
          </a:p>
        </p:txBody>
      </p:sp>
      <p:sp>
        <p:nvSpPr>
          <p:cNvPr id="50" name="Shape 50"/>
          <p:cNvSpPr/>
          <p:nvPr>
            <p:ph type="sldNum" sz="quarter" idx="2"/>
          </p:nvPr>
        </p:nvSpPr>
        <p:spPr>
          <a:prstGeom prst="rect">
            <a:avLst/>
          </a:prstGeom>
        </p:spPr>
        <p:txBody>
          <a:bodyPr/>
          <a:lstStyle/>
          <a:p>
            <a:pPr/>
            <a:fld id="{86CB4B4D-7CA3-9044-876B-883B54F8677D}" type="slidenum"/>
          </a:p>
        </p:txBody>
      </p:sp>
      <p:pic>
        <p:nvPicPr>
          <p:cNvPr id="51" name="pasted-image.tiff"/>
          <p:cNvPicPr>
            <a:picLocks noChangeAspect="1"/>
          </p:cNvPicPr>
          <p:nvPr/>
        </p:nvPicPr>
        <p:blipFill>
          <a:blip r:embed="rId2">
            <a:extLst/>
          </a:blip>
          <a:stretch>
            <a:fillRect/>
          </a:stretch>
        </p:blipFill>
        <p:spPr>
          <a:xfrm>
            <a:off x="7739955" y="6488636"/>
            <a:ext cx="182216" cy="247576"/>
          </a:xfrm>
          <a:prstGeom prst="rect">
            <a:avLst/>
          </a:prstGeom>
          <a:ln w="12700">
            <a:miter lim="400000"/>
          </a:ln>
        </p:spPr>
      </p:pic>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and Picture">
    <p:spTree>
      <p:nvGrpSpPr>
        <p:cNvPr id="1" name=""/>
        <p:cNvGrpSpPr/>
        <p:nvPr/>
      </p:nvGrpSpPr>
      <p:grpSpPr>
        <a:xfrm>
          <a:off x="0" y="0"/>
          <a:ext cx="0" cy="0"/>
          <a:chOff x="0" y="0"/>
          <a:chExt cx="0" cy="0"/>
        </a:xfrm>
      </p:grpSpPr>
      <p:sp>
        <p:nvSpPr>
          <p:cNvPr id="58" name="Shape 58"/>
          <p:cNvSpPr/>
          <p:nvPr>
            <p:ph type="pic" idx="13"/>
          </p:nvPr>
        </p:nvSpPr>
        <p:spPr>
          <a:xfrm>
            <a:off x="457200" y="1238250"/>
            <a:ext cx="8229600" cy="5009097"/>
          </a:xfrm>
          <a:prstGeom prst="rect">
            <a:avLst/>
          </a:prstGeom>
        </p:spPr>
        <p:txBody>
          <a:bodyPr lIns="91439" tIns="45719" rIns="91439" bIns="45719">
            <a:noAutofit/>
          </a:bodyPr>
          <a:lstStyle/>
          <a:p>
            <a:pPr/>
          </a:p>
        </p:txBody>
      </p:sp>
      <p:sp>
        <p:nvSpPr>
          <p:cNvPr id="59" name="Shape 59"/>
          <p:cNvSpPr/>
          <p:nvPr>
            <p:ph type="title"/>
          </p:nvPr>
        </p:nvSpPr>
        <p:spPr>
          <a:xfrm>
            <a:off x="457200" y="462517"/>
            <a:ext cx="8229600" cy="647104"/>
          </a:xfrm>
          <a:prstGeom prst="rect">
            <a:avLst/>
          </a:prstGeom>
        </p:spPr>
        <p:txBody>
          <a:bodyPr/>
          <a:lstStyle>
            <a:lvl1pPr>
              <a:defRPr sz="4400"/>
            </a:lvl1pPr>
          </a:lstStyle>
          <a:p>
            <a:pPr/>
            <a:r>
              <a:t>Title Text</a:t>
            </a:r>
          </a:p>
        </p:txBody>
      </p:sp>
      <p:sp>
        <p:nvSpPr>
          <p:cNvPr id="60" name="Shape 60"/>
          <p:cNvSpPr/>
          <p:nvPr>
            <p:ph type="sldNum" sz="quarter" idx="2"/>
          </p:nvPr>
        </p:nvSpPr>
        <p:spPr>
          <a:prstGeom prst="rect">
            <a:avLst/>
          </a:prstGeom>
        </p:spPr>
        <p:txBody>
          <a:bodyPr/>
          <a:lstStyle/>
          <a:p>
            <a:pPr/>
            <a:fld id="{86CB4B4D-7CA3-9044-876B-883B54F8677D}" type="slidenum"/>
          </a:p>
        </p:txBody>
      </p:sp>
      <p:pic>
        <p:nvPicPr>
          <p:cNvPr id="61" name="pasted-image.tiff"/>
          <p:cNvPicPr>
            <a:picLocks noChangeAspect="1"/>
          </p:cNvPicPr>
          <p:nvPr/>
        </p:nvPicPr>
        <p:blipFill>
          <a:blip r:embed="rId2">
            <a:extLst/>
          </a:blip>
          <a:stretch>
            <a:fillRect/>
          </a:stretch>
        </p:blipFill>
        <p:spPr>
          <a:xfrm>
            <a:off x="7739955" y="6488636"/>
            <a:ext cx="182216" cy="247576"/>
          </a:xfrm>
          <a:prstGeom prst="rect">
            <a:avLst/>
          </a:prstGeom>
          <a:ln w="12700">
            <a:miter lim="400000"/>
          </a:ln>
        </p:spPr>
      </p:pic>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Picture">
    <p:spTree>
      <p:nvGrpSpPr>
        <p:cNvPr id="1" name=""/>
        <p:cNvGrpSpPr/>
        <p:nvPr/>
      </p:nvGrpSpPr>
      <p:grpSpPr>
        <a:xfrm>
          <a:off x="0" y="0"/>
          <a:ext cx="0" cy="0"/>
          <a:chOff x="0" y="0"/>
          <a:chExt cx="0" cy="0"/>
        </a:xfrm>
      </p:grpSpPr>
      <p:sp>
        <p:nvSpPr>
          <p:cNvPr id="68" name="Shape 68"/>
          <p:cNvSpPr/>
          <p:nvPr>
            <p:ph type="pic" idx="13"/>
          </p:nvPr>
        </p:nvSpPr>
        <p:spPr>
          <a:xfrm>
            <a:off x="0" y="0"/>
            <a:ext cx="9144000" cy="6237107"/>
          </a:xfrm>
          <a:prstGeom prst="rect">
            <a:avLst/>
          </a:prstGeom>
        </p:spPr>
        <p:txBody>
          <a:bodyPr lIns="91439" tIns="45719" rIns="91439" bIns="45719">
            <a:noAutofit/>
          </a:bodyPr>
          <a:lstStyle/>
          <a:p>
            <a:pPr/>
          </a:p>
        </p:txBody>
      </p:sp>
      <p:sp>
        <p:nvSpPr>
          <p:cNvPr id="69" name="Shape 69"/>
          <p:cNvSpPr/>
          <p:nvPr>
            <p:ph type="sldNum" sz="quarter" idx="2"/>
          </p:nvPr>
        </p:nvSpPr>
        <p:spPr>
          <a:prstGeom prst="rect">
            <a:avLst/>
          </a:prstGeom>
        </p:spPr>
        <p:txBody>
          <a:bodyPr/>
          <a:lstStyle/>
          <a:p>
            <a:pPr/>
            <a:fld id="{86CB4B4D-7CA3-9044-876B-883B54F8677D}" type="slidenum"/>
          </a:p>
        </p:txBody>
      </p:sp>
      <p:pic>
        <p:nvPicPr>
          <p:cNvPr id="70" name="pasted-image.tiff"/>
          <p:cNvPicPr>
            <a:picLocks noChangeAspect="1"/>
          </p:cNvPicPr>
          <p:nvPr/>
        </p:nvPicPr>
        <p:blipFill>
          <a:blip r:embed="rId2">
            <a:extLst/>
          </a:blip>
          <a:stretch>
            <a:fillRect/>
          </a:stretch>
        </p:blipFill>
        <p:spPr>
          <a:xfrm>
            <a:off x="7739955" y="6488636"/>
            <a:ext cx="182216" cy="247576"/>
          </a:xfrm>
          <a:prstGeom prst="rect">
            <a:avLst/>
          </a:prstGeom>
          <a:ln w="12700">
            <a:miter lim="400000"/>
          </a:ln>
        </p:spPr>
      </p:pic>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7" name="Shape 77"/>
          <p:cNvSpPr/>
          <p:nvPr>
            <p:ph type="body" sz="quarter" idx="1"/>
          </p:nvPr>
        </p:nvSpPr>
        <p:spPr>
          <a:xfrm>
            <a:off x="457204" y="5340611"/>
            <a:ext cx="3017521" cy="915334"/>
          </a:xfrm>
          <a:prstGeom prst="rect">
            <a:avLst/>
          </a:prstGeom>
        </p:spPr>
        <p:txBody>
          <a:bodyPr/>
          <a:lstStyle>
            <a:lvl1pPr marL="0" indent="0">
              <a:spcBef>
                <a:spcPts val="300"/>
              </a:spcBef>
              <a:buSzTx/>
              <a:buFontTx/>
              <a:buNone/>
              <a:defRPr sz="1600">
                <a:solidFill>
                  <a:srgbClr val="E95125"/>
                </a:solidFill>
              </a:defRPr>
            </a:lvl1pPr>
            <a:lvl2pPr marL="0" indent="457200">
              <a:spcBef>
                <a:spcPts val="300"/>
              </a:spcBef>
              <a:buSzTx/>
              <a:buFontTx/>
              <a:buNone/>
              <a:defRPr sz="1600">
                <a:solidFill>
                  <a:srgbClr val="E95125"/>
                </a:solidFill>
              </a:defRPr>
            </a:lvl2pPr>
            <a:lvl3pPr marL="0" indent="914400">
              <a:spcBef>
                <a:spcPts val="300"/>
              </a:spcBef>
              <a:buSzTx/>
              <a:buFontTx/>
              <a:buNone/>
              <a:defRPr sz="1600">
                <a:solidFill>
                  <a:srgbClr val="E95125"/>
                </a:solidFill>
              </a:defRPr>
            </a:lvl3pPr>
            <a:lvl4pPr marL="0" indent="1371600">
              <a:spcBef>
                <a:spcPts val="300"/>
              </a:spcBef>
              <a:buSzTx/>
              <a:buFontTx/>
              <a:buNone/>
              <a:defRPr sz="1600">
                <a:solidFill>
                  <a:srgbClr val="E95125"/>
                </a:solidFill>
              </a:defRPr>
            </a:lvl4pPr>
            <a:lvl5pPr marL="0" indent="1828800">
              <a:spcBef>
                <a:spcPts val="300"/>
              </a:spcBef>
              <a:buSzTx/>
              <a:buFontTx/>
              <a:buNone/>
              <a:defRPr sz="1600">
                <a:solidFill>
                  <a:srgbClr val="E95125"/>
                </a:solidFill>
              </a:defRPr>
            </a:lvl5pPr>
          </a:lstStyle>
          <a:p>
            <a:pPr/>
            <a:r>
              <a:t>Body Level One</a:t>
            </a:r>
          </a:p>
          <a:p>
            <a:pPr lvl="1"/>
            <a:r>
              <a:t>Body Level Two</a:t>
            </a:r>
          </a:p>
          <a:p>
            <a:pPr lvl="2"/>
            <a:r>
              <a:t>Body Level Three</a:t>
            </a:r>
          </a:p>
          <a:p>
            <a:pPr lvl="3"/>
            <a:r>
              <a:t>Body Level Four</a:t>
            </a:r>
          </a:p>
          <a:p>
            <a:pPr lvl="4"/>
            <a:r>
              <a:t>Body Level Five</a:t>
            </a:r>
          </a:p>
        </p:txBody>
      </p:sp>
      <p:sp>
        <p:nvSpPr>
          <p:cNvPr id="78" name="Shape 78"/>
          <p:cNvSpPr/>
          <p:nvPr>
            <p:ph type="pic" sz="half" idx="13"/>
          </p:nvPr>
        </p:nvSpPr>
        <p:spPr>
          <a:xfrm>
            <a:off x="3716337" y="1208365"/>
            <a:ext cx="4959768" cy="5047579"/>
          </a:xfrm>
          <a:prstGeom prst="rect">
            <a:avLst/>
          </a:prstGeom>
        </p:spPr>
        <p:txBody>
          <a:bodyPr lIns="91439" tIns="45719" rIns="91439" bIns="45719">
            <a:noAutofit/>
          </a:bodyPr>
          <a:lstStyle/>
          <a:p>
            <a:pPr/>
          </a:p>
        </p:txBody>
      </p:sp>
      <p:sp>
        <p:nvSpPr>
          <p:cNvPr id="79" name="Shape 79"/>
          <p:cNvSpPr/>
          <p:nvPr>
            <p:ph type="title"/>
          </p:nvPr>
        </p:nvSpPr>
        <p:spPr>
          <a:xfrm>
            <a:off x="457200" y="462517"/>
            <a:ext cx="8229600" cy="647104"/>
          </a:xfrm>
          <a:prstGeom prst="rect">
            <a:avLst/>
          </a:prstGeom>
        </p:spPr>
        <p:txBody>
          <a:bodyPr/>
          <a:lstStyle>
            <a:lvl1pPr>
              <a:defRPr sz="4400"/>
            </a:lvl1pPr>
          </a:lstStyle>
          <a:p>
            <a:pPr/>
            <a:r>
              <a:t>Title Text</a:t>
            </a:r>
          </a:p>
        </p:txBody>
      </p:sp>
      <p:sp>
        <p:nvSpPr>
          <p:cNvPr id="80" name="Shape 80"/>
          <p:cNvSpPr/>
          <p:nvPr>
            <p:ph type="sldNum" sz="quarter" idx="2"/>
          </p:nvPr>
        </p:nvSpPr>
        <p:spPr>
          <a:prstGeom prst="rect">
            <a:avLst/>
          </a:prstGeom>
        </p:spPr>
        <p:txBody>
          <a:bodyPr/>
          <a:lstStyle/>
          <a:p>
            <a:pPr/>
            <a:fld id="{86CB4B4D-7CA3-9044-876B-883B54F8677D}" type="slidenum"/>
          </a:p>
        </p:txBody>
      </p:sp>
      <p:pic>
        <p:nvPicPr>
          <p:cNvPr id="81" name="pasted-image.tiff"/>
          <p:cNvPicPr>
            <a:picLocks noChangeAspect="1"/>
          </p:cNvPicPr>
          <p:nvPr/>
        </p:nvPicPr>
        <p:blipFill>
          <a:blip r:embed="rId2">
            <a:extLst/>
          </a:blip>
          <a:stretch>
            <a:fillRect/>
          </a:stretch>
        </p:blipFill>
        <p:spPr>
          <a:xfrm>
            <a:off x="7739955" y="6488636"/>
            <a:ext cx="182216" cy="247576"/>
          </a:xfrm>
          <a:prstGeom prst="rect">
            <a:avLst/>
          </a:prstGeom>
          <a:ln w="12700">
            <a:miter lim="400000"/>
          </a:ln>
        </p:spPr>
      </p:pic>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Picture with Caption">
    <p:spTree>
      <p:nvGrpSpPr>
        <p:cNvPr id="1" name=""/>
        <p:cNvGrpSpPr/>
        <p:nvPr/>
      </p:nvGrpSpPr>
      <p:grpSpPr>
        <a:xfrm>
          <a:off x="0" y="0"/>
          <a:ext cx="0" cy="0"/>
          <a:chOff x="0" y="0"/>
          <a:chExt cx="0" cy="0"/>
        </a:xfrm>
      </p:grpSpPr>
      <p:sp>
        <p:nvSpPr>
          <p:cNvPr id="88" name="Shape 88"/>
          <p:cNvSpPr/>
          <p:nvPr>
            <p:ph type="pic" idx="13"/>
          </p:nvPr>
        </p:nvSpPr>
        <p:spPr>
          <a:xfrm>
            <a:off x="454025" y="1227137"/>
            <a:ext cx="8229600" cy="4487651"/>
          </a:xfrm>
          <a:prstGeom prst="rect">
            <a:avLst/>
          </a:prstGeom>
        </p:spPr>
        <p:txBody>
          <a:bodyPr lIns="91439" tIns="45719" rIns="91439" bIns="45719">
            <a:noAutofit/>
          </a:bodyPr>
          <a:lstStyle/>
          <a:p>
            <a:pPr/>
          </a:p>
        </p:txBody>
      </p:sp>
      <p:sp>
        <p:nvSpPr>
          <p:cNvPr id="89" name="Shape 89"/>
          <p:cNvSpPr/>
          <p:nvPr>
            <p:ph type="body" sz="quarter" idx="1"/>
          </p:nvPr>
        </p:nvSpPr>
        <p:spPr>
          <a:xfrm>
            <a:off x="457204" y="5839747"/>
            <a:ext cx="8229597" cy="439739"/>
          </a:xfrm>
          <a:prstGeom prst="rect">
            <a:avLst/>
          </a:prstGeom>
        </p:spPr>
        <p:txBody>
          <a:bodyPr/>
          <a:lstStyle>
            <a:lvl1pPr marL="0" indent="0">
              <a:spcBef>
                <a:spcPts val="300"/>
              </a:spcBef>
              <a:buSzTx/>
              <a:buFontTx/>
              <a:buNone/>
              <a:defRPr sz="1600">
                <a:solidFill>
                  <a:srgbClr val="E95125"/>
                </a:solidFill>
              </a:defRPr>
            </a:lvl1pPr>
            <a:lvl2pPr marL="0" indent="457200">
              <a:spcBef>
                <a:spcPts val="300"/>
              </a:spcBef>
              <a:buSzTx/>
              <a:buFontTx/>
              <a:buNone/>
              <a:defRPr sz="1600">
                <a:solidFill>
                  <a:srgbClr val="E95125"/>
                </a:solidFill>
              </a:defRPr>
            </a:lvl2pPr>
            <a:lvl3pPr marL="0" indent="914400">
              <a:spcBef>
                <a:spcPts val="300"/>
              </a:spcBef>
              <a:buSzTx/>
              <a:buFontTx/>
              <a:buNone/>
              <a:defRPr sz="1600">
                <a:solidFill>
                  <a:srgbClr val="E95125"/>
                </a:solidFill>
              </a:defRPr>
            </a:lvl3pPr>
            <a:lvl4pPr marL="0" indent="1371600">
              <a:spcBef>
                <a:spcPts val="300"/>
              </a:spcBef>
              <a:buSzTx/>
              <a:buFontTx/>
              <a:buNone/>
              <a:defRPr sz="1600">
                <a:solidFill>
                  <a:srgbClr val="E95125"/>
                </a:solidFill>
              </a:defRPr>
            </a:lvl4pPr>
            <a:lvl5pPr marL="0" indent="1828800">
              <a:spcBef>
                <a:spcPts val="300"/>
              </a:spcBef>
              <a:buSzTx/>
              <a:buFontTx/>
              <a:buNone/>
              <a:defRPr sz="1600">
                <a:solidFill>
                  <a:srgbClr val="E95125"/>
                </a:solidFill>
              </a:defRPr>
            </a:lvl5pPr>
          </a:lstStyle>
          <a:p>
            <a:pPr/>
            <a:r>
              <a:t>Body Level One</a:t>
            </a:r>
          </a:p>
          <a:p>
            <a:pPr lvl="1"/>
            <a:r>
              <a:t>Body Level Two</a:t>
            </a:r>
          </a:p>
          <a:p>
            <a:pPr lvl="2"/>
            <a:r>
              <a:t>Body Level Three</a:t>
            </a:r>
          </a:p>
          <a:p>
            <a:pPr lvl="3"/>
            <a:r>
              <a:t>Body Level Four</a:t>
            </a:r>
          </a:p>
          <a:p>
            <a:pPr lvl="4"/>
            <a:r>
              <a:t>Body Level Five</a:t>
            </a:r>
          </a:p>
        </p:txBody>
      </p:sp>
      <p:sp>
        <p:nvSpPr>
          <p:cNvPr id="90" name="Shape 90"/>
          <p:cNvSpPr/>
          <p:nvPr>
            <p:ph type="title"/>
          </p:nvPr>
        </p:nvSpPr>
        <p:spPr>
          <a:xfrm>
            <a:off x="457204" y="458988"/>
            <a:ext cx="8229601" cy="701903"/>
          </a:xfrm>
          <a:prstGeom prst="rect">
            <a:avLst/>
          </a:prstGeom>
        </p:spPr>
        <p:txBody>
          <a:bodyPr/>
          <a:lstStyle>
            <a:lvl1pPr>
              <a:defRPr sz="4400"/>
            </a:lvl1pPr>
          </a:lstStyle>
          <a:p>
            <a:pPr/>
            <a:r>
              <a:t>Title Text</a:t>
            </a:r>
          </a:p>
        </p:txBody>
      </p:sp>
      <p:sp>
        <p:nvSpPr>
          <p:cNvPr id="91" name="Shape 91"/>
          <p:cNvSpPr/>
          <p:nvPr>
            <p:ph type="sldNum" sz="quarter" idx="2"/>
          </p:nvPr>
        </p:nvSpPr>
        <p:spPr>
          <a:prstGeom prst="rect">
            <a:avLst/>
          </a:prstGeom>
        </p:spPr>
        <p:txBody>
          <a:bodyPr/>
          <a:lstStyle/>
          <a:p>
            <a:pPr/>
            <a:fld id="{86CB4B4D-7CA3-9044-876B-883B54F8677D}" type="slidenum"/>
          </a:p>
        </p:txBody>
      </p:sp>
      <p:pic>
        <p:nvPicPr>
          <p:cNvPr id="92" name="pasted-image.tiff"/>
          <p:cNvPicPr>
            <a:picLocks noChangeAspect="1"/>
          </p:cNvPicPr>
          <p:nvPr/>
        </p:nvPicPr>
        <p:blipFill>
          <a:blip r:embed="rId2">
            <a:extLst/>
          </a:blip>
          <a:stretch>
            <a:fillRect/>
          </a:stretch>
        </p:blipFill>
        <p:spPr>
          <a:xfrm>
            <a:off x="7739955" y="6488636"/>
            <a:ext cx="182216" cy="247576"/>
          </a:xfrm>
          <a:prstGeom prst="rect">
            <a:avLst/>
          </a:prstGeom>
          <a:ln w="12700">
            <a:miter lim="400000"/>
          </a:ln>
        </p:spPr>
      </p:pic>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Off val="44000"/>
          </a:schemeClr>
        </a:solidFill>
      </p:bgPr>
    </p:bg>
    <p:spTree>
      <p:nvGrpSpPr>
        <p:cNvPr id="1" name=""/>
        <p:cNvGrpSpPr/>
        <p:nvPr/>
      </p:nvGrpSpPr>
      <p:grpSpPr>
        <a:xfrm>
          <a:off x="0" y="0"/>
          <a:ext cx="0" cy="0"/>
          <a:chOff x="0" y="0"/>
          <a:chExt cx="0" cy="0"/>
        </a:xfrm>
      </p:grpSpPr>
      <p:sp>
        <p:nvSpPr>
          <p:cNvPr id="2" name="Shape 2"/>
          <p:cNvSpPr/>
          <p:nvPr/>
        </p:nvSpPr>
        <p:spPr>
          <a:xfrm>
            <a:off x="457200" y="6357635"/>
            <a:ext cx="8229600" cy="1"/>
          </a:xfrm>
          <a:prstGeom prst="line">
            <a:avLst/>
          </a:prstGeom>
          <a:ln w="25400">
            <a:solidFill>
              <a:srgbClr val="E95125"/>
            </a:solidFill>
          </a:ln>
        </p:spPr>
        <p:txBody>
          <a:bodyPr lIns="45719" rIns="45719"/>
          <a:lstStyle/>
          <a:p>
            <a:pPr/>
          </a:p>
        </p:txBody>
      </p:sp>
      <p:pic>
        <p:nvPicPr>
          <p:cNvPr id="3" name="image4.png"/>
          <p:cNvPicPr>
            <a:picLocks noChangeAspect="1"/>
          </p:cNvPicPr>
          <p:nvPr/>
        </p:nvPicPr>
        <p:blipFill>
          <a:blip r:embed="rId2">
            <a:extLst/>
          </a:blip>
          <a:stretch>
            <a:fillRect/>
          </a:stretch>
        </p:blipFill>
        <p:spPr>
          <a:xfrm>
            <a:off x="8131175" y="6489520"/>
            <a:ext cx="561974" cy="237099"/>
          </a:xfrm>
          <a:prstGeom prst="rect">
            <a:avLst/>
          </a:prstGeom>
          <a:ln w="12700">
            <a:miter lim="400000"/>
          </a:ln>
        </p:spPr>
      </p:pic>
      <p:sp>
        <p:nvSpPr>
          <p:cNvPr id="4" name="Shape 4"/>
          <p:cNvSpPr/>
          <p:nvPr>
            <p:ph type="title"/>
          </p:nvPr>
        </p:nvSpPr>
        <p:spPr>
          <a:xfrm>
            <a:off x="454026" y="462517"/>
            <a:ext cx="8229601" cy="64710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Title Text</a:t>
            </a:r>
          </a:p>
        </p:txBody>
      </p:sp>
      <p:sp>
        <p:nvSpPr>
          <p:cNvPr id="5" name="Shape 5"/>
          <p:cNvSpPr/>
          <p:nvPr>
            <p:ph type="body" idx="1"/>
          </p:nvPr>
        </p:nvSpPr>
        <p:spPr>
          <a:xfrm>
            <a:off x="454029" y="1207769"/>
            <a:ext cx="8232772" cy="507030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Shape 6"/>
          <p:cNvSpPr/>
          <p:nvPr>
            <p:ph type="sldNum" sz="quarter" idx="2"/>
          </p:nvPr>
        </p:nvSpPr>
        <p:spPr>
          <a:xfrm>
            <a:off x="454026" y="6530445"/>
            <a:ext cx="182216" cy="177801"/>
          </a:xfrm>
          <a:prstGeom prst="rect">
            <a:avLst/>
          </a:prstGeom>
          <a:ln w="12700">
            <a:miter lim="400000"/>
          </a:ln>
        </p:spPr>
        <p:txBody>
          <a:bodyPr wrap="none" lIns="0" tIns="0" rIns="0" bIns="0" anchor="b">
            <a:spAutoFit/>
          </a:bodyPr>
          <a:lstStyle>
            <a:lvl1pPr>
              <a:defRPr b="1" sz="1200">
                <a:solidFill>
                  <a:srgbClr val="E95125"/>
                </a:solidFill>
                <a:latin typeface="+mj-lt"/>
                <a:ea typeface="+mj-ea"/>
                <a:cs typeface="+mj-cs"/>
                <a:sym typeface="Helvetica"/>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xmlns:p14="http://schemas.microsoft.com/office/powerpoint/2010/main" spd="med" advClick="1"/>
  <p:txStyles>
    <p:titleStyle>
      <a:lvl1pPr marL="0" marR="0" indent="0" algn="l" defTabSz="457200" rtl="0" latinLnBrk="0">
        <a:lnSpc>
          <a:spcPct val="100000"/>
        </a:lnSpc>
        <a:spcBef>
          <a:spcPts val="0"/>
        </a:spcBef>
        <a:spcAft>
          <a:spcPts val="0"/>
        </a:spcAft>
        <a:buClrTx/>
        <a:buSzTx/>
        <a:buFontTx/>
        <a:buNone/>
        <a:tabLst/>
        <a:defRPr b="1" baseline="0" cap="none" i="0" spc="0" strike="noStrike" sz="4000" u="none">
          <a:ln>
            <a:noFill/>
          </a:ln>
          <a:solidFill>
            <a:srgbClr val="E95125"/>
          </a:solidFill>
          <a:uFillTx/>
          <a:latin typeface="+mj-lt"/>
          <a:ea typeface="+mj-ea"/>
          <a:cs typeface="+mj-cs"/>
          <a:sym typeface="Helvetica"/>
        </a:defRPr>
      </a:lvl1pPr>
      <a:lvl2pPr marL="0" marR="0" indent="0" algn="l" defTabSz="457200" rtl="0" latinLnBrk="0">
        <a:lnSpc>
          <a:spcPct val="100000"/>
        </a:lnSpc>
        <a:spcBef>
          <a:spcPts val="0"/>
        </a:spcBef>
        <a:spcAft>
          <a:spcPts val="0"/>
        </a:spcAft>
        <a:buClrTx/>
        <a:buSzTx/>
        <a:buFontTx/>
        <a:buNone/>
        <a:tabLst/>
        <a:defRPr b="1" baseline="0" cap="none" i="0" spc="0" strike="noStrike" sz="4000" u="none">
          <a:ln>
            <a:noFill/>
          </a:ln>
          <a:solidFill>
            <a:srgbClr val="E95125"/>
          </a:solidFill>
          <a:uFillTx/>
          <a:latin typeface="+mj-lt"/>
          <a:ea typeface="+mj-ea"/>
          <a:cs typeface="+mj-cs"/>
          <a:sym typeface="Helvetica"/>
        </a:defRPr>
      </a:lvl2pPr>
      <a:lvl3pPr marL="0" marR="0" indent="0" algn="l" defTabSz="457200" rtl="0" latinLnBrk="0">
        <a:lnSpc>
          <a:spcPct val="100000"/>
        </a:lnSpc>
        <a:spcBef>
          <a:spcPts val="0"/>
        </a:spcBef>
        <a:spcAft>
          <a:spcPts val="0"/>
        </a:spcAft>
        <a:buClrTx/>
        <a:buSzTx/>
        <a:buFontTx/>
        <a:buNone/>
        <a:tabLst/>
        <a:defRPr b="1" baseline="0" cap="none" i="0" spc="0" strike="noStrike" sz="4000" u="none">
          <a:ln>
            <a:noFill/>
          </a:ln>
          <a:solidFill>
            <a:srgbClr val="E95125"/>
          </a:solidFill>
          <a:uFillTx/>
          <a:latin typeface="+mj-lt"/>
          <a:ea typeface="+mj-ea"/>
          <a:cs typeface="+mj-cs"/>
          <a:sym typeface="Helvetica"/>
        </a:defRPr>
      </a:lvl3pPr>
      <a:lvl4pPr marL="0" marR="0" indent="0" algn="l" defTabSz="457200" rtl="0" latinLnBrk="0">
        <a:lnSpc>
          <a:spcPct val="100000"/>
        </a:lnSpc>
        <a:spcBef>
          <a:spcPts val="0"/>
        </a:spcBef>
        <a:spcAft>
          <a:spcPts val="0"/>
        </a:spcAft>
        <a:buClrTx/>
        <a:buSzTx/>
        <a:buFontTx/>
        <a:buNone/>
        <a:tabLst/>
        <a:defRPr b="1" baseline="0" cap="none" i="0" spc="0" strike="noStrike" sz="4000" u="none">
          <a:ln>
            <a:noFill/>
          </a:ln>
          <a:solidFill>
            <a:srgbClr val="E95125"/>
          </a:solidFill>
          <a:uFillTx/>
          <a:latin typeface="+mj-lt"/>
          <a:ea typeface="+mj-ea"/>
          <a:cs typeface="+mj-cs"/>
          <a:sym typeface="Helvetica"/>
        </a:defRPr>
      </a:lvl4pPr>
      <a:lvl5pPr marL="0" marR="0" indent="0" algn="l" defTabSz="457200" rtl="0" latinLnBrk="0">
        <a:lnSpc>
          <a:spcPct val="100000"/>
        </a:lnSpc>
        <a:spcBef>
          <a:spcPts val="0"/>
        </a:spcBef>
        <a:spcAft>
          <a:spcPts val="0"/>
        </a:spcAft>
        <a:buClrTx/>
        <a:buSzTx/>
        <a:buFontTx/>
        <a:buNone/>
        <a:tabLst/>
        <a:defRPr b="1" baseline="0" cap="none" i="0" spc="0" strike="noStrike" sz="4000" u="none">
          <a:ln>
            <a:noFill/>
          </a:ln>
          <a:solidFill>
            <a:srgbClr val="E95125"/>
          </a:solidFill>
          <a:uFillTx/>
          <a:latin typeface="+mj-lt"/>
          <a:ea typeface="+mj-ea"/>
          <a:cs typeface="+mj-cs"/>
          <a:sym typeface="Helvetica"/>
        </a:defRPr>
      </a:lvl5pPr>
      <a:lvl6pPr marL="0" marR="0" indent="457200" algn="l" defTabSz="457200" rtl="0" latinLnBrk="0">
        <a:lnSpc>
          <a:spcPct val="100000"/>
        </a:lnSpc>
        <a:spcBef>
          <a:spcPts val="0"/>
        </a:spcBef>
        <a:spcAft>
          <a:spcPts val="0"/>
        </a:spcAft>
        <a:buClrTx/>
        <a:buSzTx/>
        <a:buFontTx/>
        <a:buNone/>
        <a:tabLst/>
        <a:defRPr b="1" baseline="0" cap="none" i="0" spc="0" strike="noStrike" sz="4000" u="none">
          <a:ln>
            <a:noFill/>
          </a:ln>
          <a:solidFill>
            <a:srgbClr val="E95125"/>
          </a:solidFill>
          <a:uFillTx/>
          <a:latin typeface="+mj-lt"/>
          <a:ea typeface="+mj-ea"/>
          <a:cs typeface="+mj-cs"/>
          <a:sym typeface="Helvetica"/>
        </a:defRPr>
      </a:lvl6pPr>
      <a:lvl7pPr marL="0" marR="0" indent="914400" algn="l" defTabSz="457200" rtl="0" latinLnBrk="0">
        <a:lnSpc>
          <a:spcPct val="100000"/>
        </a:lnSpc>
        <a:spcBef>
          <a:spcPts val="0"/>
        </a:spcBef>
        <a:spcAft>
          <a:spcPts val="0"/>
        </a:spcAft>
        <a:buClrTx/>
        <a:buSzTx/>
        <a:buFontTx/>
        <a:buNone/>
        <a:tabLst/>
        <a:defRPr b="1" baseline="0" cap="none" i="0" spc="0" strike="noStrike" sz="4000" u="none">
          <a:ln>
            <a:noFill/>
          </a:ln>
          <a:solidFill>
            <a:srgbClr val="E95125"/>
          </a:solidFill>
          <a:uFillTx/>
          <a:latin typeface="+mj-lt"/>
          <a:ea typeface="+mj-ea"/>
          <a:cs typeface="+mj-cs"/>
          <a:sym typeface="Helvetica"/>
        </a:defRPr>
      </a:lvl7pPr>
      <a:lvl8pPr marL="0" marR="0" indent="1371600" algn="l" defTabSz="457200" rtl="0" latinLnBrk="0">
        <a:lnSpc>
          <a:spcPct val="100000"/>
        </a:lnSpc>
        <a:spcBef>
          <a:spcPts val="0"/>
        </a:spcBef>
        <a:spcAft>
          <a:spcPts val="0"/>
        </a:spcAft>
        <a:buClrTx/>
        <a:buSzTx/>
        <a:buFontTx/>
        <a:buNone/>
        <a:tabLst/>
        <a:defRPr b="1" baseline="0" cap="none" i="0" spc="0" strike="noStrike" sz="4000" u="none">
          <a:ln>
            <a:noFill/>
          </a:ln>
          <a:solidFill>
            <a:srgbClr val="E95125"/>
          </a:solidFill>
          <a:uFillTx/>
          <a:latin typeface="+mj-lt"/>
          <a:ea typeface="+mj-ea"/>
          <a:cs typeface="+mj-cs"/>
          <a:sym typeface="Helvetica"/>
        </a:defRPr>
      </a:lvl8pPr>
      <a:lvl9pPr marL="0" marR="0" indent="1828800" algn="l" defTabSz="457200" rtl="0" latinLnBrk="0">
        <a:lnSpc>
          <a:spcPct val="100000"/>
        </a:lnSpc>
        <a:spcBef>
          <a:spcPts val="0"/>
        </a:spcBef>
        <a:spcAft>
          <a:spcPts val="0"/>
        </a:spcAft>
        <a:buClrTx/>
        <a:buSzTx/>
        <a:buFontTx/>
        <a:buNone/>
        <a:tabLst/>
        <a:defRPr b="1" baseline="0" cap="none" i="0" spc="0" strike="noStrike" sz="4000" u="none">
          <a:ln>
            <a:noFill/>
          </a:ln>
          <a:solidFill>
            <a:srgbClr val="E95125"/>
          </a:solidFill>
          <a:uFillTx/>
          <a:latin typeface="+mj-lt"/>
          <a:ea typeface="+mj-ea"/>
          <a:cs typeface="+mj-cs"/>
          <a:sym typeface="Helvetica"/>
        </a:defRPr>
      </a:lvl9pPr>
    </p:titleStyle>
    <p:bodyStyle>
      <a:lvl1pPr marL="256031" marR="0" indent="-265175" algn="l" defTabSz="457200" rtl="0" latinLnBrk="0">
        <a:lnSpc>
          <a:spcPct val="100000"/>
        </a:lnSpc>
        <a:spcBef>
          <a:spcPts val="1200"/>
        </a:spcBef>
        <a:spcAft>
          <a:spcPts val="0"/>
        </a:spcAft>
        <a:buClrTx/>
        <a:buSzPct val="100000"/>
        <a:buFont typeface="Arial"/>
        <a:buChar char="•"/>
        <a:tabLst/>
        <a:defRPr b="0" baseline="0" cap="none" i="0" spc="0" strike="noStrike" sz="2200" u="none">
          <a:ln>
            <a:noFill/>
          </a:ln>
          <a:solidFill>
            <a:srgbClr val="3C5A77"/>
          </a:solidFill>
          <a:uFillTx/>
          <a:latin typeface="+mj-lt"/>
          <a:ea typeface="+mj-ea"/>
          <a:cs typeface="+mj-cs"/>
          <a:sym typeface="Helvetica"/>
        </a:defRPr>
      </a:lvl1pPr>
      <a:lvl2pPr marL="568007" marR="0" indent="-293369" algn="l" defTabSz="457200" rtl="0" latinLnBrk="0">
        <a:lnSpc>
          <a:spcPct val="100000"/>
        </a:lnSpc>
        <a:spcBef>
          <a:spcPts val="1200"/>
        </a:spcBef>
        <a:spcAft>
          <a:spcPts val="0"/>
        </a:spcAft>
        <a:buClrTx/>
        <a:buSzPct val="90000"/>
        <a:buFont typeface="Arial"/>
        <a:buChar char="-"/>
        <a:tabLst/>
        <a:defRPr b="0" baseline="0" cap="none" i="0" spc="0" strike="noStrike" sz="2200" u="none">
          <a:ln>
            <a:noFill/>
          </a:ln>
          <a:solidFill>
            <a:srgbClr val="3C5A77"/>
          </a:solidFill>
          <a:uFillTx/>
          <a:latin typeface="+mj-lt"/>
          <a:ea typeface="+mj-ea"/>
          <a:cs typeface="+mj-cs"/>
          <a:sym typeface="Helvetica"/>
        </a:defRPr>
      </a:lvl2pPr>
      <a:lvl3pPr marL="959202" marR="0" indent="-333727" algn="l" defTabSz="457200" rtl="0" latinLnBrk="0">
        <a:lnSpc>
          <a:spcPct val="100000"/>
        </a:lnSpc>
        <a:spcBef>
          <a:spcPts val="1200"/>
        </a:spcBef>
        <a:spcAft>
          <a:spcPts val="0"/>
        </a:spcAft>
        <a:buClrTx/>
        <a:buSzPct val="88000"/>
        <a:buFont typeface="Arial"/>
        <a:buChar char="•"/>
        <a:tabLst/>
        <a:defRPr b="0" baseline="0" cap="none" i="0" spc="0" strike="noStrike" sz="2200" u="none">
          <a:ln>
            <a:noFill/>
          </a:ln>
          <a:solidFill>
            <a:srgbClr val="3C5A77"/>
          </a:solidFill>
          <a:uFillTx/>
          <a:latin typeface="+mj-lt"/>
          <a:ea typeface="+mj-ea"/>
          <a:cs typeface="+mj-cs"/>
          <a:sym typeface="Helvetica"/>
        </a:defRPr>
      </a:lvl3pPr>
      <a:lvl4pPr marL="1265237" marR="0" indent="-366712" algn="l" defTabSz="457200" rtl="0" latinLnBrk="0">
        <a:lnSpc>
          <a:spcPct val="100000"/>
        </a:lnSpc>
        <a:spcBef>
          <a:spcPts val="1200"/>
        </a:spcBef>
        <a:spcAft>
          <a:spcPts val="0"/>
        </a:spcAft>
        <a:buClrTx/>
        <a:buSzPct val="90000"/>
        <a:buFont typeface="Arial"/>
        <a:buChar char="-"/>
        <a:tabLst/>
        <a:defRPr b="0" baseline="0" cap="none" i="0" spc="0" strike="noStrike" sz="2200" u="none">
          <a:ln>
            <a:noFill/>
          </a:ln>
          <a:solidFill>
            <a:srgbClr val="3C5A77"/>
          </a:solidFill>
          <a:uFillTx/>
          <a:latin typeface="+mj-lt"/>
          <a:ea typeface="+mj-ea"/>
          <a:cs typeface="+mj-cs"/>
          <a:sym typeface="Helvetica"/>
        </a:defRPr>
      </a:lvl4pPr>
      <a:lvl5pPr marL="1584325" marR="0" indent="-419100" algn="l" defTabSz="457200" rtl="0" latinLnBrk="0">
        <a:lnSpc>
          <a:spcPct val="100000"/>
        </a:lnSpc>
        <a:spcBef>
          <a:spcPts val="1200"/>
        </a:spcBef>
        <a:spcAft>
          <a:spcPts val="0"/>
        </a:spcAft>
        <a:buClrTx/>
        <a:buSzPct val="88000"/>
        <a:buFont typeface="Arial"/>
        <a:buChar char="•"/>
        <a:tabLst/>
        <a:defRPr b="0" baseline="0" cap="none" i="0" spc="0" strike="noStrike" sz="2200" u="none">
          <a:ln>
            <a:noFill/>
          </a:ln>
          <a:solidFill>
            <a:srgbClr val="3C5A77"/>
          </a:solidFill>
          <a:uFillTx/>
          <a:latin typeface="+mj-lt"/>
          <a:ea typeface="+mj-ea"/>
          <a:cs typeface="+mj-cs"/>
          <a:sym typeface="Helvetica"/>
        </a:defRPr>
      </a:lvl5pPr>
      <a:lvl6pPr marL="2537460" marR="0" indent="-251460" algn="l" defTabSz="457200" rtl="0" latinLnBrk="0">
        <a:lnSpc>
          <a:spcPct val="100000"/>
        </a:lnSpc>
        <a:spcBef>
          <a:spcPts val="1200"/>
        </a:spcBef>
        <a:spcAft>
          <a:spcPts val="0"/>
        </a:spcAft>
        <a:buClrTx/>
        <a:buSzPct val="100000"/>
        <a:buFont typeface="Arial"/>
        <a:buChar char="•"/>
        <a:tabLst/>
        <a:defRPr b="0" baseline="0" cap="none" i="0" spc="0" strike="noStrike" sz="2200" u="none">
          <a:ln>
            <a:noFill/>
          </a:ln>
          <a:solidFill>
            <a:srgbClr val="3C5A77"/>
          </a:solidFill>
          <a:uFillTx/>
          <a:latin typeface="+mj-lt"/>
          <a:ea typeface="+mj-ea"/>
          <a:cs typeface="+mj-cs"/>
          <a:sym typeface="Helvetica"/>
        </a:defRPr>
      </a:lvl6pPr>
      <a:lvl7pPr marL="2994660" marR="0" indent="-251460" algn="l" defTabSz="457200" rtl="0" latinLnBrk="0">
        <a:lnSpc>
          <a:spcPct val="100000"/>
        </a:lnSpc>
        <a:spcBef>
          <a:spcPts val="1200"/>
        </a:spcBef>
        <a:spcAft>
          <a:spcPts val="0"/>
        </a:spcAft>
        <a:buClrTx/>
        <a:buSzPct val="100000"/>
        <a:buFont typeface="Arial"/>
        <a:buChar char="•"/>
        <a:tabLst/>
        <a:defRPr b="0" baseline="0" cap="none" i="0" spc="0" strike="noStrike" sz="2200" u="none">
          <a:ln>
            <a:noFill/>
          </a:ln>
          <a:solidFill>
            <a:srgbClr val="3C5A77"/>
          </a:solidFill>
          <a:uFillTx/>
          <a:latin typeface="+mj-lt"/>
          <a:ea typeface="+mj-ea"/>
          <a:cs typeface="+mj-cs"/>
          <a:sym typeface="Helvetica"/>
        </a:defRPr>
      </a:lvl7pPr>
      <a:lvl8pPr marL="3451859" marR="0" indent="-251459" algn="l" defTabSz="457200" rtl="0" latinLnBrk="0">
        <a:lnSpc>
          <a:spcPct val="100000"/>
        </a:lnSpc>
        <a:spcBef>
          <a:spcPts val="1200"/>
        </a:spcBef>
        <a:spcAft>
          <a:spcPts val="0"/>
        </a:spcAft>
        <a:buClrTx/>
        <a:buSzPct val="100000"/>
        <a:buFont typeface="Arial"/>
        <a:buChar char="•"/>
        <a:tabLst/>
        <a:defRPr b="0" baseline="0" cap="none" i="0" spc="0" strike="noStrike" sz="2200" u="none">
          <a:ln>
            <a:noFill/>
          </a:ln>
          <a:solidFill>
            <a:srgbClr val="3C5A77"/>
          </a:solidFill>
          <a:uFillTx/>
          <a:latin typeface="+mj-lt"/>
          <a:ea typeface="+mj-ea"/>
          <a:cs typeface="+mj-cs"/>
          <a:sym typeface="Helvetica"/>
        </a:defRPr>
      </a:lvl8pPr>
      <a:lvl9pPr marL="3909059" marR="0" indent="-251459" algn="l" defTabSz="457200" rtl="0" latinLnBrk="0">
        <a:lnSpc>
          <a:spcPct val="100000"/>
        </a:lnSpc>
        <a:spcBef>
          <a:spcPts val="1200"/>
        </a:spcBef>
        <a:spcAft>
          <a:spcPts val="0"/>
        </a:spcAft>
        <a:buClrTx/>
        <a:buSzPct val="100000"/>
        <a:buFont typeface="Arial"/>
        <a:buChar char="•"/>
        <a:tabLst/>
        <a:defRPr b="0" baseline="0" cap="none" i="0" spc="0" strike="noStrike" sz="2200" u="none">
          <a:ln>
            <a:noFill/>
          </a:ln>
          <a:solidFill>
            <a:srgbClr val="3C5A77"/>
          </a:solidFill>
          <a:uFillTx/>
          <a:latin typeface="+mj-lt"/>
          <a:ea typeface="+mj-ea"/>
          <a:cs typeface="+mj-cs"/>
          <a:sym typeface="Helvetica"/>
        </a:defRPr>
      </a:lvl9pPr>
    </p:bodyStyle>
    <p:otherStyle>
      <a:lvl1pPr marL="0" marR="0" indent="0" algn="l" defTabSz="457200" rtl="0" latinLnBrk="0">
        <a:lnSpc>
          <a:spcPct val="100000"/>
        </a:lnSpc>
        <a:spcBef>
          <a:spcPts val="0"/>
        </a:spcBef>
        <a:spcAft>
          <a:spcPts val="0"/>
        </a:spcAft>
        <a:buClrTx/>
        <a:buSzTx/>
        <a:buFontTx/>
        <a:buNone/>
        <a:tabLst/>
        <a:defRPr b="1" baseline="0" cap="none" i="0" spc="0" strike="noStrike" sz="1200" u="none">
          <a:ln>
            <a:noFill/>
          </a:ln>
          <a:solidFill>
            <a:schemeClr val="tx1"/>
          </a:solidFill>
          <a:uFillTx/>
          <a:latin typeface="+mn-lt"/>
          <a:ea typeface="+mn-ea"/>
          <a:cs typeface="+mn-cs"/>
          <a:sym typeface="Helvetica"/>
        </a:defRPr>
      </a:lvl1pPr>
      <a:lvl2pPr marL="0" marR="0" indent="457200" algn="l" defTabSz="457200" rtl="0" latinLnBrk="0">
        <a:lnSpc>
          <a:spcPct val="100000"/>
        </a:lnSpc>
        <a:spcBef>
          <a:spcPts val="0"/>
        </a:spcBef>
        <a:spcAft>
          <a:spcPts val="0"/>
        </a:spcAft>
        <a:buClrTx/>
        <a:buSzTx/>
        <a:buFontTx/>
        <a:buNone/>
        <a:tabLst/>
        <a:defRPr b="1" baseline="0" cap="none" i="0" spc="0" strike="noStrike" sz="1200" u="none">
          <a:ln>
            <a:noFill/>
          </a:ln>
          <a:solidFill>
            <a:schemeClr val="tx1"/>
          </a:solidFill>
          <a:uFillTx/>
          <a:latin typeface="+mn-lt"/>
          <a:ea typeface="+mn-ea"/>
          <a:cs typeface="+mn-cs"/>
          <a:sym typeface="Helvetica"/>
        </a:defRPr>
      </a:lvl2pPr>
      <a:lvl3pPr marL="0" marR="0" indent="914400" algn="l" defTabSz="457200" rtl="0" latinLnBrk="0">
        <a:lnSpc>
          <a:spcPct val="100000"/>
        </a:lnSpc>
        <a:spcBef>
          <a:spcPts val="0"/>
        </a:spcBef>
        <a:spcAft>
          <a:spcPts val="0"/>
        </a:spcAft>
        <a:buClrTx/>
        <a:buSzTx/>
        <a:buFontTx/>
        <a:buNone/>
        <a:tabLst/>
        <a:defRPr b="1" baseline="0" cap="none" i="0" spc="0" strike="noStrike" sz="1200" u="none">
          <a:ln>
            <a:noFill/>
          </a:ln>
          <a:solidFill>
            <a:schemeClr val="tx1"/>
          </a:solidFill>
          <a:uFillTx/>
          <a:latin typeface="+mn-lt"/>
          <a:ea typeface="+mn-ea"/>
          <a:cs typeface="+mn-cs"/>
          <a:sym typeface="Helvetica"/>
        </a:defRPr>
      </a:lvl3pPr>
      <a:lvl4pPr marL="0" marR="0" indent="1371600" algn="l" defTabSz="457200" rtl="0" latinLnBrk="0">
        <a:lnSpc>
          <a:spcPct val="100000"/>
        </a:lnSpc>
        <a:spcBef>
          <a:spcPts val="0"/>
        </a:spcBef>
        <a:spcAft>
          <a:spcPts val="0"/>
        </a:spcAft>
        <a:buClrTx/>
        <a:buSzTx/>
        <a:buFontTx/>
        <a:buNone/>
        <a:tabLst/>
        <a:defRPr b="1" baseline="0" cap="none" i="0" spc="0" strike="noStrike" sz="1200" u="none">
          <a:ln>
            <a:noFill/>
          </a:ln>
          <a:solidFill>
            <a:schemeClr val="tx1"/>
          </a:solidFill>
          <a:uFillTx/>
          <a:latin typeface="+mn-lt"/>
          <a:ea typeface="+mn-ea"/>
          <a:cs typeface="+mn-cs"/>
          <a:sym typeface="Helvetica"/>
        </a:defRPr>
      </a:lvl4pPr>
      <a:lvl5pPr marL="0" marR="0" indent="1828800" algn="l" defTabSz="457200" rtl="0" latinLnBrk="0">
        <a:lnSpc>
          <a:spcPct val="100000"/>
        </a:lnSpc>
        <a:spcBef>
          <a:spcPts val="0"/>
        </a:spcBef>
        <a:spcAft>
          <a:spcPts val="0"/>
        </a:spcAft>
        <a:buClrTx/>
        <a:buSzTx/>
        <a:buFontTx/>
        <a:buNone/>
        <a:tabLst/>
        <a:defRPr b="1" baseline="0" cap="none" i="0" spc="0" strike="noStrike" sz="1200" u="none">
          <a:ln>
            <a:noFill/>
          </a:ln>
          <a:solidFill>
            <a:schemeClr val="tx1"/>
          </a:solidFill>
          <a:uFillTx/>
          <a:latin typeface="+mn-lt"/>
          <a:ea typeface="+mn-ea"/>
          <a:cs typeface="+mn-cs"/>
          <a:sym typeface="Helvetica"/>
        </a:defRPr>
      </a:lvl5pPr>
      <a:lvl6pPr marL="0" marR="0" indent="2286000" algn="l" defTabSz="457200" rtl="0" latinLnBrk="0">
        <a:lnSpc>
          <a:spcPct val="100000"/>
        </a:lnSpc>
        <a:spcBef>
          <a:spcPts val="0"/>
        </a:spcBef>
        <a:spcAft>
          <a:spcPts val="0"/>
        </a:spcAft>
        <a:buClrTx/>
        <a:buSzTx/>
        <a:buFontTx/>
        <a:buNone/>
        <a:tabLst/>
        <a:defRPr b="1" baseline="0" cap="none" i="0" spc="0" strike="noStrike" sz="1200" u="none">
          <a:ln>
            <a:noFill/>
          </a:ln>
          <a:solidFill>
            <a:schemeClr val="tx1"/>
          </a:solidFill>
          <a:uFillTx/>
          <a:latin typeface="+mn-lt"/>
          <a:ea typeface="+mn-ea"/>
          <a:cs typeface="+mn-cs"/>
          <a:sym typeface="Helvetica"/>
        </a:defRPr>
      </a:lvl6pPr>
      <a:lvl7pPr marL="0" marR="0" indent="2743200" algn="l" defTabSz="457200" rtl="0" latinLnBrk="0">
        <a:lnSpc>
          <a:spcPct val="100000"/>
        </a:lnSpc>
        <a:spcBef>
          <a:spcPts val="0"/>
        </a:spcBef>
        <a:spcAft>
          <a:spcPts val="0"/>
        </a:spcAft>
        <a:buClrTx/>
        <a:buSzTx/>
        <a:buFontTx/>
        <a:buNone/>
        <a:tabLst/>
        <a:defRPr b="1" baseline="0" cap="none" i="0" spc="0" strike="noStrike" sz="1200" u="none">
          <a:ln>
            <a:noFill/>
          </a:ln>
          <a:solidFill>
            <a:schemeClr val="tx1"/>
          </a:solidFill>
          <a:uFillTx/>
          <a:latin typeface="+mn-lt"/>
          <a:ea typeface="+mn-ea"/>
          <a:cs typeface="+mn-cs"/>
          <a:sym typeface="Helvetica"/>
        </a:defRPr>
      </a:lvl7pPr>
      <a:lvl8pPr marL="0" marR="0" indent="3200400" algn="l" defTabSz="457200" rtl="0" latinLnBrk="0">
        <a:lnSpc>
          <a:spcPct val="100000"/>
        </a:lnSpc>
        <a:spcBef>
          <a:spcPts val="0"/>
        </a:spcBef>
        <a:spcAft>
          <a:spcPts val="0"/>
        </a:spcAft>
        <a:buClrTx/>
        <a:buSzTx/>
        <a:buFontTx/>
        <a:buNone/>
        <a:tabLst/>
        <a:defRPr b="1" baseline="0" cap="none" i="0" spc="0" strike="noStrike" sz="1200" u="none">
          <a:ln>
            <a:noFill/>
          </a:ln>
          <a:solidFill>
            <a:schemeClr val="tx1"/>
          </a:solidFill>
          <a:uFillTx/>
          <a:latin typeface="+mn-lt"/>
          <a:ea typeface="+mn-ea"/>
          <a:cs typeface="+mn-cs"/>
          <a:sym typeface="Helvetica"/>
        </a:defRPr>
      </a:lvl8pPr>
      <a:lvl9pPr marL="0" marR="0" indent="3657600" algn="l" defTabSz="457200" rtl="0" latinLnBrk="0">
        <a:lnSpc>
          <a:spcPct val="100000"/>
        </a:lnSpc>
        <a:spcBef>
          <a:spcPts val="0"/>
        </a:spcBef>
        <a:spcAft>
          <a:spcPts val="0"/>
        </a:spcAft>
        <a:buClrTx/>
        <a:buSzTx/>
        <a:buFontTx/>
        <a:buNone/>
        <a:tabLst/>
        <a:defRPr b="1" baseline="0" cap="none" i="0" spc="0" strike="noStrike" sz="1200" u="none">
          <a:ln>
            <a:noFill/>
          </a:ln>
          <a:solidFill>
            <a:schemeClr val="tx1"/>
          </a:solidFill>
          <a:uFillTx/>
          <a:latin typeface="+mn-lt"/>
          <a:ea typeface="+mn-ea"/>
          <a:cs typeface="+mn-cs"/>
          <a:sym typeface="Helvetic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gif"/></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 Id="rId3" Type="http://schemas.openxmlformats.org/officeDocument/2006/relationships/image" Target="../media/image18.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 Id="rId3" Type="http://schemas.openxmlformats.org/officeDocument/2006/relationships/image" Target="../media/image27.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 Id="rId3" Type="http://schemas.openxmlformats.org/officeDocument/2006/relationships/image" Target="../media/image29.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29.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1.g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ctrTitle"/>
          </p:nvPr>
        </p:nvSpPr>
        <p:spPr>
          <a:xfrm>
            <a:off x="457199" y="1230415"/>
            <a:ext cx="8218490" cy="1143001"/>
          </a:xfrm>
          <a:prstGeom prst="rect">
            <a:avLst/>
          </a:prstGeom>
        </p:spPr>
        <p:txBody>
          <a:bodyPr/>
          <a:lstStyle/>
          <a:p>
            <a:pPr/>
            <a:r>
              <a:t>APA Design:  Physics Motivation and Detector Performance</a:t>
            </a:r>
          </a:p>
        </p:txBody>
      </p:sp>
      <p:sp>
        <p:nvSpPr>
          <p:cNvPr id="102" name="Shape 102"/>
          <p:cNvSpPr/>
          <p:nvPr>
            <p:ph type="subTitle" sz="half" idx="1"/>
          </p:nvPr>
        </p:nvSpPr>
        <p:spPr>
          <a:xfrm>
            <a:off x="454024" y="2696827"/>
            <a:ext cx="8221665" cy="1721070"/>
          </a:xfrm>
          <a:prstGeom prst="rect">
            <a:avLst/>
          </a:prstGeom>
        </p:spPr>
        <p:txBody>
          <a:bodyPr/>
          <a:lstStyle/>
          <a:p>
            <a:pPr/>
            <a:r>
              <a:t>Mitch Soderberg</a:t>
            </a:r>
          </a:p>
          <a:p>
            <a:pPr/>
            <a:r>
              <a:t>APA Design Review</a:t>
            </a:r>
          </a:p>
          <a:p>
            <a:pPr/>
            <a:r>
              <a:t>July 13, 2016</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title"/>
          </p:nvPr>
        </p:nvSpPr>
        <p:spPr>
          <a:prstGeom prst="rect">
            <a:avLst/>
          </a:prstGeom>
        </p:spPr>
        <p:txBody>
          <a:bodyPr/>
          <a:lstStyle/>
          <a:p>
            <a:pPr/>
            <a:r>
              <a:t>APA Design Parameters</a:t>
            </a:r>
          </a:p>
        </p:txBody>
      </p:sp>
      <p:sp>
        <p:nvSpPr>
          <p:cNvPr id="190" name="Shape 190"/>
          <p:cNvSpPr/>
          <p:nvPr>
            <p:ph type="body" sz="half" idx="1"/>
          </p:nvPr>
        </p:nvSpPr>
        <p:spPr>
          <a:xfrm>
            <a:off x="191562" y="1115926"/>
            <a:ext cx="8760876" cy="1637044"/>
          </a:xfrm>
          <a:prstGeom prst="rect">
            <a:avLst/>
          </a:prstGeom>
        </p:spPr>
        <p:txBody>
          <a:bodyPr/>
          <a:lstStyle/>
          <a:p>
            <a:pPr marL="192023" indent="-198881" defTabSz="342900">
              <a:spcBef>
                <a:spcPts val="900"/>
              </a:spcBef>
              <a:defRPr sz="1650"/>
            </a:pPr>
            <a:r>
              <a:t>APAs are double-sided, including Induction plane wires that wrap in a helical fashion around long edge.  A single Induction wire can thus sense signals from both sides of the APA.</a:t>
            </a:r>
          </a:p>
          <a:p>
            <a:pPr marL="192023" indent="-198881" defTabSz="342900">
              <a:spcBef>
                <a:spcPts val="900"/>
              </a:spcBef>
              <a:defRPr sz="1650"/>
            </a:pPr>
            <a:r>
              <a:t>Design allows footprint taken up by electronics/cabling to be minimized, and allows APAs to tile the total active area of the detector.</a:t>
            </a:r>
          </a:p>
          <a:p>
            <a:pPr marL="192023" indent="-198881" defTabSz="342900">
              <a:spcBef>
                <a:spcPts val="900"/>
              </a:spcBef>
              <a:defRPr sz="1650"/>
            </a:pPr>
            <a:r>
              <a:t>APAs sized to be assembled off-site and transported/installed underground.</a:t>
            </a:r>
          </a:p>
        </p:txBody>
      </p:sp>
      <p:sp>
        <p:nvSpPr>
          <p:cNvPr id="191" name="Shape 19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92" name="dune_apa.jpg"/>
          <p:cNvPicPr>
            <a:picLocks noChangeAspect="1"/>
          </p:cNvPicPr>
          <p:nvPr/>
        </p:nvPicPr>
        <p:blipFill>
          <a:blip r:embed="rId2">
            <a:extLst/>
          </a:blip>
          <a:stretch>
            <a:fillRect/>
          </a:stretch>
        </p:blipFill>
        <p:spPr>
          <a:xfrm>
            <a:off x="247314" y="2666142"/>
            <a:ext cx="8649372" cy="3314959"/>
          </a:xfrm>
          <a:prstGeom prst="rect">
            <a:avLst/>
          </a:prstGeom>
          <a:ln w="12700">
            <a:miter lim="400000"/>
          </a:ln>
        </p:spPr>
      </p:pic>
      <p:sp>
        <p:nvSpPr>
          <p:cNvPr id="193" name="Shape 193"/>
          <p:cNvSpPr/>
          <p:nvPr/>
        </p:nvSpPr>
        <p:spPr>
          <a:xfrm>
            <a:off x="424403" y="5958886"/>
            <a:ext cx="8061083" cy="1"/>
          </a:xfrm>
          <a:prstGeom prst="line">
            <a:avLst/>
          </a:prstGeom>
          <a:ln w="12700">
            <a:solidFill>
              <a:schemeClr val="accent6"/>
            </a:solidFill>
            <a:headEnd type="triangle" len="sm"/>
            <a:tailEnd type="triangle" len="sm"/>
          </a:ln>
        </p:spPr>
        <p:txBody>
          <a:bodyPr lIns="45719" rIns="45719"/>
          <a:lstStyle/>
          <a:p>
            <a:pPr/>
          </a:p>
        </p:txBody>
      </p:sp>
      <p:sp>
        <p:nvSpPr>
          <p:cNvPr id="194" name="Shape 194"/>
          <p:cNvSpPr/>
          <p:nvPr/>
        </p:nvSpPr>
        <p:spPr>
          <a:xfrm>
            <a:off x="4211531" y="5957839"/>
            <a:ext cx="563028" cy="22698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solidFill>
                  <a:schemeClr val="accent6"/>
                </a:solidFill>
              </a:defRPr>
            </a:lvl1pPr>
          </a:lstStyle>
          <a:p>
            <a:pPr/>
            <a:r>
              <a:t>5.920 m</a:t>
            </a:r>
          </a:p>
        </p:txBody>
      </p:sp>
      <p:sp>
        <p:nvSpPr>
          <p:cNvPr id="195" name="Shape 195"/>
          <p:cNvSpPr/>
          <p:nvPr/>
        </p:nvSpPr>
        <p:spPr>
          <a:xfrm flipV="1">
            <a:off x="288892" y="2808948"/>
            <a:ext cx="1" cy="3080146"/>
          </a:xfrm>
          <a:prstGeom prst="line">
            <a:avLst/>
          </a:prstGeom>
          <a:ln w="12700">
            <a:solidFill>
              <a:schemeClr val="accent6"/>
            </a:solidFill>
            <a:headEnd type="triangle" len="sm"/>
            <a:tailEnd type="triangle" len="sm"/>
          </a:ln>
        </p:spPr>
        <p:txBody>
          <a:bodyPr lIns="45719" rIns="45719"/>
          <a:lstStyle/>
          <a:p>
            <a:pPr/>
          </a:p>
        </p:txBody>
      </p:sp>
      <p:sp>
        <p:nvSpPr>
          <p:cNvPr id="196" name="Shape 196"/>
          <p:cNvSpPr/>
          <p:nvPr/>
        </p:nvSpPr>
        <p:spPr>
          <a:xfrm rot="16200000">
            <a:off x="-137349" y="4210128"/>
            <a:ext cx="563028"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solidFill>
                  <a:schemeClr val="accent6"/>
                </a:solidFill>
              </a:defRPr>
            </a:lvl1pPr>
          </a:lstStyle>
          <a:p>
            <a:pPr/>
            <a:r>
              <a:t>2.295 m</a:t>
            </a:r>
          </a:p>
        </p:txBody>
      </p:sp>
      <p:sp>
        <p:nvSpPr>
          <p:cNvPr id="197" name="Shape 197"/>
          <p:cNvSpPr/>
          <p:nvPr/>
        </p:nvSpPr>
        <p:spPr>
          <a:xfrm>
            <a:off x="855905" y="3795536"/>
            <a:ext cx="1331787" cy="301108"/>
          </a:xfrm>
          <a:prstGeom prst="rect">
            <a:avLst/>
          </a:prstGeom>
          <a:solidFill>
            <a:schemeClr val="accent2">
              <a:lumOff val="44000"/>
            </a:schemeClr>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500">
                <a:solidFill>
                  <a:srgbClr val="2D54BD"/>
                </a:solidFill>
              </a:defRPr>
            </a:lvl1pPr>
          </a:lstStyle>
          <a:p>
            <a:pPr/>
            <a:r>
              <a:t>Collection (X)</a:t>
            </a:r>
          </a:p>
        </p:txBody>
      </p:sp>
      <p:sp>
        <p:nvSpPr>
          <p:cNvPr id="198" name="Shape 198"/>
          <p:cNvSpPr/>
          <p:nvPr/>
        </p:nvSpPr>
        <p:spPr>
          <a:xfrm rot="19380000">
            <a:off x="1690698" y="4758950"/>
            <a:ext cx="1268070" cy="301109"/>
          </a:xfrm>
          <a:prstGeom prst="rect">
            <a:avLst/>
          </a:prstGeom>
          <a:solidFill>
            <a:schemeClr val="accent2">
              <a:lumOff val="44000"/>
            </a:schemeClr>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500">
                <a:solidFill>
                  <a:srgbClr val="BF59B9"/>
                </a:solidFill>
              </a:defRPr>
            </a:lvl1pPr>
          </a:lstStyle>
          <a:p>
            <a:pPr/>
            <a:r>
              <a:t>Induction (V)</a:t>
            </a:r>
          </a:p>
        </p:txBody>
      </p:sp>
      <p:sp>
        <p:nvSpPr>
          <p:cNvPr id="199" name="Shape 199"/>
          <p:cNvSpPr/>
          <p:nvPr/>
        </p:nvSpPr>
        <p:spPr>
          <a:xfrm rot="2220000">
            <a:off x="3603991" y="5015885"/>
            <a:ext cx="1278581" cy="301109"/>
          </a:xfrm>
          <a:prstGeom prst="rect">
            <a:avLst/>
          </a:prstGeom>
          <a:solidFill>
            <a:schemeClr val="accent2">
              <a:lumOff val="44000"/>
            </a:schemeClr>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500">
                <a:solidFill>
                  <a:srgbClr val="0ECE37"/>
                </a:solidFill>
              </a:defRPr>
            </a:lvl1pPr>
          </a:lstStyle>
          <a:p>
            <a:pPr/>
            <a:r>
              <a:t>Induction (U)</a:t>
            </a:r>
          </a:p>
        </p:txBody>
      </p:sp>
      <p:sp>
        <p:nvSpPr>
          <p:cNvPr id="200" name="Shape 200"/>
          <p:cNvSpPr/>
          <p:nvPr/>
        </p:nvSpPr>
        <p:spPr>
          <a:xfrm>
            <a:off x="6878531" y="2638906"/>
            <a:ext cx="1304130" cy="22698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solidFill>
                  <a:schemeClr val="accent6"/>
                </a:solidFill>
              </a:defRPr>
            </a:lvl1pPr>
          </a:lstStyle>
          <a:p>
            <a:pPr/>
            <a:r>
              <a:t>Stainless Steel frame</a:t>
            </a:r>
          </a:p>
        </p:txBody>
      </p:sp>
      <p:sp>
        <p:nvSpPr>
          <p:cNvPr id="201" name="Shape 201"/>
          <p:cNvSpPr/>
          <p:nvPr/>
        </p:nvSpPr>
        <p:spPr>
          <a:xfrm rot="5400000">
            <a:off x="8137947" y="4178379"/>
            <a:ext cx="1050006" cy="22698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solidFill>
                  <a:schemeClr val="accent6"/>
                </a:solidFill>
              </a:defRPr>
            </a:lvl1pPr>
          </a:lstStyle>
          <a:p>
            <a:pPr/>
            <a:r>
              <a:t>Electronics Plate</a:t>
            </a:r>
          </a:p>
        </p:txBody>
      </p:sp>
      <p:grpSp>
        <p:nvGrpSpPr>
          <p:cNvPr id="204" name="Group 204"/>
          <p:cNvGrpSpPr/>
          <p:nvPr/>
        </p:nvGrpSpPr>
        <p:grpSpPr>
          <a:xfrm>
            <a:off x="7932663" y="2962059"/>
            <a:ext cx="101601" cy="2773924"/>
            <a:chOff x="0" y="0"/>
            <a:chExt cx="101600" cy="2773923"/>
          </a:xfrm>
        </p:grpSpPr>
        <p:sp>
          <p:nvSpPr>
            <p:cNvPr id="202" name="Shape 202"/>
            <p:cNvSpPr/>
            <p:nvPr/>
          </p:nvSpPr>
          <p:spPr>
            <a:xfrm>
              <a:off x="0" y="0"/>
              <a:ext cx="101600" cy="1321890"/>
            </a:xfrm>
            <a:prstGeom prst="rect">
              <a:avLst/>
            </a:prstGeom>
            <a:solidFill>
              <a:srgbClr val="FFFB00">
                <a:alpha val="9645"/>
              </a:srgbClr>
            </a:solidFill>
            <a:ln w="25400" cap="flat">
              <a:solidFill>
                <a:schemeClr val="accent6">
                  <a:alpha val="9645"/>
                </a:schemeClr>
              </a:solidFill>
              <a:prstDash val="solid"/>
              <a:round/>
            </a:ln>
            <a:effectLst/>
          </p:spPr>
          <p:txBody>
            <a:bodyPr wrap="square" lIns="45719" tIns="45719" rIns="45719" bIns="45719" numCol="1" anchor="ctr">
              <a:noAutofit/>
            </a:bodyPr>
            <a:lstStyle/>
            <a:p>
              <a:pPr/>
            </a:p>
          </p:txBody>
        </p:sp>
        <p:sp>
          <p:nvSpPr>
            <p:cNvPr id="203" name="Shape 203"/>
            <p:cNvSpPr/>
            <p:nvPr/>
          </p:nvSpPr>
          <p:spPr>
            <a:xfrm>
              <a:off x="0" y="1452033"/>
              <a:ext cx="101600" cy="1321891"/>
            </a:xfrm>
            <a:prstGeom prst="rect">
              <a:avLst/>
            </a:prstGeom>
            <a:solidFill>
              <a:srgbClr val="FFFB00">
                <a:alpha val="9645"/>
              </a:srgbClr>
            </a:solidFill>
            <a:ln w="25400" cap="flat">
              <a:solidFill>
                <a:schemeClr val="accent6">
                  <a:alpha val="9645"/>
                </a:schemeClr>
              </a:solidFill>
              <a:prstDash val="solid"/>
              <a:round/>
            </a:ln>
            <a:effectLst/>
          </p:spPr>
          <p:txBody>
            <a:bodyPr wrap="square" lIns="45719" tIns="45719" rIns="45719" bIns="45719" numCol="1" anchor="ctr">
              <a:noAutofit/>
            </a:bodyPr>
            <a:lstStyle/>
            <a:p>
              <a:pPr/>
            </a:p>
          </p:txBody>
        </p:sp>
      </p:grpSp>
      <p:grpSp>
        <p:nvGrpSpPr>
          <p:cNvPr id="207" name="Group 207"/>
          <p:cNvGrpSpPr/>
          <p:nvPr/>
        </p:nvGrpSpPr>
        <p:grpSpPr>
          <a:xfrm>
            <a:off x="5744381" y="2962616"/>
            <a:ext cx="101601" cy="2773924"/>
            <a:chOff x="0" y="0"/>
            <a:chExt cx="101600" cy="2773923"/>
          </a:xfrm>
        </p:grpSpPr>
        <p:sp>
          <p:nvSpPr>
            <p:cNvPr id="205" name="Shape 205"/>
            <p:cNvSpPr/>
            <p:nvPr/>
          </p:nvSpPr>
          <p:spPr>
            <a:xfrm>
              <a:off x="0" y="0"/>
              <a:ext cx="101600" cy="1321890"/>
            </a:xfrm>
            <a:prstGeom prst="rect">
              <a:avLst/>
            </a:prstGeom>
            <a:solidFill>
              <a:srgbClr val="FFFB00">
                <a:alpha val="9645"/>
              </a:srgbClr>
            </a:solidFill>
            <a:ln w="25400" cap="flat">
              <a:solidFill>
                <a:schemeClr val="accent6">
                  <a:alpha val="9645"/>
                </a:schemeClr>
              </a:solidFill>
              <a:prstDash val="solid"/>
              <a:round/>
            </a:ln>
            <a:effectLst/>
          </p:spPr>
          <p:txBody>
            <a:bodyPr wrap="square" lIns="45719" tIns="45719" rIns="45719" bIns="45719" numCol="1" anchor="ctr">
              <a:noAutofit/>
            </a:bodyPr>
            <a:lstStyle/>
            <a:p>
              <a:pPr/>
            </a:p>
          </p:txBody>
        </p:sp>
        <p:sp>
          <p:nvSpPr>
            <p:cNvPr id="206" name="Shape 206"/>
            <p:cNvSpPr/>
            <p:nvPr/>
          </p:nvSpPr>
          <p:spPr>
            <a:xfrm>
              <a:off x="0" y="1452033"/>
              <a:ext cx="101600" cy="1321891"/>
            </a:xfrm>
            <a:prstGeom prst="rect">
              <a:avLst/>
            </a:prstGeom>
            <a:solidFill>
              <a:srgbClr val="FFFB00">
                <a:alpha val="9645"/>
              </a:srgbClr>
            </a:solidFill>
            <a:ln w="25400" cap="flat">
              <a:solidFill>
                <a:schemeClr val="accent6">
                  <a:alpha val="9645"/>
                </a:schemeClr>
              </a:solidFill>
              <a:prstDash val="solid"/>
              <a:round/>
            </a:ln>
            <a:effectLst/>
          </p:spPr>
          <p:txBody>
            <a:bodyPr wrap="square" lIns="45719" tIns="45719" rIns="45719" bIns="45719" numCol="1" anchor="ctr">
              <a:noAutofit/>
            </a:bodyPr>
            <a:lstStyle/>
            <a:p>
              <a:pPr/>
            </a:p>
          </p:txBody>
        </p:sp>
      </p:grpSp>
      <p:grpSp>
        <p:nvGrpSpPr>
          <p:cNvPr id="210" name="Group 210"/>
          <p:cNvGrpSpPr/>
          <p:nvPr/>
        </p:nvGrpSpPr>
        <p:grpSpPr>
          <a:xfrm>
            <a:off x="4720267" y="2962616"/>
            <a:ext cx="101601" cy="2773924"/>
            <a:chOff x="0" y="0"/>
            <a:chExt cx="101600" cy="2773923"/>
          </a:xfrm>
        </p:grpSpPr>
        <p:sp>
          <p:nvSpPr>
            <p:cNvPr id="208" name="Shape 208"/>
            <p:cNvSpPr/>
            <p:nvPr/>
          </p:nvSpPr>
          <p:spPr>
            <a:xfrm>
              <a:off x="0" y="0"/>
              <a:ext cx="101600" cy="1321890"/>
            </a:xfrm>
            <a:prstGeom prst="rect">
              <a:avLst/>
            </a:prstGeom>
            <a:solidFill>
              <a:srgbClr val="FFFB00">
                <a:alpha val="9645"/>
              </a:srgbClr>
            </a:solidFill>
            <a:ln w="25400" cap="flat">
              <a:solidFill>
                <a:schemeClr val="accent6">
                  <a:alpha val="9645"/>
                </a:schemeClr>
              </a:solidFill>
              <a:prstDash val="solid"/>
              <a:round/>
            </a:ln>
            <a:effectLst/>
          </p:spPr>
          <p:txBody>
            <a:bodyPr wrap="square" lIns="45719" tIns="45719" rIns="45719" bIns="45719" numCol="1" anchor="ctr">
              <a:noAutofit/>
            </a:bodyPr>
            <a:lstStyle/>
            <a:p>
              <a:pPr/>
            </a:p>
          </p:txBody>
        </p:sp>
        <p:sp>
          <p:nvSpPr>
            <p:cNvPr id="209" name="Shape 209"/>
            <p:cNvSpPr/>
            <p:nvPr/>
          </p:nvSpPr>
          <p:spPr>
            <a:xfrm>
              <a:off x="0" y="1452033"/>
              <a:ext cx="101600" cy="1321891"/>
            </a:xfrm>
            <a:prstGeom prst="rect">
              <a:avLst/>
            </a:prstGeom>
            <a:solidFill>
              <a:srgbClr val="FFFB00">
                <a:alpha val="9645"/>
              </a:srgbClr>
            </a:solidFill>
            <a:ln w="25400" cap="flat">
              <a:solidFill>
                <a:schemeClr val="accent6">
                  <a:alpha val="9645"/>
                </a:schemeClr>
              </a:solidFill>
              <a:prstDash val="solid"/>
              <a:round/>
            </a:ln>
            <a:effectLst/>
          </p:spPr>
          <p:txBody>
            <a:bodyPr wrap="square" lIns="45719" tIns="45719" rIns="45719" bIns="45719" numCol="1" anchor="ctr">
              <a:noAutofit/>
            </a:bodyPr>
            <a:lstStyle/>
            <a:p>
              <a:pPr/>
            </a:p>
          </p:txBody>
        </p:sp>
      </p:grpSp>
      <p:grpSp>
        <p:nvGrpSpPr>
          <p:cNvPr id="213" name="Group 213"/>
          <p:cNvGrpSpPr/>
          <p:nvPr/>
        </p:nvGrpSpPr>
        <p:grpSpPr>
          <a:xfrm>
            <a:off x="3123786" y="2962616"/>
            <a:ext cx="101601" cy="2773924"/>
            <a:chOff x="0" y="0"/>
            <a:chExt cx="101600" cy="2773923"/>
          </a:xfrm>
        </p:grpSpPr>
        <p:sp>
          <p:nvSpPr>
            <p:cNvPr id="211" name="Shape 211"/>
            <p:cNvSpPr/>
            <p:nvPr/>
          </p:nvSpPr>
          <p:spPr>
            <a:xfrm>
              <a:off x="0" y="0"/>
              <a:ext cx="101600" cy="1321890"/>
            </a:xfrm>
            <a:prstGeom prst="rect">
              <a:avLst/>
            </a:prstGeom>
            <a:solidFill>
              <a:srgbClr val="FFFB00">
                <a:alpha val="9645"/>
              </a:srgbClr>
            </a:solidFill>
            <a:ln w="25400" cap="flat">
              <a:solidFill>
                <a:schemeClr val="accent6">
                  <a:alpha val="9645"/>
                </a:schemeClr>
              </a:solidFill>
              <a:prstDash val="solid"/>
              <a:round/>
            </a:ln>
            <a:effectLst/>
          </p:spPr>
          <p:txBody>
            <a:bodyPr wrap="square" lIns="45719" tIns="45719" rIns="45719" bIns="45719" numCol="1" anchor="ctr">
              <a:noAutofit/>
            </a:bodyPr>
            <a:lstStyle/>
            <a:p>
              <a:pPr/>
            </a:p>
          </p:txBody>
        </p:sp>
        <p:sp>
          <p:nvSpPr>
            <p:cNvPr id="212" name="Shape 212"/>
            <p:cNvSpPr/>
            <p:nvPr/>
          </p:nvSpPr>
          <p:spPr>
            <a:xfrm>
              <a:off x="0" y="1452033"/>
              <a:ext cx="101600" cy="1321891"/>
            </a:xfrm>
            <a:prstGeom prst="rect">
              <a:avLst/>
            </a:prstGeom>
            <a:solidFill>
              <a:srgbClr val="FFFB00">
                <a:alpha val="9645"/>
              </a:srgbClr>
            </a:solidFill>
            <a:ln w="25400" cap="flat">
              <a:solidFill>
                <a:schemeClr val="accent6">
                  <a:alpha val="9645"/>
                </a:schemeClr>
              </a:solidFill>
              <a:prstDash val="solid"/>
              <a:round/>
            </a:ln>
            <a:effectLst/>
          </p:spPr>
          <p:txBody>
            <a:bodyPr wrap="square" lIns="45719" tIns="45719" rIns="45719" bIns="45719" numCol="1" anchor="ctr">
              <a:noAutofit/>
            </a:bodyPr>
            <a:lstStyle/>
            <a:p>
              <a:pPr/>
            </a:p>
          </p:txBody>
        </p:sp>
      </p:grpSp>
      <p:grpSp>
        <p:nvGrpSpPr>
          <p:cNvPr id="216" name="Group 216"/>
          <p:cNvGrpSpPr/>
          <p:nvPr/>
        </p:nvGrpSpPr>
        <p:grpSpPr>
          <a:xfrm>
            <a:off x="1548332" y="2963609"/>
            <a:ext cx="101601" cy="2773924"/>
            <a:chOff x="0" y="0"/>
            <a:chExt cx="101600" cy="2773923"/>
          </a:xfrm>
        </p:grpSpPr>
        <p:sp>
          <p:nvSpPr>
            <p:cNvPr id="214" name="Shape 214"/>
            <p:cNvSpPr/>
            <p:nvPr/>
          </p:nvSpPr>
          <p:spPr>
            <a:xfrm>
              <a:off x="0" y="0"/>
              <a:ext cx="101600" cy="1321890"/>
            </a:xfrm>
            <a:prstGeom prst="rect">
              <a:avLst/>
            </a:prstGeom>
            <a:solidFill>
              <a:srgbClr val="FFFB00">
                <a:alpha val="9645"/>
              </a:srgbClr>
            </a:solidFill>
            <a:ln w="25400" cap="flat">
              <a:solidFill>
                <a:schemeClr val="accent6">
                  <a:alpha val="9645"/>
                </a:schemeClr>
              </a:solidFill>
              <a:prstDash val="solid"/>
              <a:round/>
            </a:ln>
            <a:effectLst/>
          </p:spPr>
          <p:txBody>
            <a:bodyPr wrap="square" lIns="45719" tIns="45719" rIns="45719" bIns="45719" numCol="1" anchor="ctr">
              <a:noAutofit/>
            </a:bodyPr>
            <a:lstStyle/>
            <a:p>
              <a:pPr/>
            </a:p>
          </p:txBody>
        </p:sp>
        <p:sp>
          <p:nvSpPr>
            <p:cNvPr id="215" name="Shape 215"/>
            <p:cNvSpPr/>
            <p:nvPr/>
          </p:nvSpPr>
          <p:spPr>
            <a:xfrm>
              <a:off x="0" y="1452033"/>
              <a:ext cx="101600" cy="1321891"/>
            </a:xfrm>
            <a:prstGeom prst="rect">
              <a:avLst/>
            </a:prstGeom>
            <a:solidFill>
              <a:srgbClr val="FFFB00">
                <a:alpha val="9645"/>
              </a:srgbClr>
            </a:solidFill>
            <a:ln w="25400" cap="flat">
              <a:solidFill>
                <a:schemeClr val="accent6">
                  <a:alpha val="9645"/>
                </a:schemeClr>
              </a:solidFill>
              <a:prstDash val="solid"/>
              <a:round/>
            </a:ln>
            <a:effectLst/>
          </p:spPr>
          <p:txBody>
            <a:bodyPr wrap="square" lIns="45719" tIns="45719" rIns="45719" bIns="45719" numCol="1" anchor="ctr">
              <a:noAutofit/>
            </a:bodyPr>
            <a:lstStyle/>
            <a:p>
              <a:pPr/>
            </a:p>
          </p:txBody>
        </p:sp>
      </p:grpSp>
      <p:sp>
        <p:nvSpPr>
          <p:cNvPr id="217" name="Shape 217"/>
          <p:cNvSpPr/>
          <p:nvPr/>
        </p:nvSpPr>
        <p:spPr>
          <a:xfrm>
            <a:off x="2426078" y="2638906"/>
            <a:ext cx="1085414" cy="22698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solidFill>
                  <a:schemeClr val="accent6"/>
                </a:solidFill>
              </a:defRPr>
            </a:lvl1pPr>
          </a:lstStyle>
          <a:p>
            <a:pPr/>
            <a:r>
              <a:t>Photon Detectors</a:t>
            </a:r>
          </a:p>
        </p:txBody>
      </p:sp>
      <p:sp>
        <p:nvSpPr>
          <p:cNvPr id="218" name="Shape 218"/>
          <p:cNvSpPr/>
          <p:nvPr/>
        </p:nvSpPr>
        <p:spPr>
          <a:xfrm flipV="1">
            <a:off x="2626343" y="2823793"/>
            <a:ext cx="310392" cy="493391"/>
          </a:xfrm>
          <a:prstGeom prst="line">
            <a:avLst/>
          </a:prstGeom>
          <a:ln w="12700">
            <a:solidFill>
              <a:srgbClr val="FFFB00"/>
            </a:solidFill>
            <a:headEnd type="triangle"/>
          </a:ln>
        </p:spPr>
        <p:txBody>
          <a:bodyPr lIns="45719" rIns="45719"/>
          <a:lstStyle/>
          <a:p>
            <a:pPr/>
          </a:p>
        </p:txBody>
      </p:sp>
      <p:grpSp>
        <p:nvGrpSpPr>
          <p:cNvPr id="221" name="Group 221"/>
          <p:cNvGrpSpPr/>
          <p:nvPr/>
        </p:nvGrpSpPr>
        <p:grpSpPr>
          <a:xfrm>
            <a:off x="7350804" y="2962059"/>
            <a:ext cx="101601" cy="2773924"/>
            <a:chOff x="0" y="0"/>
            <a:chExt cx="101600" cy="2773923"/>
          </a:xfrm>
        </p:grpSpPr>
        <p:sp>
          <p:nvSpPr>
            <p:cNvPr id="219" name="Shape 219"/>
            <p:cNvSpPr/>
            <p:nvPr/>
          </p:nvSpPr>
          <p:spPr>
            <a:xfrm>
              <a:off x="0" y="0"/>
              <a:ext cx="101600" cy="1321890"/>
            </a:xfrm>
            <a:prstGeom prst="rect">
              <a:avLst/>
            </a:prstGeom>
            <a:solidFill>
              <a:srgbClr val="FFFB00">
                <a:alpha val="9645"/>
              </a:srgbClr>
            </a:solidFill>
            <a:ln w="25400" cap="flat">
              <a:solidFill>
                <a:schemeClr val="accent6">
                  <a:alpha val="9645"/>
                </a:schemeClr>
              </a:solidFill>
              <a:prstDash val="solid"/>
              <a:round/>
            </a:ln>
            <a:effectLst/>
          </p:spPr>
          <p:txBody>
            <a:bodyPr wrap="square" lIns="45719" tIns="45719" rIns="45719" bIns="45719" numCol="1" anchor="ctr">
              <a:noAutofit/>
            </a:bodyPr>
            <a:lstStyle/>
            <a:p>
              <a:pPr/>
            </a:p>
          </p:txBody>
        </p:sp>
        <p:sp>
          <p:nvSpPr>
            <p:cNvPr id="220" name="Shape 220"/>
            <p:cNvSpPr/>
            <p:nvPr/>
          </p:nvSpPr>
          <p:spPr>
            <a:xfrm>
              <a:off x="0" y="1452033"/>
              <a:ext cx="101600" cy="1321891"/>
            </a:xfrm>
            <a:prstGeom prst="rect">
              <a:avLst/>
            </a:prstGeom>
            <a:solidFill>
              <a:srgbClr val="FFFB00">
                <a:alpha val="9645"/>
              </a:srgbClr>
            </a:solidFill>
            <a:ln w="25400" cap="flat">
              <a:solidFill>
                <a:schemeClr val="accent6">
                  <a:alpha val="9645"/>
                </a:schemeClr>
              </a:solidFill>
              <a:prstDash val="solid"/>
              <a:round/>
            </a:ln>
            <a:effectLst/>
          </p:spPr>
          <p:txBody>
            <a:bodyPr wrap="square" lIns="45719" tIns="45719" rIns="45719" bIns="45719" numCol="1" anchor="ctr">
              <a:noAutofit/>
            </a:bodyPr>
            <a:lstStyle/>
            <a:p>
              <a:pPr/>
            </a:p>
          </p:txBody>
        </p:sp>
      </p:grpSp>
      <p:grpSp>
        <p:nvGrpSpPr>
          <p:cNvPr id="224" name="Group 224"/>
          <p:cNvGrpSpPr/>
          <p:nvPr/>
        </p:nvGrpSpPr>
        <p:grpSpPr>
          <a:xfrm>
            <a:off x="6294715" y="2962616"/>
            <a:ext cx="101601" cy="2773924"/>
            <a:chOff x="0" y="0"/>
            <a:chExt cx="101600" cy="2773923"/>
          </a:xfrm>
        </p:grpSpPr>
        <p:sp>
          <p:nvSpPr>
            <p:cNvPr id="222" name="Shape 222"/>
            <p:cNvSpPr/>
            <p:nvPr/>
          </p:nvSpPr>
          <p:spPr>
            <a:xfrm>
              <a:off x="0" y="0"/>
              <a:ext cx="101600" cy="1321890"/>
            </a:xfrm>
            <a:prstGeom prst="rect">
              <a:avLst/>
            </a:prstGeom>
            <a:solidFill>
              <a:srgbClr val="FFFB00">
                <a:alpha val="9645"/>
              </a:srgbClr>
            </a:solidFill>
            <a:ln w="25400" cap="flat">
              <a:solidFill>
                <a:schemeClr val="accent6">
                  <a:alpha val="9645"/>
                </a:schemeClr>
              </a:solidFill>
              <a:prstDash val="solid"/>
              <a:round/>
            </a:ln>
            <a:effectLst/>
          </p:spPr>
          <p:txBody>
            <a:bodyPr wrap="square" lIns="45719" tIns="45719" rIns="45719" bIns="45719" numCol="1" anchor="ctr">
              <a:noAutofit/>
            </a:bodyPr>
            <a:lstStyle/>
            <a:p>
              <a:pPr/>
            </a:p>
          </p:txBody>
        </p:sp>
        <p:sp>
          <p:nvSpPr>
            <p:cNvPr id="223" name="Shape 223"/>
            <p:cNvSpPr/>
            <p:nvPr/>
          </p:nvSpPr>
          <p:spPr>
            <a:xfrm>
              <a:off x="0" y="1452033"/>
              <a:ext cx="101600" cy="1321891"/>
            </a:xfrm>
            <a:prstGeom prst="rect">
              <a:avLst/>
            </a:prstGeom>
            <a:solidFill>
              <a:srgbClr val="FFFB00">
                <a:alpha val="9645"/>
              </a:srgbClr>
            </a:solidFill>
            <a:ln w="25400" cap="flat">
              <a:solidFill>
                <a:schemeClr val="accent6">
                  <a:alpha val="9645"/>
                </a:schemeClr>
              </a:solidFill>
              <a:prstDash val="solid"/>
              <a:round/>
            </a:ln>
            <a:effectLst/>
          </p:spPr>
          <p:txBody>
            <a:bodyPr wrap="square" lIns="45719" tIns="45719" rIns="45719" bIns="45719" numCol="1" anchor="ctr">
              <a:noAutofit/>
            </a:bodyPr>
            <a:lstStyle/>
            <a:p>
              <a:pPr/>
            </a:p>
          </p:txBody>
        </p:sp>
      </p:grpSp>
      <p:grpSp>
        <p:nvGrpSpPr>
          <p:cNvPr id="227" name="Group 227"/>
          <p:cNvGrpSpPr/>
          <p:nvPr/>
        </p:nvGrpSpPr>
        <p:grpSpPr>
          <a:xfrm>
            <a:off x="4129828" y="2962616"/>
            <a:ext cx="101601" cy="2773924"/>
            <a:chOff x="0" y="0"/>
            <a:chExt cx="101600" cy="2773923"/>
          </a:xfrm>
        </p:grpSpPr>
        <p:sp>
          <p:nvSpPr>
            <p:cNvPr id="225" name="Shape 225"/>
            <p:cNvSpPr/>
            <p:nvPr/>
          </p:nvSpPr>
          <p:spPr>
            <a:xfrm>
              <a:off x="0" y="0"/>
              <a:ext cx="101600" cy="1321890"/>
            </a:xfrm>
            <a:prstGeom prst="rect">
              <a:avLst/>
            </a:prstGeom>
            <a:solidFill>
              <a:srgbClr val="FFFB00">
                <a:alpha val="9645"/>
              </a:srgbClr>
            </a:solidFill>
            <a:ln w="25400" cap="flat">
              <a:solidFill>
                <a:schemeClr val="accent6">
                  <a:alpha val="9645"/>
                </a:schemeClr>
              </a:solidFill>
              <a:prstDash val="solid"/>
              <a:round/>
            </a:ln>
            <a:effectLst/>
          </p:spPr>
          <p:txBody>
            <a:bodyPr wrap="square" lIns="45719" tIns="45719" rIns="45719" bIns="45719" numCol="1" anchor="ctr">
              <a:noAutofit/>
            </a:bodyPr>
            <a:lstStyle/>
            <a:p>
              <a:pPr/>
            </a:p>
          </p:txBody>
        </p:sp>
        <p:sp>
          <p:nvSpPr>
            <p:cNvPr id="226" name="Shape 226"/>
            <p:cNvSpPr/>
            <p:nvPr/>
          </p:nvSpPr>
          <p:spPr>
            <a:xfrm>
              <a:off x="0" y="1452033"/>
              <a:ext cx="101600" cy="1321891"/>
            </a:xfrm>
            <a:prstGeom prst="rect">
              <a:avLst/>
            </a:prstGeom>
            <a:solidFill>
              <a:srgbClr val="FFFB00">
                <a:alpha val="9645"/>
              </a:srgbClr>
            </a:solidFill>
            <a:ln w="25400" cap="flat">
              <a:solidFill>
                <a:schemeClr val="accent6">
                  <a:alpha val="9645"/>
                </a:schemeClr>
              </a:solidFill>
              <a:prstDash val="solid"/>
              <a:round/>
            </a:ln>
            <a:effectLst/>
          </p:spPr>
          <p:txBody>
            <a:bodyPr wrap="square" lIns="45719" tIns="45719" rIns="45719" bIns="45719" numCol="1" anchor="ctr">
              <a:noAutofit/>
            </a:bodyPr>
            <a:lstStyle/>
            <a:p>
              <a:pPr/>
            </a:p>
          </p:txBody>
        </p:sp>
      </p:grpSp>
      <p:grpSp>
        <p:nvGrpSpPr>
          <p:cNvPr id="230" name="Group 230"/>
          <p:cNvGrpSpPr/>
          <p:nvPr/>
        </p:nvGrpSpPr>
        <p:grpSpPr>
          <a:xfrm>
            <a:off x="2594782" y="2962059"/>
            <a:ext cx="101601" cy="2773924"/>
            <a:chOff x="0" y="0"/>
            <a:chExt cx="101600" cy="2773923"/>
          </a:xfrm>
        </p:grpSpPr>
        <p:sp>
          <p:nvSpPr>
            <p:cNvPr id="228" name="Shape 228"/>
            <p:cNvSpPr/>
            <p:nvPr/>
          </p:nvSpPr>
          <p:spPr>
            <a:xfrm>
              <a:off x="0" y="0"/>
              <a:ext cx="101600" cy="1321890"/>
            </a:xfrm>
            <a:prstGeom prst="rect">
              <a:avLst/>
            </a:prstGeom>
            <a:solidFill>
              <a:srgbClr val="FFFB00">
                <a:alpha val="9645"/>
              </a:srgbClr>
            </a:solidFill>
            <a:ln w="25400" cap="flat">
              <a:solidFill>
                <a:schemeClr val="accent6">
                  <a:alpha val="9645"/>
                </a:schemeClr>
              </a:solidFill>
              <a:prstDash val="solid"/>
              <a:round/>
            </a:ln>
            <a:effectLst/>
          </p:spPr>
          <p:txBody>
            <a:bodyPr wrap="square" lIns="45719" tIns="45719" rIns="45719" bIns="45719" numCol="1" anchor="ctr">
              <a:noAutofit/>
            </a:bodyPr>
            <a:lstStyle/>
            <a:p>
              <a:pPr/>
            </a:p>
          </p:txBody>
        </p:sp>
        <p:sp>
          <p:nvSpPr>
            <p:cNvPr id="229" name="Shape 229"/>
            <p:cNvSpPr/>
            <p:nvPr/>
          </p:nvSpPr>
          <p:spPr>
            <a:xfrm>
              <a:off x="0" y="1452033"/>
              <a:ext cx="101600" cy="1321891"/>
            </a:xfrm>
            <a:prstGeom prst="rect">
              <a:avLst/>
            </a:prstGeom>
            <a:solidFill>
              <a:srgbClr val="FFFB00">
                <a:alpha val="9645"/>
              </a:srgbClr>
            </a:solidFill>
            <a:ln w="25400" cap="flat">
              <a:solidFill>
                <a:schemeClr val="accent6">
                  <a:alpha val="9645"/>
                </a:schemeClr>
              </a:solidFill>
              <a:prstDash val="solid"/>
              <a:round/>
            </a:ln>
            <a:effectLst/>
          </p:spPr>
          <p:txBody>
            <a:bodyPr wrap="square" lIns="45719" tIns="45719" rIns="45719" bIns="45719" numCol="1" anchor="ctr">
              <a:noAutofit/>
            </a:bodyPr>
            <a:lstStyle/>
            <a:p>
              <a:pPr/>
            </a:p>
          </p:txBody>
        </p:sp>
      </p:grpSp>
      <p:grpSp>
        <p:nvGrpSpPr>
          <p:cNvPr id="233" name="Group 233"/>
          <p:cNvGrpSpPr/>
          <p:nvPr/>
        </p:nvGrpSpPr>
        <p:grpSpPr>
          <a:xfrm>
            <a:off x="997751" y="2962059"/>
            <a:ext cx="101601" cy="2773924"/>
            <a:chOff x="0" y="0"/>
            <a:chExt cx="101600" cy="2773923"/>
          </a:xfrm>
        </p:grpSpPr>
        <p:sp>
          <p:nvSpPr>
            <p:cNvPr id="231" name="Shape 231"/>
            <p:cNvSpPr/>
            <p:nvPr/>
          </p:nvSpPr>
          <p:spPr>
            <a:xfrm>
              <a:off x="0" y="0"/>
              <a:ext cx="101600" cy="1321890"/>
            </a:xfrm>
            <a:prstGeom prst="rect">
              <a:avLst/>
            </a:prstGeom>
            <a:solidFill>
              <a:srgbClr val="FFFB00">
                <a:alpha val="9645"/>
              </a:srgbClr>
            </a:solidFill>
            <a:ln w="25400" cap="flat">
              <a:solidFill>
                <a:schemeClr val="accent6">
                  <a:alpha val="9645"/>
                </a:schemeClr>
              </a:solidFill>
              <a:prstDash val="solid"/>
              <a:round/>
            </a:ln>
            <a:effectLst/>
          </p:spPr>
          <p:txBody>
            <a:bodyPr wrap="square" lIns="45719" tIns="45719" rIns="45719" bIns="45719" numCol="1" anchor="ctr">
              <a:noAutofit/>
            </a:bodyPr>
            <a:lstStyle/>
            <a:p>
              <a:pPr/>
            </a:p>
          </p:txBody>
        </p:sp>
        <p:sp>
          <p:nvSpPr>
            <p:cNvPr id="232" name="Shape 232"/>
            <p:cNvSpPr/>
            <p:nvPr/>
          </p:nvSpPr>
          <p:spPr>
            <a:xfrm>
              <a:off x="0" y="1452033"/>
              <a:ext cx="101600" cy="1321891"/>
            </a:xfrm>
            <a:prstGeom prst="rect">
              <a:avLst/>
            </a:prstGeom>
            <a:solidFill>
              <a:srgbClr val="FFFB00">
                <a:alpha val="9645"/>
              </a:srgbClr>
            </a:solidFill>
            <a:ln w="25400" cap="flat">
              <a:solidFill>
                <a:schemeClr val="accent6">
                  <a:alpha val="9645"/>
                </a:schemeClr>
              </a:solidFill>
              <a:prstDash val="solid"/>
              <a:round/>
            </a:ln>
            <a:effectLst/>
          </p:spPr>
          <p:txBody>
            <a:bodyPr wrap="square" lIns="45719" tIns="45719" rIns="45719" bIns="45719" numCol="1" anchor="ctr">
              <a:noAutofit/>
            </a:bodyPr>
            <a:lstStyle/>
            <a:p>
              <a:pPr/>
            </a:p>
          </p:txBody>
        </p:sp>
      </p:gr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Shape 235"/>
          <p:cNvSpPr/>
          <p:nvPr>
            <p:ph type="title"/>
          </p:nvPr>
        </p:nvSpPr>
        <p:spPr>
          <a:prstGeom prst="rect">
            <a:avLst/>
          </a:prstGeom>
        </p:spPr>
        <p:txBody>
          <a:bodyPr/>
          <a:lstStyle>
            <a:lvl1pPr defTabSz="434340">
              <a:defRPr sz="4180"/>
            </a:lvl1pPr>
          </a:lstStyle>
          <a:p>
            <a:pPr/>
            <a:r>
              <a:t>APA Design Parameters</a:t>
            </a:r>
          </a:p>
        </p:txBody>
      </p:sp>
      <p:sp>
        <p:nvSpPr>
          <p:cNvPr id="236" name="Shape 236"/>
          <p:cNvSpPr/>
          <p:nvPr>
            <p:ph type="sldNum" sz="quarter" idx="2"/>
          </p:nvPr>
        </p:nvSpPr>
        <p:spPr>
          <a:xfrm>
            <a:off x="454026" y="6530445"/>
            <a:ext cx="17388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237" name="Table 237"/>
          <p:cNvGraphicFramePr/>
          <p:nvPr/>
        </p:nvGraphicFramePr>
        <p:xfrm>
          <a:off x="505304" y="1281772"/>
          <a:ext cx="8379273" cy="5014169"/>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788857"/>
                <a:gridCol w="2788857"/>
                <a:gridCol w="2788857"/>
              </a:tblGrid>
              <a:tr h="654907">
                <a:tc>
                  <a:txBody>
                    <a:bodyPr/>
                    <a:lstStyle/>
                    <a:p>
                      <a:pPr>
                        <a:defRPr b="0" sz="1800">
                          <a:solidFill>
                            <a:srgbClr val="000000"/>
                          </a:solidFill>
                        </a:defRPr>
                      </a:pPr>
                      <a:r>
                        <a:rPr b="1">
                          <a:solidFill>
                            <a:schemeClr val="accent2">
                              <a:lumOff val="44000"/>
                            </a:schemeClr>
                          </a:solidFill>
                          <a:sym typeface="Arial"/>
                        </a:rPr>
                        <a:t>Parameter</a:t>
                      </a:r>
                    </a:p>
                  </a:txBody>
                  <a:tcPr marL="0" marR="0" marT="0" marB="0" anchor="t" anchorCtr="0" horzOverflow="overflow"/>
                </a:tc>
                <a:tc>
                  <a:txBody>
                    <a:bodyPr/>
                    <a:lstStyle/>
                    <a:p>
                      <a:pPr>
                        <a:defRPr b="0" sz="1800">
                          <a:solidFill>
                            <a:srgbClr val="000000"/>
                          </a:solidFill>
                        </a:defRPr>
                      </a:pPr>
                      <a:r>
                        <a:rPr b="1">
                          <a:solidFill>
                            <a:schemeClr val="accent2">
                              <a:lumOff val="44000"/>
                            </a:schemeClr>
                          </a:solidFill>
                          <a:sym typeface="Arial"/>
                        </a:rPr>
                        <a:t>Value</a:t>
                      </a:r>
                    </a:p>
                  </a:txBody>
                  <a:tcPr marL="0" marR="0" marT="0" marB="0" anchor="t" anchorCtr="0" horzOverflow="overflow"/>
                </a:tc>
                <a:tc>
                  <a:txBody>
                    <a:bodyPr/>
                    <a:lstStyle/>
                    <a:p>
                      <a:pPr>
                        <a:defRPr b="0" sz="1800">
                          <a:solidFill>
                            <a:srgbClr val="000000"/>
                          </a:solidFill>
                        </a:defRPr>
                      </a:pPr>
                      <a:r>
                        <a:rPr b="1">
                          <a:solidFill>
                            <a:schemeClr val="accent2">
                              <a:lumOff val="44000"/>
                            </a:schemeClr>
                          </a:solidFill>
                          <a:sym typeface="Arial"/>
                        </a:rPr>
                        <a:t>Note</a:t>
                      </a:r>
                    </a:p>
                  </a:txBody>
                  <a:tcPr marL="0" marR="0" marT="0" marB="0" anchor="t" anchorCtr="0" horzOverflow="overflow"/>
                </a:tc>
              </a:tr>
              <a:tr h="654907">
                <a:tc>
                  <a:txBody>
                    <a:bodyPr/>
                    <a:lstStyle/>
                    <a:p>
                      <a:pPr>
                        <a:defRPr sz="1800">
                          <a:solidFill>
                            <a:srgbClr val="000000"/>
                          </a:solidFill>
                        </a:defRPr>
                      </a:pPr>
                      <a:r>
                        <a:rPr>
                          <a:solidFill>
                            <a:srgbClr val="BC5F2B"/>
                          </a:solidFill>
                          <a:sym typeface="Arial"/>
                        </a:rPr>
                        <a:t>Active Height</a:t>
                      </a:r>
                    </a:p>
                  </a:txBody>
                  <a:tcPr marL="0" marR="0" marT="0" marB="0" anchor="t" anchorCtr="0" horzOverflow="overflow"/>
                </a:tc>
                <a:tc>
                  <a:txBody>
                    <a:bodyPr/>
                    <a:lstStyle/>
                    <a:p>
                      <a:pPr>
                        <a:defRPr sz="1800">
                          <a:solidFill>
                            <a:srgbClr val="000000"/>
                          </a:solidFill>
                        </a:defRPr>
                      </a:pPr>
                      <a:r>
                        <a:rPr>
                          <a:solidFill>
                            <a:srgbClr val="BC5F2B"/>
                          </a:solidFill>
                          <a:sym typeface="Arial"/>
                        </a:rPr>
                        <a:t>5.920 m</a:t>
                      </a:r>
                    </a:p>
                  </a:txBody>
                  <a:tcPr marL="0" marR="0" marT="0" marB="0" anchor="t" anchorCtr="0" horzOverflow="overflow"/>
                </a:tc>
                <a:tc>
                  <a:txBody>
                    <a:bodyPr/>
                    <a:lstStyle/>
                    <a:p>
                      <a:pPr>
                        <a:defRPr sz="1800">
                          <a:solidFill>
                            <a:srgbClr val="000000"/>
                          </a:solidFill>
                        </a:defRPr>
                      </a:pPr>
                      <a:r>
                        <a:rPr>
                          <a:solidFill>
                            <a:srgbClr val="BC5F2B"/>
                          </a:solidFill>
                          <a:sym typeface="Arial"/>
                        </a:rPr>
                        <a:t>Height of X wires. </a:t>
                      </a:r>
                    </a:p>
                  </a:txBody>
                  <a:tcPr marL="0" marR="0" marT="0" marB="0" anchor="t" anchorCtr="0" horzOverflow="overflow"/>
                </a:tc>
              </a:tr>
              <a:tr h="654907">
                <a:tc>
                  <a:txBody>
                    <a:bodyPr/>
                    <a:lstStyle/>
                    <a:p>
                      <a:pPr>
                        <a:defRPr sz="1800">
                          <a:solidFill>
                            <a:srgbClr val="000000"/>
                          </a:solidFill>
                        </a:defRPr>
                      </a:pPr>
                      <a:r>
                        <a:rPr>
                          <a:solidFill>
                            <a:srgbClr val="BC5F2B"/>
                          </a:solidFill>
                          <a:sym typeface="Arial"/>
                        </a:rPr>
                        <a:t>Active Width</a:t>
                      </a:r>
                    </a:p>
                  </a:txBody>
                  <a:tcPr marL="0" marR="0" marT="0" marB="0" anchor="t" anchorCtr="0" horzOverflow="overflow"/>
                </a:tc>
                <a:tc>
                  <a:txBody>
                    <a:bodyPr/>
                    <a:lstStyle/>
                    <a:p>
                      <a:pPr>
                        <a:defRPr sz="1800">
                          <a:solidFill>
                            <a:srgbClr val="000000"/>
                          </a:solidFill>
                        </a:defRPr>
                      </a:pPr>
                      <a:r>
                        <a:rPr>
                          <a:solidFill>
                            <a:srgbClr val="BC5F2B"/>
                          </a:solidFill>
                          <a:sym typeface="Arial"/>
                        </a:rPr>
                        <a:t>2.295 m</a:t>
                      </a:r>
                    </a:p>
                  </a:txBody>
                  <a:tcPr marL="0" marR="0" marT="0" marB="0" anchor="t" anchorCtr="0" horzOverflow="overflow"/>
                </a:tc>
                <a:tc>
                  <a:txBody>
                    <a:bodyPr/>
                    <a:lstStyle/>
                    <a:p>
                      <a:pPr>
                        <a:defRPr sz="1800">
                          <a:solidFill>
                            <a:srgbClr val="000000"/>
                          </a:solidFill>
                        </a:defRPr>
                      </a:pPr>
                      <a:r>
                        <a:rPr>
                          <a:solidFill>
                            <a:srgbClr val="BC5F2B"/>
                          </a:solidFill>
                          <a:sym typeface="Arial"/>
                        </a:rPr>
                        <a:t>Distance between outermost X wires.</a:t>
                      </a:r>
                    </a:p>
                  </a:txBody>
                  <a:tcPr marL="0" marR="0" marT="0" marB="0" anchor="t" anchorCtr="0" horzOverflow="overflow"/>
                </a:tc>
              </a:tr>
              <a:tr h="654907">
                <a:tc>
                  <a:txBody>
                    <a:bodyPr/>
                    <a:lstStyle/>
                    <a:p>
                      <a:pPr>
                        <a:defRPr sz="1800">
                          <a:solidFill>
                            <a:srgbClr val="000000"/>
                          </a:solidFill>
                        </a:defRPr>
                      </a:pPr>
                      <a:r>
                        <a:rPr>
                          <a:solidFill>
                            <a:srgbClr val="BC5F2B"/>
                          </a:solidFill>
                          <a:sym typeface="Arial"/>
                        </a:rPr>
                        <a:t>Wire Pitch (U,V)</a:t>
                      </a:r>
                    </a:p>
                  </a:txBody>
                  <a:tcPr marL="0" marR="0" marT="0" marB="0" anchor="t" anchorCtr="0" horzOverflow="overflow"/>
                </a:tc>
                <a:tc>
                  <a:txBody>
                    <a:bodyPr/>
                    <a:lstStyle/>
                    <a:p>
                      <a:pPr>
                        <a:defRPr sz="1800">
                          <a:solidFill>
                            <a:srgbClr val="000000"/>
                          </a:solidFill>
                        </a:defRPr>
                      </a:pPr>
                      <a:r>
                        <a:rPr>
                          <a:solidFill>
                            <a:srgbClr val="BC5F2B"/>
                          </a:solidFill>
                          <a:sym typeface="Arial"/>
                        </a:rPr>
                        <a:t>4.67 mm</a:t>
                      </a:r>
                    </a:p>
                  </a:txBody>
                  <a:tcPr marL="0" marR="0" marT="0" marB="0" anchor="t" anchorCtr="0" horzOverflow="overflow"/>
                </a:tc>
                <a:tc>
                  <a:txBody>
                    <a:bodyPr/>
                    <a:lstStyle/>
                    <a:p>
                      <a:pPr>
                        <a:defRPr sz="1800">
                          <a:solidFill>
                            <a:srgbClr val="000000"/>
                          </a:solidFill>
                        </a:defRPr>
                      </a:pPr>
                      <a:r>
                        <a:rPr>
                          <a:solidFill>
                            <a:srgbClr val="BC5F2B"/>
                          </a:solidFill>
                          <a:sym typeface="Arial"/>
                        </a:rPr>
                        <a:t>Chosen for particle ID and to keep integral number of readout boards</a:t>
                      </a:r>
                    </a:p>
                  </a:txBody>
                  <a:tcPr marL="0" marR="0" marT="0" marB="0" anchor="t" anchorCtr="0" horzOverflow="overflow"/>
                </a:tc>
              </a:tr>
              <a:tr h="654907">
                <a:tc>
                  <a:txBody>
                    <a:bodyPr/>
                    <a:lstStyle/>
                    <a:p>
                      <a:pPr>
                        <a:defRPr sz="1800">
                          <a:solidFill>
                            <a:srgbClr val="000000"/>
                          </a:solidFill>
                        </a:defRPr>
                      </a:pPr>
                      <a:r>
                        <a:rPr>
                          <a:solidFill>
                            <a:srgbClr val="BC5F2B"/>
                          </a:solidFill>
                          <a:sym typeface="Arial"/>
                        </a:rPr>
                        <a:t>Wire angle w.r.t. vertical (U,V)</a:t>
                      </a:r>
                    </a:p>
                  </a:txBody>
                  <a:tcPr marL="0" marR="0" marT="0" marB="0" anchor="t" anchorCtr="0" horzOverflow="overflow"/>
                </a:tc>
                <a:tc>
                  <a:txBody>
                    <a:bodyPr/>
                    <a:lstStyle/>
                    <a:p>
                      <a:pPr>
                        <a:defRPr sz="1800">
                          <a:solidFill>
                            <a:srgbClr val="000000"/>
                          </a:solidFill>
                        </a:defRPr>
                      </a:pPr>
                      <a:r>
                        <a:rPr>
                          <a:solidFill>
                            <a:srgbClr val="BC5F2B"/>
                          </a:solidFill>
                          <a:sym typeface="Arial"/>
                        </a:rPr>
                        <a:t>35.71 degrees</a:t>
                      </a:r>
                    </a:p>
                  </a:txBody>
                  <a:tcPr marL="0" marR="0" marT="0" marB="0" anchor="t" anchorCtr="0" horzOverflow="overflow"/>
                </a:tc>
                <a:tc>
                  <a:txBody>
                    <a:bodyPr/>
                    <a:lstStyle/>
                    <a:p>
                      <a:pPr>
                        <a:defRPr sz="1800">
                          <a:solidFill>
                            <a:srgbClr val="000000"/>
                          </a:solidFill>
                        </a:defRPr>
                      </a:pPr>
                      <a:r>
                        <a:rPr>
                          <a:solidFill>
                            <a:srgbClr val="BC5F2B"/>
                          </a:solidFill>
                          <a:sym typeface="Arial"/>
                        </a:rPr>
                        <a:t>Based on reducing reconstruction ambiguity</a:t>
                      </a:r>
                    </a:p>
                  </a:txBody>
                  <a:tcPr marL="0" marR="0" marT="0" marB="0" anchor="t" anchorCtr="0" horzOverflow="overflow"/>
                </a:tc>
              </a:tr>
              <a:tr h="654907">
                <a:tc>
                  <a:txBody>
                    <a:bodyPr/>
                    <a:lstStyle/>
                    <a:p>
                      <a:pPr>
                        <a:defRPr sz="1800">
                          <a:solidFill>
                            <a:srgbClr val="000000"/>
                          </a:solidFill>
                        </a:defRPr>
                      </a:pPr>
                      <a:r>
                        <a:rPr>
                          <a:solidFill>
                            <a:srgbClr val="BC5F2B"/>
                          </a:solidFill>
                          <a:sym typeface="Arial"/>
                        </a:rPr>
                        <a:t>Wire pitch (X)</a:t>
                      </a:r>
                    </a:p>
                  </a:txBody>
                  <a:tcPr marL="0" marR="0" marT="0" marB="0" anchor="t" anchorCtr="0" horzOverflow="overflow"/>
                </a:tc>
                <a:tc>
                  <a:txBody>
                    <a:bodyPr/>
                    <a:lstStyle/>
                    <a:p>
                      <a:pPr>
                        <a:defRPr sz="1800">
                          <a:solidFill>
                            <a:srgbClr val="000000"/>
                          </a:solidFill>
                        </a:defRPr>
                      </a:pPr>
                      <a:r>
                        <a:rPr>
                          <a:solidFill>
                            <a:srgbClr val="BC5F2B"/>
                          </a:solidFill>
                          <a:sym typeface="Arial"/>
                        </a:rPr>
                        <a:t>4.79 mm</a:t>
                      </a:r>
                    </a:p>
                  </a:txBody>
                  <a:tcPr marL="0" marR="0" marT="0" marB="0" anchor="t" anchorCtr="0" horzOverflow="overflow"/>
                </a:tc>
                <a:tc>
                  <a:txBody>
                    <a:bodyPr/>
                    <a:lstStyle/>
                    <a:p>
                      <a:pPr>
                        <a:defRPr sz="1800">
                          <a:solidFill>
                            <a:srgbClr val="000000"/>
                          </a:solidFill>
                        </a:defRPr>
                      </a:pPr>
                      <a:r>
                        <a:rPr>
                          <a:solidFill>
                            <a:srgbClr val="BC5F2B"/>
                          </a:solidFill>
                          <a:sym typeface="Arial"/>
                        </a:rPr>
                        <a:t>Chosen for particle ID and to keep integral number of readout boards</a:t>
                      </a:r>
                    </a:p>
                  </a:txBody>
                  <a:tcPr marL="0" marR="0" marT="0" marB="0" anchor="t" anchorCtr="0" horzOverflow="overflow"/>
                </a:tc>
              </a:tr>
              <a:tr h="654907">
                <a:tc>
                  <a:txBody>
                    <a:bodyPr/>
                    <a:lstStyle/>
                    <a:p>
                      <a:pPr>
                        <a:defRPr sz="1800">
                          <a:solidFill>
                            <a:srgbClr val="000000"/>
                          </a:solidFill>
                        </a:defRPr>
                      </a:pPr>
                      <a:r>
                        <a:rPr>
                          <a:solidFill>
                            <a:srgbClr val="BC5F2B"/>
                          </a:solidFill>
                          <a:sym typeface="Arial"/>
                        </a:rPr>
                        <a:t>Wire angle w.r.t vertical (X)</a:t>
                      </a:r>
                    </a:p>
                  </a:txBody>
                  <a:tcPr marL="0" marR="0" marT="0" marB="0" anchor="t" anchorCtr="0" horzOverflow="overflow"/>
                </a:tc>
                <a:tc>
                  <a:txBody>
                    <a:bodyPr/>
                    <a:lstStyle/>
                    <a:p>
                      <a:pPr>
                        <a:defRPr sz="1800">
                          <a:solidFill>
                            <a:srgbClr val="000000"/>
                          </a:solidFill>
                        </a:defRPr>
                      </a:pPr>
                      <a:r>
                        <a:rPr>
                          <a:solidFill>
                            <a:srgbClr val="BC5F2B"/>
                          </a:solidFill>
                          <a:sym typeface="Arial"/>
                        </a:rPr>
                        <a:t>0 degrees</a:t>
                      </a:r>
                    </a:p>
                  </a:txBody>
                  <a:tcPr marL="0" marR="0" marT="0" marB="0" anchor="t" anchorCtr="0" horzOverflow="overflow"/>
                </a:tc>
                <a:tc>
                  <a:txBody>
                    <a:bodyPr/>
                    <a:lstStyle/>
                    <a:p>
                      <a:pPr>
                        <a:defRPr sz="1800">
                          <a:solidFill>
                            <a:srgbClr val="000000"/>
                          </a:solidFill>
                        </a:defRPr>
                      </a:pPr>
                      <a:r>
                        <a:rPr>
                          <a:solidFill>
                            <a:srgbClr val="BC5F2B"/>
                          </a:solidFill>
                          <a:sym typeface="Arial"/>
                        </a:rPr>
                        <a:t>Based on forward beam direction.</a:t>
                      </a:r>
                    </a:p>
                  </a:txBody>
                  <a:tcPr marL="0" marR="0" marT="0" marB="0" anchor="t" anchorCtr="0" horzOverflow="overflow"/>
                </a:tc>
              </a:tr>
            </a:tbl>
          </a:graphicData>
        </a:graphic>
      </p:graphicFrame>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9" name="Shape 239"/>
          <p:cNvSpPr/>
          <p:nvPr>
            <p:ph type="title"/>
          </p:nvPr>
        </p:nvSpPr>
        <p:spPr>
          <a:prstGeom prst="rect">
            <a:avLst/>
          </a:prstGeom>
        </p:spPr>
        <p:txBody>
          <a:bodyPr/>
          <a:lstStyle>
            <a:lvl1pPr defTabSz="434340">
              <a:defRPr sz="4180"/>
            </a:lvl1pPr>
          </a:lstStyle>
          <a:p>
            <a:pPr/>
            <a:r>
              <a:t>APA Design Parameters</a:t>
            </a:r>
          </a:p>
        </p:txBody>
      </p:sp>
      <p:sp>
        <p:nvSpPr>
          <p:cNvPr id="240" name="Shape 24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241" name="Table 241"/>
          <p:cNvGraphicFramePr/>
          <p:nvPr/>
        </p:nvGraphicFramePr>
        <p:xfrm>
          <a:off x="279485" y="1226807"/>
          <a:ext cx="8741689" cy="5262789"/>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909662"/>
                <a:gridCol w="2260752"/>
                <a:gridCol w="3558573"/>
              </a:tblGrid>
              <a:tr h="480006">
                <a:tc>
                  <a:txBody>
                    <a:bodyPr/>
                    <a:lstStyle/>
                    <a:p>
                      <a:pPr>
                        <a:defRPr b="0" sz="1800">
                          <a:solidFill>
                            <a:srgbClr val="000000"/>
                          </a:solidFill>
                        </a:defRPr>
                      </a:pPr>
                      <a:r>
                        <a:rPr b="1">
                          <a:solidFill>
                            <a:schemeClr val="accent2">
                              <a:lumOff val="44000"/>
                            </a:schemeClr>
                          </a:solidFill>
                          <a:sym typeface="Arial"/>
                        </a:rPr>
                        <a:t>Parameter</a:t>
                      </a:r>
                    </a:p>
                  </a:txBody>
                  <a:tcPr marL="0" marR="0" marT="0" marB="0" anchor="t" anchorCtr="0" horzOverflow="overflow"/>
                </a:tc>
                <a:tc>
                  <a:txBody>
                    <a:bodyPr/>
                    <a:lstStyle/>
                    <a:p>
                      <a:pPr>
                        <a:defRPr b="0" sz="1800">
                          <a:solidFill>
                            <a:srgbClr val="000000"/>
                          </a:solidFill>
                        </a:defRPr>
                      </a:pPr>
                      <a:r>
                        <a:rPr b="1">
                          <a:solidFill>
                            <a:schemeClr val="accent2">
                              <a:lumOff val="44000"/>
                            </a:schemeClr>
                          </a:solidFill>
                          <a:sym typeface="Arial"/>
                        </a:rPr>
                        <a:t>Value</a:t>
                      </a:r>
                    </a:p>
                  </a:txBody>
                  <a:tcPr marL="0" marR="0" marT="0" marB="0" anchor="t" anchorCtr="0" horzOverflow="overflow"/>
                </a:tc>
                <a:tc>
                  <a:txBody>
                    <a:bodyPr/>
                    <a:lstStyle/>
                    <a:p>
                      <a:pPr>
                        <a:defRPr b="0" sz="1800">
                          <a:solidFill>
                            <a:srgbClr val="000000"/>
                          </a:solidFill>
                        </a:defRPr>
                      </a:pPr>
                      <a:r>
                        <a:rPr b="1">
                          <a:solidFill>
                            <a:schemeClr val="accent2">
                              <a:lumOff val="44000"/>
                            </a:schemeClr>
                          </a:solidFill>
                          <a:sym typeface="Arial"/>
                        </a:rPr>
                        <a:t>Note</a:t>
                      </a:r>
                    </a:p>
                  </a:txBody>
                  <a:tcPr marL="0" marR="0" marT="0" marB="0" anchor="t" anchorCtr="0" horzOverflow="overflow"/>
                </a:tc>
              </a:tr>
              <a:tr h="616805">
                <a:tc>
                  <a:txBody>
                    <a:bodyPr/>
                    <a:lstStyle/>
                    <a:p>
                      <a:pPr>
                        <a:defRPr sz="1800">
                          <a:solidFill>
                            <a:srgbClr val="000000"/>
                          </a:solidFill>
                        </a:defRPr>
                      </a:pPr>
                      <a:r>
                        <a:rPr>
                          <a:solidFill>
                            <a:srgbClr val="BC5F2B"/>
                          </a:solidFill>
                          <a:sym typeface="Arial"/>
                        </a:rPr>
                        <a:t>Wire Type</a:t>
                      </a:r>
                    </a:p>
                  </a:txBody>
                  <a:tcPr marL="0" marR="0" marT="0" marB="0" anchor="t" anchorCtr="0" horzOverflow="overflow"/>
                </a:tc>
                <a:tc>
                  <a:txBody>
                    <a:bodyPr/>
                    <a:lstStyle/>
                    <a:p>
                      <a:pPr>
                        <a:defRPr sz="1800">
                          <a:solidFill>
                            <a:srgbClr val="000000"/>
                          </a:solidFill>
                        </a:defRPr>
                      </a:pPr>
                      <a:r>
                        <a:rPr>
                          <a:solidFill>
                            <a:srgbClr val="BC5F2B"/>
                          </a:solidFill>
                          <a:sym typeface="Arial"/>
                        </a:rPr>
                        <a:t>Copper Beryllium, 150um diameter.</a:t>
                      </a:r>
                    </a:p>
                  </a:txBody>
                  <a:tcPr marL="0" marR="0" marT="0" marB="0" anchor="t" anchorCtr="0" horzOverflow="overflow"/>
                </a:tc>
                <a:tc>
                  <a:txBody>
                    <a:bodyPr/>
                    <a:lstStyle/>
                    <a:p>
                      <a:pPr>
                        <a:defRPr sz="1800">
                          <a:solidFill>
                            <a:srgbClr val="000000"/>
                          </a:solidFill>
                        </a:defRPr>
                      </a:pPr>
                      <a:r>
                        <a:rPr>
                          <a:solidFill>
                            <a:srgbClr val="BC5F2B"/>
                          </a:solidFill>
                          <a:sym typeface="Arial"/>
                        </a:rPr>
                        <a:t>Chosen for cost/solderability/electrical properties</a:t>
                      </a:r>
                    </a:p>
                  </a:txBody>
                  <a:tcPr marL="0" marR="0" marT="0" marB="0" anchor="t" anchorCtr="0" horzOverflow="overflow"/>
                </a:tc>
              </a:tr>
              <a:tr h="805321">
                <a:tc>
                  <a:txBody>
                    <a:bodyPr/>
                    <a:lstStyle/>
                    <a:p>
                      <a:pPr>
                        <a:defRPr sz="1800">
                          <a:solidFill>
                            <a:srgbClr val="000000"/>
                          </a:solidFill>
                        </a:defRPr>
                      </a:pPr>
                      <a:r>
                        <a:rPr>
                          <a:solidFill>
                            <a:srgbClr val="BC5F2B"/>
                          </a:solidFill>
                          <a:sym typeface="Arial"/>
                        </a:rPr>
                        <a:t>Wire Tension</a:t>
                      </a:r>
                    </a:p>
                  </a:txBody>
                  <a:tcPr marL="0" marR="0" marT="0" marB="0" anchor="t" anchorCtr="0" horzOverflow="overflow"/>
                </a:tc>
                <a:tc>
                  <a:txBody>
                    <a:bodyPr/>
                    <a:lstStyle/>
                    <a:p>
                      <a:pPr>
                        <a:defRPr sz="1800">
                          <a:solidFill>
                            <a:srgbClr val="000000"/>
                          </a:solidFill>
                        </a:defRPr>
                      </a:pPr>
                      <a:r>
                        <a:rPr>
                          <a:solidFill>
                            <a:srgbClr val="BC5F2B"/>
                          </a:solidFill>
                          <a:sym typeface="Arial"/>
                        </a:rPr>
                        <a:t>5.0 N</a:t>
                      </a:r>
                    </a:p>
                  </a:txBody>
                  <a:tcPr marL="0" marR="0" marT="0" marB="0" anchor="t" anchorCtr="0" horzOverflow="overflow"/>
                </a:tc>
                <a:tc>
                  <a:txBody>
                    <a:bodyPr/>
                    <a:lstStyle/>
                    <a:p>
                      <a:pPr>
                        <a:defRPr sz="1800">
                          <a:solidFill>
                            <a:srgbClr val="000000"/>
                          </a:solidFill>
                        </a:defRPr>
                      </a:pPr>
                      <a:r>
                        <a:rPr>
                          <a:solidFill>
                            <a:srgbClr val="BC5F2B"/>
                          </a:solidFill>
                          <a:sym typeface="Arial"/>
                        </a:rPr>
                        <a:t>Chosen to limit sag to &lt;0.5mm, and stay below break-point of BeCu (~30 N)</a:t>
                      </a:r>
                    </a:p>
                  </a:txBody>
                  <a:tcPr marL="0" marR="0" marT="0" marB="0" anchor="t" anchorCtr="0" horzOverflow="overflow"/>
                </a:tc>
              </a:tr>
              <a:tr h="480006">
                <a:tc>
                  <a:txBody>
                    <a:bodyPr/>
                    <a:lstStyle/>
                    <a:p>
                      <a:pPr>
                        <a:defRPr sz="1800">
                          <a:solidFill>
                            <a:srgbClr val="000000"/>
                          </a:solidFill>
                        </a:defRPr>
                      </a:pPr>
                      <a:r>
                        <a:rPr>
                          <a:solidFill>
                            <a:srgbClr val="BC5F2B"/>
                          </a:solidFill>
                          <a:sym typeface="Arial"/>
                        </a:rPr>
                        <a:t>Collection/Grid  Wires/APA</a:t>
                      </a:r>
                    </a:p>
                  </a:txBody>
                  <a:tcPr marL="0" marR="0" marT="0" marB="0" anchor="t" anchorCtr="0" horzOverflow="overflow"/>
                </a:tc>
                <a:tc>
                  <a:txBody>
                    <a:bodyPr/>
                    <a:lstStyle/>
                    <a:p>
                      <a:pPr>
                        <a:defRPr sz="1800">
                          <a:solidFill>
                            <a:srgbClr val="000000"/>
                          </a:solidFill>
                        </a:defRPr>
                      </a:pPr>
                      <a:r>
                        <a:rPr>
                          <a:solidFill>
                            <a:srgbClr val="BC5F2B"/>
                          </a:solidFill>
                          <a:sym typeface="Arial"/>
                        </a:rPr>
                        <a:t>960 (X), 960 (G)</a:t>
                      </a:r>
                    </a:p>
                  </a:txBody>
                  <a:tcPr marL="0" marR="0" marT="0" marB="0" anchor="t" anchorCtr="0" horzOverflow="overflow"/>
                </a:tc>
                <a:tc>
                  <a:txBody>
                    <a:bodyPr/>
                    <a:lstStyle/>
                    <a:p>
                      <a:pPr>
                        <a:defRPr sz="1800">
                          <a:solidFill>
                            <a:srgbClr val="000000"/>
                          </a:solidFill>
                        </a:defRPr>
                      </a:pPr>
                      <a:r>
                        <a:rPr>
                          <a:solidFill>
                            <a:srgbClr val="BC5F2B"/>
                          </a:solidFill>
                          <a:sym typeface="Arial"/>
                        </a:rPr>
                        <a:t>Matches modularity of electronics</a:t>
                      </a:r>
                    </a:p>
                  </a:txBody>
                  <a:tcPr marL="0" marR="0" marT="0" marB="0" anchor="t" anchorCtr="0" horzOverflow="overflow"/>
                </a:tc>
              </a:tr>
              <a:tr h="480006">
                <a:tc>
                  <a:txBody>
                    <a:bodyPr/>
                    <a:lstStyle/>
                    <a:p>
                      <a:pPr>
                        <a:defRPr sz="1800">
                          <a:solidFill>
                            <a:srgbClr val="000000"/>
                          </a:solidFill>
                        </a:defRPr>
                      </a:pPr>
                      <a:r>
                        <a:rPr>
                          <a:solidFill>
                            <a:srgbClr val="BC5F2B"/>
                          </a:solidFill>
                          <a:sym typeface="Arial"/>
                        </a:rPr>
                        <a:t>Induction Wires/APA</a:t>
                      </a:r>
                    </a:p>
                  </a:txBody>
                  <a:tcPr marL="0" marR="0" marT="0" marB="0" anchor="t" anchorCtr="0" horzOverflow="overflow"/>
                </a:tc>
                <a:tc>
                  <a:txBody>
                    <a:bodyPr/>
                    <a:lstStyle/>
                    <a:p>
                      <a:pPr>
                        <a:defRPr sz="1800">
                          <a:solidFill>
                            <a:srgbClr val="000000"/>
                          </a:solidFill>
                        </a:defRPr>
                      </a:pPr>
                      <a:r>
                        <a:rPr>
                          <a:solidFill>
                            <a:srgbClr val="BC5F2B"/>
                          </a:solidFill>
                          <a:sym typeface="Arial"/>
                        </a:rPr>
                        <a:t>800 (U), 800 (V)</a:t>
                      </a:r>
                    </a:p>
                  </a:txBody>
                  <a:tcPr marL="0" marR="0" marT="0" marB="0" anchor="t" anchorCtr="0" horzOverflow="overflow"/>
                </a:tc>
                <a:tc>
                  <a:txBody>
                    <a:bodyPr/>
                    <a:lstStyle/>
                    <a:p>
                      <a:pPr>
                        <a:defRPr sz="1800">
                          <a:solidFill>
                            <a:srgbClr val="000000"/>
                          </a:solidFill>
                        </a:defRPr>
                      </a:pPr>
                      <a:r>
                        <a:rPr>
                          <a:solidFill>
                            <a:srgbClr val="BC5F2B"/>
                          </a:solidFill>
                          <a:sym typeface="Arial"/>
                        </a:rPr>
                        <a:t>Matches modularity of electronics</a:t>
                      </a:r>
                    </a:p>
                  </a:txBody>
                  <a:tcPr marL="0" marR="0" marT="0" marB="0" anchor="t" anchorCtr="0" horzOverflow="overflow"/>
                </a:tc>
              </a:tr>
              <a:tr h="480006">
                <a:tc>
                  <a:txBody>
                    <a:bodyPr/>
                    <a:lstStyle/>
                    <a:p>
                      <a:pPr>
                        <a:defRPr sz="1800">
                          <a:solidFill>
                            <a:srgbClr val="000000"/>
                          </a:solidFill>
                        </a:defRPr>
                      </a:pPr>
                      <a:r>
                        <a:rPr>
                          <a:solidFill>
                            <a:srgbClr val="BC5F2B"/>
                          </a:solidFill>
                          <a:sym typeface="Arial"/>
                        </a:rPr>
                        <a:t>Length of Longest Wire</a:t>
                      </a:r>
                    </a:p>
                  </a:txBody>
                  <a:tcPr marL="0" marR="0" marT="0" marB="0" anchor="t" anchorCtr="0" horzOverflow="overflow"/>
                </a:tc>
                <a:tc>
                  <a:txBody>
                    <a:bodyPr/>
                    <a:lstStyle/>
                    <a:p>
                      <a:pPr>
                        <a:defRPr sz="1800">
                          <a:solidFill>
                            <a:srgbClr val="000000"/>
                          </a:solidFill>
                        </a:defRPr>
                      </a:pPr>
                      <a:r>
                        <a:rPr>
                          <a:solidFill>
                            <a:srgbClr val="BC5F2B"/>
                          </a:solidFill>
                          <a:sym typeface="Arial"/>
                        </a:rPr>
                        <a:t>7.3 m</a:t>
                      </a:r>
                    </a:p>
                  </a:txBody>
                  <a:tcPr marL="0" marR="0" marT="0" marB="0" anchor="t" anchorCtr="0" horzOverflow="overflow"/>
                </a:tc>
                <a:tc>
                  <a:txBody>
                    <a:bodyPr/>
                    <a:lstStyle/>
                    <a:p>
                      <a:pPr>
                        <a:defRPr sz="1800">
                          <a:solidFill>
                            <a:srgbClr val="000000"/>
                          </a:solidFill>
                        </a:defRPr>
                      </a:pPr>
                      <a:r>
                        <a:rPr>
                          <a:solidFill>
                            <a:srgbClr val="BC5F2B"/>
                          </a:solidFill>
                          <a:sym typeface="Arial"/>
                        </a:rPr>
                        <a:t>Compatible with electronics noise requirements.</a:t>
                      </a:r>
                    </a:p>
                  </a:txBody>
                  <a:tcPr marL="0" marR="0" marT="0" marB="0" anchor="t" anchorCtr="0" horzOverflow="overflow"/>
                </a:tc>
              </a:tr>
              <a:tr h="480006">
                <a:tc>
                  <a:txBody>
                    <a:bodyPr/>
                    <a:lstStyle/>
                    <a:p>
                      <a:pPr>
                        <a:defRPr sz="1800">
                          <a:solidFill>
                            <a:srgbClr val="000000"/>
                          </a:solidFill>
                        </a:defRPr>
                      </a:pPr>
                      <a:r>
                        <a:rPr>
                          <a:solidFill>
                            <a:srgbClr val="BC5F2B"/>
                          </a:solidFill>
                          <a:sym typeface="Arial"/>
                        </a:rPr>
                        <a:t>Longest Unsupported Wire Length</a:t>
                      </a:r>
                    </a:p>
                  </a:txBody>
                  <a:tcPr marL="0" marR="0" marT="0" marB="0" anchor="t" anchorCtr="0" horzOverflow="overflow"/>
                </a:tc>
                <a:tc>
                  <a:txBody>
                    <a:bodyPr/>
                    <a:lstStyle/>
                    <a:p>
                      <a:pPr>
                        <a:defRPr sz="1800">
                          <a:solidFill>
                            <a:srgbClr val="000000"/>
                          </a:solidFill>
                        </a:defRPr>
                      </a:pPr>
                      <a:r>
                        <a:rPr>
                          <a:solidFill>
                            <a:srgbClr val="BC5F2B"/>
                          </a:solidFill>
                          <a:sym typeface="Arial"/>
                        </a:rPr>
                        <a:t>~1.2 m</a:t>
                      </a:r>
                    </a:p>
                  </a:txBody>
                  <a:tcPr marL="0" marR="0" marT="0" marB="0" anchor="t" anchorCtr="0" horzOverflow="overflow"/>
                </a:tc>
                <a:tc>
                  <a:txBody>
                    <a:bodyPr/>
                    <a:lstStyle/>
                    <a:p>
                      <a:pPr>
                        <a:defRPr sz="1800">
                          <a:solidFill>
                            <a:srgbClr val="000000"/>
                          </a:solidFill>
                        </a:defRPr>
                      </a:pPr>
                      <a:r>
                        <a:rPr>
                          <a:solidFill>
                            <a:srgbClr val="BC5F2B"/>
                          </a:solidFill>
                          <a:sym typeface="Arial"/>
                        </a:rPr>
                        <a:t>To reduce possibility of touching wires.</a:t>
                      </a:r>
                    </a:p>
                  </a:txBody>
                  <a:tcPr marL="0" marR="0" marT="0" marB="0" anchor="t" anchorCtr="0" horzOverflow="overflow"/>
                </a:tc>
              </a:tr>
              <a:tr h="480006">
                <a:tc>
                  <a:txBody>
                    <a:bodyPr/>
                    <a:lstStyle/>
                    <a:p>
                      <a:pPr>
                        <a:defRPr sz="1800">
                          <a:solidFill>
                            <a:srgbClr val="000000"/>
                          </a:solidFill>
                        </a:defRPr>
                      </a:pPr>
                      <a:r>
                        <a:rPr>
                          <a:solidFill>
                            <a:srgbClr val="BC5F2B"/>
                          </a:solidFill>
                          <a:sym typeface="Arial"/>
                        </a:rPr>
                        <a:t>Mesh layer</a:t>
                      </a:r>
                    </a:p>
                  </a:txBody>
                  <a:tcPr marL="0" marR="0" marT="0" marB="0" anchor="t" anchorCtr="0" horzOverflow="overflow"/>
                </a:tc>
                <a:tc>
                  <a:txBody>
                    <a:bodyPr/>
                    <a:lstStyle/>
                    <a:p>
                      <a:pPr>
                        <a:defRPr sz="1800">
                          <a:sym typeface="Arial"/>
                        </a:defRPr>
                      </a:pPr>
                      <a:r>
                        <a:t>Yes (27 m</a:t>
                      </a:r>
                      <a:r>
                        <a:rPr baseline="31999"/>
                        <a:t>2 </a:t>
                      </a:r>
                      <a:r>
                        <a:t>per APA).</a:t>
                      </a:r>
                    </a:p>
                  </a:txBody>
                  <a:tcPr marL="0" marR="0" marT="0" marB="0" anchor="t" anchorCtr="0" horzOverflow="overflow"/>
                </a:tc>
                <a:tc>
                  <a:txBody>
                    <a:bodyPr/>
                    <a:lstStyle/>
                    <a:p>
                      <a:pPr>
                        <a:defRPr sz="1800">
                          <a:solidFill>
                            <a:srgbClr val="000000"/>
                          </a:solidFill>
                        </a:defRPr>
                      </a:pPr>
                      <a:r>
                        <a:rPr>
                          <a:solidFill>
                            <a:srgbClr val="BC5F2B"/>
                          </a:solidFill>
                          <a:sym typeface="Arial"/>
                        </a:rPr>
                        <a:t>Remove “reflection tracks”, shield from noise.</a:t>
                      </a:r>
                    </a:p>
                  </a:txBody>
                  <a:tcPr marL="0" marR="0" marT="0" marB="0" anchor="t" anchorCtr="0" horzOverflow="overflow"/>
                </a:tc>
              </a:tr>
              <a:tr h="480006">
                <a:tc>
                  <a:txBody>
                    <a:bodyPr/>
                    <a:lstStyle/>
                    <a:p>
                      <a:pPr>
                        <a:defRPr sz="1800">
                          <a:solidFill>
                            <a:srgbClr val="000000"/>
                          </a:solidFill>
                        </a:defRPr>
                      </a:pPr>
                      <a:r>
                        <a:rPr>
                          <a:solidFill>
                            <a:srgbClr val="BC5F2B"/>
                          </a:solidFill>
                          <a:sym typeface="Arial"/>
                        </a:rPr>
                        <a:t>Photon Detector slots</a:t>
                      </a:r>
                    </a:p>
                  </a:txBody>
                  <a:tcPr marL="0" marR="0" marT="0" marB="0" anchor="t" anchorCtr="0" horzOverflow="overflow"/>
                </a:tc>
                <a:tc>
                  <a:txBody>
                    <a:bodyPr/>
                    <a:lstStyle/>
                    <a:p>
                      <a:pPr>
                        <a:defRPr sz="1800">
                          <a:solidFill>
                            <a:srgbClr val="000000"/>
                          </a:solidFill>
                        </a:defRPr>
                      </a:pPr>
                      <a:r>
                        <a:rPr>
                          <a:solidFill>
                            <a:srgbClr val="BC5F2B"/>
                          </a:solidFill>
                          <a:sym typeface="Arial"/>
                        </a:rPr>
                        <a:t>10</a:t>
                      </a:r>
                    </a:p>
                  </a:txBody>
                  <a:tcPr marL="0" marR="0" marT="0" marB="0" anchor="t" anchorCtr="0" horzOverflow="overflow"/>
                </a:tc>
                <a:tc>
                  <a:txBody>
                    <a:bodyPr/>
                    <a:lstStyle/>
                    <a:p>
                      <a:pPr>
                        <a:defRPr sz="1800">
                          <a:sym typeface="Arial"/>
                        </a:defRPr>
                      </a:pPr>
                    </a:p>
                  </a:txBody>
                  <a:tcPr marL="0" marR="0" marT="0" marB="0" anchor="t" anchorCtr="0" horzOverflow="overflow"/>
                </a:tc>
              </a:tr>
            </a:tbl>
          </a:graphicData>
        </a:graphic>
      </p:graphicFrame>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243"/>
          <p:cNvSpPr/>
          <p:nvPr>
            <p:ph type="title"/>
          </p:nvPr>
        </p:nvSpPr>
        <p:spPr>
          <a:prstGeom prst="rect">
            <a:avLst/>
          </a:prstGeom>
        </p:spPr>
        <p:txBody>
          <a:bodyPr/>
          <a:lstStyle>
            <a:lvl1pPr defTabSz="434340">
              <a:defRPr sz="4180"/>
            </a:lvl1pPr>
          </a:lstStyle>
          <a:p>
            <a:pPr/>
            <a:r>
              <a:t>APA Design Parameters</a:t>
            </a:r>
          </a:p>
        </p:txBody>
      </p:sp>
      <p:sp>
        <p:nvSpPr>
          <p:cNvPr id="244" name="Shape 24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245" name="Table 245"/>
          <p:cNvGraphicFramePr/>
          <p:nvPr/>
        </p:nvGraphicFramePr>
        <p:xfrm>
          <a:off x="5001104" y="1626198"/>
          <a:ext cx="3903515" cy="3211904"/>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945406"/>
                <a:gridCol w="1945406"/>
              </a:tblGrid>
              <a:tr h="533200">
                <a:tc>
                  <a:txBody>
                    <a:bodyPr/>
                    <a:lstStyle/>
                    <a:p>
                      <a:pPr>
                        <a:defRPr b="0" sz="1800">
                          <a:solidFill>
                            <a:srgbClr val="000000"/>
                          </a:solidFill>
                        </a:defRPr>
                      </a:pPr>
                      <a:r>
                        <a:rPr b="1">
                          <a:solidFill>
                            <a:schemeClr val="accent2">
                              <a:lumOff val="44000"/>
                            </a:schemeClr>
                          </a:solidFill>
                          <a:sym typeface="Arial"/>
                        </a:rPr>
                        <a:t>Anode Plane</a:t>
                      </a:r>
                    </a:p>
                  </a:txBody>
                  <a:tcPr marL="0" marR="0" marT="0" marB="0" anchor="t" anchorCtr="0" horzOverflow="overflow"/>
                </a:tc>
                <a:tc>
                  <a:txBody>
                    <a:bodyPr/>
                    <a:lstStyle/>
                    <a:p>
                      <a:pPr>
                        <a:defRPr b="0" sz="1800">
                          <a:solidFill>
                            <a:srgbClr val="000000"/>
                          </a:solidFill>
                        </a:defRPr>
                      </a:pPr>
                      <a:r>
                        <a:rPr b="1">
                          <a:solidFill>
                            <a:schemeClr val="accent2">
                              <a:lumOff val="44000"/>
                            </a:schemeClr>
                          </a:solidFill>
                          <a:sym typeface="Arial"/>
                        </a:rPr>
                        <a:t>Nominal Bias Voltage</a:t>
                      </a:r>
                    </a:p>
                  </a:txBody>
                  <a:tcPr marL="0" marR="0" marT="0" marB="0" anchor="t" anchorCtr="0" horzOverflow="overflow"/>
                </a:tc>
              </a:tr>
              <a:tr h="533200">
                <a:tc>
                  <a:txBody>
                    <a:bodyPr/>
                    <a:lstStyle/>
                    <a:p>
                      <a:pPr>
                        <a:defRPr sz="1800">
                          <a:solidFill>
                            <a:srgbClr val="000000"/>
                          </a:solidFill>
                        </a:defRPr>
                      </a:pPr>
                      <a:r>
                        <a:rPr>
                          <a:solidFill>
                            <a:srgbClr val="BC5F2B"/>
                          </a:solidFill>
                          <a:sym typeface="Arial"/>
                        </a:rPr>
                        <a:t>Grid (G)</a:t>
                      </a:r>
                    </a:p>
                  </a:txBody>
                  <a:tcPr marL="0" marR="0" marT="0" marB="0" anchor="t" anchorCtr="0" horzOverflow="overflow"/>
                </a:tc>
                <a:tc>
                  <a:txBody>
                    <a:bodyPr/>
                    <a:lstStyle/>
                    <a:p>
                      <a:pPr>
                        <a:defRPr sz="1800">
                          <a:solidFill>
                            <a:srgbClr val="000000"/>
                          </a:solidFill>
                        </a:defRPr>
                      </a:pPr>
                      <a:r>
                        <a:rPr>
                          <a:solidFill>
                            <a:srgbClr val="BC5F2B"/>
                          </a:solidFill>
                          <a:sym typeface="Arial"/>
                        </a:rPr>
                        <a:t>-665 V</a:t>
                      </a:r>
                    </a:p>
                  </a:txBody>
                  <a:tcPr marL="0" marR="0" marT="0" marB="0" anchor="t" anchorCtr="0" horzOverflow="overflow"/>
                </a:tc>
              </a:tr>
              <a:tr h="533200">
                <a:tc>
                  <a:txBody>
                    <a:bodyPr/>
                    <a:lstStyle/>
                    <a:p>
                      <a:pPr>
                        <a:defRPr sz="1800">
                          <a:solidFill>
                            <a:srgbClr val="000000"/>
                          </a:solidFill>
                        </a:defRPr>
                      </a:pPr>
                      <a:r>
                        <a:rPr>
                          <a:solidFill>
                            <a:srgbClr val="BC5F2B"/>
                          </a:solidFill>
                          <a:sym typeface="Arial"/>
                        </a:rPr>
                        <a:t>Induction (U)</a:t>
                      </a:r>
                    </a:p>
                  </a:txBody>
                  <a:tcPr marL="0" marR="0" marT="0" marB="0" anchor="t" anchorCtr="0" horzOverflow="overflow"/>
                </a:tc>
                <a:tc>
                  <a:txBody>
                    <a:bodyPr/>
                    <a:lstStyle/>
                    <a:p>
                      <a:pPr>
                        <a:defRPr sz="1800">
                          <a:solidFill>
                            <a:srgbClr val="000000"/>
                          </a:solidFill>
                        </a:defRPr>
                      </a:pPr>
                      <a:r>
                        <a:rPr>
                          <a:solidFill>
                            <a:srgbClr val="BC5F2B"/>
                          </a:solidFill>
                          <a:sym typeface="Arial"/>
                        </a:rPr>
                        <a:t>-370 V</a:t>
                      </a:r>
                    </a:p>
                  </a:txBody>
                  <a:tcPr marL="0" marR="0" marT="0" marB="0" anchor="t" anchorCtr="0" horzOverflow="overflow"/>
                </a:tc>
              </a:tr>
              <a:tr h="533200">
                <a:tc>
                  <a:txBody>
                    <a:bodyPr/>
                    <a:lstStyle/>
                    <a:p>
                      <a:pPr>
                        <a:defRPr sz="1800">
                          <a:solidFill>
                            <a:srgbClr val="000000"/>
                          </a:solidFill>
                        </a:defRPr>
                      </a:pPr>
                      <a:r>
                        <a:rPr>
                          <a:solidFill>
                            <a:srgbClr val="BC5F2B"/>
                          </a:solidFill>
                          <a:sym typeface="Arial"/>
                        </a:rPr>
                        <a:t>Induction (V)</a:t>
                      </a:r>
                    </a:p>
                  </a:txBody>
                  <a:tcPr marL="0" marR="0" marT="0" marB="0" anchor="t" anchorCtr="0" horzOverflow="overflow"/>
                </a:tc>
                <a:tc>
                  <a:txBody>
                    <a:bodyPr/>
                    <a:lstStyle/>
                    <a:p>
                      <a:pPr>
                        <a:defRPr sz="1800">
                          <a:solidFill>
                            <a:srgbClr val="000000"/>
                          </a:solidFill>
                        </a:defRPr>
                      </a:pPr>
                      <a:r>
                        <a:rPr>
                          <a:solidFill>
                            <a:srgbClr val="BC5F2B"/>
                          </a:solidFill>
                          <a:sym typeface="Arial"/>
                        </a:rPr>
                        <a:t>0 V</a:t>
                      </a:r>
                    </a:p>
                  </a:txBody>
                  <a:tcPr marL="0" marR="0" marT="0" marB="0" anchor="t" anchorCtr="0" horzOverflow="overflow"/>
                </a:tc>
              </a:tr>
              <a:tr h="533200">
                <a:tc>
                  <a:txBody>
                    <a:bodyPr/>
                    <a:lstStyle/>
                    <a:p>
                      <a:pPr>
                        <a:defRPr sz="1800">
                          <a:solidFill>
                            <a:srgbClr val="000000"/>
                          </a:solidFill>
                        </a:defRPr>
                      </a:pPr>
                      <a:r>
                        <a:rPr>
                          <a:solidFill>
                            <a:srgbClr val="BC5F2B"/>
                          </a:solidFill>
                          <a:sym typeface="Arial"/>
                        </a:rPr>
                        <a:t>Collection (X)</a:t>
                      </a:r>
                    </a:p>
                  </a:txBody>
                  <a:tcPr marL="0" marR="0" marT="0" marB="0" anchor="t" anchorCtr="0" horzOverflow="overflow"/>
                </a:tc>
                <a:tc>
                  <a:txBody>
                    <a:bodyPr/>
                    <a:lstStyle/>
                    <a:p>
                      <a:pPr>
                        <a:defRPr sz="1800">
                          <a:solidFill>
                            <a:srgbClr val="000000"/>
                          </a:solidFill>
                        </a:defRPr>
                      </a:pPr>
                      <a:r>
                        <a:rPr>
                          <a:solidFill>
                            <a:srgbClr val="BC5F2B"/>
                          </a:solidFill>
                          <a:sym typeface="Arial"/>
                        </a:rPr>
                        <a:t>820 V</a:t>
                      </a:r>
                    </a:p>
                  </a:txBody>
                  <a:tcPr marL="0" marR="0" marT="0" marB="0" anchor="t" anchorCtr="0" horzOverflow="overflow"/>
                </a:tc>
              </a:tr>
              <a:tr h="533200">
                <a:tc>
                  <a:txBody>
                    <a:bodyPr/>
                    <a:lstStyle/>
                    <a:p>
                      <a:pPr>
                        <a:defRPr sz="1800">
                          <a:solidFill>
                            <a:srgbClr val="000000"/>
                          </a:solidFill>
                        </a:defRPr>
                      </a:pPr>
                      <a:r>
                        <a:rPr>
                          <a:solidFill>
                            <a:srgbClr val="BC5F2B"/>
                          </a:solidFill>
                          <a:sym typeface="Arial"/>
                        </a:rPr>
                        <a:t>Mesh (M)</a:t>
                      </a:r>
                    </a:p>
                  </a:txBody>
                  <a:tcPr marL="0" marR="0" marT="0" marB="0" anchor="t" anchorCtr="0" horzOverflow="overflow"/>
                </a:tc>
                <a:tc>
                  <a:txBody>
                    <a:bodyPr/>
                    <a:lstStyle/>
                    <a:p>
                      <a:pPr>
                        <a:defRPr sz="1800">
                          <a:solidFill>
                            <a:srgbClr val="000000"/>
                          </a:solidFill>
                        </a:defRPr>
                      </a:pPr>
                      <a:r>
                        <a:rPr>
                          <a:solidFill>
                            <a:srgbClr val="BC5F2B"/>
                          </a:solidFill>
                          <a:sym typeface="Arial"/>
                        </a:rPr>
                        <a:t>0 V</a:t>
                      </a:r>
                    </a:p>
                  </a:txBody>
                  <a:tcPr marL="0" marR="0" marT="0" marB="0" anchor="t" anchorCtr="0" horzOverflow="overflow"/>
                </a:tc>
              </a:tr>
            </a:tbl>
          </a:graphicData>
        </a:graphic>
      </p:graphicFrame>
      <p:sp>
        <p:nvSpPr>
          <p:cNvPr id="246" name="Shape 246"/>
          <p:cNvSpPr/>
          <p:nvPr/>
        </p:nvSpPr>
        <p:spPr>
          <a:xfrm>
            <a:off x="909765" y="5549235"/>
            <a:ext cx="7926629" cy="6173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Operating voltages are based on achieving &gt;99% transparency for drifting ionization, and maintaining 500 V/cm drift field up to grid plane.</a:t>
            </a:r>
          </a:p>
        </p:txBody>
      </p:sp>
      <p:pic>
        <p:nvPicPr>
          <p:cNvPr id="247" name="pasted-image.pdf"/>
          <p:cNvPicPr>
            <a:picLocks noChangeAspect="1"/>
          </p:cNvPicPr>
          <p:nvPr/>
        </p:nvPicPr>
        <p:blipFill>
          <a:blip r:embed="rId2">
            <a:extLst/>
          </a:blip>
          <a:stretch>
            <a:fillRect/>
          </a:stretch>
        </p:blipFill>
        <p:spPr>
          <a:xfrm>
            <a:off x="102798" y="1562813"/>
            <a:ext cx="4738937" cy="3808085"/>
          </a:xfrm>
          <a:prstGeom prst="rect">
            <a:avLst/>
          </a:prstGeom>
          <a:ln w="12700">
            <a:miter lim="400000"/>
          </a:ln>
        </p:spPr>
      </p:pic>
      <p:sp>
        <p:nvSpPr>
          <p:cNvPr id="248" name="Shape 248"/>
          <p:cNvSpPr/>
          <p:nvPr/>
        </p:nvSpPr>
        <p:spPr>
          <a:xfrm>
            <a:off x="593447" y="4759959"/>
            <a:ext cx="2365111" cy="1"/>
          </a:xfrm>
          <a:prstGeom prst="line">
            <a:avLst/>
          </a:prstGeom>
          <a:ln w="25400">
            <a:solidFill>
              <a:schemeClr val="accent6">
                <a:lumOff val="47999"/>
              </a:schemeClr>
            </a:solidFill>
            <a:prstDash val="sysDot"/>
            <a:miter lim="400000"/>
          </a:ln>
        </p:spPr>
        <p:txBody>
          <a:bodyPr lIns="45719" rIns="45719"/>
          <a:lstStyle/>
          <a:p>
            <a:pPr/>
          </a:p>
        </p:txBody>
      </p:sp>
      <p:sp>
        <p:nvSpPr>
          <p:cNvPr id="249" name="Shape 249"/>
          <p:cNvSpPr/>
          <p:nvPr/>
        </p:nvSpPr>
        <p:spPr>
          <a:xfrm>
            <a:off x="38025" y="4597329"/>
            <a:ext cx="538918"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solidFill>
                  <a:schemeClr val="accent6">
                    <a:lumOff val="47999"/>
                  </a:schemeClr>
                </a:solidFill>
              </a:defRPr>
            </a:lvl1pPr>
          </a:lstStyle>
          <a:p>
            <a:pPr/>
            <a:r>
              <a:t>Mesh</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ph type="title"/>
          </p:nvPr>
        </p:nvSpPr>
        <p:spPr>
          <a:prstGeom prst="rect">
            <a:avLst/>
          </a:prstGeom>
        </p:spPr>
        <p:txBody>
          <a:bodyPr/>
          <a:lstStyle>
            <a:lvl1pPr defTabSz="434340">
              <a:defRPr sz="4180"/>
            </a:lvl1pPr>
          </a:lstStyle>
          <a:p>
            <a:pPr/>
            <a:r>
              <a:t>Physics Motivations</a:t>
            </a:r>
          </a:p>
        </p:txBody>
      </p:sp>
      <p:sp>
        <p:nvSpPr>
          <p:cNvPr id="252" name="Shape 25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3" name="Shape 253"/>
          <p:cNvSpPr/>
          <p:nvPr>
            <p:ph type="body" idx="1"/>
          </p:nvPr>
        </p:nvSpPr>
        <p:spPr>
          <a:xfrm>
            <a:off x="84601" y="1233169"/>
            <a:ext cx="8862599" cy="5031627"/>
          </a:xfrm>
          <a:prstGeom prst="rect">
            <a:avLst/>
          </a:prstGeom>
        </p:spPr>
        <p:txBody>
          <a:bodyPr/>
          <a:lstStyle/>
          <a:p>
            <a:pPr>
              <a:defRPr b="1"/>
            </a:pPr>
            <a:r>
              <a:t>protoDUNE detector is a full-scale replica of DUNE FD to provide data-based input to design choices and physics performance.</a:t>
            </a:r>
          </a:p>
          <a:p>
            <a:pPr/>
            <a:r>
              <a:t>protoDUNE is intended to provide comprehensive input on a DUNE-design LArTPC’s capability for:</a:t>
            </a:r>
          </a:p>
          <a:p>
            <a:pPr lvl="1" marL="539813" indent="-265176">
              <a:buSzPct val="100000"/>
              <a:defRPr sz="2000"/>
            </a:pPr>
            <a:r>
              <a:t>electron/photon separation</a:t>
            </a:r>
          </a:p>
          <a:p>
            <a:pPr lvl="1" marL="539813" indent="-265176">
              <a:buSzPct val="100000"/>
              <a:defRPr sz="2000"/>
            </a:pPr>
            <a:r>
              <a:t>particle identification for all species (𝝁/𝝅/𝜥/</a:t>
            </a:r>
            <a:r>
              <a:rPr b="1"/>
              <a:t>p</a:t>
            </a:r>
            <a:r>
              <a:t>/</a:t>
            </a:r>
            <a:r>
              <a:rPr b="1"/>
              <a:t>e</a:t>
            </a:r>
            <a:r>
              <a:t>/</a:t>
            </a:r>
            <a:r>
              <a:rPr b="1"/>
              <a:t>𝜸</a:t>
            </a:r>
            <a:r>
              <a:rPr b="1" i="1"/>
              <a:t>)</a:t>
            </a:r>
            <a:r>
              <a:t> across momentum range expected in DUNE beam.</a:t>
            </a:r>
          </a:p>
          <a:p>
            <a:pPr lvl="1" marL="539813" indent="-265176">
              <a:buSzPct val="100000"/>
              <a:defRPr sz="2000"/>
            </a:pPr>
            <a:r>
              <a:t>low-E physics (&lt; 100 MeV,  e.g. SuperNova)</a:t>
            </a:r>
          </a:p>
          <a:p>
            <a:pPr/>
            <a:r>
              <a:t>Data will be used to tune simulations for DUNE.</a:t>
            </a:r>
          </a:p>
          <a:p>
            <a:pPr/>
            <a:r>
              <a:t>Analysis techniques developed for protoDUNE will be directly transferable to DUNE FD.</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Shape 255"/>
          <p:cNvSpPr/>
          <p:nvPr>
            <p:ph type="title"/>
          </p:nvPr>
        </p:nvSpPr>
        <p:spPr>
          <a:prstGeom prst="rect">
            <a:avLst/>
          </a:prstGeom>
        </p:spPr>
        <p:txBody>
          <a:bodyPr/>
          <a:lstStyle>
            <a:lvl1pPr defTabSz="434340">
              <a:defRPr sz="4180"/>
            </a:lvl1pPr>
          </a:lstStyle>
          <a:p>
            <a:pPr/>
            <a:r>
              <a:t>Physics Motivations</a:t>
            </a:r>
          </a:p>
        </p:txBody>
      </p:sp>
      <p:sp>
        <p:nvSpPr>
          <p:cNvPr id="256" name="Shape 25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257" name="Table 257"/>
          <p:cNvGraphicFramePr/>
          <p:nvPr/>
        </p:nvGraphicFramePr>
        <p:xfrm>
          <a:off x="110066" y="1401005"/>
          <a:ext cx="8988641" cy="5612837"/>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046114"/>
                <a:gridCol w="5929825"/>
              </a:tblGrid>
              <a:tr h="765366">
                <a:tc>
                  <a:txBody>
                    <a:bodyPr/>
                    <a:lstStyle/>
                    <a:p>
                      <a:pPr>
                        <a:defRPr b="0" sz="1800">
                          <a:solidFill>
                            <a:srgbClr val="000000"/>
                          </a:solidFill>
                        </a:defRPr>
                      </a:pPr>
                      <a:r>
                        <a:rPr b="1">
                          <a:solidFill>
                            <a:schemeClr val="accent2">
                              <a:lumOff val="44000"/>
                            </a:schemeClr>
                          </a:solidFill>
                          <a:sym typeface="Arial"/>
                        </a:rPr>
                        <a:t>Physics Requirement (APA-centric)</a:t>
                      </a:r>
                    </a:p>
                  </a:txBody>
                  <a:tcPr marL="0" marR="0" marT="0" marB="0" anchor="t" anchorCtr="0" horzOverflow="overflow"/>
                </a:tc>
                <a:tc>
                  <a:txBody>
                    <a:bodyPr/>
                    <a:lstStyle/>
                    <a:p>
                      <a:pPr>
                        <a:defRPr b="0" sz="1800">
                          <a:solidFill>
                            <a:srgbClr val="000000"/>
                          </a:solidFill>
                        </a:defRPr>
                      </a:pPr>
                      <a:r>
                        <a:rPr b="1">
                          <a:solidFill>
                            <a:schemeClr val="accent2">
                              <a:lumOff val="44000"/>
                            </a:schemeClr>
                          </a:solidFill>
                          <a:sym typeface="Arial"/>
                        </a:rPr>
                        <a:t>Value</a:t>
                      </a:r>
                    </a:p>
                  </a:txBody>
                  <a:tcPr marL="0" marR="0" marT="0" marB="0" anchor="t" anchorCtr="0" horzOverflow="overflow"/>
                </a:tc>
              </a:tr>
              <a:tr h="530961">
                <a:tc>
                  <a:txBody>
                    <a:bodyPr/>
                    <a:lstStyle/>
                    <a:p>
                      <a:pPr>
                        <a:defRPr sz="1800">
                          <a:solidFill>
                            <a:srgbClr val="000000"/>
                          </a:solidFill>
                        </a:defRPr>
                      </a:pPr>
                      <a:r>
                        <a:rPr>
                          <a:solidFill>
                            <a:srgbClr val="BC5F2B"/>
                          </a:solidFill>
                          <a:sym typeface="Arial"/>
                        </a:rPr>
                        <a:t>MIP Identification</a:t>
                      </a:r>
                    </a:p>
                  </a:txBody>
                  <a:tcPr marL="0" marR="0" marT="0" marB="0" anchor="t" anchorCtr="0" horzOverflow="overflow"/>
                </a:tc>
                <a:tc>
                  <a:txBody>
                    <a:bodyPr/>
                    <a:lstStyle/>
                    <a:p>
                      <a:pPr>
                        <a:defRPr sz="1800">
                          <a:solidFill>
                            <a:srgbClr val="000000"/>
                          </a:solidFill>
                        </a:defRPr>
                      </a:pPr>
                      <a:r>
                        <a:rPr>
                          <a:solidFill>
                            <a:srgbClr val="BC5F2B"/>
                          </a:solidFill>
                          <a:sym typeface="Arial"/>
                        </a:rPr>
                        <a:t>100% efficiency anywhere in active detector volume.</a:t>
                      </a:r>
                    </a:p>
                  </a:txBody>
                  <a:tcPr marL="0" marR="0" marT="0" marB="0" anchor="t" anchorCtr="0" horzOverflow="overflow"/>
                </a:tc>
              </a:tr>
              <a:tr h="538621">
                <a:tc>
                  <a:txBody>
                    <a:bodyPr/>
                    <a:lstStyle/>
                    <a:p>
                      <a:pPr>
                        <a:defRPr sz="1800">
                          <a:solidFill>
                            <a:srgbClr val="000000"/>
                          </a:solidFill>
                        </a:defRPr>
                      </a:pPr>
                      <a:r>
                        <a:rPr>
                          <a:solidFill>
                            <a:srgbClr val="BC5F2B"/>
                          </a:solidFill>
                          <a:sym typeface="Arial"/>
                        </a:rPr>
                        <a:t>Efficiency for charge reconstruction. </a:t>
                      </a:r>
                    </a:p>
                  </a:txBody>
                  <a:tcPr marL="0" marR="0" marT="0" marB="0" anchor="t" anchorCtr="0" horzOverflow="overflow"/>
                </a:tc>
                <a:tc>
                  <a:txBody>
                    <a:bodyPr/>
                    <a:lstStyle/>
                    <a:p>
                      <a:pPr>
                        <a:defRPr sz="1800">
                          <a:solidFill>
                            <a:srgbClr val="000000"/>
                          </a:solidFill>
                        </a:defRPr>
                      </a:pPr>
                      <a:r>
                        <a:rPr>
                          <a:solidFill>
                            <a:srgbClr val="BC5F2B"/>
                          </a:solidFill>
                          <a:sym typeface="Arial"/>
                        </a:rPr>
                        <a:t>-  &gt;90% for &gt;100 MeV of visible energy.  
-  “High efficiency” for &lt;100 MeV.</a:t>
                      </a:r>
                    </a:p>
                  </a:txBody>
                  <a:tcPr marL="0" marR="0" marT="0" marB="0" anchor="t" anchorCtr="0" horzOverflow="overflow"/>
                </a:tc>
              </a:tr>
              <a:tr h="538621">
                <a:tc>
                  <a:txBody>
                    <a:bodyPr/>
                    <a:lstStyle/>
                    <a:p>
                      <a:pPr>
                        <a:defRPr sz="1800">
                          <a:solidFill>
                            <a:srgbClr val="000000"/>
                          </a:solidFill>
                        </a:defRPr>
                      </a:pPr>
                      <a:r>
                        <a:rPr>
                          <a:solidFill>
                            <a:srgbClr val="BC5F2B"/>
                          </a:solidFill>
                          <a:sym typeface="Arial"/>
                        </a:rPr>
                        <a:t>Vertex Resolution</a:t>
                      </a:r>
                    </a:p>
                  </a:txBody>
                  <a:tcPr marL="0" marR="0" marT="0" marB="0" anchor="t" anchorCtr="0" horzOverflow="overflow"/>
                </a:tc>
                <a:tc>
                  <a:txBody>
                    <a:bodyPr/>
                    <a:lstStyle/>
                    <a:p>
                      <a:pPr>
                        <a:defRPr sz="1800">
                          <a:solidFill>
                            <a:srgbClr val="000000"/>
                          </a:solidFill>
                        </a:defRPr>
                      </a:pPr>
                      <a:r>
                        <a:rPr>
                          <a:solidFill>
                            <a:srgbClr val="BC5F2B"/>
                          </a:solidFill>
                          <a:sym typeface="Arial"/>
                        </a:rPr>
                        <a:t>(1.5 cm, 1.5 cm, 1.5 cm) to ensure &lt;1% uncertainty of fiducial volume.</a:t>
                      </a:r>
                    </a:p>
                  </a:txBody>
                  <a:tcPr marL="0" marR="0" marT="0" marB="0" anchor="t" anchorCtr="0" horzOverflow="overflow"/>
                </a:tc>
              </a:tr>
              <a:tr h="1338721">
                <a:tc>
                  <a:txBody>
                    <a:bodyPr/>
                    <a:lstStyle/>
                    <a:p>
                      <a:pPr>
                        <a:defRPr sz="1800">
                          <a:sym typeface="Arial"/>
                        </a:defRPr>
                      </a:pPr>
                      <a:r>
                        <a:t>𝝁/𝝅/𝜥/</a:t>
                      </a:r>
                      <a:r>
                        <a:rPr b="1" i="1"/>
                        <a:t>p </a:t>
                      </a:r>
                      <a:r>
                        <a:t>Identification</a:t>
                      </a:r>
                    </a:p>
                  </a:txBody>
                  <a:tcPr marL="0" marR="0" marT="0" marB="0" anchor="t" anchorCtr="0" horzOverflow="overflow"/>
                </a:tc>
                <a:tc>
                  <a:txBody>
                    <a:bodyPr/>
                    <a:lstStyle/>
                    <a:p>
                      <a:pPr>
                        <a:defRPr sz="1800">
                          <a:sym typeface="Arial"/>
                        </a:defRPr>
                      </a:pPr>
                      <a:r>
                        <a:t>- Muons: &lt;(18%) 5% momentum resolution (non)contained</a:t>
                      </a:r>
                    </a:p>
                    <a:p>
                      <a:pPr>
                        <a:defRPr sz="1800">
                          <a:sym typeface="Arial"/>
                        </a:defRPr>
                      </a:pPr>
                      <a:r>
                        <a:t>- Hadronic energy resolution for stopping hadrons: 1-5%</a:t>
                      </a:r>
                    </a:p>
                    <a:p>
                      <a:pPr marL="138825" indent="-138825">
                        <a:buSzPct val="100000"/>
                        <a:buChar char="-"/>
                        <a:defRPr sz="1800">
                          <a:sym typeface="Arial"/>
                        </a:defRPr>
                      </a:pPr>
                      <a:r>
                        <a:t>90% efficiency for stub-finding (electron stubs &gt;5 MeV momentum)</a:t>
                      </a:r>
                    </a:p>
                  </a:txBody>
                  <a:tcPr marL="0" marR="0" marT="0" marB="0" anchor="t" anchorCtr="0" horzOverflow="overflow"/>
                </a:tc>
              </a:tr>
              <a:tr h="848056">
                <a:tc>
                  <a:txBody>
                    <a:bodyPr/>
                    <a:lstStyle/>
                    <a:p>
                      <a:pPr>
                        <a:defRPr b="1" i="1" sz="1800">
                          <a:sym typeface="Arial"/>
                        </a:defRPr>
                      </a:pPr>
                      <a:r>
                        <a:t>e</a:t>
                      </a:r>
                      <a:r>
                        <a:rPr b="0" i="0"/>
                        <a:t>/𝜸 Identification/Separation</a:t>
                      </a:r>
                    </a:p>
                  </a:txBody>
                  <a:tcPr marL="0" marR="0" marT="0" marB="0" anchor="t" anchorCtr="0" horzOverflow="overflow"/>
                </a:tc>
                <a:tc>
                  <a:txBody>
                    <a:bodyPr/>
                    <a:lstStyle/>
                    <a:p>
                      <a:pPr>
                        <a:defRPr sz="1800">
                          <a:sym typeface="Arial"/>
                        </a:defRPr>
                      </a:pPr>
                      <a:r>
                        <a:t>- &lt;1% photon mis-ID, and &gt;90% electron efficiency, in 0.2-6.0 GeV range</a:t>
                      </a:r>
                    </a:p>
                    <a:p>
                      <a:pPr marL="138825" indent="-138825">
                        <a:buSzPct val="100000"/>
                        <a:buChar char="-"/>
                        <a:defRPr sz="1300">
                          <a:sym typeface="Arial"/>
                        </a:defRPr>
                      </a:pPr>
                      <a:r>
                        <a:rPr sz="1800"/>
                        <a:t>&lt;5% electron energy scale uncertainty</a:t>
                      </a:r>
                      <a:r>
                        <a:t> </a:t>
                      </a:r>
                    </a:p>
                  </a:txBody>
                  <a:tcPr marL="0" marR="0" marT="0" marB="0" anchor="t" anchorCtr="0" horzOverflow="overflow"/>
                </a:tc>
              </a:tr>
            </a:tbl>
          </a:graphicData>
        </a:graphic>
      </p:graphicFrame>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9" name="Shape 259"/>
          <p:cNvSpPr/>
          <p:nvPr>
            <p:ph type="title"/>
          </p:nvPr>
        </p:nvSpPr>
        <p:spPr>
          <a:prstGeom prst="rect">
            <a:avLst/>
          </a:prstGeom>
        </p:spPr>
        <p:txBody>
          <a:bodyPr/>
          <a:lstStyle>
            <a:lvl1pPr defTabSz="434340">
              <a:defRPr sz="4180"/>
            </a:lvl1pPr>
          </a:lstStyle>
          <a:p>
            <a:pPr/>
            <a:r>
              <a:t>Detector Performance</a:t>
            </a:r>
          </a:p>
        </p:txBody>
      </p:sp>
      <p:sp>
        <p:nvSpPr>
          <p:cNvPr id="260" name="Shape 26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261" name="Table 261"/>
          <p:cNvGraphicFramePr/>
          <p:nvPr/>
        </p:nvGraphicFramePr>
        <p:xfrm>
          <a:off x="387746" y="1698145"/>
          <a:ext cx="8560893" cy="4498640"/>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731161"/>
                <a:gridCol w="2679600"/>
                <a:gridCol w="3137429"/>
              </a:tblGrid>
              <a:tr h="322294">
                <a:tc>
                  <a:txBody>
                    <a:bodyPr/>
                    <a:lstStyle/>
                    <a:p>
                      <a:pPr>
                        <a:defRPr b="0" sz="1800">
                          <a:solidFill>
                            <a:srgbClr val="000000"/>
                          </a:solidFill>
                        </a:defRPr>
                      </a:pPr>
                      <a:r>
                        <a:rPr b="1">
                          <a:solidFill>
                            <a:schemeClr val="accent2">
                              <a:lumOff val="44000"/>
                            </a:schemeClr>
                          </a:solidFill>
                          <a:sym typeface="Arial"/>
                        </a:rPr>
                        <a:t>Parameter (APA-centric)</a:t>
                      </a:r>
                    </a:p>
                  </a:txBody>
                  <a:tcPr marL="0" marR="0" marT="0" marB="0" anchor="t" anchorCtr="0" horzOverflow="overflow"/>
                </a:tc>
                <a:tc>
                  <a:txBody>
                    <a:bodyPr/>
                    <a:lstStyle/>
                    <a:p>
                      <a:pPr>
                        <a:defRPr b="0" sz="1800">
                          <a:solidFill>
                            <a:srgbClr val="000000"/>
                          </a:solidFill>
                        </a:defRPr>
                      </a:pPr>
                      <a:r>
                        <a:rPr b="1">
                          <a:solidFill>
                            <a:schemeClr val="accent2">
                              <a:lumOff val="44000"/>
                            </a:schemeClr>
                          </a:solidFill>
                          <a:sym typeface="Arial"/>
                        </a:rPr>
                        <a:t>Design Requirement</a:t>
                      </a:r>
                    </a:p>
                  </a:txBody>
                  <a:tcPr marL="0" marR="0" marT="0" marB="0" anchor="t" anchorCtr="0" horzOverflow="overflow"/>
                </a:tc>
                <a:tc>
                  <a:txBody>
                    <a:bodyPr/>
                    <a:lstStyle/>
                    <a:p>
                      <a:pPr>
                        <a:defRPr b="0" sz="1800">
                          <a:solidFill>
                            <a:srgbClr val="000000"/>
                          </a:solidFill>
                        </a:defRPr>
                      </a:pPr>
                      <a:r>
                        <a:rPr b="1">
                          <a:solidFill>
                            <a:schemeClr val="accent2">
                              <a:lumOff val="44000"/>
                            </a:schemeClr>
                          </a:solidFill>
                          <a:sym typeface="Arial"/>
                        </a:rPr>
                        <a:t>Note</a:t>
                      </a:r>
                    </a:p>
                  </a:txBody>
                  <a:tcPr marL="0" marR="0" marT="0" marB="0" anchor="t" anchorCtr="0" horzOverflow="overflow"/>
                </a:tc>
              </a:tr>
              <a:tr h="671783">
                <a:tc>
                  <a:txBody>
                    <a:bodyPr/>
                    <a:lstStyle/>
                    <a:p>
                      <a:pPr>
                        <a:defRPr sz="1800">
                          <a:solidFill>
                            <a:srgbClr val="000000"/>
                          </a:solidFill>
                        </a:defRPr>
                      </a:pPr>
                      <a:r>
                        <a:rPr>
                          <a:solidFill>
                            <a:srgbClr val="BC5F2B"/>
                          </a:solidFill>
                          <a:sym typeface="Arial"/>
                        </a:rPr>
                        <a:t>Wire Tension</a:t>
                      </a:r>
                    </a:p>
                  </a:txBody>
                  <a:tcPr marL="0" marR="0" marT="0" marB="0" anchor="t" anchorCtr="0" horzOverflow="overflow"/>
                </a:tc>
                <a:tc>
                  <a:txBody>
                    <a:bodyPr/>
                    <a:lstStyle/>
                    <a:p>
                      <a:pPr>
                        <a:defRPr sz="1800">
                          <a:solidFill>
                            <a:srgbClr val="000000"/>
                          </a:solidFill>
                        </a:defRPr>
                      </a:pPr>
                      <a:r>
                        <a:rPr>
                          <a:solidFill>
                            <a:srgbClr val="BC5F2B"/>
                          </a:solidFill>
                          <a:sym typeface="Arial"/>
                        </a:rPr>
                        <a:t>5.0 N [1.0 N]</a:t>
                      </a:r>
                    </a:p>
                  </a:txBody>
                  <a:tcPr marL="0" marR="0" marT="0" marB="0" anchor="t" anchorCtr="0" horzOverflow="overflow"/>
                </a:tc>
                <a:tc>
                  <a:txBody>
                    <a:bodyPr/>
                    <a:lstStyle/>
                    <a:p>
                      <a:pPr>
                        <a:defRPr sz="1800">
                          <a:solidFill>
                            <a:srgbClr val="000000"/>
                          </a:solidFill>
                        </a:defRPr>
                      </a:pPr>
                      <a:r>
                        <a:rPr sz="1400">
                          <a:solidFill>
                            <a:srgbClr val="BC5F2B"/>
                          </a:solidFill>
                          <a:sym typeface="Arial"/>
                        </a:rPr>
                        <a:t>Chosen to limit sag to &lt;0.5mm, and stay below break-point of BeCu (~30 N)</a:t>
                      </a:r>
                    </a:p>
                  </a:txBody>
                  <a:tcPr marL="0" marR="0" marT="0" marB="0" anchor="t" anchorCtr="0" horzOverflow="overflow"/>
                </a:tc>
              </a:tr>
              <a:tr h="495379">
                <a:tc>
                  <a:txBody>
                    <a:bodyPr/>
                    <a:lstStyle/>
                    <a:p>
                      <a:pPr>
                        <a:defRPr sz="1800">
                          <a:solidFill>
                            <a:srgbClr val="000000"/>
                          </a:solidFill>
                        </a:defRPr>
                      </a:pPr>
                      <a:r>
                        <a:rPr>
                          <a:solidFill>
                            <a:srgbClr val="BC5F2B"/>
                          </a:solidFill>
                          <a:sym typeface="Arial"/>
                        </a:rPr>
                        <a:t>APA Frame Planarity</a:t>
                      </a:r>
                    </a:p>
                  </a:txBody>
                  <a:tcPr marL="0" marR="0" marT="0" marB="0" anchor="t" anchorCtr="0" horzOverflow="overflow"/>
                </a:tc>
                <a:tc>
                  <a:txBody>
                    <a:bodyPr/>
                    <a:lstStyle/>
                    <a:p>
                      <a:pPr>
                        <a:defRPr sz="1800">
                          <a:solidFill>
                            <a:srgbClr val="000000"/>
                          </a:solidFill>
                        </a:defRPr>
                      </a:pPr>
                      <a:r>
                        <a:rPr>
                          <a:solidFill>
                            <a:srgbClr val="BC5F2B"/>
                          </a:solidFill>
                          <a:sym typeface="Arial"/>
                        </a:rPr>
                        <a:t>5 mm</a:t>
                      </a:r>
                    </a:p>
                  </a:txBody>
                  <a:tcPr marL="0" marR="0" marT="0" marB="0" anchor="t" anchorCtr="0" horzOverflow="overflow"/>
                </a:tc>
                <a:tc>
                  <a:txBody>
                    <a:bodyPr/>
                    <a:lstStyle/>
                    <a:p>
                      <a:pPr>
                        <a:defRPr sz="1800">
                          <a:solidFill>
                            <a:srgbClr val="000000"/>
                          </a:solidFill>
                        </a:defRPr>
                      </a:pPr>
                      <a:r>
                        <a:rPr sz="1400">
                          <a:solidFill>
                            <a:srgbClr val="BC5F2B"/>
                          </a:solidFill>
                          <a:sym typeface="Arial"/>
                        </a:rPr>
                        <a:t>To maintain anode plane transparency.</a:t>
                      </a:r>
                    </a:p>
                  </a:txBody>
                  <a:tcPr marL="0" marR="0" marT="0" marB="0" anchor="t" anchorCtr="0" horzOverflow="overflow"/>
                </a:tc>
              </a:tr>
              <a:tr h="570001">
                <a:tc>
                  <a:txBody>
                    <a:bodyPr/>
                    <a:lstStyle/>
                    <a:p>
                      <a:pPr>
                        <a:defRPr sz="1800">
                          <a:solidFill>
                            <a:srgbClr val="000000"/>
                          </a:solidFill>
                        </a:defRPr>
                      </a:pPr>
                      <a:r>
                        <a:rPr>
                          <a:solidFill>
                            <a:srgbClr val="BC5F2B"/>
                          </a:solidFill>
                          <a:sym typeface="Arial"/>
                        </a:rPr>
                        <a:t>Bias voltage </a:t>
                      </a:r>
                    </a:p>
                  </a:txBody>
                  <a:tcPr marL="0" marR="0" marT="0" marB="0" anchor="t" anchorCtr="0" horzOverflow="overflow"/>
                </a:tc>
                <a:tc>
                  <a:txBody>
                    <a:bodyPr/>
                    <a:lstStyle/>
                    <a:p>
                      <a:pPr>
                        <a:defRPr sz="1800">
                          <a:solidFill>
                            <a:srgbClr val="000000"/>
                          </a:solidFill>
                        </a:defRPr>
                      </a:pPr>
                      <a:r>
                        <a:rPr>
                          <a:solidFill>
                            <a:srgbClr val="BC5F2B"/>
                          </a:solidFill>
                          <a:sym typeface="Arial"/>
                        </a:rPr>
                        <a:t>Must hold &gt;100% of max. operating voltage.</a:t>
                      </a:r>
                    </a:p>
                  </a:txBody>
                  <a:tcPr marL="0" marR="0" marT="0" marB="0" anchor="t" anchorCtr="0" horzOverflow="overflow"/>
                </a:tc>
                <a:tc>
                  <a:txBody>
                    <a:bodyPr/>
                    <a:lstStyle/>
                    <a:p>
                      <a:pPr>
                        <a:defRPr sz="1800">
                          <a:solidFill>
                            <a:srgbClr val="000000"/>
                          </a:solidFill>
                        </a:defRPr>
                      </a:pPr>
                      <a:r>
                        <a:rPr sz="1400">
                          <a:solidFill>
                            <a:srgbClr val="BC5F2B"/>
                          </a:solidFill>
                          <a:sym typeface="Arial"/>
                        </a:rPr>
                        <a:t>Headroom in case anode voltages need to be adjusted.</a:t>
                      </a:r>
                    </a:p>
                  </a:txBody>
                  <a:tcPr marL="0" marR="0" marT="0" marB="0" anchor="t" anchorCtr="0" horzOverflow="overflow"/>
                </a:tc>
              </a:tr>
              <a:tr h="454199">
                <a:tc>
                  <a:txBody>
                    <a:bodyPr/>
                    <a:lstStyle/>
                    <a:p>
                      <a:pPr>
                        <a:defRPr sz="1800">
                          <a:solidFill>
                            <a:srgbClr val="000000"/>
                          </a:solidFill>
                        </a:defRPr>
                      </a:pPr>
                      <a:r>
                        <a:rPr>
                          <a:solidFill>
                            <a:srgbClr val="BC5F2B"/>
                          </a:solidFill>
                          <a:sym typeface="Arial"/>
                        </a:rPr>
                        <a:t>S/N</a:t>
                      </a:r>
                    </a:p>
                  </a:txBody>
                  <a:tcPr marL="0" marR="0" marT="0" marB="0" anchor="t" anchorCtr="0" horzOverflow="overflow"/>
                </a:tc>
                <a:tc>
                  <a:txBody>
                    <a:bodyPr/>
                    <a:lstStyle/>
                    <a:p>
                      <a:pPr>
                        <a:defRPr sz="1800">
                          <a:solidFill>
                            <a:srgbClr val="000000"/>
                          </a:solidFill>
                        </a:defRPr>
                      </a:pPr>
                      <a:r>
                        <a:rPr>
                          <a:solidFill>
                            <a:srgbClr val="BC5F2B"/>
                          </a:solidFill>
                          <a:sym typeface="Arial"/>
                        </a:rPr>
                        <a:t>&gt;9:1</a:t>
                      </a:r>
                    </a:p>
                  </a:txBody>
                  <a:tcPr marL="0" marR="0" marT="0" marB="0" anchor="t" anchorCtr="0" horzOverflow="overflow"/>
                </a:tc>
                <a:tc>
                  <a:txBody>
                    <a:bodyPr/>
                    <a:lstStyle/>
                    <a:p>
                      <a:pPr>
                        <a:defRPr sz="1800">
                          <a:solidFill>
                            <a:srgbClr val="000000"/>
                          </a:solidFill>
                        </a:defRPr>
                      </a:pPr>
                      <a:r>
                        <a:rPr sz="1400">
                          <a:solidFill>
                            <a:srgbClr val="BC5F2B"/>
                          </a:solidFill>
                          <a:sym typeface="Arial"/>
                        </a:rPr>
                        <a:t>To allow MIP measurement with high-efficiency everywhere in TPC.</a:t>
                      </a:r>
                    </a:p>
                  </a:txBody>
                  <a:tcPr marL="0" marR="0" marT="0" marB="0" anchor="t" anchorCtr="0" horzOverflow="overflow"/>
                </a:tc>
              </a:tr>
              <a:tr h="506274">
                <a:tc>
                  <a:txBody>
                    <a:bodyPr/>
                    <a:lstStyle/>
                    <a:p>
                      <a:pPr>
                        <a:defRPr sz="1800">
                          <a:solidFill>
                            <a:srgbClr val="000000"/>
                          </a:solidFill>
                        </a:defRPr>
                      </a:pPr>
                      <a:r>
                        <a:rPr>
                          <a:solidFill>
                            <a:srgbClr val="BC5F2B"/>
                          </a:solidFill>
                          <a:sym typeface="Arial"/>
                        </a:rPr>
                        <a:t>Wire pitch</a:t>
                      </a:r>
                    </a:p>
                  </a:txBody>
                  <a:tcPr marL="0" marR="0" marT="0" marB="0" anchor="t" anchorCtr="0" horzOverflow="overflow"/>
                </a:tc>
                <a:tc>
                  <a:txBody>
                    <a:bodyPr/>
                    <a:lstStyle/>
                    <a:p>
                      <a:pPr>
                        <a:defRPr sz="1800">
                          <a:solidFill>
                            <a:srgbClr val="000000"/>
                          </a:solidFill>
                        </a:defRPr>
                      </a:pPr>
                      <a:r>
                        <a:rPr>
                          <a:solidFill>
                            <a:srgbClr val="BC5F2B"/>
                          </a:solidFill>
                          <a:sym typeface="Arial"/>
                        </a:rPr>
                        <a:t>~5 mm</a:t>
                      </a:r>
                    </a:p>
                  </a:txBody>
                  <a:tcPr marL="0" marR="0" marT="0" marB="0" anchor="t" anchorCtr="0" horzOverflow="overflow"/>
                </a:tc>
                <a:tc>
                  <a:txBody>
                    <a:bodyPr/>
                    <a:lstStyle/>
                    <a:p>
                      <a:pPr>
                        <a:defRPr sz="1800">
                          <a:solidFill>
                            <a:srgbClr val="000000"/>
                          </a:solidFill>
                        </a:defRPr>
                      </a:pPr>
                      <a:r>
                        <a:rPr sz="1400">
                          <a:solidFill>
                            <a:srgbClr val="BC5F2B"/>
                          </a:solidFill>
                          <a:sym typeface="Arial"/>
                        </a:rPr>
                        <a:t>To provide enough granularity for PID, particularly e/gamma separation.</a:t>
                      </a:r>
                    </a:p>
                  </a:txBody>
                  <a:tcPr marL="0" marR="0" marT="0" marB="0" anchor="t" anchorCtr="0" horzOverflow="overflow"/>
                </a:tc>
              </a:tr>
              <a:tr h="506274">
                <a:tc>
                  <a:txBody>
                    <a:bodyPr/>
                    <a:lstStyle/>
                    <a:p>
                      <a:pPr>
                        <a:defRPr sz="1800">
                          <a:solidFill>
                            <a:srgbClr val="000000"/>
                          </a:solidFill>
                        </a:defRPr>
                      </a:pPr>
                      <a:r>
                        <a:rPr>
                          <a:solidFill>
                            <a:srgbClr val="BC5F2B"/>
                          </a:solidFill>
                          <a:sym typeface="Arial"/>
                        </a:rPr>
                        <a:t>Wire position tolerance</a:t>
                      </a:r>
                    </a:p>
                  </a:txBody>
                  <a:tcPr marL="0" marR="0" marT="0" marB="0" anchor="t" anchorCtr="0" horzOverflow="overflow"/>
                </a:tc>
                <a:tc>
                  <a:txBody>
                    <a:bodyPr/>
                    <a:lstStyle/>
                    <a:p>
                      <a:pPr>
                        <a:defRPr sz="1800">
                          <a:solidFill>
                            <a:srgbClr val="000000"/>
                          </a:solidFill>
                        </a:defRPr>
                      </a:pPr>
                      <a:r>
                        <a:rPr>
                          <a:solidFill>
                            <a:srgbClr val="BC5F2B"/>
                          </a:solidFill>
                          <a:sym typeface="Arial"/>
                        </a:rPr>
                        <a:t>0.5 mm</a:t>
                      </a:r>
                    </a:p>
                  </a:txBody>
                  <a:tcPr marL="0" marR="0" marT="0" marB="0" anchor="t" anchorCtr="0" horzOverflow="overflow"/>
                </a:tc>
                <a:tc>
                  <a:txBody>
                    <a:bodyPr/>
                    <a:lstStyle/>
                    <a:p>
                      <a:pPr>
                        <a:defRPr sz="1800">
                          <a:solidFill>
                            <a:srgbClr val="000000"/>
                          </a:solidFill>
                        </a:defRPr>
                      </a:pPr>
                      <a:r>
                        <a:rPr sz="1400">
                          <a:solidFill>
                            <a:srgbClr val="BC5F2B"/>
                          </a:solidFill>
                          <a:sym typeface="Arial"/>
                        </a:rPr>
                        <a:t>To achieve reconstruction precision.</a:t>
                      </a:r>
                    </a:p>
                  </a:txBody>
                  <a:tcPr marL="0" marR="0" marT="0" marB="0" anchor="t" anchorCtr="0" horzOverflow="overflow"/>
                </a:tc>
              </a:tr>
              <a:tr h="506274">
                <a:tc>
                  <a:txBody>
                    <a:bodyPr/>
                    <a:lstStyle/>
                    <a:p>
                      <a:pPr>
                        <a:defRPr sz="1800">
                          <a:solidFill>
                            <a:srgbClr val="000000"/>
                          </a:solidFill>
                        </a:defRPr>
                      </a:pPr>
                      <a:r>
                        <a:rPr>
                          <a:solidFill>
                            <a:srgbClr val="BC5F2B"/>
                          </a:solidFill>
                          <a:sym typeface="Arial"/>
                        </a:rPr>
                        <a:t>Induction Wire angle</a:t>
                      </a:r>
                    </a:p>
                  </a:txBody>
                  <a:tcPr marL="0" marR="0" marT="0" marB="0" anchor="t" anchorCtr="0" horzOverflow="overflow"/>
                </a:tc>
                <a:tc>
                  <a:txBody>
                    <a:bodyPr/>
                    <a:lstStyle/>
                    <a:p>
                      <a:pPr>
                        <a:defRPr sz="1800">
                          <a:solidFill>
                            <a:srgbClr val="000000"/>
                          </a:solidFill>
                        </a:defRPr>
                      </a:pPr>
                      <a:r>
                        <a:rPr>
                          <a:solidFill>
                            <a:srgbClr val="BC5F2B"/>
                          </a:solidFill>
                          <a:sym typeface="Arial"/>
                        </a:rPr>
                        <a:t>35.71 degrees</a:t>
                      </a:r>
                    </a:p>
                  </a:txBody>
                  <a:tcPr marL="0" marR="0" marT="0" marB="0" anchor="t" anchorCtr="0" horzOverflow="overflow"/>
                </a:tc>
                <a:tc>
                  <a:txBody>
                    <a:bodyPr/>
                    <a:lstStyle/>
                    <a:p>
                      <a:pPr>
                        <a:defRPr sz="1800">
                          <a:solidFill>
                            <a:srgbClr val="000000"/>
                          </a:solidFill>
                        </a:defRPr>
                      </a:pPr>
                      <a:r>
                        <a:rPr sz="1400">
                          <a:solidFill>
                            <a:srgbClr val="BC5F2B"/>
                          </a:solidFill>
                          <a:sym typeface="Arial"/>
                        </a:rPr>
                        <a:t>To reduce Hit ambiguity during reconstruction.</a:t>
                      </a:r>
                    </a:p>
                  </a:txBody>
                  <a:tcPr marL="0" marR="0" marT="0" marB="0" anchor="t" anchorCtr="0" horzOverflow="overflow"/>
                </a:tc>
              </a:tr>
              <a:tr h="454199">
                <a:tc>
                  <a:txBody>
                    <a:bodyPr/>
                    <a:lstStyle/>
                    <a:p>
                      <a:pPr>
                        <a:defRPr sz="1800">
                          <a:solidFill>
                            <a:srgbClr val="000000"/>
                          </a:solidFill>
                        </a:defRPr>
                      </a:pPr>
                      <a:r>
                        <a:rPr>
                          <a:solidFill>
                            <a:srgbClr val="BC5F2B"/>
                          </a:solidFill>
                          <a:sym typeface="Arial"/>
                        </a:rPr>
                        <a:t>Missing/unusable wires</a:t>
                      </a:r>
                    </a:p>
                  </a:txBody>
                  <a:tcPr marL="0" marR="0" marT="0" marB="0" anchor="t" anchorCtr="0" horzOverflow="overflow"/>
                </a:tc>
                <a:tc>
                  <a:txBody>
                    <a:bodyPr/>
                    <a:lstStyle/>
                    <a:p>
                      <a:pPr>
                        <a:defRPr sz="1800">
                          <a:solidFill>
                            <a:srgbClr val="000000"/>
                          </a:solidFill>
                        </a:defRPr>
                      </a:pPr>
                      <a:r>
                        <a:rPr>
                          <a:solidFill>
                            <a:srgbClr val="BC5F2B"/>
                          </a:solidFill>
                          <a:sym typeface="Arial"/>
                        </a:rPr>
                        <a:t>&lt;0.5% (~13 wires). No blocks of ≥3 in a  row.</a:t>
                      </a:r>
                    </a:p>
                  </a:txBody>
                  <a:tcPr marL="0" marR="0" marT="0" marB="0" anchor="t" anchorCtr="0" horzOverflow="overflow"/>
                </a:tc>
                <a:tc>
                  <a:txBody>
                    <a:bodyPr/>
                    <a:lstStyle/>
                    <a:p>
                      <a:pPr>
                        <a:defRPr sz="1800">
                          <a:solidFill>
                            <a:srgbClr val="000000"/>
                          </a:solidFill>
                        </a:defRPr>
                      </a:pPr>
                      <a:r>
                        <a:rPr sz="1400">
                          <a:solidFill>
                            <a:srgbClr val="BC5F2B"/>
                          </a:solidFill>
                          <a:sym typeface="Arial"/>
                        </a:rPr>
                        <a:t>Missing wires impact anode field, and thus, reconstruction.</a:t>
                      </a:r>
                    </a:p>
                  </a:txBody>
                  <a:tcPr marL="0" marR="0" marT="0" marB="0" anchor="t" anchorCtr="0" horzOverflow="overflow"/>
                </a:tc>
              </a:tr>
            </a:tbl>
          </a:graphicData>
        </a:graphic>
      </p:graphicFrame>
      <p:sp>
        <p:nvSpPr>
          <p:cNvPr id="262" name="Shape 262"/>
          <p:cNvSpPr/>
          <p:nvPr/>
        </p:nvSpPr>
        <p:spPr>
          <a:xfrm>
            <a:off x="234783" y="1118313"/>
            <a:ext cx="8854119" cy="350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To meet Physics requirements, these detector parameter requirements are necessary. </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Shape 264"/>
          <p:cNvSpPr/>
          <p:nvPr>
            <p:ph type="title"/>
          </p:nvPr>
        </p:nvSpPr>
        <p:spPr>
          <a:prstGeom prst="rect">
            <a:avLst/>
          </a:prstGeom>
        </p:spPr>
        <p:txBody>
          <a:bodyPr/>
          <a:lstStyle>
            <a:lvl1pPr defTabSz="434340">
              <a:defRPr sz="4180"/>
            </a:lvl1pPr>
          </a:lstStyle>
          <a:p>
            <a:pPr/>
            <a:r>
              <a:t>Detector Performance</a:t>
            </a:r>
          </a:p>
        </p:txBody>
      </p:sp>
      <p:sp>
        <p:nvSpPr>
          <p:cNvPr id="265" name="Shape 26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266" name="Table 266"/>
          <p:cNvGraphicFramePr/>
          <p:nvPr/>
        </p:nvGraphicFramePr>
        <p:xfrm>
          <a:off x="297904" y="1732562"/>
          <a:ext cx="8560892" cy="5328690"/>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849397"/>
                <a:gridCol w="2699543"/>
                <a:gridCol w="2999250"/>
              </a:tblGrid>
              <a:tr h="523943">
                <a:tc>
                  <a:txBody>
                    <a:bodyPr/>
                    <a:lstStyle/>
                    <a:p>
                      <a:pPr>
                        <a:defRPr b="0" sz="1800">
                          <a:solidFill>
                            <a:srgbClr val="000000"/>
                          </a:solidFill>
                        </a:defRPr>
                      </a:pPr>
                      <a:r>
                        <a:rPr b="1">
                          <a:solidFill>
                            <a:schemeClr val="accent2">
                              <a:lumOff val="44000"/>
                            </a:schemeClr>
                          </a:solidFill>
                          <a:sym typeface="Arial"/>
                        </a:rPr>
                        <a:t>Parameter</a:t>
                      </a:r>
                    </a:p>
                  </a:txBody>
                  <a:tcPr marL="0" marR="0" marT="0" marB="0" anchor="t" anchorCtr="0" horzOverflow="overflow"/>
                </a:tc>
                <a:tc>
                  <a:txBody>
                    <a:bodyPr/>
                    <a:lstStyle/>
                    <a:p>
                      <a:pPr>
                        <a:defRPr b="0" sz="1800">
                          <a:solidFill>
                            <a:srgbClr val="000000"/>
                          </a:solidFill>
                        </a:defRPr>
                      </a:pPr>
                      <a:r>
                        <a:rPr b="1">
                          <a:solidFill>
                            <a:schemeClr val="accent2">
                              <a:lumOff val="44000"/>
                            </a:schemeClr>
                          </a:solidFill>
                          <a:sym typeface="Arial"/>
                        </a:rPr>
                        <a:t>Design Goal</a:t>
                      </a:r>
                    </a:p>
                  </a:txBody>
                  <a:tcPr marL="0" marR="0" marT="0" marB="0" anchor="t" anchorCtr="0" horzOverflow="overflow"/>
                </a:tc>
                <a:tc>
                  <a:txBody>
                    <a:bodyPr/>
                    <a:lstStyle/>
                    <a:p>
                      <a:pPr>
                        <a:defRPr b="0" sz="1800">
                          <a:solidFill>
                            <a:srgbClr val="000000"/>
                          </a:solidFill>
                        </a:defRPr>
                      </a:pPr>
                      <a:r>
                        <a:rPr b="1">
                          <a:solidFill>
                            <a:schemeClr val="accent2">
                              <a:lumOff val="44000"/>
                            </a:schemeClr>
                          </a:solidFill>
                          <a:sym typeface="Arial"/>
                        </a:rPr>
                        <a:t>Note</a:t>
                      </a:r>
                    </a:p>
                  </a:txBody>
                  <a:tcPr marL="0" marR="0" marT="0" marB="0" anchor="t" anchorCtr="0" horzOverflow="overflow"/>
                </a:tc>
              </a:tr>
              <a:tr h="818021">
                <a:tc>
                  <a:txBody>
                    <a:bodyPr/>
                    <a:lstStyle/>
                    <a:p>
                      <a:pPr>
                        <a:defRPr sz="1800">
                          <a:solidFill>
                            <a:srgbClr val="000000"/>
                          </a:solidFill>
                        </a:defRPr>
                      </a:pPr>
                      <a:r>
                        <a:rPr>
                          <a:solidFill>
                            <a:srgbClr val="BC5F2B"/>
                          </a:solidFill>
                          <a:sym typeface="Arial"/>
                        </a:rPr>
                        <a:t>LAr purity (electron lifetime)</a:t>
                      </a:r>
                    </a:p>
                  </a:txBody>
                  <a:tcPr marL="0" marR="0" marT="0" marB="0" anchor="t" anchorCtr="0" horzOverflow="overflow"/>
                </a:tc>
                <a:tc>
                  <a:txBody>
                    <a:bodyPr/>
                    <a:lstStyle/>
                    <a:p>
                      <a:pPr>
                        <a:defRPr sz="1800">
                          <a:solidFill>
                            <a:srgbClr val="000000"/>
                          </a:solidFill>
                        </a:defRPr>
                      </a:pPr>
                      <a:r>
                        <a:rPr>
                          <a:solidFill>
                            <a:srgbClr val="BC5F2B"/>
                          </a:solidFill>
                          <a:sym typeface="Arial"/>
                        </a:rPr>
                        <a:t>3 ms</a:t>
                      </a:r>
                    </a:p>
                  </a:txBody>
                  <a:tcPr marL="0" marR="0" marT="0" marB="0" anchor="t" anchorCtr="0" horzOverflow="overflow"/>
                </a:tc>
                <a:tc>
                  <a:txBody>
                    <a:bodyPr/>
                    <a:lstStyle/>
                    <a:p>
                      <a:pPr>
                        <a:defRPr sz="1800">
                          <a:solidFill>
                            <a:srgbClr val="000000"/>
                          </a:solidFill>
                        </a:defRPr>
                      </a:pPr>
                      <a:r>
                        <a:rPr sz="1400">
                          <a:solidFill>
                            <a:srgbClr val="BC5F2B"/>
                          </a:solidFill>
                          <a:sym typeface="Arial"/>
                        </a:rPr>
                        <a:t>To allow MIP measurements at longest drift; SuperNova events.</a:t>
                      </a:r>
                    </a:p>
                  </a:txBody>
                  <a:tcPr marL="0" marR="0" marT="0" marB="0" anchor="t" anchorCtr="0" horzOverflow="overflow"/>
                </a:tc>
              </a:tr>
              <a:tr h="805321">
                <a:tc>
                  <a:txBody>
                    <a:bodyPr/>
                    <a:lstStyle/>
                    <a:p>
                      <a:pPr>
                        <a:defRPr sz="1800">
                          <a:solidFill>
                            <a:srgbClr val="000000"/>
                          </a:solidFill>
                        </a:defRPr>
                      </a:pPr>
                      <a:r>
                        <a:rPr>
                          <a:solidFill>
                            <a:srgbClr val="BC5F2B"/>
                          </a:solidFill>
                          <a:sym typeface="Arial"/>
                        </a:rPr>
                        <a:t>Drift field</a:t>
                      </a:r>
                    </a:p>
                  </a:txBody>
                  <a:tcPr marL="0" marR="0" marT="0" marB="0" anchor="t" anchorCtr="0" horzOverflow="overflow"/>
                </a:tc>
                <a:tc>
                  <a:txBody>
                    <a:bodyPr/>
                    <a:lstStyle/>
                    <a:p>
                      <a:pPr>
                        <a:defRPr sz="1800">
                          <a:solidFill>
                            <a:srgbClr val="000000"/>
                          </a:solidFill>
                        </a:defRPr>
                      </a:pPr>
                      <a:r>
                        <a:rPr>
                          <a:solidFill>
                            <a:srgbClr val="BC5F2B"/>
                          </a:solidFill>
                          <a:sym typeface="Arial"/>
                        </a:rPr>
                        <a:t>500 V/cm</a:t>
                      </a:r>
                    </a:p>
                  </a:txBody>
                  <a:tcPr marL="0" marR="0" marT="0" marB="0" anchor="t" anchorCtr="0" horzOverflow="overflow"/>
                </a:tc>
                <a:tc>
                  <a:txBody>
                    <a:bodyPr/>
                    <a:lstStyle/>
                    <a:p>
                      <a:pPr>
                        <a:defRPr sz="1800">
                          <a:solidFill>
                            <a:srgbClr val="000000"/>
                          </a:solidFill>
                        </a:defRPr>
                      </a:pPr>
                      <a:r>
                        <a:rPr sz="1400">
                          <a:solidFill>
                            <a:srgbClr val="BC5F2B"/>
                          </a:solidFill>
                          <a:sym typeface="Arial"/>
                        </a:rPr>
                        <a:t>Leads to max. drift time of 2.25 ms for 3.6 m drift distance.  Requires -180kV cathode voltage.</a:t>
                      </a:r>
                    </a:p>
                  </a:txBody>
                  <a:tcPr marL="0" marR="0" marT="0" marB="0" anchor="t" anchorCtr="0" horzOverflow="overflow"/>
                </a:tc>
              </a:tr>
              <a:tr h="805321">
                <a:tc>
                  <a:txBody>
                    <a:bodyPr/>
                    <a:lstStyle/>
                    <a:p>
                      <a:pPr>
                        <a:defRPr sz="1800">
                          <a:solidFill>
                            <a:srgbClr val="000000"/>
                          </a:solidFill>
                        </a:defRPr>
                      </a:pPr>
                      <a:r>
                        <a:rPr>
                          <a:solidFill>
                            <a:srgbClr val="BC5F2B"/>
                          </a:solidFill>
                          <a:sym typeface="Arial"/>
                        </a:rPr>
                        <a:t>Electronics Noise</a:t>
                      </a:r>
                    </a:p>
                  </a:txBody>
                  <a:tcPr marL="0" marR="0" marT="0" marB="0" anchor="t" anchorCtr="0" horzOverflow="overflow"/>
                </a:tc>
                <a:tc>
                  <a:txBody>
                    <a:bodyPr/>
                    <a:lstStyle/>
                    <a:p>
                      <a:pPr>
                        <a:defRPr sz="1800">
                          <a:solidFill>
                            <a:srgbClr val="000000"/>
                          </a:solidFill>
                        </a:defRPr>
                      </a:pPr>
                      <a:r>
                        <a:rPr>
                          <a:solidFill>
                            <a:srgbClr val="BC5F2B"/>
                          </a:solidFill>
                          <a:sym typeface="Arial"/>
                        </a:rPr>
                        <a:t>ENC&lt;600 at 90 K.</a:t>
                      </a:r>
                    </a:p>
                  </a:txBody>
                  <a:tcPr marL="0" marR="0" marT="0" marB="0" anchor="t" anchorCtr="0" horzOverflow="overflow"/>
                </a:tc>
                <a:tc>
                  <a:txBody>
                    <a:bodyPr/>
                    <a:lstStyle/>
                    <a:p>
                      <a:pPr>
                        <a:defRPr sz="1800">
                          <a:solidFill>
                            <a:srgbClr val="000000"/>
                          </a:solidFill>
                        </a:defRPr>
                      </a:pPr>
                      <a:r>
                        <a:rPr sz="1400">
                          <a:solidFill>
                            <a:srgbClr val="BC5F2B"/>
                          </a:solidFill>
                          <a:sym typeface="Arial"/>
                        </a:rPr>
                        <a:t>To allow MIP measurement with high-efficiency.</a:t>
                      </a:r>
                    </a:p>
                  </a:txBody>
                  <a:tcPr marL="0" marR="0" marT="0" marB="0" anchor="t" anchorCtr="0" horzOverflow="overflow"/>
                </a:tc>
              </a:tr>
            </a:tbl>
          </a:graphicData>
        </a:graphic>
      </p:graphicFrame>
      <p:sp>
        <p:nvSpPr>
          <p:cNvPr id="267" name="Shape 267"/>
          <p:cNvSpPr/>
          <p:nvPr/>
        </p:nvSpPr>
        <p:spPr>
          <a:xfrm>
            <a:off x="278601" y="5562479"/>
            <a:ext cx="8840798" cy="6173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APAs, like rest of TPC, subject to requirements from Cleanliness and Electrical Grounding/Shielding.</a:t>
            </a:r>
          </a:p>
        </p:txBody>
      </p:sp>
      <p:sp>
        <p:nvSpPr>
          <p:cNvPr id="268" name="Shape 268"/>
          <p:cNvSpPr/>
          <p:nvPr/>
        </p:nvSpPr>
        <p:spPr>
          <a:xfrm>
            <a:off x="253201" y="1309912"/>
            <a:ext cx="849211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Other relevant parameters, not strictly APA-related.</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0" name="Shape 270"/>
          <p:cNvSpPr/>
          <p:nvPr>
            <p:ph type="title"/>
          </p:nvPr>
        </p:nvSpPr>
        <p:spPr>
          <a:prstGeom prst="rect">
            <a:avLst/>
          </a:prstGeom>
        </p:spPr>
        <p:txBody>
          <a:bodyPr/>
          <a:lstStyle>
            <a:lvl1pPr defTabSz="434340">
              <a:defRPr sz="4180"/>
            </a:lvl1pPr>
          </a:lstStyle>
          <a:p>
            <a:pPr/>
            <a:r>
              <a:t>Detector Performance</a:t>
            </a:r>
          </a:p>
        </p:txBody>
      </p:sp>
      <p:sp>
        <p:nvSpPr>
          <p:cNvPr id="271" name="Shape 27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2" name="Shape 272"/>
          <p:cNvSpPr/>
          <p:nvPr>
            <p:ph type="body" sz="quarter" idx="1"/>
          </p:nvPr>
        </p:nvSpPr>
        <p:spPr>
          <a:xfrm>
            <a:off x="420159" y="1195007"/>
            <a:ext cx="8478564" cy="529312"/>
          </a:xfrm>
          <a:prstGeom prst="rect">
            <a:avLst/>
          </a:prstGeom>
        </p:spPr>
        <p:txBody>
          <a:bodyPr/>
          <a:lstStyle/>
          <a:p>
            <a:pPr marL="202265" indent="-209489" defTabSz="361188">
              <a:defRPr sz="1738"/>
            </a:pPr>
            <a:r>
              <a:t>Critical for protoDUNE to demonstrate ability to identify electrons and reject photons.</a:t>
            </a:r>
          </a:p>
          <a:p>
            <a:pPr marL="202265" indent="-209489" defTabSz="361188">
              <a:defRPr sz="1738"/>
            </a:pPr>
            <a:r>
              <a:t>dE/dx profile in early stage of electromagnetic shower provides a handle for this. </a:t>
            </a:r>
          </a:p>
        </p:txBody>
      </p:sp>
      <p:pic>
        <p:nvPicPr>
          <p:cNvPr id="273" name="pasted-image.pdf"/>
          <p:cNvPicPr>
            <a:picLocks noChangeAspect="1"/>
          </p:cNvPicPr>
          <p:nvPr/>
        </p:nvPicPr>
        <p:blipFill>
          <a:blip r:embed="rId2">
            <a:extLst/>
          </a:blip>
          <a:stretch>
            <a:fillRect/>
          </a:stretch>
        </p:blipFill>
        <p:spPr>
          <a:xfrm>
            <a:off x="526893" y="1841772"/>
            <a:ext cx="3751759" cy="2204684"/>
          </a:xfrm>
          <a:prstGeom prst="rect">
            <a:avLst/>
          </a:prstGeom>
          <a:ln w="12700">
            <a:miter lim="400000"/>
          </a:ln>
        </p:spPr>
      </p:pic>
      <p:pic>
        <p:nvPicPr>
          <p:cNvPr id="274" name="pasted-image.pdf"/>
          <p:cNvPicPr>
            <a:picLocks noChangeAspect="1"/>
          </p:cNvPicPr>
          <p:nvPr/>
        </p:nvPicPr>
        <p:blipFill>
          <a:blip r:embed="rId3">
            <a:extLst/>
          </a:blip>
          <a:stretch>
            <a:fillRect/>
          </a:stretch>
        </p:blipFill>
        <p:spPr>
          <a:xfrm>
            <a:off x="504430" y="4093354"/>
            <a:ext cx="3796685" cy="2204684"/>
          </a:xfrm>
          <a:prstGeom prst="rect">
            <a:avLst/>
          </a:prstGeom>
          <a:ln w="12700">
            <a:miter lim="400000"/>
          </a:ln>
        </p:spPr>
      </p:pic>
      <p:pic>
        <p:nvPicPr>
          <p:cNvPr id="275" name="pasted-image.pdf"/>
          <p:cNvPicPr>
            <a:picLocks noChangeAspect="1"/>
          </p:cNvPicPr>
          <p:nvPr/>
        </p:nvPicPr>
        <p:blipFill>
          <a:blip r:embed="rId4">
            <a:extLst/>
          </a:blip>
          <a:stretch>
            <a:fillRect/>
          </a:stretch>
        </p:blipFill>
        <p:spPr>
          <a:xfrm>
            <a:off x="5304511" y="1842619"/>
            <a:ext cx="3360978" cy="2204684"/>
          </a:xfrm>
          <a:prstGeom prst="rect">
            <a:avLst/>
          </a:prstGeom>
          <a:ln w="12700">
            <a:miter lim="400000"/>
          </a:ln>
        </p:spPr>
      </p:pic>
      <p:pic>
        <p:nvPicPr>
          <p:cNvPr id="276" name="pasted-image.pdf"/>
          <p:cNvPicPr>
            <a:picLocks noChangeAspect="1"/>
          </p:cNvPicPr>
          <p:nvPr/>
        </p:nvPicPr>
        <p:blipFill>
          <a:blip r:embed="rId5">
            <a:extLst/>
          </a:blip>
          <a:stretch>
            <a:fillRect/>
          </a:stretch>
        </p:blipFill>
        <p:spPr>
          <a:xfrm>
            <a:off x="5370312" y="4199950"/>
            <a:ext cx="3381777" cy="1991491"/>
          </a:xfrm>
          <a:prstGeom prst="rect">
            <a:avLst/>
          </a:prstGeom>
          <a:ln w="12700">
            <a:miter lim="400000"/>
          </a:ln>
        </p:spPr>
      </p:pic>
      <p:pic>
        <p:nvPicPr>
          <p:cNvPr id="277" name="anim_logo.gif"/>
          <p:cNvPicPr>
            <a:picLocks noChangeAspect="0"/>
          </p:cNvPicPr>
          <p:nvPr/>
        </p:nvPicPr>
        <p:blipFill>
          <a:blip r:embed="rId6">
            <a:extLst/>
          </a:blip>
          <a:stretch>
            <a:fillRect/>
          </a:stretch>
        </p:blipFill>
        <p:spPr>
          <a:xfrm>
            <a:off x="533871" y="5817560"/>
            <a:ext cx="417820" cy="455078"/>
          </a:xfrm>
          <a:prstGeom prst="rect">
            <a:avLst/>
          </a:prstGeom>
          <a:ln w="12700">
            <a:miter lim="400000"/>
          </a:ln>
        </p:spPr>
      </p:pic>
      <p:sp>
        <p:nvSpPr>
          <p:cNvPr id="278" name="Shape 278"/>
          <p:cNvSpPr/>
          <p:nvPr/>
        </p:nvSpPr>
        <p:spPr>
          <a:xfrm>
            <a:off x="5624332" y="1733902"/>
            <a:ext cx="1537046" cy="22698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solidFill>
                  <a:schemeClr val="accent6"/>
                </a:solidFill>
              </a:defRPr>
            </a:lvl1pPr>
          </a:lstStyle>
          <a:p>
            <a:pPr/>
            <a:r>
              <a:t>Plot Credit: Andrzej Szelc</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0" name="Shape 280"/>
          <p:cNvSpPr/>
          <p:nvPr>
            <p:ph type="title"/>
          </p:nvPr>
        </p:nvSpPr>
        <p:spPr>
          <a:prstGeom prst="rect">
            <a:avLst/>
          </a:prstGeom>
        </p:spPr>
        <p:txBody>
          <a:bodyPr/>
          <a:lstStyle>
            <a:lvl1pPr defTabSz="434340">
              <a:defRPr sz="4180"/>
            </a:lvl1pPr>
          </a:lstStyle>
          <a:p>
            <a:pPr/>
            <a:r>
              <a:t>Detector Performance</a:t>
            </a:r>
          </a:p>
        </p:txBody>
      </p:sp>
      <p:sp>
        <p:nvSpPr>
          <p:cNvPr id="281" name="Shape 28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2" name="Shape 282"/>
          <p:cNvSpPr/>
          <p:nvPr>
            <p:ph type="body" sz="quarter" idx="1"/>
          </p:nvPr>
        </p:nvSpPr>
        <p:spPr>
          <a:xfrm>
            <a:off x="420159" y="1195007"/>
            <a:ext cx="8478564" cy="876441"/>
          </a:xfrm>
          <a:prstGeom prst="rect">
            <a:avLst/>
          </a:prstGeom>
        </p:spPr>
        <p:txBody>
          <a:bodyPr/>
          <a:lstStyle/>
          <a:p>
            <a:pPr marL="156179" indent="-161757" defTabSz="278892">
              <a:defRPr sz="1342"/>
            </a:pPr>
            <a:r>
              <a:t>Goal is 90% 𝜈</a:t>
            </a:r>
            <a:r>
              <a:rPr baseline="-5999"/>
              <a:t>e </a:t>
            </a:r>
            <a:r>
              <a:t>efficiency and &lt;1% NC mis-identification.</a:t>
            </a:r>
          </a:p>
          <a:p>
            <a:pPr marL="156179" indent="-161757" defTabSz="278892">
              <a:defRPr sz="1342"/>
            </a:pPr>
            <a:r>
              <a:t>Studies with single-particle MC and automated reconstructed, for three different values of wire pitch and Induction wire angle (5mm, 37 degrees), (5mm, 45 degrees), (3mm, 37 degrees) show these goals are almost met just using dE/dx.  Folding in topology and other techniques will further reduce background. </a:t>
            </a:r>
          </a:p>
        </p:txBody>
      </p:sp>
      <p:pic>
        <p:nvPicPr>
          <p:cNvPr id="283" name="pasted-image.pdf"/>
          <p:cNvPicPr>
            <a:picLocks noChangeAspect="1"/>
          </p:cNvPicPr>
          <p:nvPr/>
        </p:nvPicPr>
        <p:blipFill>
          <a:blip r:embed="rId2">
            <a:extLst/>
          </a:blip>
          <a:stretch>
            <a:fillRect/>
          </a:stretch>
        </p:blipFill>
        <p:spPr>
          <a:xfrm>
            <a:off x="233342" y="2113010"/>
            <a:ext cx="4156117" cy="4190363"/>
          </a:xfrm>
          <a:prstGeom prst="rect">
            <a:avLst/>
          </a:prstGeom>
          <a:ln w="12700">
            <a:miter lim="400000"/>
          </a:ln>
        </p:spPr>
      </p:pic>
      <p:sp>
        <p:nvSpPr>
          <p:cNvPr id="284" name="Shape 284"/>
          <p:cNvSpPr/>
          <p:nvPr/>
        </p:nvSpPr>
        <p:spPr>
          <a:xfrm>
            <a:off x="3538718" y="6027457"/>
            <a:ext cx="2066564" cy="22698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solidFill>
                  <a:schemeClr val="accent6"/>
                </a:solidFill>
              </a:defRPr>
            </a:lvl1pPr>
          </a:lstStyle>
          <a:p>
            <a:pPr/>
            <a:r>
              <a:t>Credit: Dorota Stefan, Robert Sulej</a:t>
            </a:r>
          </a:p>
        </p:txBody>
      </p:sp>
      <p:pic>
        <p:nvPicPr>
          <p:cNvPr id="285" name="pasted-image.pdf"/>
          <p:cNvPicPr>
            <a:picLocks noChangeAspect="1"/>
          </p:cNvPicPr>
          <p:nvPr/>
        </p:nvPicPr>
        <p:blipFill>
          <a:blip r:embed="rId3">
            <a:extLst/>
          </a:blip>
          <a:stretch>
            <a:fillRect/>
          </a:stretch>
        </p:blipFill>
        <p:spPr>
          <a:xfrm>
            <a:off x="4497701" y="2346133"/>
            <a:ext cx="4466598" cy="3724117"/>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Shape 104"/>
          <p:cNvSpPr/>
          <p:nvPr>
            <p:ph type="title"/>
          </p:nvPr>
        </p:nvSpPr>
        <p:spPr>
          <a:prstGeom prst="rect">
            <a:avLst/>
          </a:prstGeom>
        </p:spPr>
        <p:txBody>
          <a:bodyPr/>
          <a:lstStyle>
            <a:lvl1pPr>
              <a:defRPr sz="3900"/>
            </a:lvl1pPr>
          </a:lstStyle>
          <a:p>
            <a:pPr/>
            <a:r>
              <a:t>Content</a:t>
            </a:r>
          </a:p>
        </p:txBody>
      </p:sp>
      <p:sp>
        <p:nvSpPr>
          <p:cNvPr id="105" name="Shape 105"/>
          <p:cNvSpPr/>
          <p:nvPr>
            <p:ph type="body" idx="1"/>
          </p:nvPr>
        </p:nvSpPr>
        <p:spPr>
          <a:xfrm>
            <a:off x="455614" y="1207769"/>
            <a:ext cx="8232772" cy="3284391"/>
          </a:xfrm>
          <a:prstGeom prst="rect">
            <a:avLst/>
          </a:prstGeom>
        </p:spPr>
        <p:txBody>
          <a:bodyPr/>
          <a:lstStyle/>
          <a:p>
            <a:pPr/>
            <a:r>
              <a:t>Introduction</a:t>
            </a:r>
          </a:p>
          <a:p>
            <a:pPr/>
            <a:r>
              <a:t>Brief refresher on LArTPC principle.</a:t>
            </a:r>
          </a:p>
          <a:p>
            <a:pPr/>
            <a:r>
              <a:t>Reminder of DUNE/protoDUNE LArTPC arrangement.</a:t>
            </a:r>
          </a:p>
          <a:p>
            <a:pPr/>
            <a:r>
              <a:t>APA Design Parameters</a:t>
            </a:r>
            <a:endParaRPr sz="2000"/>
          </a:p>
          <a:p>
            <a:pPr/>
            <a:r>
              <a:t>Physics Motivations</a:t>
            </a:r>
          </a:p>
          <a:p>
            <a:pPr/>
            <a:r>
              <a:t>Detector Performance</a:t>
            </a:r>
          </a:p>
        </p:txBody>
      </p:sp>
      <p:sp>
        <p:nvSpPr>
          <p:cNvPr id="106" name="Shape 106"/>
          <p:cNvSpPr/>
          <p:nvPr>
            <p:ph type="sldNum" sz="quarter" idx="2"/>
          </p:nvPr>
        </p:nvSpPr>
        <p:spPr>
          <a:xfrm>
            <a:off x="454026" y="6530445"/>
            <a:ext cx="12700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7" name="Shape 287"/>
          <p:cNvSpPr/>
          <p:nvPr>
            <p:ph type="title"/>
          </p:nvPr>
        </p:nvSpPr>
        <p:spPr>
          <a:prstGeom prst="rect">
            <a:avLst/>
          </a:prstGeom>
        </p:spPr>
        <p:txBody>
          <a:bodyPr/>
          <a:lstStyle>
            <a:lvl1pPr defTabSz="434340">
              <a:defRPr sz="4180"/>
            </a:lvl1pPr>
          </a:lstStyle>
          <a:p>
            <a:pPr/>
            <a:r>
              <a:t>Detector Performance</a:t>
            </a:r>
          </a:p>
        </p:txBody>
      </p:sp>
      <p:sp>
        <p:nvSpPr>
          <p:cNvPr id="288" name="Shape 28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9" name="Shape 289"/>
          <p:cNvSpPr/>
          <p:nvPr>
            <p:ph type="body" sz="quarter" idx="1"/>
          </p:nvPr>
        </p:nvSpPr>
        <p:spPr>
          <a:xfrm>
            <a:off x="148977" y="1361586"/>
            <a:ext cx="8655050" cy="792359"/>
          </a:xfrm>
          <a:prstGeom prst="rect">
            <a:avLst/>
          </a:prstGeom>
        </p:spPr>
        <p:txBody>
          <a:bodyPr/>
          <a:lstStyle/>
          <a:p>
            <a:pPr marL="181782" indent="-188274" defTabSz="324611">
              <a:defRPr sz="1562"/>
            </a:pPr>
            <a:r>
              <a:t>Impact of wire pitch/angle on tracking efficiency of charged particles is also being studied. </a:t>
            </a:r>
          </a:p>
          <a:p>
            <a:pPr marL="181782" indent="-188274" defTabSz="324611">
              <a:defRPr sz="1562"/>
            </a:pPr>
            <a:r>
              <a:t>Very good efficiency for simulated neutrino (CC 𝜈</a:t>
            </a:r>
            <a:r>
              <a:rPr baseline="-5999"/>
              <a:t>𝜇</a:t>
            </a:r>
            <a:r>
              <a:t>) interactions, with lowest efficiency coming for very short tracks (&lt;30cm). </a:t>
            </a:r>
          </a:p>
        </p:txBody>
      </p:sp>
      <p:pic>
        <p:nvPicPr>
          <p:cNvPr id="290" name="pasted-image.pdf"/>
          <p:cNvPicPr>
            <a:picLocks noChangeAspect="1"/>
          </p:cNvPicPr>
          <p:nvPr/>
        </p:nvPicPr>
        <p:blipFill>
          <a:blip r:embed="rId2">
            <a:extLst/>
          </a:blip>
          <a:stretch>
            <a:fillRect/>
          </a:stretch>
        </p:blipFill>
        <p:spPr>
          <a:xfrm>
            <a:off x="2305679" y="4706833"/>
            <a:ext cx="4532642" cy="1174514"/>
          </a:xfrm>
          <a:prstGeom prst="rect">
            <a:avLst/>
          </a:prstGeom>
          <a:ln w="12700">
            <a:miter lim="400000"/>
          </a:ln>
        </p:spPr>
      </p:pic>
      <p:sp>
        <p:nvSpPr>
          <p:cNvPr id="291" name="Shape 291"/>
          <p:cNvSpPr/>
          <p:nvPr/>
        </p:nvSpPr>
        <p:spPr>
          <a:xfrm>
            <a:off x="3245151" y="5974871"/>
            <a:ext cx="2462701" cy="276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300">
                <a:solidFill>
                  <a:schemeClr val="accent6"/>
                </a:solidFill>
              </a:defRPr>
            </a:lvl1pPr>
          </a:lstStyle>
          <a:p>
            <a:pPr/>
            <a:r>
              <a:t>Plot/Table Credit: Aaron Higuera</a:t>
            </a:r>
          </a:p>
        </p:txBody>
      </p:sp>
      <p:pic>
        <p:nvPicPr>
          <p:cNvPr id="292" name="Eff_pion_mL_all.png"/>
          <p:cNvPicPr>
            <a:picLocks noChangeAspect="1"/>
          </p:cNvPicPr>
          <p:nvPr/>
        </p:nvPicPr>
        <p:blipFill>
          <a:blip r:embed="rId3">
            <a:extLst/>
          </a:blip>
          <a:srcRect l="4647" t="9136" r="8374" b="0"/>
          <a:stretch>
            <a:fillRect/>
          </a:stretch>
        </p:blipFill>
        <p:spPr>
          <a:xfrm>
            <a:off x="57745" y="2428478"/>
            <a:ext cx="2820740" cy="2000871"/>
          </a:xfrm>
          <a:prstGeom prst="rect">
            <a:avLst/>
          </a:prstGeom>
          <a:ln w="12700">
            <a:miter lim="400000"/>
          </a:ln>
        </p:spPr>
      </p:pic>
      <p:pic>
        <p:nvPicPr>
          <p:cNvPr id="293" name="Eff_pion_pL_all.png"/>
          <p:cNvPicPr>
            <a:picLocks noChangeAspect="1"/>
          </p:cNvPicPr>
          <p:nvPr/>
        </p:nvPicPr>
        <p:blipFill>
          <a:blip r:embed="rId4">
            <a:extLst/>
          </a:blip>
          <a:srcRect l="4860" t="7722" r="8101" b="0"/>
          <a:stretch>
            <a:fillRect/>
          </a:stretch>
        </p:blipFill>
        <p:spPr>
          <a:xfrm>
            <a:off x="3065214" y="2413000"/>
            <a:ext cx="2822675" cy="2032000"/>
          </a:xfrm>
          <a:prstGeom prst="rect">
            <a:avLst/>
          </a:prstGeom>
          <a:ln w="12700">
            <a:miter lim="400000"/>
          </a:ln>
        </p:spPr>
      </p:pic>
      <p:pic>
        <p:nvPicPr>
          <p:cNvPr id="294" name="Eff_protonL_all.png"/>
          <p:cNvPicPr>
            <a:picLocks noChangeAspect="1"/>
          </p:cNvPicPr>
          <p:nvPr/>
        </p:nvPicPr>
        <p:blipFill>
          <a:blip r:embed="rId5">
            <a:extLst/>
          </a:blip>
          <a:srcRect l="4656" t="8874" r="8169" b="0"/>
          <a:stretch>
            <a:fillRect/>
          </a:stretch>
        </p:blipFill>
        <p:spPr>
          <a:xfrm>
            <a:off x="6074667" y="2425700"/>
            <a:ext cx="2827116" cy="2006650"/>
          </a:xfrm>
          <a:prstGeom prst="rect">
            <a:avLst/>
          </a:prstGeom>
          <a:ln w="12700">
            <a:miter lim="400000"/>
          </a:ln>
        </p:spPr>
      </p:pic>
      <p:sp>
        <p:nvSpPr>
          <p:cNvPr id="295" name="Shape 295"/>
          <p:cNvSpPr/>
          <p:nvPr/>
        </p:nvSpPr>
        <p:spPr>
          <a:xfrm>
            <a:off x="5607050" y="4909863"/>
            <a:ext cx="1183928" cy="970209"/>
          </a:xfrm>
          <a:prstGeom prst="rect">
            <a:avLst/>
          </a:prstGeom>
          <a:solidFill>
            <a:schemeClr val="accent2">
              <a:lumOff val="44000"/>
            </a:schemeClr>
          </a:solidFill>
          <a:ln w="12700">
            <a:miter lim="400000"/>
          </a:ln>
        </p:spPr>
        <p:txBody>
          <a:bodyPr lIns="45719" rIns="45719" anchor="ctr"/>
          <a:lstStyle/>
          <a:p>
            <a:pP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Shape 297"/>
          <p:cNvSpPr/>
          <p:nvPr>
            <p:ph type="title"/>
          </p:nvPr>
        </p:nvSpPr>
        <p:spPr>
          <a:prstGeom prst="rect">
            <a:avLst/>
          </a:prstGeom>
        </p:spPr>
        <p:txBody>
          <a:bodyPr/>
          <a:lstStyle>
            <a:lvl1pPr defTabSz="434340">
              <a:defRPr sz="4180"/>
            </a:lvl1pPr>
          </a:lstStyle>
          <a:p>
            <a:pPr/>
            <a:r>
              <a:t>Detector Performance</a:t>
            </a:r>
          </a:p>
        </p:txBody>
      </p:sp>
      <p:sp>
        <p:nvSpPr>
          <p:cNvPr id="298" name="Shape 29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9" name="Shape 299"/>
          <p:cNvSpPr/>
          <p:nvPr/>
        </p:nvSpPr>
        <p:spPr>
          <a:xfrm rot="16200000">
            <a:off x="3040379" y="650450"/>
            <a:ext cx="2921001" cy="7518401"/>
          </a:xfrm>
          <a:prstGeom prst="rect">
            <a:avLst/>
          </a:prstGeom>
          <a:solidFill>
            <a:schemeClr val="accent2">
              <a:lumOff val="44000"/>
            </a:schemeClr>
          </a:solidFill>
          <a:ln w="12700">
            <a:solidFill>
              <a:schemeClr val="accent6">
                <a:lumOff val="47999"/>
              </a:schemeClr>
            </a:solidFill>
            <a:miter lim="400000"/>
          </a:ln>
        </p:spPr>
        <p:txBody>
          <a:bodyPr lIns="45719" rIns="45719" anchor="ctr"/>
          <a:lstStyle/>
          <a:p>
            <a:pPr/>
          </a:p>
        </p:txBody>
      </p:sp>
      <p:sp>
        <p:nvSpPr>
          <p:cNvPr id="300" name="Shape 300"/>
          <p:cNvSpPr/>
          <p:nvPr/>
        </p:nvSpPr>
        <p:spPr>
          <a:xfrm>
            <a:off x="746760" y="4411979"/>
            <a:ext cx="7520941" cy="1"/>
          </a:xfrm>
          <a:prstGeom prst="line">
            <a:avLst/>
          </a:prstGeom>
          <a:ln w="12700">
            <a:solidFill>
              <a:schemeClr val="accent1"/>
            </a:solidFill>
            <a:miter lim="400000"/>
          </a:ln>
        </p:spPr>
        <p:txBody>
          <a:bodyPr lIns="45719" rIns="45719"/>
          <a:lstStyle/>
          <a:p>
            <a:pPr/>
          </a:p>
        </p:txBody>
      </p:sp>
      <p:sp>
        <p:nvSpPr>
          <p:cNvPr id="301" name="Shape 301"/>
          <p:cNvSpPr/>
          <p:nvPr/>
        </p:nvSpPr>
        <p:spPr>
          <a:xfrm flipV="1">
            <a:off x="7061362" y="4998364"/>
            <a:ext cx="1189478" cy="854726"/>
          </a:xfrm>
          <a:prstGeom prst="line">
            <a:avLst/>
          </a:prstGeom>
          <a:ln w="12700">
            <a:solidFill>
              <a:srgbClr val="00F900"/>
            </a:solidFill>
          </a:ln>
        </p:spPr>
        <p:txBody>
          <a:bodyPr lIns="45719" rIns="45719"/>
          <a:lstStyle/>
          <a:p>
            <a:pPr/>
          </a:p>
        </p:txBody>
      </p:sp>
      <p:sp>
        <p:nvSpPr>
          <p:cNvPr id="302" name="Shape 302"/>
          <p:cNvSpPr/>
          <p:nvPr/>
        </p:nvSpPr>
        <p:spPr>
          <a:xfrm flipH="1" flipV="1">
            <a:off x="3018989" y="2962597"/>
            <a:ext cx="4027574" cy="2894106"/>
          </a:xfrm>
          <a:prstGeom prst="line">
            <a:avLst/>
          </a:prstGeom>
          <a:ln w="12700">
            <a:solidFill>
              <a:srgbClr val="00F900"/>
            </a:solidFill>
            <a:custDash>
              <a:ds d="100000" sp="200000"/>
            </a:custDash>
          </a:ln>
        </p:spPr>
        <p:txBody>
          <a:bodyPr lIns="45719" rIns="45719"/>
          <a:lstStyle/>
          <a:p>
            <a:pPr/>
          </a:p>
        </p:txBody>
      </p:sp>
      <p:sp>
        <p:nvSpPr>
          <p:cNvPr id="303" name="Shape 303"/>
          <p:cNvSpPr/>
          <p:nvPr/>
        </p:nvSpPr>
        <p:spPr>
          <a:xfrm flipV="1">
            <a:off x="742385" y="2961439"/>
            <a:ext cx="2265744" cy="1622551"/>
          </a:xfrm>
          <a:prstGeom prst="line">
            <a:avLst/>
          </a:prstGeom>
          <a:ln w="12700">
            <a:solidFill>
              <a:srgbClr val="00F900"/>
            </a:solidFill>
          </a:ln>
        </p:spPr>
        <p:txBody>
          <a:bodyPr lIns="45719" rIns="45719"/>
          <a:lstStyle/>
          <a:p>
            <a:pPr/>
          </a:p>
        </p:txBody>
      </p:sp>
      <p:sp>
        <p:nvSpPr>
          <p:cNvPr id="304" name="Shape 304"/>
          <p:cNvSpPr/>
          <p:nvPr/>
        </p:nvSpPr>
        <p:spPr>
          <a:xfrm flipH="1" flipV="1">
            <a:off x="7022388" y="2940193"/>
            <a:ext cx="1242025" cy="892485"/>
          </a:xfrm>
          <a:prstGeom prst="line">
            <a:avLst/>
          </a:prstGeom>
          <a:ln w="12700">
            <a:solidFill>
              <a:srgbClr val="FF40FF"/>
            </a:solidFill>
          </a:ln>
        </p:spPr>
        <p:txBody>
          <a:bodyPr lIns="45719" rIns="45719"/>
          <a:lstStyle/>
          <a:p>
            <a:pPr/>
          </a:p>
        </p:txBody>
      </p:sp>
      <p:sp>
        <p:nvSpPr>
          <p:cNvPr id="305" name="Shape 305"/>
          <p:cNvSpPr/>
          <p:nvPr/>
        </p:nvSpPr>
        <p:spPr>
          <a:xfrm flipH="1">
            <a:off x="2993275" y="2962597"/>
            <a:ext cx="4027574" cy="2894106"/>
          </a:xfrm>
          <a:prstGeom prst="line">
            <a:avLst/>
          </a:prstGeom>
          <a:ln w="12700">
            <a:solidFill>
              <a:srgbClr val="FF40FF"/>
            </a:solidFill>
            <a:custDash>
              <a:ds d="100000" sp="200000"/>
            </a:custDash>
          </a:ln>
        </p:spPr>
        <p:txBody>
          <a:bodyPr lIns="45719" rIns="45719"/>
          <a:lstStyle/>
          <a:p>
            <a:pPr/>
          </a:p>
        </p:txBody>
      </p:sp>
      <p:sp>
        <p:nvSpPr>
          <p:cNvPr id="306" name="Shape 306"/>
          <p:cNvSpPr/>
          <p:nvPr/>
        </p:nvSpPr>
        <p:spPr>
          <a:xfrm flipH="1" flipV="1">
            <a:off x="738782" y="4252033"/>
            <a:ext cx="2247549" cy="1616136"/>
          </a:xfrm>
          <a:prstGeom prst="line">
            <a:avLst/>
          </a:prstGeom>
          <a:ln w="12700">
            <a:solidFill>
              <a:srgbClr val="FF40FF"/>
            </a:solidFill>
          </a:ln>
        </p:spPr>
        <p:txBody>
          <a:bodyPr lIns="45719" rIns="45719"/>
          <a:lstStyle/>
          <a:p>
            <a:pPr/>
          </a:p>
        </p:txBody>
      </p:sp>
      <p:sp>
        <p:nvSpPr>
          <p:cNvPr id="307" name="Shape 307"/>
          <p:cNvSpPr/>
          <p:nvPr/>
        </p:nvSpPr>
        <p:spPr>
          <a:xfrm flipV="1">
            <a:off x="561942" y="2923856"/>
            <a:ext cx="1" cy="2971588"/>
          </a:xfrm>
          <a:prstGeom prst="line">
            <a:avLst/>
          </a:prstGeom>
          <a:ln w="12700">
            <a:solidFill>
              <a:schemeClr val="accent6"/>
            </a:solidFill>
            <a:headEnd type="triangle" len="sm"/>
            <a:tailEnd type="triangle" len="sm"/>
          </a:ln>
        </p:spPr>
        <p:txBody>
          <a:bodyPr lIns="45719" rIns="45719"/>
          <a:lstStyle/>
          <a:p>
            <a:pPr/>
          </a:p>
        </p:txBody>
      </p:sp>
      <p:sp>
        <p:nvSpPr>
          <p:cNvPr id="308" name="Shape 308"/>
          <p:cNvSpPr/>
          <p:nvPr/>
        </p:nvSpPr>
        <p:spPr>
          <a:xfrm rot="16200000">
            <a:off x="180151" y="4229178"/>
            <a:ext cx="563028"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solidFill>
                  <a:schemeClr val="accent6"/>
                </a:solidFill>
              </a:defRPr>
            </a:lvl1pPr>
          </a:lstStyle>
          <a:p>
            <a:pPr/>
            <a:r>
              <a:t>2.295 m</a:t>
            </a:r>
          </a:p>
        </p:txBody>
      </p:sp>
      <p:sp>
        <p:nvSpPr>
          <p:cNvPr id="309" name="Shape 309"/>
          <p:cNvSpPr/>
          <p:nvPr/>
        </p:nvSpPr>
        <p:spPr>
          <a:xfrm>
            <a:off x="724983" y="5958886"/>
            <a:ext cx="7564494" cy="1"/>
          </a:xfrm>
          <a:prstGeom prst="line">
            <a:avLst/>
          </a:prstGeom>
          <a:ln w="12700">
            <a:solidFill>
              <a:schemeClr val="accent6"/>
            </a:solidFill>
            <a:headEnd type="triangle" len="sm"/>
            <a:tailEnd type="triangle" len="sm"/>
          </a:ln>
        </p:spPr>
        <p:txBody>
          <a:bodyPr lIns="45719" rIns="45719"/>
          <a:lstStyle/>
          <a:p>
            <a:pPr/>
          </a:p>
        </p:txBody>
      </p:sp>
      <p:sp>
        <p:nvSpPr>
          <p:cNvPr id="310" name="Shape 310"/>
          <p:cNvSpPr/>
          <p:nvPr/>
        </p:nvSpPr>
        <p:spPr>
          <a:xfrm>
            <a:off x="4290486" y="5956024"/>
            <a:ext cx="563028"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solidFill>
                  <a:schemeClr val="accent6"/>
                </a:solidFill>
              </a:defRPr>
            </a:lvl1pPr>
          </a:lstStyle>
          <a:p>
            <a:pPr/>
            <a:r>
              <a:t>5.920 m</a:t>
            </a:r>
          </a:p>
        </p:txBody>
      </p:sp>
      <p:sp>
        <p:nvSpPr>
          <p:cNvPr id="311" name="Shape 311"/>
          <p:cNvSpPr/>
          <p:nvPr/>
        </p:nvSpPr>
        <p:spPr>
          <a:xfrm>
            <a:off x="7701456" y="3837834"/>
            <a:ext cx="561975" cy="1"/>
          </a:xfrm>
          <a:prstGeom prst="line">
            <a:avLst/>
          </a:prstGeom>
          <a:ln w="12700">
            <a:solidFill>
              <a:schemeClr val="accent6"/>
            </a:solidFill>
            <a:prstDash val="sysDot"/>
            <a:miter lim="400000"/>
          </a:ln>
        </p:spPr>
        <p:txBody>
          <a:bodyPr lIns="45719" rIns="45719"/>
          <a:lstStyle/>
          <a:p>
            <a:pPr/>
          </a:p>
        </p:txBody>
      </p:sp>
      <p:sp>
        <p:nvSpPr>
          <p:cNvPr id="312" name="Shape 312"/>
          <p:cNvSpPr/>
          <p:nvPr/>
        </p:nvSpPr>
        <p:spPr>
          <a:xfrm>
            <a:off x="7899443" y="3702840"/>
            <a:ext cx="280701" cy="16514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600">
                <a:solidFill>
                  <a:schemeClr val="accent6"/>
                </a:solidFill>
              </a:defRPr>
            </a:pPr>
            <a:r>
              <a:t>35.7</a:t>
            </a:r>
            <a:r>
              <a:rPr baseline="31999"/>
              <a:t>o</a:t>
            </a:r>
          </a:p>
        </p:txBody>
      </p:sp>
      <p:sp>
        <p:nvSpPr>
          <p:cNvPr id="313" name="Shape 313"/>
          <p:cNvSpPr/>
          <p:nvPr/>
        </p:nvSpPr>
        <p:spPr>
          <a:xfrm>
            <a:off x="7714156" y="4987817"/>
            <a:ext cx="536575" cy="1"/>
          </a:xfrm>
          <a:prstGeom prst="line">
            <a:avLst/>
          </a:prstGeom>
          <a:ln w="12700">
            <a:solidFill>
              <a:schemeClr val="accent6"/>
            </a:solidFill>
            <a:prstDash val="sysDot"/>
            <a:miter lim="400000"/>
          </a:ln>
        </p:spPr>
        <p:txBody>
          <a:bodyPr lIns="45719" rIns="45719"/>
          <a:lstStyle/>
          <a:p>
            <a:pPr/>
          </a:p>
        </p:txBody>
      </p:sp>
      <p:sp>
        <p:nvSpPr>
          <p:cNvPr id="314" name="Shape 314"/>
          <p:cNvSpPr/>
          <p:nvPr/>
        </p:nvSpPr>
        <p:spPr>
          <a:xfrm>
            <a:off x="7880393" y="4979437"/>
            <a:ext cx="280701" cy="16514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600">
                <a:solidFill>
                  <a:schemeClr val="accent6"/>
                </a:solidFill>
              </a:defRPr>
            </a:pPr>
            <a:r>
              <a:t>35.7</a:t>
            </a:r>
            <a:r>
              <a:rPr baseline="31999"/>
              <a:t>o</a:t>
            </a:r>
          </a:p>
        </p:txBody>
      </p:sp>
      <p:sp>
        <p:nvSpPr>
          <p:cNvPr id="324" name="Shape 324"/>
          <p:cNvSpPr/>
          <p:nvPr/>
        </p:nvSpPr>
        <p:spPr>
          <a:xfrm>
            <a:off x="7778360" y="3586691"/>
            <a:ext cx="132682" cy="254001"/>
          </a:xfrm>
          <a:custGeom>
            <a:avLst/>
            <a:gdLst/>
            <a:ahLst/>
            <a:cxnLst>
              <a:cxn ang="0">
                <a:pos x="wd2" y="hd2"/>
              </a:cxn>
              <a:cxn ang="5400000">
                <a:pos x="wd2" y="hd2"/>
              </a:cxn>
              <a:cxn ang="10800000">
                <a:pos x="wd2" y="hd2"/>
              </a:cxn>
              <a:cxn ang="16200000">
                <a:pos x="wd2" y="hd2"/>
              </a:cxn>
            </a:cxnLst>
            <a:rect l="0" t="0" r="r" b="b"/>
            <a:pathLst>
              <a:path w="17355" h="21600" fill="norm" stroke="1" extrusionOk="0">
                <a:moveTo>
                  <a:pt x="4065" y="21600"/>
                </a:moveTo>
                <a:cubicBezTo>
                  <a:pt x="-4245" y="9930"/>
                  <a:pt x="185" y="2730"/>
                  <a:pt x="17355" y="0"/>
                </a:cubicBezTo>
              </a:path>
            </a:pathLst>
          </a:custGeom>
          <a:ln w="12700">
            <a:solidFill>
              <a:srgbClr val="000000"/>
            </a:solidFill>
            <a:prstDash val="sysDot"/>
            <a:miter lim="400000"/>
          </a:ln>
        </p:spPr>
        <p:txBody>
          <a:bodyPr/>
          <a:lstStyle/>
          <a:p>
            <a:pPr/>
          </a:p>
        </p:txBody>
      </p:sp>
      <p:sp>
        <p:nvSpPr>
          <p:cNvPr id="325" name="Shape 325"/>
          <p:cNvSpPr/>
          <p:nvPr/>
        </p:nvSpPr>
        <p:spPr>
          <a:xfrm>
            <a:off x="7774170" y="4983691"/>
            <a:ext cx="124172" cy="254001"/>
          </a:xfrm>
          <a:custGeom>
            <a:avLst/>
            <a:gdLst/>
            <a:ahLst/>
            <a:cxnLst>
              <a:cxn ang="0">
                <a:pos x="wd2" y="hd2"/>
              </a:cxn>
              <a:cxn ang="5400000">
                <a:pos x="wd2" y="hd2"/>
              </a:cxn>
              <a:cxn ang="10800000">
                <a:pos x="wd2" y="hd2"/>
              </a:cxn>
              <a:cxn ang="16200000">
                <a:pos x="wd2" y="hd2"/>
              </a:cxn>
            </a:cxnLst>
            <a:rect l="0" t="0" r="r" b="b"/>
            <a:pathLst>
              <a:path w="16802" h="21600" fill="norm" stroke="1" extrusionOk="0">
                <a:moveTo>
                  <a:pt x="16802" y="21600"/>
                </a:moveTo>
                <a:cubicBezTo>
                  <a:pt x="-1361" y="16090"/>
                  <a:pt x="-4798" y="8890"/>
                  <a:pt x="6491" y="0"/>
                </a:cubicBezTo>
              </a:path>
            </a:pathLst>
          </a:custGeom>
          <a:ln w="12700">
            <a:solidFill>
              <a:srgbClr val="000000"/>
            </a:solidFill>
            <a:prstDash val="sysDot"/>
            <a:miter lim="400000"/>
          </a:ln>
        </p:spPr>
        <p:txBody>
          <a:bodyPr/>
          <a:lstStyle/>
          <a:p>
            <a:pPr/>
          </a:p>
        </p:txBody>
      </p:sp>
      <p:sp>
        <p:nvSpPr>
          <p:cNvPr id="317" name="Shape 317"/>
          <p:cNvSpPr/>
          <p:nvPr/>
        </p:nvSpPr>
        <p:spPr>
          <a:xfrm>
            <a:off x="927100" y="4383442"/>
            <a:ext cx="76200" cy="76201"/>
          </a:xfrm>
          <a:prstGeom prst="ellipse">
            <a:avLst/>
          </a:prstGeom>
          <a:solidFill>
            <a:srgbClr val="FF9300"/>
          </a:solidFill>
          <a:ln w="12700">
            <a:miter lim="400000"/>
          </a:ln>
        </p:spPr>
        <p:txBody>
          <a:bodyPr lIns="45719" rIns="45719" anchor="ctr"/>
          <a:lstStyle/>
          <a:p>
            <a:pPr/>
          </a:p>
        </p:txBody>
      </p:sp>
      <p:sp>
        <p:nvSpPr>
          <p:cNvPr id="318" name="Shape 318"/>
          <p:cNvSpPr/>
          <p:nvPr>
            <p:ph type="body" sz="half" idx="1"/>
          </p:nvPr>
        </p:nvSpPr>
        <p:spPr>
          <a:xfrm>
            <a:off x="310092" y="1173903"/>
            <a:ext cx="8523816" cy="1755173"/>
          </a:xfrm>
          <a:prstGeom prst="rect">
            <a:avLst/>
          </a:prstGeom>
        </p:spPr>
        <p:txBody>
          <a:bodyPr/>
          <a:lstStyle/>
          <a:p>
            <a:pPr marL="225308" indent="-233354" defTabSz="402336">
              <a:defRPr sz="1936"/>
            </a:pPr>
            <a:r>
              <a:t>Induction wire angle (35.7 degrees) chosen such that no wire crosses a Collection wire more than once.</a:t>
            </a:r>
          </a:p>
          <a:p>
            <a:pPr marL="225308" indent="-233354" defTabSz="402336">
              <a:defRPr sz="1936"/>
            </a:pPr>
            <a:r>
              <a:t>Triplets of U,V,X wires never intersect more than once.</a:t>
            </a:r>
          </a:p>
          <a:p>
            <a:pPr marL="225308" indent="-233354" defTabSz="402336">
              <a:defRPr sz="1936"/>
            </a:pPr>
            <a:r>
              <a:t>Hits still need “disambiguation” due to unknown location along a wire length, and combinatorics when multiple isochronic Hits present on different planes.</a:t>
            </a:r>
          </a:p>
        </p:txBody>
      </p:sp>
      <p:sp>
        <p:nvSpPr>
          <p:cNvPr id="319" name="Shape 319"/>
          <p:cNvSpPr/>
          <p:nvPr/>
        </p:nvSpPr>
        <p:spPr>
          <a:xfrm>
            <a:off x="7504355" y="4206842"/>
            <a:ext cx="421703" cy="21470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900">
                <a:solidFill>
                  <a:schemeClr val="accent1">
                    <a:satOff val="-4409"/>
                    <a:lumOff val="-10509"/>
                  </a:schemeClr>
                </a:solidFill>
              </a:defRPr>
            </a:lvl1pPr>
          </a:lstStyle>
          <a:p>
            <a:pPr/>
            <a:r>
              <a:t>X wire</a:t>
            </a:r>
          </a:p>
        </p:txBody>
      </p:sp>
      <p:sp>
        <p:nvSpPr>
          <p:cNvPr id="320" name="Shape 320"/>
          <p:cNvSpPr/>
          <p:nvPr/>
        </p:nvSpPr>
        <p:spPr>
          <a:xfrm rot="2142001">
            <a:off x="7453555" y="3208607"/>
            <a:ext cx="421703" cy="21470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900">
                <a:solidFill>
                  <a:srgbClr val="FF40FF"/>
                </a:solidFill>
              </a:defRPr>
            </a:lvl1pPr>
          </a:lstStyle>
          <a:p>
            <a:pPr/>
            <a:r>
              <a:t>V wire</a:t>
            </a:r>
          </a:p>
        </p:txBody>
      </p:sp>
      <p:sp>
        <p:nvSpPr>
          <p:cNvPr id="321" name="Shape 321"/>
          <p:cNvSpPr/>
          <p:nvPr/>
        </p:nvSpPr>
        <p:spPr>
          <a:xfrm rot="19457999">
            <a:off x="7287862" y="5318376"/>
            <a:ext cx="428010" cy="21470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900">
                <a:solidFill>
                  <a:srgbClr val="00F900"/>
                </a:solidFill>
              </a:defRPr>
            </a:lvl1pPr>
          </a:lstStyle>
          <a:p>
            <a:pPr/>
            <a:r>
              <a:t>U wire</a:t>
            </a:r>
          </a:p>
        </p:txBody>
      </p:sp>
      <p:sp>
        <p:nvSpPr>
          <p:cNvPr id="322" name="Shape 322"/>
          <p:cNvSpPr/>
          <p:nvPr/>
        </p:nvSpPr>
        <p:spPr>
          <a:xfrm>
            <a:off x="723061" y="4761893"/>
            <a:ext cx="497990" cy="2413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
                <a:solidFill>
                  <a:srgbClr val="FF9300"/>
                </a:solidFill>
              </a:defRPr>
            </a:lvl1pPr>
          </a:lstStyle>
          <a:p>
            <a:pPr/>
            <a:r>
              <a:t>Intersection Point</a:t>
            </a:r>
          </a:p>
        </p:txBody>
      </p:sp>
      <p:sp>
        <p:nvSpPr>
          <p:cNvPr id="323" name="Shape 323"/>
          <p:cNvSpPr/>
          <p:nvPr/>
        </p:nvSpPr>
        <p:spPr>
          <a:xfrm flipV="1">
            <a:off x="965200" y="4529654"/>
            <a:ext cx="1" cy="214702"/>
          </a:xfrm>
          <a:prstGeom prst="line">
            <a:avLst/>
          </a:prstGeom>
          <a:ln>
            <a:solidFill>
              <a:srgbClr val="FF9300"/>
            </a:solidFill>
            <a:tailEnd type="triangle"/>
          </a:ln>
        </p:spPr>
        <p:txBody>
          <a:bodyPr lIns="45719" rIns="45719"/>
          <a:lstStyle/>
          <a:p>
            <a:pP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7" name="Shape 327"/>
          <p:cNvSpPr/>
          <p:nvPr>
            <p:ph type="title"/>
          </p:nvPr>
        </p:nvSpPr>
        <p:spPr>
          <a:prstGeom prst="rect">
            <a:avLst/>
          </a:prstGeom>
        </p:spPr>
        <p:txBody>
          <a:bodyPr/>
          <a:lstStyle>
            <a:lvl1pPr defTabSz="434340">
              <a:defRPr sz="4180"/>
            </a:lvl1pPr>
          </a:lstStyle>
          <a:p>
            <a:pPr/>
            <a:r>
              <a:t>Detector Performance</a:t>
            </a:r>
          </a:p>
        </p:txBody>
      </p:sp>
      <p:sp>
        <p:nvSpPr>
          <p:cNvPr id="328" name="Shape 32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29" name="Shape 329"/>
          <p:cNvSpPr/>
          <p:nvPr>
            <p:ph type="body" sz="quarter" idx="1"/>
          </p:nvPr>
        </p:nvSpPr>
        <p:spPr>
          <a:xfrm>
            <a:off x="368660" y="1311042"/>
            <a:ext cx="8406680" cy="1104845"/>
          </a:xfrm>
          <a:prstGeom prst="rect">
            <a:avLst/>
          </a:prstGeom>
        </p:spPr>
        <p:txBody>
          <a:bodyPr/>
          <a:lstStyle/>
          <a:p>
            <a:pPr marL="222747" indent="-230703" defTabSz="397763">
              <a:defRPr sz="1914"/>
            </a:pPr>
            <a:r>
              <a:t>At longest drift distance (3.6 m), diffusion/electron-lifetime/wire-pitch all impact S/N and detector performance.  </a:t>
            </a:r>
          </a:p>
          <a:p>
            <a:pPr marL="222747" indent="-230703" defTabSz="397763">
              <a:defRPr sz="1914"/>
            </a:pPr>
            <a:r>
              <a:t>APA design parameters chosen to allow MIP reconstruction at this distance.</a:t>
            </a:r>
          </a:p>
        </p:txBody>
      </p:sp>
      <p:pic>
        <p:nvPicPr>
          <p:cNvPr id="330" name="pasted-image.pdf"/>
          <p:cNvPicPr>
            <a:picLocks noChangeAspect="1"/>
          </p:cNvPicPr>
          <p:nvPr/>
        </p:nvPicPr>
        <p:blipFill>
          <a:blip r:embed="rId2">
            <a:extLst/>
          </a:blip>
          <a:stretch>
            <a:fillRect/>
          </a:stretch>
        </p:blipFill>
        <p:spPr>
          <a:xfrm>
            <a:off x="257240" y="2628776"/>
            <a:ext cx="5327520" cy="2382514"/>
          </a:xfrm>
          <a:prstGeom prst="rect">
            <a:avLst/>
          </a:prstGeom>
          <a:ln w="12700">
            <a:miter lim="400000"/>
          </a:ln>
        </p:spPr>
      </p:pic>
      <p:pic>
        <p:nvPicPr>
          <p:cNvPr id="331" name="pasted-image.pdf"/>
          <p:cNvPicPr>
            <a:picLocks noChangeAspect="1"/>
          </p:cNvPicPr>
          <p:nvPr/>
        </p:nvPicPr>
        <p:blipFill>
          <a:blip r:embed="rId3">
            <a:extLst/>
          </a:blip>
          <a:stretch>
            <a:fillRect/>
          </a:stretch>
        </p:blipFill>
        <p:spPr>
          <a:xfrm>
            <a:off x="5824137" y="2649238"/>
            <a:ext cx="2804326" cy="2341589"/>
          </a:xfrm>
          <a:prstGeom prst="rect">
            <a:avLst/>
          </a:prstGeom>
          <a:ln w="12700">
            <a:miter lim="400000"/>
          </a:ln>
        </p:spPr>
      </p:pic>
      <p:pic>
        <p:nvPicPr>
          <p:cNvPr id="332" name="pasted-image.pdf"/>
          <p:cNvPicPr>
            <a:picLocks noChangeAspect="1"/>
          </p:cNvPicPr>
          <p:nvPr/>
        </p:nvPicPr>
        <p:blipFill>
          <a:blip r:embed="rId4">
            <a:extLst/>
          </a:blip>
          <a:stretch>
            <a:fillRect/>
          </a:stretch>
        </p:blipFill>
        <p:spPr>
          <a:xfrm>
            <a:off x="4591599" y="5505749"/>
            <a:ext cx="4445985" cy="679077"/>
          </a:xfrm>
          <a:prstGeom prst="rect">
            <a:avLst/>
          </a:prstGeom>
          <a:ln w="12700">
            <a:miter lim="400000"/>
          </a:ln>
        </p:spPr>
      </p:pic>
      <p:sp>
        <p:nvSpPr>
          <p:cNvPr id="333" name="Shape 333"/>
          <p:cNvSpPr/>
          <p:nvPr/>
        </p:nvSpPr>
        <p:spPr>
          <a:xfrm>
            <a:off x="6179322" y="2470502"/>
            <a:ext cx="2320688" cy="22698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solidFill>
                  <a:schemeClr val="accent6"/>
                </a:solidFill>
              </a:defRPr>
            </a:lvl1pPr>
          </a:lstStyle>
          <a:p>
            <a:pPr/>
            <a:r>
              <a:t>Plot Credit: Dorota Stefan, Robert Sulej</a:t>
            </a:r>
          </a:p>
        </p:txBody>
      </p:sp>
      <p:sp>
        <p:nvSpPr>
          <p:cNvPr id="334" name="Shape 334"/>
          <p:cNvSpPr/>
          <p:nvPr/>
        </p:nvSpPr>
        <p:spPr>
          <a:xfrm>
            <a:off x="747532" y="2470502"/>
            <a:ext cx="1734615" cy="22698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solidFill>
                  <a:schemeClr val="accent6"/>
                </a:solidFill>
              </a:defRPr>
            </a:lvl1pPr>
          </a:lstStyle>
          <a:p>
            <a:pPr/>
            <a:r>
              <a:t>Plot Credit: Michelle Stancari</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6" name="Shape 336"/>
          <p:cNvSpPr/>
          <p:nvPr>
            <p:ph type="title"/>
          </p:nvPr>
        </p:nvSpPr>
        <p:spPr>
          <a:prstGeom prst="rect">
            <a:avLst/>
          </a:prstGeom>
        </p:spPr>
        <p:txBody>
          <a:bodyPr/>
          <a:lstStyle>
            <a:lvl1pPr defTabSz="434340">
              <a:defRPr sz="4180"/>
            </a:lvl1pPr>
          </a:lstStyle>
          <a:p>
            <a:pPr/>
            <a:r>
              <a:t>Detector Performance</a:t>
            </a:r>
          </a:p>
        </p:txBody>
      </p:sp>
      <p:sp>
        <p:nvSpPr>
          <p:cNvPr id="337" name="Shape 33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38" name="Shape 338"/>
          <p:cNvSpPr/>
          <p:nvPr>
            <p:ph type="body" sz="quarter" idx="1"/>
          </p:nvPr>
        </p:nvSpPr>
        <p:spPr>
          <a:xfrm>
            <a:off x="454026" y="1207769"/>
            <a:ext cx="8235948" cy="1517545"/>
          </a:xfrm>
          <a:prstGeom prst="rect">
            <a:avLst/>
          </a:prstGeom>
        </p:spPr>
        <p:txBody>
          <a:bodyPr/>
          <a:lstStyle/>
          <a:p>
            <a:pPr marL="209946" indent="-217444" defTabSz="374904">
              <a:defRPr sz="1803"/>
            </a:pPr>
            <a:r>
              <a:rPr b="1"/>
              <a:t>Why have mesh?</a:t>
            </a:r>
            <a:r>
              <a:t>  </a:t>
            </a:r>
          </a:p>
          <a:p>
            <a:pPr marL="209946" indent="-217444" defTabSz="374904">
              <a:defRPr sz="1803"/>
            </a:pPr>
            <a:r>
              <a:t>Particles passing through the Collection plane will deposit ionization “behind” the plane that will drift (in a non-uniform field) to the positively biased Collection wires.  Leads to “reflection” tracks, which can confuse reconstruction.</a:t>
            </a:r>
          </a:p>
          <a:p>
            <a:pPr marL="209946" indent="-217444" defTabSz="374904">
              <a:defRPr sz="1803"/>
            </a:pPr>
            <a:r>
              <a:t>Grounded mesh block this charge and removes reflections.</a:t>
            </a:r>
          </a:p>
        </p:txBody>
      </p:sp>
      <p:pic>
        <p:nvPicPr>
          <p:cNvPr id="339" name="R620_E3756_collection.png"/>
          <p:cNvPicPr>
            <a:picLocks noChangeAspect="1"/>
          </p:cNvPicPr>
          <p:nvPr/>
        </p:nvPicPr>
        <p:blipFill>
          <a:blip r:embed="rId2">
            <a:extLst/>
          </a:blip>
          <a:srcRect l="0" t="0" r="0" b="0"/>
          <a:stretch>
            <a:fillRect/>
          </a:stretch>
        </p:blipFill>
        <p:spPr>
          <a:xfrm>
            <a:off x="275043" y="3037376"/>
            <a:ext cx="3971030" cy="2606625"/>
          </a:xfrm>
          <a:prstGeom prst="rect">
            <a:avLst/>
          </a:prstGeom>
          <a:ln w="12700">
            <a:miter lim="400000"/>
          </a:ln>
        </p:spPr>
      </p:pic>
      <p:pic>
        <p:nvPicPr>
          <p:cNvPr id="340" name="R620_E3756_induction.png"/>
          <p:cNvPicPr>
            <a:picLocks noChangeAspect="1"/>
          </p:cNvPicPr>
          <p:nvPr/>
        </p:nvPicPr>
        <p:blipFill>
          <a:blip r:embed="rId3">
            <a:extLst/>
          </a:blip>
          <a:stretch>
            <a:fillRect/>
          </a:stretch>
        </p:blipFill>
        <p:spPr>
          <a:xfrm>
            <a:off x="4914471" y="3101566"/>
            <a:ext cx="3971030" cy="2606625"/>
          </a:xfrm>
          <a:prstGeom prst="rect">
            <a:avLst/>
          </a:prstGeom>
          <a:ln w="12700">
            <a:miter lim="400000"/>
          </a:ln>
        </p:spPr>
      </p:pic>
      <p:sp>
        <p:nvSpPr>
          <p:cNvPr id="341" name="Shape 341"/>
          <p:cNvSpPr/>
          <p:nvPr/>
        </p:nvSpPr>
        <p:spPr>
          <a:xfrm>
            <a:off x="1256969" y="3058669"/>
            <a:ext cx="1447886"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vl1pPr>
          </a:lstStyle>
          <a:p>
            <a:pPr/>
            <a:r>
              <a:t>“Reflection” track</a:t>
            </a:r>
          </a:p>
        </p:txBody>
      </p:sp>
      <p:sp>
        <p:nvSpPr>
          <p:cNvPr id="342" name="Shape 342"/>
          <p:cNvSpPr/>
          <p:nvPr/>
        </p:nvSpPr>
        <p:spPr>
          <a:xfrm>
            <a:off x="2394847" y="3347828"/>
            <a:ext cx="329003" cy="610923"/>
          </a:xfrm>
          <a:prstGeom prst="line">
            <a:avLst/>
          </a:prstGeom>
          <a:ln w="12700">
            <a:solidFill>
              <a:srgbClr val="BC5F2B"/>
            </a:solidFill>
            <a:tailEnd type="triangle"/>
          </a:ln>
        </p:spPr>
        <p:txBody>
          <a:bodyPr lIns="45719" rIns="45719"/>
          <a:lstStyle/>
          <a:p>
            <a:pPr/>
          </a:p>
        </p:txBody>
      </p:sp>
      <p:sp>
        <p:nvSpPr>
          <p:cNvPr id="343" name="Shape 343"/>
          <p:cNvSpPr/>
          <p:nvPr/>
        </p:nvSpPr>
        <p:spPr>
          <a:xfrm>
            <a:off x="283303" y="2849574"/>
            <a:ext cx="1021914" cy="22698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lvl1pPr>
          </a:lstStyle>
          <a:p>
            <a:pPr/>
            <a:r>
              <a:t>Collection Plane</a:t>
            </a:r>
          </a:p>
        </p:txBody>
      </p:sp>
      <p:sp>
        <p:nvSpPr>
          <p:cNvPr id="344" name="Shape 344"/>
          <p:cNvSpPr/>
          <p:nvPr/>
        </p:nvSpPr>
        <p:spPr>
          <a:xfrm>
            <a:off x="4897636" y="2849574"/>
            <a:ext cx="979684" cy="22698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lvl1pPr>
          </a:lstStyle>
          <a:p>
            <a:pPr/>
            <a:r>
              <a:t>Induction Plane</a:t>
            </a:r>
          </a:p>
        </p:txBody>
      </p:sp>
      <p:sp>
        <p:nvSpPr>
          <p:cNvPr id="345" name="Shape 345"/>
          <p:cNvSpPr/>
          <p:nvPr/>
        </p:nvSpPr>
        <p:spPr>
          <a:xfrm>
            <a:off x="1043343" y="5768337"/>
            <a:ext cx="2434430"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Track passing through collection plane.</a:t>
            </a:r>
          </a:p>
        </p:txBody>
      </p:sp>
      <p:sp>
        <p:nvSpPr>
          <p:cNvPr id="346" name="Shape 346"/>
          <p:cNvSpPr/>
          <p:nvPr/>
        </p:nvSpPr>
        <p:spPr>
          <a:xfrm flipV="1">
            <a:off x="2056283" y="5608038"/>
            <a:ext cx="228119" cy="228119"/>
          </a:xfrm>
          <a:prstGeom prst="line">
            <a:avLst/>
          </a:prstGeom>
          <a:ln w="12700">
            <a:solidFill>
              <a:srgbClr val="BC5F2B"/>
            </a:solidFill>
            <a:tailEnd type="triangle"/>
          </a:ln>
        </p:spPr>
        <p:txBody>
          <a:bodyPr lIns="45719" rIns="45719"/>
          <a:lstStyle/>
          <a:p>
            <a:pPr/>
          </a:p>
        </p:txBody>
      </p:sp>
      <p:sp>
        <p:nvSpPr>
          <p:cNvPr id="347" name="Shape 347"/>
          <p:cNvSpPr/>
          <p:nvPr/>
        </p:nvSpPr>
        <p:spPr>
          <a:xfrm>
            <a:off x="4938010" y="5768337"/>
            <a:ext cx="2434430"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Track passing through collection plane.</a:t>
            </a:r>
          </a:p>
        </p:txBody>
      </p:sp>
      <p:sp>
        <p:nvSpPr>
          <p:cNvPr id="348" name="Shape 348"/>
          <p:cNvSpPr/>
          <p:nvPr/>
        </p:nvSpPr>
        <p:spPr>
          <a:xfrm flipV="1">
            <a:off x="6509750" y="5667304"/>
            <a:ext cx="228119" cy="228119"/>
          </a:xfrm>
          <a:prstGeom prst="line">
            <a:avLst/>
          </a:prstGeom>
          <a:ln w="12700">
            <a:solidFill>
              <a:srgbClr val="BC5F2B"/>
            </a:solidFill>
            <a:tailEnd type="triangle"/>
          </a:ln>
        </p:spPr>
        <p:txBody>
          <a:bodyPr lIns="45719" rIns="45719"/>
          <a:lstStyle/>
          <a:p>
            <a:pP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0" name="Shape 350"/>
          <p:cNvSpPr/>
          <p:nvPr>
            <p:ph type="title"/>
          </p:nvPr>
        </p:nvSpPr>
        <p:spPr>
          <a:prstGeom prst="rect">
            <a:avLst/>
          </a:prstGeom>
        </p:spPr>
        <p:txBody>
          <a:bodyPr/>
          <a:lstStyle>
            <a:lvl1pPr defTabSz="434340">
              <a:defRPr sz="4180"/>
            </a:lvl1pPr>
          </a:lstStyle>
          <a:p>
            <a:pPr/>
            <a:r>
              <a:t>Detector Performance</a:t>
            </a:r>
          </a:p>
        </p:txBody>
      </p:sp>
      <p:sp>
        <p:nvSpPr>
          <p:cNvPr id="351" name="Shape 35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52" name="Shape 352"/>
          <p:cNvSpPr/>
          <p:nvPr>
            <p:ph type="body" sz="quarter" idx="1"/>
          </p:nvPr>
        </p:nvSpPr>
        <p:spPr>
          <a:xfrm>
            <a:off x="296797" y="1100316"/>
            <a:ext cx="8550406" cy="1322115"/>
          </a:xfrm>
          <a:prstGeom prst="rect">
            <a:avLst/>
          </a:prstGeom>
        </p:spPr>
        <p:txBody>
          <a:bodyPr/>
          <a:lstStyle/>
          <a:p>
            <a:pPr marL="256032" indent="-265176">
              <a:defRPr sz="1800"/>
            </a:pPr>
            <a:r>
              <a:rPr b="1"/>
              <a:t>Why have mesh?</a:t>
            </a:r>
            <a:r>
              <a:t>  </a:t>
            </a:r>
          </a:p>
          <a:p>
            <a:pPr marL="256032" indent="-265176">
              <a:defRPr sz="1800"/>
            </a:pPr>
            <a:r>
              <a:t>PMTs behind anode planes have been observed to induce signals.</a:t>
            </a:r>
          </a:p>
          <a:p>
            <a:pPr marL="256032" indent="-265176">
              <a:defRPr sz="1800"/>
            </a:pPr>
            <a:r>
              <a:t>protoDUNE not using PMTs…using scintillator bars + SiPMs.</a:t>
            </a:r>
          </a:p>
          <a:p>
            <a:pPr marL="256032" indent="-265176">
              <a:defRPr sz="1800"/>
            </a:pPr>
            <a:r>
              <a:t>Mesh can shield any pickup noise that might otherwise be present. </a:t>
            </a:r>
          </a:p>
        </p:txBody>
      </p:sp>
      <p:pic>
        <p:nvPicPr>
          <p:cNvPr id="353" name="pasted-image.png"/>
          <p:cNvPicPr>
            <a:picLocks noChangeAspect="1"/>
          </p:cNvPicPr>
          <p:nvPr/>
        </p:nvPicPr>
        <p:blipFill>
          <a:blip r:embed="rId2">
            <a:extLst/>
          </a:blip>
          <a:srcRect l="0" t="13709" r="50379" b="2571"/>
          <a:stretch>
            <a:fillRect/>
          </a:stretch>
        </p:blipFill>
        <p:spPr>
          <a:xfrm>
            <a:off x="2405928" y="2220417"/>
            <a:ext cx="4332331" cy="4111593"/>
          </a:xfrm>
          <a:prstGeom prst="rect">
            <a:avLst/>
          </a:prstGeom>
          <a:ln w="12700">
            <a:miter lim="400000"/>
          </a:ln>
        </p:spPr>
      </p:pic>
      <p:pic>
        <p:nvPicPr>
          <p:cNvPr id="354" name="pasted-image.png"/>
          <p:cNvPicPr>
            <a:picLocks noChangeAspect="1"/>
          </p:cNvPicPr>
          <p:nvPr/>
        </p:nvPicPr>
        <p:blipFill>
          <a:blip r:embed="rId3">
            <a:extLst/>
          </a:blip>
          <a:stretch>
            <a:fillRect/>
          </a:stretch>
        </p:blipFill>
        <p:spPr>
          <a:xfrm>
            <a:off x="2732178" y="4455231"/>
            <a:ext cx="950864" cy="284404"/>
          </a:xfrm>
          <a:prstGeom prst="rect">
            <a:avLst/>
          </a:prstGeom>
          <a:ln w="12700">
            <a:miter lim="400000"/>
          </a:ln>
        </p:spPr>
      </p:pic>
      <p:pic>
        <p:nvPicPr>
          <p:cNvPr id="355" name="pasted-image.tiff"/>
          <p:cNvPicPr>
            <a:picLocks noChangeAspect="1"/>
          </p:cNvPicPr>
          <p:nvPr/>
        </p:nvPicPr>
        <p:blipFill>
          <a:blip r:embed="rId3">
            <a:extLst/>
          </a:blip>
          <a:stretch>
            <a:fillRect/>
          </a:stretch>
        </p:blipFill>
        <p:spPr>
          <a:xfrm>
            <a:off x="2732178" y="2413127"/>
            <a:ext cx="950864" cy="284404"/>
          </a:xfrm>
          <a:prstGeom prst="rect">
            <a:avLst/>
          </a:prstGeom>
          <a:ln w="12700">
            <a:miter lim="400000"/>
          </a:ln>
        </p:spPr>
      </p:pic>
      <p:sp>
        <p:nvSpPr>
          <p:cNvPr id="356" name="Shape 356"/>
          <p:cNvSpPr/>
          <p:nvPr/>
        </p:nvSpPr>
        <p:spPr>
          <a:xfrm flipV="1">
            <a:off x="2280409" y="3933350"/>
            <a:ext cx="561975" cy="1"/>
          </a:xfrm>
          <a:prstGeom prst="line">
            <a:avLst/>
          </a:prstGeom>
          <a:ln w="12700">
            <a:solidFill>
              <a:srgbClr val="BC5F2B"/>
            </a:solidFill>
            <a:tailEnd type="triangle"/>
          </a:ln>
        </p:spPr>
        <p:txBody>
          <a:bodyPr lIns="45719" rIns="45719"/>
          <a:lstStyle/>
          <a:p>
            <a:pPr/>
          </a:p>
        </p:txBody>
      </p:sp>
      <p:sp>
        <p:nvSpPr>
          <p:cNvPr id="357" name="Shape 357"/>
          <p:cNvSpPr/>
          <p:nvPr/>
        </p:nvSpPr>
        <p:spPr>
          <a:xfrm flipV="1">
            <a:off x="2280409" y="5948417"/>
            <a:ext cx="561975" cy="1"/>
          </a:xfrm>
          <a:prstGeom prst="line">
            <a:avLst/>
          </a:prstGeom>
          <a:ln w="12700">
            <a:solidFill>
              <a:srgbClr val="BC5F2B"/>
            </a:solidFill>
            <a:tailEnd type="triangle"/>
          </a:ln>
        </p:spPr>
        <p:txBody>
          <a:bodyPr lIns="45719" rIns="45719"/>
          <a:lstStyle/>
          <a:p>
            <a:pPr/>
          </a:p>
        </p:txBody>
      </p:sp>
      <p:sp>
        <p:nvSpPr>
          <p:cNvPr id="358" name="Shape 358"/>
          <p:cNvSpPr/>
          <p:nvPr/>
        </p:nvSpPr>
        <p:spPr>
          <a:xfrm>
            <a:off x="1168069" y="3776239"/>
            <a:ext cx="1098797"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vl1pPr>
          </a:lstStyle>
          <a:p>
            <a:pPr/>
            <a:r>
              <a:t>PMT pick-up</a:t>
            </a:r>
          </a:p>
        </p:txBody>
      </p:sp>
      <p:sp>
        <p:nvSpPr>
          <p:cNvPr id="359" name="Shape 359"/>
          <p:cNvSpPr/>
          <p:nvPr/>
        </p:nvSpPr>
        <p:spPr>
          <a:xfrm>
            <a:off x="1168069" y="5804005"/>
            <a:ext cx="1098797" cy="28882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vl1pPr>
          </a:lstStyle>
          <a:p>
            <a:pPr/>
            <a:r>
              <a:t>PMT pick-up</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1" name="Shape 361"/>
          <p:cNvSpPr/>
          <p:nvPr>
            <p:ph type="title"/>
          </p:nvPr>
        </p:nvSpPr>
        <p:spPr>
          <a:prstGeom prst="rect">
            <a:avLst/>
          </a:prstGeom>
        </p:spPr>
        <p:txBody>
          <a:bodyPr/>
          <a:lstStyle>
            <a:lvl1pPr defTabSz="434340">
              <a:defRPr sz="4180"/>
            </a:lvl1pPr>
          </a:lstStyle>
          <a:p>
            <a:pPr/>
            <a:r>
              <a:t>Detector Performance</a:t>
            </a:r>
          </a:p>
        </p:txBody>
      </p:sp>
      <p:sp>
        <p:nvSpPr>
          <p:cNvPr id="362" name="Shape 36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63" name="Shape 363"/>
          <p:cNvSpPr/>
          <p:nvPr>
            <p:ph type="body" sz="half" idx="1"/>
          </p:nvPr>
        </p:nvSpPr>
        <p:spPr>
          <a:xfrm>
            <a:off x="293159" y="1224703"/>
            <a:ext cx="8557682" cy="2149388"/>
          </a:xfrm>
          <a:prstGeom prst="rect">
            <a:avLst/>
          </a:prstGeom>
        </p:spPr>
        <p:txBody>
          <a:bodyPr/>
          <a:lstStyle/>
          <a:p>
            <a:pPr marL="202265" indent="-209489" defTabSz="361188">
              <a:defRPr b="1" sz="1738"/>
            </a:pPr>
            <a:r>
              <a:t>Why have a grid?</a:t>
            </a:r>
          </a:p>
          <a:p>
            <a:pPr marL="202265" indent="-209489" defTabSz="361188">
              <a:defRPr sz="1738"/>
            </a:pPr>
            <a:r>
              <a:t>Grid shields first instrumented Induction plane from drifting charge, leading to narrower pulses with higher S/N, improving reconstruction performance of that plane. </a:t>
            </a:r>
          </a:p>
          <a:p>
            <a:pPr marL="202265" indent="-209489" defTabSz="361188">
              <a:defRPr sz="1738"/>
            </a:pPr>
            <a:r>
              <a:t>Grid also shields instrumented planes from any noise originating from the cathode and high-voltage supply.</a:t>
            </a:r>
          </a:p>
          <a:p>
            <a:pPr marL="202265" indent="-209489" defTabSz="361188">
              <a:defRPr sz="1738"/>
            </a:pPr>
            <a:r>
              <a:t>Need to be careful…grid can induce signal on first Induction plane if not properly configured (see “shadow” in LArIAT image….fixed by reconfiguring RC filtering).</a:t>
            </a:r>
          </a:p>
        </p:txBody>
      </p:sp>
      <p:pic>
        <p:nvPicPr>
          <p:cNvPr id="364" name="pasted-image.pdf"/>
          <p:cNvPicPr>
            <a:picLocks noChangeAspect="1"/>
          </p:cNvPicPr>
          <p:nvPr/>
        </p:nvPicPr>
        <p:blipFill>
          <a:blip r:embed="rId2">
            <a:extLst/>
          </a:blip>
          <a:stretch>
            <a:fillRect/>
          </a:stretch>
        </p:blipFill>
        <p:spPr>
          <a:xfrm>
            <a:off x="332883" y="3583636"/>
            <a:ext cx="4092501" cy="2010594"/>
          </a:xfrm>
          <a:prstGeom prst="rect">
            <a:avLst/>
          </a:prstGeom>
          <a:ln w="12700">
            <a:miter lim="400000"/>
          </a:ln>
        </p:spPr>
      </p:pic>
      <p:pic>
        <p:nvPicPr>
          <p:cNvPr id="365" name="pasted-image.pdf"/>
          <p:cNvPicPr>
            <a:picLocks noChangeAspect="1"/>
          </p:cNvPicPr>
          <p:nvPr/>
        </p:nvPicPr>
        <p:blipFill>
          <a:blip r:embed="rId3">
            <a:extLst/>
          </a:blip>
          <a:stretch>
            <a:fillRect/>
          </a:stretch>
        </p:blipFill>
        <p:spPr>
          <a:xfrm>
            <a:off x="4896416" y="3583636"/>
            <a:ext cx="4092501" cy="2010594"/>
          </a:xfrm>
          <a:prstGeom prst="rect">
            <a:avLst/>
          </a:prstGeom>
          <a:ln w="12700">
            <a:miter lim="400000"/>
          </a:ln>
        </p:spPr>
      </p:pic>
      <p:pic>
        <p:nvPicPr>
          <p:cNvPr id="366" name="pasted-image.tiff"/>
          <p:cNvPicPr>
            <a:picLocks noChangeAspect="1"/>
          </p:cNvPicPr>
          <p:nvPr/>
        </p:nvPicPr>
        <p:blipFill>
          <a:blip r:embed="rId4">
            <a:extLst/>
          </a:blip>
          <a:stretch>
            <a:fillRect/>
          </a:stretch>
        </p:blipFill>
        <p:spPr>
          <a:xfrm>
            <a:off x="412311" y="3750860"/>
            <a:ext cx="950864" cy="284405"/>
          </a:xfrm>
          <a:prstGeom prst="rect">
            <a:avLst/>
          </a:prstGeom>
          <a:ln w="12700">
            <a:miter lim="400000"/>
          </a:ln>
        </p:spPr>
      </p:pic>
      <p:pic>
        <p:nvPicPr>
          <p:cNvPr id="367" name="pasted-image.tiff"/>
          <p:cNvPicPr>
            <a:picLocks noChangeAspect="1"/>
          </p:cNvPicPr>
          <p:nvPr/>
        </p:nvPicPr>
        <p:blipFill>
          <a:blip r:embed="rId4">
            <a:extLst/>
          </a:blip>
          <a:stretch>
            <a:fillRect/>
          </a:stretch>
        </p:blipFill>
        <p:spPr>
          <a:xfrm>
            <a:off x="5043578" y="3750860"/>
            <a:ext cx="950864" cy="284405"/>
          </a:xfrm>
          <a:prstGeom prst="rect">
            <a:avLst/>
          </a:prstGeom>
          <a:ln w="12700">
            <a:miter lim="400000"/>
          </a:ln>
        </p:spPr>
      </p:pic>
      <p:sp>
        <p:nvSpPr>
          <p:cNvPr id="368" name="Shape 368"/>
          <p:cNvSpPr/>
          <p:nvPr/>
        </p:nvSpPr>
        <p:spPr>
          <a:xfrm>
            <a:off x="2743972" y="5750484"/>
            <a:ext cx="4057030"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𝝅</a:t>
            </a:r>
            <a:r>
              <a:rPr baseline="31999"/>
              <a:t>-</a:t>
            </a:r>
            <a:r>
              <a:t> double scatter and capture in LArIAT</a:t>
            </a:r>
          </a:p>
        </p:txBody>
      </p:sp>
      <p:sp>
        <p:nvSpPr>
          <p:cNvPr id="369" name="Shape 369"/>
          <p:cNvSpPr/>
          <p:nvPr/>
        </p:nvSpPr>
        <p:spPr>
          <a:xfrm flipH="1">
            <a:off x="2486783" y="4451221"/>
            <a:ext cx="279914" cy="279915"/>
          </a:xfrm>
          <a:prstGeom prst="line">
            <a:avLst/>
          </a:prstGeom>
          <a:ln w="12700">
            <a:solidFill>
              <a:srgbClr val="BC5F2B"/>
            </a:solidFill>
            <a:tailEnd type="triangle"/>
          </a:ln>
        </p:spPr>
        <p:txBody>
          <a:bodyPr lIns="45719" rIns="45719"/>
          <a:lstStyle/>
          <a:p>
            <a:pPr/>
          </a:p>
        </p:txBody>
      </p:sp>
      <p:sp>
        <p:nvSpPr>
          <p:cNvPr id="370" name="Shape 370"/>
          <p:cNvSpPr/>
          <p:nvPr/>
        </p:nvSpPr>
        <p:spPr>
          <a:xfrm>
            <a:off x="2099403" y="4212272"/>
            <a:ext cx="1843247"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vl1pPr>
          </a:lstStyle>
          <a:p>
            <a:pPr/>
            <a:r>
              <a:t>Grid pick-up “shadow”</a:t>
            </a:r>
          </a:p>
        </p:txBody>
      </p:sp>
      <p:sp>
        <p:nvSpPr>
          <p:cNvPr id="371" name="Shape 371"/>
          <p:cNvSpPr/>
          <p:nvPr/>
        </p:nvSpPr>
        <p:spPr>
          <a:xfrm>
            <a:off x="4868003" y="3410882"/>
            <a:ext cx="102191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lvl1pPr>
          </a:lstStyle>
          <a:p>
            <a:pPr/>
            <a:r>
              <a:t>Collection Plane</a:t>
            </a:r>
          </a:p>
        </p:txBody>
      </p:sp>
      <p:sp>
        <p:nvSpPr>
          <p:cNvPr id="372" name="Shape 372"/>
          <p:cNvSpPr/>
          <p:nvPr/>
        </p:nvSpPr>
        <p:spPr>
          <a:xfrm>
            <a:off x="308703" y="3391707"/>
            <a:ext cx="979684" cy="22698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lvl1pPr>
          </a:lstStyle>
          <a:p>
            <a:pPr/>
            <a:r>
              <a:t>Induction Plane</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4" name="Shape 374"/>
          <p:cNvSpPr/>
          <p:nvPr>
            <p:ph type="title"/>
          </p:nvPr>
        </p:nvSpPr>
        <p:spPr>
          <a:prstGeom prst="rect">
            <a:avLst/>
          </a:prstGeom>
        </p:spPr>
        <p:txBody>
          <a:bodyPr/>
          <a:lstStyle>
            <a:lvl1pPr defTabSz="434340">
              <a:defRPr sz="4180"/>
            </a:lvl1pPr>
          </a:lstStyle>
          <a:p>
            <a:pPr/>
            <a:r>
              <a:t>Conclusions</a:t>
            </a:r>
          </a:p>
        </p:txBody>
      </p:sp>
      <p:sp>
        <p:nvSpPr>
          <p:cNvPr id="375" name="Shape 37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6" name="Shape 376"/>
          <p:cNvSpPr/>
          <p:nvPr>
            <p:ph type="body" idx="1"/>
          </p:nvPr>
        </p:nvSpPr>
        <p:spPr>
          <a:xfrm>
            <a:off x="301626" y="1207769"/>
            <a:ext cx="8495600" cy="5031627"/>
          </a:xfrm>
          <a:prstGeom prst="rect">
            <a:avLst/>
          </a:prstGeom>
        </p:spPr>
        <p:txBody>
          <a:bodyPr/>
          <a:lstStyle/>
          <a:p>
            <a:pPr/>
            <a:r>
              <a:t>APA is designed to meet Physics goals for protoDUNE and DUNE.</a:t>
            </a:r>
          </a:p>
          <a:p>
            <a:pPr/>
            <a:r>
              <a:t>Design and understanding of performance builds heavily on extensive experience gained with previous LArTPCs.</a:t>
            </a:r>
          </a:p>
          <a:p>
            <a:pPr/>
            <a:r>
              <a:t>Data from protoDUNE will be invaluable in advancing understanding of detector performance, which will provide great benefit to the DUNE physics program.</a:t>
            </a:r>
          </a:p>
          <a:p>
            <a:pPr/>
            <a:r>
              <a:t>Construction and operation of protoDUNE will retire risks for DUNE.</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8" name="Shape 378"/>
          <p:cNvSpPr/>
          <p:nvPr>
            <p:ph type="title"/>
          </p:nvPr>
        </p:nvSpPr>
        <p:spPr>
          <a:prstGeom prst="rect">
            <a:avLst/>
          </a:prstGeom>
        </p:spPr>
        <p:txBody>
          <a:bodyPr/>
          <a:lstStyle>
            <a:lvl1pPr defTabSz="434340">
              <a:defRPr sz="4180"/>
            </a:lvl1pPr>
          </a:lstStyle>
          <a:p>
            <a:pPr/>
            <a:r>
              <a:t>Comparing LArTPC Anodes</a:t>
            </a:r>
          </a:p>
        </p:txBody>
      </p:sp>
      <p:sp>
        <p:nvSpPr>
          <p:cNvPr id="379" name="Shape 37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80" name="Shape 380"/>
          <p:cNvSpPr/>
          <p:nvPr>
            <p:ph type="body" sz="quarter" idx="1"/>
          </p:nvPr>
        </p:nvSpPr>
        <p:spPr>
          <a:xfrm>
            <a:off x="454026" y="1207769"/>
            <a:ext cx="8235948" cy="647104"/>
          </a:xfrm>
          <a:prstGeom prst="rect">
            <a:avLst/>
          </a:prstGeom>
        </p:spPr>
        <p:txBody>
          <a:bodyPr/>
          <a:lstStyle/>
          <a:p>
            <a:pPr/>
            <a:r>
              <a:t>Anode design parameters for selected LArTPCs…</a:t>
            </a:r>
          </a:p>
        </p:txBody>
      </p:sp>
      <p:graphicFrame>
        <p:nvGraphicFramePr>
          <p:cNvPr id="381" name="Table 381"/>
          <p:cNvGraphicFramePr/>
          <p:nvPr/>
        </p:nvGraphicFramePr>
        <p:xfrm>
          <a:off x="137395" y="2045346"/>
          <a:ext cx="8653310" cy="4025676"/>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967404"/>
                <a:gridCol w="1061743"/>
                <a:gridCol w="1271539"/>
                <a:gridCol w="649019"/>
                <a:gridCol w="709037"/>
                <a:gridCol w="1196911"/>
                <a:gridCol w="1784953"/>
              </a:tblGrid>
              <a:tr h="818021">
                <a:tc>
                  <a:txBody>
                    <a:bodyPr/>
                    <a:lstStyle/>
                    <a:p>
                      <a:pPr>
                        <a:defRPr b="0" sz="1800">
                          <a:solidFill>
                            <a:srgbClr val="000000"/>
                          </a:solidFill>
                        </a:defRPr>
                      </a:pPr>
                      <a:r>
                        <a:rPr b="1">
                          <a:solidFill>
                            <a:schemeClr val="accent2">
                              <a:lumOff val="44000"/>
                            </a:schemeClr>
                          </a:solidFill>
                          <a:sym typeface="Arial"/>
                        </a:rPr>
                        <a:t>Experiment</a:t>
                      </a:r>
                    </a:p>
                  </a:txBody>
                  <a:tcPr marL="0" marR="0" marT="0" marB="0" anchor="t" anchorCtr="0" horzOverflow="overflow"/>
                </a:tc>
                <a:tc>
                  <a:txBody>
                    <a:bodyPr/>
                    <a:lstStyle/>
                    <a:p>
                      <a:pPr>
                        <a:defRPr b="0" sz="1800">
                          <a:solidFill>
                            <a:srgbClr val="000000"/>
                          </a:solidFill>
                        </a:defRPr>
                      </a:pPr>
                      <a:r>
                        <a:rPr b="1">
                          <a:solidFill>
                            <a:schemeClr val="accent2">
                              <a:lumOff val="44000"/>
                            </a:schemeClr>
                          </a:solidFill>
                          <a:sym typeface="Arial"/>
                        </a:rPr>
                        <a:t>Number of Wires</a:t>
                      </a:r>
                    </a:p>
                  </a:txBody>
                  <a:tcPr marL="0" marR="0" marT="0" marB="0" anchor="t" anchorCtr="0" horzOverflow="overflow"/>
                </a:tc>
                <a:tc>
                  <a:txBody>
                    <a:bodyPr/>
                    <a:lstStyle/>
                    <a:p>
                      <a:pPr>
                        <a:defRPr b="0" sz="1800">
                          <a:solidFill>
                            <a:srgbClr val="000000"/>
                          </a:solidFill>
                        </a:defRPr>
                      </a:pPr>
                      <a:r>
                        <a:rPr b="1">
                          <a:solidFill>
                            <a:schemeClr val="accent2">
                              <a:lumOff val="44000"/>
                            </a:schemeClr>
                          </a:solidFill>
                          <a:sym typeface="Arial"/>
                        </a:rPr>
                        <a:t>Number of Electronic Channels</a:t>
                      </a:r>
                    </a:p>
                  </a:txBody>
                  <a:tcPr marL="0" marR="0" marT="0" marB="0" anchor="t" anchorCtr="0" horzOverflow="overflow"/>
                </a:tc>
                <a:tc>
                  <a:txBody>
                    <a:bodyPr/>
                    <a:lstStyle/>
                    <a:p>
                      <a:pPr>
                        <a:defRPr b="0" sz="1800">
                          <a:solidFill>
                            <a:srgbClr val="000000"/>
                          </a:solidFill>
                        </a:defRPr>
                      </a:pPr>
                      <a:r>
                        <a:rPr b="1">
                          <a:solidFill>
                            <a:schemeClr val="accent2">
                              <a:lumOff val="44000"/>
                            </a:schemeClr>
                          </a:solidFill>
                          <a:sym typeface="Arial"/>
                        </a:rPr>
                        <a:t>Grid</a:t>
                      </a:r>
                    </a:p>
                  </a:txBody>
                  <a:tcPr marL="0" marR="0" marT="0" marB="0" anchor="t" anchorCtr="0" horzOverflow="overflow"/>
                </a:tc>
                <a:tc>
                  <a:txBody>
                    <a:bodyPr/>
                    <a:lstStyle/>
                    <a:p>
                      <a:pPr>
                        <a:defRPr b="0" sz="1800">
                          <a:solidFill>
                            <a:srgbClr val="000000"/>
                          </a:solidFill>
                        </a:defRPr>
                      </a:pPr>
                      <a:r>
                        <a:rPr b="1">
                          <a:solidFill>
                            <a:schemeClr val="accent2">
                              <a:lumOff val="44000"/>
                            </a:schemeClr>
                          </a:solidFill>
                          <a:sym typeface="Arial"/>
                        </a:rPr>
                        <a:t>Mesh</a:t>
                      </a:r>
                    </a:p>
                  </a:txBody>
                  <a:tcPr marL="0" marR="0" marT="0" marB="0" anchor="t" anchorCtr="0" horzOverflow="overflow"/>
                </a:tc>
                <a:tc>
                  <a:txBody>
                    <a:bodyPr/>
                    <a:lstStyle/>
                    <a:p>
                      <a:pPr>
                        <a:defRPr b="0" sz="1800">
                          <a:solidFill>
                            <a:srgbClr val="000000"/>
                          </a:solidFill>
                        </a:defRPr>
                      </a:pPr>
                      <a:r>
                        <a:rPr b="1">
                          <a:solidFill>
                            <a:schemeClr val="accent2">
                              <a:lumOff val="44000"/>
                            </a:schemeClr>
                          </a:solidFill>
                          <a:sym typeface="Arial"/>
                        </a:rPr>
                        <a:t>Wire</a:t>
                      </a:r>
                    </a:p>
                  </a:txBody>
                  <a:tcPr marL="0" marR="0" marT="0" marB="0" anchor="t" anchorCtr="0" horzOverflow="overflow"/>
                </a:tc>
                <a:tc>
                  <a:txBody>
                    <a:bodyPr/>
                    <a:lstStyle/>
                    <a:p>
                      <a:pPr>
                        <a:defRPr b="0" sz="1800">
                          <a:solidFill>
                            <a:srgbClr val="000000"/>
                          </a:solidFill>
                        </a:defRPr>
                      </a:pPr>
                      <a:r>
                        <a:rPr b="1">
                          <a:solidFill>
                            <a:schemeClr val="accent2">
                              <a:lumOff val="44000"/>
                            </a:schemeClr>
                          </a:solidFill>
                          <a:sym typeface="Arial"/>
                        </a:rPr>
                        <a:t>Notes</a:t>
                      </a:r>
                    </a:p>
                  </a:txBody>
                  <a:tcPr marL="0" marR="0" marT="0" marB="0" anchor="t" anchorCtr="0" horzOverflow="overflow"/>
                </a:tc>
              </a:tr>
              <a:tr h="393265">
                <a:tc>
                  <a:txBody>
                    <a:bodyPr/>
                    <a:lstStyle/>
                    <a:p>
                      <a:pPr>
                        <a:defRPr sz="1800">
                          <a:solidFill>
                            <a:srgbClr val="000000"/>
                          </a:solidFill>
                        </a:defRPr>
                      </a:pPr>
                      <a:r>
                        <a:rPr>
                          <a:solidFill>
                            <a:srgbClr val="BC5F2B"/>
                          </a:solidFill>
                          <a:sym typeface="Arial"/>
                        </a:rPr>
                        <a:t>ArgoNeuT/LArIAT</a:t>
                      </a:r>
                    </a:p>
                  </a:txBody>
                  <a:tcPr marL="0" marR="0" marT="0" marB="0" anchor="t" anchorCtr="0" horzOverflow="overflow"/>
                </a:tc>
                <a:tc>
                  <a:txBody>
                    <a:bodyPr/>
                    <a:lstStyle/>
                    <a:p>
                      <a:pPr>
                        <a:defRPr sz="1800">
                          <a:solidFill>
                            <a:srgbClr val="000000"/>
                          </a:solidFill>
                        </a:defRPr>
                      </a:pPr>
                      <a:r>
                        <a:rPr>
                          <a:solidFill>
                            <a:srgbClr val="BC5F2B"/>
                          </a:solidFill>
                          <a:sym typeface="Arial"/>
                        </a:rPr>
                        <a:t>706</a:t>
                      </a:r>
                    </a:p>
                  </a:txBody>
                  <a:tcPr marL="0" marR="0" marT="0" marB="0" anchor="t" anchorCtr="0" horzOverflow="overflow"/>
                </a:tc>
                <a:tc>
                  <a:txBody>
                    <a:bodyPr/>
                    <a:lstStyle/>
                    <a:p>
                      <a:pPr>
                        <a:defRPr sz="1800">
                          <a:solidFill>
                            <a:srgbClr val="000000"/>
                          </a:solidFill>
                        </a:defRPr>
                      </a:pPr>
                      <a:r>
                        <a:rPr>
                          <a:solidFill>
                            <a:srgbClr val="BC5F2B"/>
                          </a:solidFill>
                          <a:sym typeface="Arial"/>
                        </a:rPr>
                        <a:t>480</a:t>
                      </a:r>
                    </a:p>
                  </a:txBody>
                  <a:tcPr marL="0" marR="0" marT="0" marB="0" anchor="t" anchorCtr="0" horzOverflow="overflow"/>
                </a:tc>
                <a:tc>
                  <a:txBody>
                    <a:bodyPr/>
                    <a:lstStyle/>
                    <a:p>
                      <a:pPr>
                        <a:defRPr sz="1800">
                          <a:solidFill>
                            <a:srgbClr val="000000"/>
                          </a:solidFill>
                        </a:defRPr>
                      </a:pPr>
                      <a:r>
                        <a:rPr>
                          <a:solidFill>
                            <a:srgbClr val="BC5F2B"/>
                          </a:solidFill>
                          <a:sym typeface="Arial"/>
                        </a:rPr>
                        <a:t>x</a:t>
                      </a:r>
                    </a:p>
                  </a:txBody>
                  <a:tcPr marL="0" marR="0" marT="0" marB="0" anchor="t" anchorCtr="0" horzOverflow="overflow"/>
                </a:tc>
                <a:tc>
                  <a:txBody>
                    <a:bodyPr/>
                    <a:lstStyle/>
                    <a:p>
                      <a:pPr>
                        <a:defRPr sz="1800">
                          <a:sym typeface="Arial"/>
                        </a:defRPr>
                      </a:pPr>
                    </a:p>
                  </a:txBody>
                  <a:tcPr marL="0" marR="0" marT="0" marB="0" anchor="t" anchorCtr="0" horzOverflow="overflow"/>
                </a:tc>
                <a:tc>
                  <a:txBody>
                    <a:bodyPr/>
                    <a:lstStyle/>
                    <a:p>
                      <a:pPr>
                        <a:defRPr sz="1800">
                          <a:solidFill>
                            <a:srgbClr val="000000"/>
                          </a:solidFill>
                        </a:defRPr>
                      </a:pPr>
                      <a:r>
                        <a:rPr>
                          <a:solidFill>
                            <a:srgbClr val="BC5F2B"/>
                          </a:solidFill>
                          <a:sym typeface="Arial"/>
                        </a:rPr>
                        <a:t>BeCu</a:t>
                      </a:r>
                    </a:p>
                  </a:txBody>
                  <a:tcPr marL="0" marR="0" marT="0" marB="0" anchor="t" anchorCtr="0" horzOverflow="overflow"/>
                </a:tc>
                <a:tc>
                  <a:txBody>
                    <a:bodyPr/>
                    <a:lstStyle/>
                    <a:p>
                      <a:pPr>
                        <a:defRPr sz="1800">
                          <a:sym typeface="Arial"/>
                        </a:defRPr>
                      </a:pPr>
                    </a:p>
                  </a:txBody>
                  <a:tcPr marL="0" marR="0" marT="0" marB="0" anchor="t" anchorCtr="0" horzOverflow="overflow"/>
                </a:tc>
              </a:tr>
              <a:tr h="400690">
                <a:tc>
                  <a:txBody>
                    <a:bodyPr/>
                    <a:lstStyle/>
                    <a:p>
                      <a:pPr>
                        <a:defRPr sz="1800">
                          <a:solidFill>
                            <a:srgbClr val="000000"/>
                          </a:solidFill>
                        </a:defRPr>
                      </a:pPr>
                      <a:r>
                        <a:rPr>
                          <a:solidFill>
                            <a:srgbClr val="BC5F2B"/>
                          </a:solidFill>
                          <a:sym typeface="Arial"/>
                        </a:rPr>
                        <a:t>35-ton</a:t>
                      </a:r>
                    </a:p>
                  </a:txBody>
                  <a:tcPr marL="0" marR="0" marT="0" marB="0" anchor="t" anchorCtr="0" horzOverflow="overflow"/>
                </a:tc>
                <a:tc>
                  <a:txBody>
                    <a:bodyPr/>
                    <a:lstStyle/>
                    <a:p>
                      <a:pPr>
                        <a:defRPr sz="1800">
                          <a:solidFill>
                            <a:srgbClr val="000000"/>
                          </a:solidFill>
                        </a:defRPr>
                      </a:pPr>
                      <a:r>
                        <a:rPr>
                          <a:solidFill>
                            <a:srgbClr val="BC5F2B"/>
                          </a:solidFill>
                          <a:sym typeface="Arial"/>
                        </a:rPr>
                        <a:t>2496</a:t>
                      </a:r>
                    </a:p>
                  </a:txBody>
                  <a:tcPr marL="0" marR="0" marT="0" marB="0" anchor="t" anchorCtr="0" horzOverflow="overflow"/>
                </a:tc>
                <a:tc>
                  <a:txBody>
                    <a:bodyPr/>
                    <a:lstStyle/>
                    <a:p>
                      <a:pPr>
                        <a:defRPr sz="1800">
                          <a:solidFill>
                            <a:srgbClr val="000000"/>
                          </a:solidFill>
                        </a:defRPr>
                      </a:pPr>
                      <a:r>
                        <a:rPr>
                          <a:solidFill>
                            <a:srgbClr val="BC5F2B"/>
                          </a:solidFill>
                          <a:sym typeface="Arial"/>
                        </a:rPr>
                        <a:t>2048</a:t>
                      </a:r>
                    </a:p>
                  </a:txBody>
                  <a:tcPr marL="0" marR="0" marT="0" marB="0" anchor="t" anchorCtr="0" horzOverflow="overflow"/>
                </a:tc>
                <a:tc>
                  <a:txBody>
                    <a:bodyPr/>
                    <a:lstStyle/>
                    <a:p>
                      <a:pPr>
                        <a:defRPr sz="1800">
                          <a:solidFill>
                            <a:srgbClr val="000000"/>
                          </a:solidFill>
                        </a:defRPr>
                      </a:pPr>
                      <a:r>
                        <a:rPr>
                          <a:solidFill>
                            <a:srgbClr val="BC5F2B"/>
                          </a:solidFill>
                          <a:sym typeface="Arial"/>
                        </a:rPr>
                        <a:t>x</a:t>
                      </a:r>
                    </a:p>
                  </a:txBody>
                  <a:tcPr marL="0" marR="0" marT="0" marB="0" anchor="t" anchorCtr="0" horzOverflow="overflow"/>
                </a:tc>
                <a:tc>
                  <a:txBody>
                    <a:bodyPr/>
                    <a:lstStyle/>
                    <a:p>
                      <a:pPr>
                        <a:defRPr sz="1800">
                          <a:solidFill>
                            <a:srgbClr val="000000"/>
                          </a:solidFill>
                        </a:defRPr>
                      </a:pPr>
                      <a:r>
                        <a:rPr>
                          <a:solidFill>
                            <a:srgbClr val="BC5F2B"/>
                          </a:solidFill>
                          <a:sym typeface="Arial"/>
                        </a:rPr>
                        <a:t>x</a:t>
                      </a:r>
                    </a:p>
                  </a:txBody>
                  <a:tcPr marL="0" marR="0" marT="0" marB="0" anchor="t" anchorCtr="0" horzOverflow="overflow"/>
                </a:tc>
                <a:tc>
                  <a:txBody>
                    <a:bodyPr/>
                    <a:lstStyle/>
                    <a:p>
                      <a:pPr>
                        <a:defRPr sz="1800">
                          <a:solidFill>
                            <a:srgbClr val="000000"/>
                          </a:solidFill>
                        </a:defRPr>
                      </a:pPr>
                      <a:r>
                        <a:rPr>
                          <a:solidFill>
                            <a:srgbClr val="BC5F2B"/>
                          </a:solidFill>
                          <a:sym typeface="Arial"/>
                        </a:rPr>
                        <a:t>BeCu</a:t>
                      </a:r>
                    </a:p>
                  </a:txBody>
                  <a:tcPr marL="0" marR="0" marT="0" marB="0" anchor="t" anchorCtr="0" horzOverflow="overflow"/>
                </a:tc>
                <a:tc>
                  <a:txBody>
                    <a:bodyPr/>
                    <a:lstStyle/>
                    <a:p>
                      <a:pPr>
                        <a:defRPr sz="1800">
                          <a:sym typeface="Arial"/>
                        </a:defRPr>
                      </a:pPr>
                    </a:p>
                  </a:txBody>
                  <a:tcPr marL="0" marR="0" marT="0" marB="0" anchor="t" anchorCtr="0" horzOverflow="overflow"/>
                </a:tc>
              </a:tr>
              <a:tr h="400690">
                <a:tc>
                  <a:txBody>
                    <a:bodyPr/>
                    <a:lstStyle/>
                    <a:p>
                      <a:pPr>
                        <a:defRPr sz="1800">
                          <a:solidFill>
                            <a:srgbClr val="000000"/>
                          </a:solidFill>
                        </a:defRPr>
                      </a:pPr>
                      <a:r>
                        <a:rPr>
                          <a:solidFill>
                            <a:srgbClr val="BC5F2B"/>
                          </a:solidFill>
                          <a:sym typeface="Arial"/>
                        </a:rPr>
                        <a:t>MicroBooNE</a:t>
                      </a:r>
                    </a:p>
                  </a:txBody>
                  <a:tcPr marL="0" marR="0" marT="0" marB="0" anchor="t" anchorCtr="0" horzOverflow="overflow"/>
                </a:tc>
                <a:tc>
                  <a:txBody>
                    <a:bodyPr/>
                    <a:lstStyle/>
                    <a:p>
                      <a:pPr>
                        <a:defRPr sz="1800">
                          <a:solidFill>
                            <a:srgbClr val="000000"/>
                          </a:solidFill>
                        </a:defRPr>
                      </a:pPr>
                      <a:r>
                        <a:rPr>
                          <a:solidFill>
                            <a:srgbClr val="BC5F2B"/>
                          </a:solidFill>
                          <a:sym typeface="Arial"/>
                        </a:rPr>
                        <a:t>8256</a:t>
                      </a:r>
                    </a:p>
                  </a:txBody>
                  <a:tcPr marL="0" marR="0" marT="0" marB="0" anchor="t" anchorCtr="0" horzOverflow="overflow"/>
                </a:tc>
                <a:tc>
                  <a:txBody>
                    <a:bodyPr/>
                    <a:lstStyle/>
                    <a:p>
                      <a:pPr>
                        <a:defRPr sz="1800">
                          <a:solidFill>
                            <a:srgbClr val="000000"/>
                          </a:solidFill>
                        </a:defRPr>
                      </a:pPr>
                      <a:r>
                        <a:rPr>
                          <a:solidFill>
                            <a:srgbClr val="BC5F2B"/>
                          </a:solidFill>
                          <a:sym typeface="Arial"/>
                        </a:rPr>
                        <a:t>8256</a:t>
                      </a:r>
                    </a:p>
                  </a:txBody>
                  <a:tcPr marL="0" marR="0" marT="0" marB="0" anchor="t" anchorCtr="0" horzOverflow="overflow"/>
                </a:tc>
                <a:tc>
                  <a:txBody>
                    <a:bodyPr/>
                    <a:lstStyle/>
                    <a:p>
                      <a:pPr>
                        <a:defRPr sz="1800">
                          <a:sym typeface="Arial"/>
                        </a:defRPr>
                      </a:pPr>
                    </a:p>
                  </a:txBody>
                  <a:tcPr marL="0" marR="0" marT="0" marB="0" anchor="t" anchorCtr="0" horzOverflow="overflow"/>
                </a:tc>
                <a:tc>
                  <a:txBody>
                    <a:bodyPr/>
                    <a:lstStyle/>
                    <a:p>
                      <a:pPr>
                        <a:defRPr sz="1800">
                          <a:sym typeface="Arial"/>
                        </a:defRPr>
                      </a:pPr>
                    </a:p>
                  </a:txBody>
                  <a:tcPr marL="0" marR="0" marT="0" marB="0" anchor="t" anchorCtr="0" horzOverflow="overflow"/>
                </a:tc>
                <a:tc>
                  <a:txBody>
                    <a:bodyPr/>
                    <a:lstStyle/>
                    <a:p>
                      <a:pPr>
                        <a:defRPr sz="1800">
                          <a:solidFill>
                            <a:srgbClr val="000000"/>
                          </a:solidFill>
                        </a:defRPr>
                      </a:pPr>
                      <a:r>
                        <a:rPr>
                          <a:solidFill>
                            <a:srgbClr val="BC5F2B"/>
                          </a:solidFill>
                          <a:sym typeface="Arial"/>
                        </a:rPr>
                        <a:t>SS+Cu/Au</a:t>
                      </a:r>
                    </a:p>
                  </a:txBody>
                  <a:tcPr marL="0" marR="0" marT="0" marB="0" anchor="t" anchorCtr="0" horzOverflow="overflow"/>
                </a:tc>
                <a:tc>
                  <a:txBody>
                    <a:bodyPr/>
                    <a:lstStyle/>
                    <a:p>
                      <a:pPr>
                        <a:defRPr sz="1800">
                          <a:sym typeface="Arial"/>
                        </a:defRPr>
                      </a:pPr>
                    </a:p>
                  </a:txBody>
                  <a:tcPr marL="0" marR="0" marT="0" marB="0" anchor="t" anchorCtr="0" horzOverflow="overflow"/>
                </a:tc>
              </a:tr>
              <a:tr h="364318">
                <a:tc>
                  <a:txBody>
                    <a:bodyPr/>
                    <a:lstStyle/>
                    <a:p>
                      <a:pPr>
                        <a:defRPr sz="1800">
                          <a:solidFill>
                            <a:srgbClr val="000000"/>
                          </a:solidFill>
                        </a:defRPr>
                      </a:pPr>
                      <a:r>
                        <a:rPr>
                          <a:solidFill>
                            <a:srgbClr val="BC5F2B"/>
                          </a:solidFill>
                          <a:sym typeface="Arial"/>
                        </a:rPr>
                        <a:t>SBND</a:t>
                      </a:r>
                    </a:p>
                  </a:txBody>
                  <a:tcPr marL="0" marR="0" marT="0" marB="0" anchor="t" anchorCtr="0" horzOverflow="overflow"/>
                </a:tc>
                <a:tc>
                  <a:txBody>
                    <a:bodyPr/>
                    <a:lstStyle/>
                    <a:p>
                      <a:pPr>
                        <a:defRPr sz="1800">
                          <a:solidFill>
                            <a:srgbClr val="000000"/>
                          </a:solidFill>
                        </a:defRPr>
                      </a:pPr>
                      <a:r>
                        <a:rPr>
                          <a:solidFill>
                            <a:srgbClr val="BC5F2B"/>
                          </a:solidFill>
                          <a:sym typeface="Arial"/>
                        </a:rPr>
                        <a:t>11264*</a:t>
                      </a:r>
                    </a:p>
                  </a:txBody>
                  <a:tcPr marL="0" marR="0" marT="0" marB="0" anchor="t" anchorCtr="0" horzOverflow="overflow"/>
                </a:tc>
                <a:tc>
                  <a:txBody>
                    <a:bodyPr/>
                    <a:lstStyle/>
                    <a:p>
                      <a:pPr>
                        <a:defRPr sz="1800">
                          <a:solidFill>
                            <a:srgbClr val="000000"/>
                          </a:solidFill>
                        </a:defRPr>
                      </a:pPr>
                      <a:r>
                        <a:rPr>
                          <a:solidFill>
                            <a:srgbClr val="BC5F2B"/>
                          </a:solidFill>
                          <a:sym typeface="Arial"/>
                        </a:rPr>
                        <a:t>11264</a:t>
                      </a:r>
                    </a:p>
                  </a:txBody>
                  <a:tcPr marL="0" marR="0" marT="0" marB="0" anchor="t" anchorCtr="0" horzOverflow="overflow"/>
                </a:tc>
                <a:tc>
                  <a:txBody>
                    <a:bodyPr/>
                    <a:lstStyle/>
                    <a:p>
                      <a:pPr>
                        <a:defRPr sz="1800">
                          <a:sym typeface="Arial"/>
                        </a:defRPr>
                      </a:pPr>
                    </a:p>
                  </a:txBody>
                  <a:tcPr marL="0" marR="0" marT="0" marB="0" anchor="t" anchorCtr="0" horzOverflow="overflow"/>
                </a:tc>
                <a:tc>
                  <a:txBody>
                    <a:bodyPr/>
                    <a:lstStyle/>
                    <a:p>
                      <a:pPr>
                        <a:defRPr sz="1800">
                          <a:solidFill>
                            <a:srgbClr val="000000"/>
                          </a:solidFill>
                        </a:defRPr>
                      </a:pPr>
                      <a:r>
                        <a:rPr>
                          <a:solidFill>
                            <a:srgbClr val="BC5F2B"/>
                          </a:solidFill>
                          <a:sym typeface="Arial"/>
                        </a:rPr>
                        <a:t>x</a:t>
                      </a:r>
                    </a:p>
                  </a:txBody>
                  <a:tcPr marL="0" marR="0" marT="0" marB="0" anchor="t" anchorCtr="0" horzOverflow="overflow"/>
                </a:tc>
                <a:tc>
                  <a:txBody>
                    <a:bodyPr/>
                    <a:lstStyle/>
                    <a:p>
                      <a:pPr>
                        <a:defRPr sz="1800">
                          <a:solidFill>
                            <a:srgbClr val="000000"/>
                          </a:solidFill>
                        </a:defRPr>
                      </a:pPr>
                      <a:r>
                        <a:rPr>
                          <a:solidFill>
                            <a:srgbClr val="BC5F2B"/>
                          </a:solidFill>
                          <a:sym typeface="Arial"/>
                        </a:rPr>
                        <a:t>BeCu</a:t>
                      </a:r>
                    </a:p>
                  </a:txBody>
                  <a:tcPr marL="0" marR="0" marT="0" marB="0" anchor="t" anchorCtr="0" horzOverflow="overflow"/>
                </a:tc>
                <a:tc>
                  <a:txBody>
                    <a:bodyPr/>
                    <a:lstStyle/>
                    <a:p>
                      <a:pPr>
                        <a:defRPr sz="1800">
                          <a:solidFill>
                            <a:srgbClr val="000000"/>
                          </a:solidFill>
                        </a:defRPr>
                      </a:pPr>
                      <a:r>
                        <a:rPr>
                          <a:solidFill>
                            <a:srgbClr val="BC5F2B"/>
                          </a:solidFill>
                          <a:sym typeface="Arial"/>
                        </a:rPr>
                        <a:t>*jumpered</a:t>
                      </a:r>
                    </a:p>
                  </a:txBody>
                  <a:tcPr marL="0" marR="0" marT="0" marB="0" anchor="t" anchorCtr="0" horzOverflow="overflow"/>
                </a:tc>
              </a:tr>
              <a:tr h="400690">
                <a:tc>
                  <a:txBody>
                    <a:bodyPr/>
                    <a:lstStyle/>
                    <a:p>
                      <a:pPr>
                        <a:defRPr sz="1800">
                          <a:solidFill>
                            <a:srgbClr val="000000"/>
                          </a:solidFill>
                        </a:defRPr>
                      </a:pPr>
                      <a:r>
                        <a:rPr>
                          <a:solidFill>
                            <a:srgbClr val="BC5F2B"/>
                          </a:solidFill>
                          <a:sym typeface="Arial"/>
                        </a:rPr>
                        <a:t>protoDUNE</a:t>
                      </a:r>
                    </a:p>
                  </a:txBody>
                  <a:tcPr marL="0" marR="0" marT="0" marB="0" anchor="t" anchorCtr="0" horzOverflow="overflow"/>
                </a:tc>
                <a:tc>
                  <a:txBody>
                    <a:bodyPr/>
                    <a:lstStyle/>
                    <a:p>
                      <a:pPr>
                        <a:defRPr sz="1800">
                          <a:solidFill>
                            <a:srgbClr val="000000"/>
                          </a:solidFill>
                        </a:defRPr>
                      </a:pPr>
                      <a:r>
                        <a:rPr>
                          <a:solidFill>
                            <a:srgbClr val="BC5F2B"/>
                          </a:solidFill>
                          <a:sym typeface="Arial"/>
                        </a:rPr>
                        <a:t>21120</a:t>
                      </a:r>
                    </a:p>
                  </a:txBody>
                  <a:tcPr marL="0" marR="0" marT="0" marB="0" anchor="t" anchorCtr="0" horzOverflow="overflow"/>
                </a:tc>
                <a:tc>
                  <a:txBody>
                    <a:bodyPr/>
                    <a:lstStyle/>
                    <a:p>
                      <a:pPr>
                        <a:defRPr sz="1800">
                          <a:solidFill>
                            <a:srgbClr val="000000"/>
                          </a:solidFill>
                        </a:defRPr>
                      </a:pPr>
                      <a:r>
                        <a:rPr>
                          <a:solidFill>
                            <a:srgbClr val="BC5F2B"/>
                          </a:solidFill>
                          <a:sym typeface="Arial"/>
                        </a:rPr>
                        <a:t>15360</a:t>
                      </a:r>
                    </a:p>
                  </a:txBody>
                  <a:tcPr marL="0" marR="0" marT="0" marB="0" anchor="t" anchorCtr="0" horzOverflow="overflow"/>
                </a:tc>
                <a:tc>
                  <a:txBody>
                    <a:bodyPr/>
                    <a:lstStyle/>
                    <a:p>
                      <a:pPr>
                        <a:defRPr sz="1800">
                          <a:solidFill>
                            <a:srgbClr val="000000"/>
                          </a:solidFill>
                        </a:defRPr>
                      </a:pPr>
                      <a:r>
                        <a:rPr>
                          <a:solidFill>
                            <a:srgbClr val="BC5F2B"/>
                          </a:solidFill>
                          <a:sym typeface="Arial"/>
                        </a:rPr>
                        <a:t>x</a:t>
                      </a:r>
                    </a:p>
                  </a:txBody>
                  <a:tcPr marL="0" marR="0" marT="0" marB="0" anchor="t" anchorCtr="0" horzOverflow="overflow"/>
                </a:tc>
                <a:tc>
                  <a:txBody>
                    <a:bodyPr/>
                    <a:lstStyle/>
                    <a:p>
                      <a:pPr>
                        <a:defRPr sz="1800">
                          <a:solidFill>
                            <a:srgbClr val="000000"/>
                          </a:solidFill>
                        </a:defRPr>
                      </a:pPr>
                      <a:r>
                        <a:rPr>
                          <a:solidFill>
                            <a:srgbClr val="BC5F2B"/>
                          </a:solidFill>
                          <a:sym typeface="Arial"/>
                        </a:rPr>
                        <a:t>x</a:t>
                      </a:r>
                    </a:p>
                  </a:txBody>
                  <a:tcPr marL="0" marR="0" marT="0" marB="0" anchor="t" anchorCtr="0" horzOverflow="overflow"/>
                </a:tc>
                <a:tc>
                  <a:txBody>
                    <a:bodyPr/>
                    <a:lstStyle/>
                    <a:p>
                      <a:pPr>
                        <a:defRPr sz="1800">
                          <a:solidFill>
                            <a:srgbClr val="000000"/>
                          </a:solidFill>
                        </a:defRPr>
                      </a:pPr>
                      <a:r>
                        <a:rPr>
                          <a:solidFill>
                            <a:srgbClr val="BC5F2B"/>
                          </a:solidFill>
                          <a:sym typeface="Arial"/>
                        </a:rPr>
                        <a:t>BeCu</a:t>
                      </a:r>
                    </a:p>
                  </a:txBody>
                  <a:tcPr marL="0" marR="0" marT="0" marB="0" anchor="t" anchorCtr="0" horzOverflow="overflow"/>
                </a:tc>
                <a:tc>
                  <a:txBody>
                    <a:bodyPr/>
                    <a:lstStyle/>
                    <a:p>
                      <a:pPr>
                        <a:defRPr sz="1800">
                          <a:sym typeface="Arial"/>
                        </a:defRPr>
                      </a:pPr>
                    </a:p>
                  </a:txBody>
                  <a:tcPr marL="0" marR="0" marT="0" marB="0" anchor="t" anchorCtr="0" horzOverflow="overflow"/>
                </a:tc>
              </a:tr>
              <a:tr h="361565">
                <a:tc>
                  <a:txBody>
                    <a:bodyPr/>
                    <a:lstStyle/>
                    <a:p>
                      <a:pPr>
                        <a:defRPr sz="1800">
                          <a:solidFill>
                            <a:srgbClr val="000000"/>
                          </a:solidFill>
                        </a:defRPr>
                      </a:pPr>
                      <a:r>
                        <a:rPr>
                          <a:solidFill>
                            <a:srgbClr val="BC5F2B"/>
                          </a:solidFill>
                          <a:sym typeface="Arial"/>
                        </a:rPr>
                        <a:t>ICARUS</a:t>
                      </a:r>
                    </a:p>
                  </a:txBody>
                  <a:tcPr marL="0" marR="0" marT="0" marB="0" anchor="t" anchorCtr="0" horzOverflow="overflow"/>
                </a:tc>
                <a:tc>
                  <a:txBody>
                    <a:bodyPr/>
                    <a:lstStyle/>
                    <a:p>
                      <a:pPr>
                        <a:defRPr sz="1800">
                          <a:solidFill>
                            <a:srgbClr val="000000"/>
                          </a:solidFill>
                        </a:defRPr>
                      </a:pPr>
                      <a:r>
                        <a:rPr>
                          <a:solidFill>
                            <a:srgbClr val="BC5F2B"/>
                          </a:solidFill>
                          <a:sym typeface="Arial"/>
                        </a:rPr>
                        <a:t>53248</a:t>
                      </a:r>
                    </a:p>
                  </a:txBody>
                  <a:tcPr marL="0" marR="0" marT="0" marB="0" anchor="t" anchorCtr="0" horzOverflow="overflow"/>
                </a:tc>
                <a:tc>
                  <a:txBody>
                    <a:bodyPr/>
                    <a:lstStyle/>
                    <a:p>
                      <a:pPr>
                        <a:defRPr sz="1800">
                          <a:solidFill>
                            <a:srgbClr val="000000"/>
                          </a:solidFill>
                        </a:defRPr>
                      </a:pPr>
                      <a:r>
                        <a:rPr>
                          <a:solidFill>
                            <a:srgbClr val="BC5F2B"/>
                          </a:solidFill>
                          <a:sym typeface="Arial"/>
                        </a:rPr>
                        <a:t>53248</a:t>
                      </a:r>
                    </a:p>
                  </a:txBody>
                  <a:tcPr marL="0" marR="0" marT="0" marB="0" anchor="t" anchorCtr="0" horzOverflow="overflow"/>
                </a:tc>
                <a:tc>
                  <a:txBody>
                    <a:bodyPr/>
                    <a:lstStyle/>
                    <a:p>
                      <a:pPr>
                        <a:defRPr sz="1800">
                          <a:sym typeface="Arial"/>
                        </a:defRPr>
                      </a:pPr>
                    </a:p>
                  </a:txBody>
                  <a:tcPr marL="0" marR="0" marT="0" marB="0" anchor="t" anchorCtr="0" horzOverflow="overflow"/>
                </a:tc>
                <a:tc>
                  <a:txBody>
                    <a:bodyPr/>
                    <a:lstStyle/>
                    <a:p>
                      <a:pPr>
                        <a:defRPr sz="1800">
                          <a:solidFill>
                            <a:srgbClr val="000000"/>
                          </a:solidFill>
                        </a:defRPr>
                      </a:pPr>
                      <a:r>
                        <a:rPr>
                          <a:solidFill>
                            <a:srgbClr val="BC5F2B"/>
                          </a:solidFill>
                          <a:sym typeface="Arial"/>
                        </a:rPr>
                        <a:t>x*</a:t>
                      </a:r>
                    </a:p>
                  </a:txBody>
                  <a:tcPr marL="0" marR="0" marT="0" marB="0" anchor="t" anchorCtr="0" horzOverflow="overflow"/>
                </a:tc>
                <a:tc>
                  <a:txBody>
                    <a:bodyPr/>
                    <a:lstStyle/>
                    <a:p>
                      <a:pPr>
                        <a:defRPr sz="1800">
                          <a:solidFill>
                            <a:srgbClr val="000000"/>
                          </a:solidFill>
                        </a:defRPr>
                      </a:pPr>
                      <a:r>
                        <a:rPr>
                          <a:solidFill>
                            <a:srgbClr val="BC5F2B"/>
                          </a:solidFill>
                          <a:sym typeface="Arial"/>
                        </a:rPr>
                        <a:t>SS</a:t>
                      </a:r>
                    </a:p>
                  </a:txBody>
                  <a:tcPr marL="0" marR="0" marT="0" marB="0" anchor="t" anchorCtr="0" horzOverflow="overflow"/>
                </a:tc>
                <a:tc>
                  <a:txBody>
                    <a:bodyPr/>
                    <a:lstStyle/>
                    <a:p>
                      <a:pPr>
                        <a:defRPr sz="1800">
                          <a:solidFill>
                            <a:srgbClr val="000000"/>
                          </a:solidFill>
                        </a:defRPr>
                      </a:pPr>
                      <a:r>
                        <a:rPr>
                          <a:solidFill>
                            <a:srgbClr val="BC5F2B"/>
                          </a:solidFill>
                          <a:sym typeface="Arial"/>
                        </a:rPr>
                        <a:t>Mesh on PMTs</a:t>
                      </a:r>
                    </a:p>
                  </a:txBody>
                  <a:tcPr marL="0" marR="0" marT="0" marB="0" anchor="t" anchorCtr="0" horzOverflow="overflow"/>
                </a:tc>
              </a:tr>
              <a:tr h="369205">
                <a:tc>
                  <a:txBody>
                    <a:bodyPr/>
                    <a:lstStyle/>
                    <a:p>
                      <a:pPr>
                        <a:defRPr sz="1800">
                          <a:solidFill>
                            <a:srgbClr val="000000"/>
                          </a:solidFill>
                        </a:defRPr>
                      </a:pPr>
                      <a:r>
                        <a:rPr>
                          <a:solidFill>
                            <a:srgbClr val="BC5F2B"/>
                          </a:solidFill>
                          <a:sym typeface="Arial"/>
                        </a:rPr>
                        <a:t>DUNE (10kTon)</a:t>
                      </a:r>
                    </a:p>
                  </a:txBody>
                  <a:tcPr marL="0" marR="0" marT="0" marB="0" anchor="t" anchorCtr="0" horzOverflow="overflow"/>
                </a:tc>
                <a:tc>
                  <a:txBody>
                    <a:bodyPr/>
                    <a:lstStyle/>
                    <a:p>
                      <a:pPr>
                        <a:defRPr sz="1800">
                          <a:solidFill>
                            <a:srgbClr val="000000"/>
                          </a:solidFill>
                        </a:defRPr>
                      </a:pPr>
                      <a:r>
                        <a:rPr>
                          <a:solidFill>
                            <a:srgbClr val="BC5F2B"/>
                          </a:solidFill>
                          <a:sym typeface="Arial"/>
                        </a:rPr>
                        <a:t>528,000</a:t>
                      </a:r>
                    </a:p>
                  </a:txBody>
                  <a:tcPr marL="0" marR="0" marT="0" marB="0" anchor="t" anchorCtr="0" horzOverflow="overflow"/>
                </a:tc>
                <a:tc>
                  <a:txBody>
                    <a:bodyPr/>
                    <a:lstStyle/>
                    <a:p>
                      <a:pPr>
                        <a:defRPr sz="1800">
                          <a:solidFill>
                            <a:srgbClr val="000000"/>
                          </a:solidFill>
                        </a:defRPr>
                      </a:pPr>
                      <a:r>
                        <a:rPr>
                          <a:solidFill>
                            <a:srgbClr val="BC5F2B"/>
                          </a:solidFill>
                          <a:sym typeface="Arial"/>
                        </a:rPr>
                        <a:t>384,000</a:t>
                      </a:r>
                    </a:p>
                  </a:txBody>
                  <a:tcPr marL="0" marR="0" marT="0" marB="0" anchor="t" anchorCtr="0" horzOverflow="overflow"/>
                </a:tc>
                <a:tc>
                  <a:txBody>
                    <a:bodyPr/>
                    <a:lstStyle/>
                    <a:p>
                      <a:pPr>
                        <a:defRPr sz="1800">
                          <a:solidFill>
                            <a:srgbClr val="000000"/>
                          </a:solidFill>
                        </a:defRPr>
                      </a:pPr>
                      <a:r>
                        <a:rPr>
                          <a:solidFill>
                            <a:srgbClr val="BC5F2B"/>
                          </a:solidFill>
                          <a:sym typeface="Arial"/>
                        </a:rPr>
                        <a:t>x</a:t>
                      </a:r>
                    </a:p>
                  </a:txBody>
                  <a:tcPr marL="0" marR="0" marT="0" marB="0" anchor="t" anchorCtr="0" horzOverflow="overflow"/>
                </a:tc>
                <a:tc>
                  <a:txBody>
                    <a:bodyPr/>
                    <a:lstStyle/>
                    <a:p>
                      <a:pPr>
                        <a:defRPr sz="1800">
                          <a:solidFill>
                            <a:srgbClr val="000000"/>
                          </a:solidFill>
                        </a:defRPr>
                      </a:pPr>
                      <a:r>
                        <a:rPr>
                          <a:solidFill>
                            <a:srgbClr val="BC5F2B"/>
                          </a:solidFill>
                          <a:sym typeface="Arial"/>
                        </a:rPr>
                        <a:t>x</a:t>
                      </a:r>
                    </a:p>
                  </a:txBody>
                  <a:tcPr marL="0" marR="0" marT="0" marB="0" anchor="t" anchorCtr="0" horzOverflow="overflow"/>
                </a:tc>
                <a:tc>
                  <a:txBody>
                    <a:bodyPr/>
                    <a:lstStyle/>
                    <a:p>
                      <a:pPr>
                        <a:defRPr sz="1800">
                          <a:solidFill>
                            <a:srgbClr val="000000"/>
                          </a:solidFill>
                        </a:defRPr>
                      </a:pPr>
                      <a:r>
                        <a:rPr>
                          <a:solidFill>
                            <a:srgbClr val="BC5F2B"/>
                          </a:solidFill>
                          <a:sym typeface="Arial"/>
                        </a:rPr>
                        <a:t>BeCu</a:t>
                      </a:r>
                    </a:p>
                  </a:txBody>
                  <a:tcPr marL="0" marR="0" marT="0" marB="0" anchor="t" anchorCtr="0" horzOverflow="overflow"/>
                </a:tc>
                <a:tc>
                  <a:txBody>
                    <a:bodyPr/>
                    <a:lstStyle/>
                    <a:p>
                      <a:pPr>
                        <a:defRPr sz="1800">
                          <a:sym typeface="Arial"/>
                        </a:defRPr>
                      </a:pPr>
                    </a:p>
                  </a:txBody>
                  <a:tcPr marL="0" marR="0" marT="0" marB="0" anchor="t" anchorCtr="0" horzOverflow="overflow"/>
                </a:tc>
              </a:tr>
            </a:tbl>
          </a:graphicData>
        </a:graphic>
      </p:graphicFrame>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ph type="title"/>
          </p:nvPr>
        </p:nvSpPr>
        <p:spPr>
          <a:prstGeom prst="rect">
            <a:avLst/>
          </a:prstGeom>
        </p:spPr>
        <p:txBody>
          <a:bodyPr/>
          <a:lstStyle/>
          <a:p>
            <a:pPr/>
            <a:r>
              <a:t>Introduction</a:t>
            </a:r>
          </a:p>
        </p:txBody>
      </p:sp>
      <p:sp>
        <p:nvSpPr>
          <p:cNvPr id="109" name="Shape 109"/>
          <p:cNvSpPr/>
          <p:nvPr>
            <p:ph type="body" idx="1"/>
          </p:nvPr>
        </p:nvSpPr>
        <p:spPr>
          <a:xfrm>
            <a:off x="300508" y="1207769"/>
            <a:ext cx="8542984" cy="5070304"/>
          </a:xfrm>
          <a:prstGeom prst="rect">
            <a:avLst/>
          </a:prstGeom>
        </p:spPr>
        <p:txBody>
          <a:bodyPr/>
          <a:lstStyle/>
          <a:p>
            <a:pPr/>
            <a:r>
              <a:t>This talk will provide an overview of the protoDUNE APA design.</a:t>
            </a:r>
          </a:p>
          <a:p>
            <a:pPr/>
            <a:r>
              <a:t>I will address the physics and detector performance aspects of the charge question: </a:t>
            </a:r>
            <a:r>
              <a:rPr b="1"/>
              <a:t>“Does the APA design meet the requirements? Are the requirements/justifications sufficiently complete and clear?”.</a:t>
            </a:r>
            <a:r>
              <a:t>  Lee Greenler’s talk will address the engineering aspects of this charge question.</a:t>
            </a:r>
          </a:p>
          <a:p>
            <a:pPr/>
            <a:r>
              <a:t>I will present some information on anticipated detector performance, using available tools in LArSoft framework.  Xin will have much more of the underlying technical details in his talk.</a:t>
            </a:r>
          </a:p>
        </p:txBody>
      </p:sp>
      <p:sp>
        <p:nvSpPr>
          <p:cNvPr id="110" name="Shape 110"/>
          <p:cNvSpPr/>
          <p:nvPr>
            <p:ph type="sldNum" sz="quarter" idx="2"/>
          </p:nvPr>
        </p:nvSpPr>
        <p:spPr>
          <a:xfrm>
            <a:off x="454026" y="6530445"/>
            <a:ext cx="12700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ph type="title"/>
          </p:nvPr>
        </p:nvSpPr>
        <p:spPr>
          <a:prstGeom prst="rect">
            <a:avLst/>
          </a:prstGeom>
        </p:spPr>
        <p:txBody>
          <a:bodyPr/>
          <a:lstStyle/>
          <a:p>
            <a:pPr/>
            <a:r>
              <a:t>LArTPC Principle</a:t>
            </a:r>
          </a:p>
        </p:txBody>
      </p:sp>
      <p:sp>
        <p:nvSpPr>
          <p:cNvPr id="113" name="Shape 113"/>
          <p:cNvSpPr/>
          <p:nvPr>
            <p:ph type="sldNum" sz="quarter" idx="2"/>
          </p:nvPr>
        </p:nvSpPr>
        <p:spPr>
          <a:xfrm>
            <a:off x="454026" y="6530445"/>
            <a:ext cx="12700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114" name="Table 114"/>
          <p:cNvGraphicFramePr/>
          <p:nvPr/>
        </p:nvGraphicFramePr>
        <p:xfrm>
          <a:off x="181339" y="1196996"/>
          <a:ext cx="8819422" cy="471125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429039"/>
                <a:gridCol w="1265752"/>
                <a:gridCol w="1267332"/>
                <a:gridCol w="1269818"/>
                <a:gridCol w="1278848"/>
                <a:gridCol w="1270529"/>
              </a:tblGrid>
              <a:tr h="842702">
                <a:tc>
                  <a:txBody>
                    <a:bodyPr/>
                    <a:lstStyle/>
                    <a:p>
                      <a:pPr algn="ctr" defTabSz="914400">
                        <a:tabLst>
                          <a:tab pos="914400" algn="l"/>
                        </a:tabLst>
                        <a:defRPr sz="3200">
                          <a:solidFill>
                            <a:schemeClr val="accent2">
                              <a:lumOff val="44000"/>
                            </a:schemeClr>
                          </a:solidFill>
                          <a:latin typeface="Gill Sans"/>
                          <a:ea typeface="Gill Sans"/>
                          <a:cs typeface="Gill Sans"/>
                          <a:sym typeface="Gill Sans"/>
                        </a:defRPr>
                      </a:pPr>
                    </a:p>
                  </a:txBody>
                  <a:tcPr marL="38100" marR="38100" marT="38100" marB="38100" anchor="ctr" anchorCtr="0" horzOverflow="overflow">
                    <a:lnL w="0">
                      <a:miter lim="400000"/>
                    </a:lnL>
                    <a:lnR w="38100">
                      <a:solidFill>
                        <a:srgbClr val="000000"/>
                      </a:solidFill>
                      <a:miter lim="400000"/>
                    </a:lnR>
                    <a:lnT w="0">
                      <a:miter lim="400000"/>
                    </a:lnT>
                    <a:lnB w="38100">
                      <a:solidFill>
                        <a:srgbClr val="000000"/>
                      </a:solidFill>
                      <a:miter lim="400000"/>
                    </a:lnB>
                    <a:noFill/>
                  </a:tcPr>
                </a:tc>
                <a:tc>
                  <a:txBody>
                    <a:bodyPr/>
                    <a:lstStyle/>
                    <a:p>
                      <a:pPr algn="ctr" defTabSz="914400">
                        <a:tabLst>
                          <a:tab pos="914400" algn="l"/>
                        </a:tabLst>
                        <a:defRPr sz="2400">
                          <a:solidFill>
                            <a:schemeClr val="accent2">
                              <a:lumOff val="44000"/>
                            </a:schemeClr>
                          </a:solidFill>
                          <a:latin typeface="Gill Sans"/>
                          <a:ea typeface="Gill Sans"/>
                          <a:cs typeface="Gill Sans"/>
                          <a:sym typeface="Gill Sans"/>
                        </a:defRPr>
                      </a:pPr>
                    </a:p>
                  </a:txBody>
                  <a:tcPr marL="38100" marR="38100" marT="38100" marB="38100" anchor="ctr"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blipFill rotWithShape="1">
                      <a:blip r:embed="rId2"/>
                      <a:srcRect l="0" t="0" r="0" b="0"/>
                      <a:stretch>
                        <a:fillRect/>
                      </a:stretch>
                    </a:blipFill>
                  </a:tcPr>
                </a:tc>
                <a:tc>
                  <a:txBody>
                    <a:bodyPr/>
                    <a:lstStyle/>
                    <a:p>
                      <a:pPr algn="ctr" defTabSz="914400">
                        <a:tabLst>
                          <a:tab pos="914400" algn="l"/>
                        </a:tabLst>
                        <a:defRPr sz="2400">
                          <a:solidFill>
                            <a:schemeClr val="accent2">
                              <a:lumOff val="44000"/>
                            </a:schemeClr>
                          </a:solidFill>
                          <a:latin typeface="Gill Sans"/>
                          <a:ea typeface="Gill Sans"/>
                          <a:cs typeface="Gill Sans"/>
                          <a:sym typeface="Gill Sans"/>
                        </a:defRPr>
                      </a:pPr>
                    </a:p>
                  </a:txBody>
                  <a:tcPr marL="38100" marR="38100" marT="38100" marB="38100" anchor="ctr"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blipFill rotWithShape="1">
                      <a:blip r:embed="rId3"/>
                      <a:srcRect l="0" t="0" r="0" b="0"/>
                      <a:stretch>
                        <a:fillRect/>
                      </a:stretch>
                    </a:blipFill>
                  </a:tcPr>
                </a:tc>
                <a:tc>
                  <a:txBody>
                    <a:bodyPr/>
                    <a:lstStyle/>
                    <a:p>
                      <a:pPr algn="ctr" defTabSz="914400">
                        <a:tabLst>
                          <a:tab pos="914400" algn="l"/>
                        </a:tabLst>
                        <a:defRPr sz="2400">
                          <a:solidFill>
                            <a:schemeClr val="accent2">
                              <a:lumOff val="44000"/>
                            </a:schemeClr>
                          </a:solidFill>
                          <a:latin typeface="Gill Sans"/>
                          <a:ea typeface="Gill Sans"/>
                          <a:cs typeface="Gill Sans"/>
                          <a:sym typeface="Gill Sans"/>
                        </a:defRPr>
                      </a:pPr>
                    </a:p>
                  </a:txBody>
                  <a:tcPr marL="38100" marR="38100" marT="38100" marB="38100" anchor="ctr"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blipFill rotWithShape="1">
                      <a:blip r:embed="rId4"/>
                      <a:srcRect l="0" t="0" r="0" b="0"/>
                      <a:stretch>
                        <a:fillRect/>
                      </a:stretch>
                    </a:blipFill>
                  </a:tcPr>
                </a:tc>
                <a:tc>
                  <a:txBody>
                    <a:bodyPr/>
                    <a:lstStyle/>
                    <a:p>
                      <a:pPr algn="ctr" defTabSz="914400">
                        <a:tabLst>
                          <a:tab pos="914400" algn="l"/>
                        </a:tabLst>
                        <a:defRPr sz="2400">
                          <a:solidFill>
                            <a:schemeClr val="accent2">
                              <a:lumOff val="44000"/>
                            </a:schemeClr>
                          </a:solidFill>
                          <a:latin typeface="Gill Sans"/>
                          <a:ea typeface="Gill Sans"/>
                          <a:cs typeface="Gill Sans"/>
                          <a:sym typeface="Gill Sans"/>
                        </a:defRPr>
                      </a:pPr>
                    </a:p>
                  </a:txBody>
                  <a:tcPr marL="38100" marR="38100" marT="38100" marB="38100" anchor="ctr"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blipFill rotWithShape="1">
                      <a:blip r:embed="rId5"/>
                      <a:srcRect l="0" t="0" r="0" b="0"/>
                      <a:stretch>
                        <a:fillRect/>
                      </a:stretch>
                    </a:blipFill>
                  </a:tcPr>
                </a:tc>
                <a:tc>
                  <a:txBody>
                    <a:bodyPr/>
                    <a:lstStyle/>
                    <a:p>
                      <a:pPr algn="ctr" defTabSz="914400">
                        <a:tabLst>
                          <a:tab pos="914400" algn="l"/>
                        </a:tabLst>
                        <a:defRPr sz="2400">
                          <a:solidFill>
                            <a:schemeClr val="accent2">
                              <a:lumOff val="44000"/>
                            </a:schemeClr>
                          </a:solidFill>
                          <a:latin typeface="Gill Sans"/>
                          <a:ea typeface="Gill Sans"/>
                          <a:cs typeface="Gill Sans"/>
                          <a:sym typeface="Gill Sans"/>
                        </a:defRPr>
                      </a:pPr>
                    </a:p>
                  </a:txBody>
                  <a:tcPr marL="38100" marR="38100" marT="38100" marB="38100" anchor="ctr"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blipFill rotWithShape="1">
                      <a:blip r:embed="rId6"/>
                      <a:srcRect l="0" t="0" r="0" b="0"/>
                      <a:stretch>
                        <a:fillRect/>
                      </a:stretch>
                    </a:blipFill>
                  </a:tcPr>
                </a:tc>
              </a:tr>
              <a:tr h="483792">
                <a:tc>
                  <a:txBody>
                    <a:bodyPr/>
                    <a:lstStyle/>
                    <a:p>
                      <a:pPr algn="ctr" defTabSz="914400">
                        <a:tabLst>
                          <a:tab pos="914400" algn="l"/>
                        </a:tabLst>
                        <a:defRPr sz="1800">
                          <a:solidFill>
                            <a:srgbClr val="000000"/>
                          </a:solidFill>
                        </a:defRPr>
                      </a:pPr>
                      <a:r>
                        <a:rPr b="1" sz="1600">
                          <a:solidFill>
                            <a:schemeClr val="accent2">
                              <a:lumOff val="44000"/>
                            </a:schemeClr>
                          </a:solidFill>
                          <a:latin typeface="Palatino"/>
                          <a:ea typeface="Palatino"/>
                          <a:cs typeface="Palatino"/>
                          <a:sym typeface="Palatino"/>
                        </a:rPr>
                        <a:t>Atomic Number</a:t>
                      </a:r>
                    </a:p>
                  </a:txBody>
                  <a:tcPr marL="38100" marR="38100" marT="38100" marB="38100" anchor="ctr" anchorCtr="0" horzOverflow="overflow">
                    <a:lnL w="38100">
                      <a:solidFill>
                        <a:srgbClr val="000000"/>
                      </a:solidFill>
                      <a:miter lim="400000"/>
                    </a:lnL>
                    <a:lnR w="38100">
                      <a:solidFill>
                        <a:srgbClr val="000000"/>
                      </a:solidFill>
                      <a:miter lim="400000"/>
                    </a:lnR>
                    <a:lnT w="38100">
                      <a:solidFill>
                        <a:srgbClr val="000000"/>
                      </a:solidFill>
                      <a:miter lim="400000"/>
                    </a:lnT>
                    <a:lnB w="25400">
                      <a:solidFill>
                        <a:srgbClr val="000000"/>
                      </a:solidFill>
                      <a:miter lim="400000"/>
                    </a:lnB>
                    <a:solidFill>
                      <a:srgbClr val="FF811E"/>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2</a:t>
                      </a:r>
                    </a:p>
                  </a:txBody>
                  <a:tcPr marL="38100" marR="38100" marT="38100" marB="38100" anchor="ctr" anchorCtr="0" horzOverflow="overflow">
                    <a:lnL w="38100">
                      <a:solidFill>
                        <a:srgbClr val="000000"/>
                      </a:solidFill>
                      <a:miter lim="400000"/>
                    </a:lnL>
                    <a:lnR w="38100">
                      <a:solidFill>
                        <a:srgbClr val="000000"/>
                      </a:solidFill>
                      <a:miter lim="400000"/>
                    </a:lnR>
                    <a:lnT w="38100">
                      <a:solidFill>
                        <a:srgbClr val="000000"/>
                      </a:solidFill>
                      <a:miter lim="400000"/>
                    </a:lnT>
                    <a:lnB w="25400">
                      <a:solidFill>
                        <a:srgbClr val="000000"/>
                      </a:solidFill>
                      <a:miter lim="400000"/>
                    </a:lnB>
                    <a:solidFill>
                      <a:srgbClr val="0094FF"/>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10</a:t>
                      </a:r>
                    </a:p>
                  </a:txBody>
                  <a:tcPr marL="38100" marR="38100" marT="38100" marB="38100" anchor="ctr" anchorCtr="0" horzOverflow="overflow">
                    <a:lnL w="38100">
                      <a:solidFill>
                        <a:srgbClr val="000000"/>
                      </a:solidFill>
                      <a:miter lim="400000"/>
                    </a:lnL>
                    <a:lnR w="38100">
                      <a:solidFill>
                        <a:srgbClr val="000000"/>
                      </a:solidFill>
                      <a:miter lim="400000"/>
                    </a:lnR>
                    <a:lnT w="38100">
                      <a:solidFill>
                        <a:srgbClr val="000000"/>
                      </a:solidFill>
                      <a:miter lim="400000"/>
                    </a:lnT>
                    <a:lnB w="25400">
                      <a:solidFill>
                        <a:srgbClr val="000000"/>
                      </a:solidFill>
                      <a:miter lim="400000"/>
                    </a:lnB>
                    <a:solidFill>
                      <a:srgbClr val="0094FF"/>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18</a:t>
                      </a:r>
                    </a:p>
                  </a:txBody>
                  <a:tcPr marL="38100" marR="38100" marT="38100" marB="38100" anchor="ctr" anchorCtr="0" horzOverflow="overflow">
                    <a:lnL w="38100">
                      <a:solidFill>
                        <a:srgbClr val="000000"/>
                      </a:solidFill>
                      <a:miter lim="400000"/>
                    </a:lnL>
                    <a:lnR w="38100">
                      <a:solidFill>
                        <a:srgbClr val="000000"/>
                      </a:solidFill>
                      <a:miter lim="400000"/>
                    </a:lnR>
                    <a:lnT w="38100">
                      <a:solidFill>
                        <a:srgbClr val="000000"/>
                      </a:solidFill>
                      <a:miter lim="400000"/>
                    </a:lnT>
                    <a:lnB w="25400">
                      <a:solidFill>
                        <a:srgbClr val="000000"/>
                      </a:solidFill>
                      <a:miter lim="400000"/>
                    </a:lnB>
                    <a:solidFill>
                      <a:srgbClr val="FF8280"/>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36</a:t>
                      </a:r>
                    </a:p>
                  </a:txBody>
                  <a:tcPr marL="38100" marR="38100" marT="38100" marB="38100" anchor="ctr" anchorCtr="0" horzOverflow="overflow">
                    <a:lnL w="38100">
                      <a:solidFill>
                        <a:srgbClr val="000000"/>
                      </a:solidFill>
                      <a:miter lim="400000"/>
                    </a:lnL>
                    <a:lnR w="38100">
                      <a:solidFill>
                        <a:srgbClr val="000000"/>
                      </a:solidFill>
                      <a:miter lim="400000"/>
                    </a:lnR>
                    <a:lnT w="38100">
                      <a:solidFill>
                        <a:srgbClr val="000000"/>
                      </a:solidFill>
                      <a:miter lim="400000"/>
                    </a:lnT>
                    <a:lnB w="25400">
                      <a:solidFill>
                        <a:srgbClr val="000000"/>
                      </a:solidFill>
                      <a:miter lim="400000"/>
                    </a:lnB>
                    <a:solidFill>
                      <a:srgbClr val="0094FF"/>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54</a:t>
                      </a:r>
                    </a:p>
                  </a:txBody>
                  <a:tcPr marL="38100" marR="38100" marT="38100" marB="38100" anchor="ctr" anchorCtr="0" horzOverflow="overflow">
                    <a:lnL w="38100">
                      <a:solidFill>
                        <a:srgbClr val="000000"/>
                      </a:solidFill>
                      <a:miter lim="400000"/>
                    </a:lnL>
                    <a:lnR w="38100">
                      <a:solidFill>
                        <a:srgbClr val="000000"/>
                      </a:solidFill>
                      <a:miter lim="400000"/>
                    </a:lnR>
                    <a:lnT w="38100">
                      <a:solidFill>
                        <a:srgbClr val="000000"/>
                      </a:solidFill>
                      <a:miter lim="400000"/>
                    </a:lnT>
                    <a:lnB w="25400">
                      <a:solidFill>
                        <a:srgbClr val="000000"/>
                      </a:solidFill>
                      <a:miter lim="400000"/>
                    </a:lnB>
                    <a:solidFill>
                      <a:srgbClr val="0094FF"/>
                    </a:solidFill>
                  </a:tcPr>
                </a:tc>
              </a:tr>
              <a:tr h="483792">
                <a:tc>
                  <a:txBody>
                    <a:bodyPr/>
                    <a:lstStyle/>
                    <a:p>
                      <a:pPr algn="ctr" defTabSz="914400">
                        <a:tabLst>
                          <a:tab pos="914400" algn="l"/>
                        </a:tabLst>
                        <a:defRPr sz="1800">
                          <a:solidFill>
                            <a:srgbClr val="000000"/>
                          </a:solidFill>
                        </a:defRPr>
                      </a:pPr>
                      <a:r>
                        <a:rPr b="1" sz="1600">
                          <a:solidFill>
                            <a:schemeClr val="accent2">
                              <a:lumOff val="44000"/>
                            </a:schemeClr>
                          </a:solidFill>
                          <a:latin typeface="Palatino"/>
                          <a:ea typeface="Palatino"/>
                          <a:cs typeface="Palatino"/>
                          <a:sym typeface="Palatino"/>
                        </a:rPr>
                        <a:t>Boiling Point [K] @ 1atm</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FF811E"/>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4.2</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0094FF"/>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27.1</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0094FF"/>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87.3</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FF8280"/>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120</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0094FF"/>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165</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0094FF"/>
                    </a:solidFill>
                  </a:tcPr>
                </a:tc>
              </a:tr>
              <a:tr h="482521">
                <a:tc>
                  <a:txBody>
                    <a:bodyPr/>
                    <a:lstStyle/>
                    <a:p>
                      <a:pPr algn="ctr" defTabSz="914400">
                        <a:tabLst>
                          <a:tab pos="914400" algn="l"/>
                        </a:tabLst>
                        <a:defRPr b="1" sz="1600">
                          <a:solidFill>
                            <a:schemeClr val="accent2">
                              <a:lumOff val="44000"/>
                            </a:schemeClr>
                          </a:solidFill>
                          <a:latin typeface="Palatino"/>
                          <a:ea typeface="Palatino"/>
                          <a:cs typeface="Palatino"/>
                          <a:sym typeface="Palatino"/>
                        </a:defRPr>
                      </a:pPr>
                      <a:r>
                        <a:t>Density [g/cm</a:t>
                      </a:r>
                      <a:r>
                        <a:rPr baseline="31999"/>
                        <a:t>3</a:t>
                      </a:r>
                      <a:r>
                        <a:t>]</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FF811E"/>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0.125</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0094FF"/>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1.2</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0094FF"/>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1.4</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FF8280"/>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2.4</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0094FF"/>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3</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0094FF"/>
                    </a:solidFill>
                  </a:tcPr>
                </a:tc>
              </a:tr>
              <a:tr h="425470">
                <a:tc>
                  <a:txBody>
                    <a:bodyPr/>
                    <a:lstStyle/>
                    <a:p>
                      <a:pPr algn="ctr" defTabSz="914400">
                        <a:tabLst>
                          <a:tab pos="914400" algn="l"/>
                        </a:tabLst>
                        <a:defRPr sz="1800">
                          <a:solidFill>
                            <a:srgbClr val="000000"/>
                          </a:solidFill>
                        </a:defRPr>
                      </a:pPr>
                      <a:r>
                        <a:rPr b="1" sz="1600">
                          <a:solidFill>
                            <a:schemeClr val="accent2">
                              <a:lumOff val="44000"/>
                            </a:schemeClr>
                          </a:solidFill>
                          <a:latin typeface="Palatino"/>
                          <a:ea typeface="Palatino"/>
                          <a:cs typeface="Palatino"/>
                          <a:sym typeface="Palatino"/>
                        </a:rPr>
                        <a:t>Radiation Length [cm]</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FF811E"/>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755.2</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0094FF"/>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24</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0094FF"/>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14</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FF8280"/>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4.9</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0094FF"/>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2.8</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0094FF"/>
                    </a:solidFill>
                  </a:tcPr>
                </a:tc>
              </a:tr>
              <a:tr h="487282">
                <a:tc>
                  <a:txBody>
                    <a:bodyPr/>
                    <a:lstStyle/>
                    <a:p>
                      <a:pPr algn="ctr" defTabSz="914400">
                        <a:tabLst>
                          <a:tab pos="914400" algn="l"/>
                        </a:tabLst>
                        <a:defRPr sz="1800">
                          <a:solidFill>
                            <a:srgbClr val="000000"/>
                          </a:solidFill>
                        </a:defRPr>
                      </a:pPr>
                      <a:r>
                        <a:rPr b="1" sz="1600">
                          <a:solidFill>
                            <a:schemeClr val="accent2">
                              <a:lumOff val="44000"/>
                            </a:schemeClr>
                          </a:solidFill>
                          <a:latin typeface="Palatino"/>
                          <a:ea typeface="Palatino"/>
                          <a:cs typeface="Palatino"/>
                          <a:sym typeface="Palatino"/>
                        </a:rPr>
                        <a:t>dE/dx [MeV/cm]</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FF811E"/>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0.24</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0094FF"/>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1.4</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0094FF"/>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2.1</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FF8280"/>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3</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0094FF"/>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3.8</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0094FF"/>
                    </a:solidFill>
                  </a:tcPr>
                </a:tc>
              </a:tr>
              <a:tr h="489197">
                <a:tc>
                  <a:txBody>
                    <a:bodyPr/>
                    <a:lstStyle/>
                    <a:p>
                      <a:pPr algn="ctr" defTabSz="914400">
                        <a:tabLst>
                          <a:tab pos="914400" algn="l"/>
                        </a:tabLst>
                        <a:defRPr b="1" sz="1600">
                          <a:solidFill>
                            <a:schemeClr val="accent2">
                              <a:lumOff val="44000"/>
                            </a:schemeClr>
                          </a:solidFill>
                          <a:latin typeface="Palatino"/>
                          <a:ea typeface="Palatino"/>
                          <a:cs typeface="Palatino"/>
                          <a:sym typeface="Palatino"/>
                        </a:defRPr>
                      </a:pPr>
                      <a:r>
                        <a:t>Scintillation </a:t>
                      </a:r>
                      <a:r>
                        <a:rPr sz="1300"/>
                        <a:t>[γ/MeV]</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FF811E"/>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19,000</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0094FF"/>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30,000</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0094FF"/>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40,000</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FF8280"/>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25,000</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0094FF"/>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42,000</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0094FF"/>
                    </a:solidFill>
                  </a:tcPr>
                </a:tc>
              </a:tr>
              <a:tr h="489197">
                <a:tc>
                  <a:txBody>
                    <a:bodyPr/>
                    <a:lstStyle/>
                    <a:p>
                      <a:pPr algn="ctr" defTabSz="914400">
                        <a:tabLst>
                          <a:tab pos="914400" algn="l"/>
                        </a:tabLst>
                        <a:defRPr sz="1800">
                          <a:solidFill>
                            <a:srgbClr val="000000"/>
                          </a:solidFill>
                        </a:defRPr>
                      </a:pPr>
                      <a:r>
                        <a:rPr b="1" sz="1600">
                          <a:solidFill>
                            <a:schemeClr val="accent2">
                              <a:lumOff val="44000"/>
                            </a:schemeClr>
                          </a:solidFill>
                          <a:latin typeface="Palatino"/>
                          <a:ea typeface="Palatino"/>
                          <a:cs typeface="Palatino"/>
                          <a:sym typeface="Palatino"/>
                        </a:rPr>
                        <a:t>Scintillation λ [nm]</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FF811E"/>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80</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0094FF"/>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78</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0094FF"/>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128</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FF8280"/>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150</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0094FF"/>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175</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25400">
                      <a:solidFill>
                        <a:srgbClr val="000000"/>
                      </a:solidFill>
                      <a:miter lim="400000"/>
                    </a:lnB>
                    <a:solidFill>
                      <a:srgbClr val="0094FF"/>
                    </a:solidFill>
                  </a:tcPr>
                </a:tc>
              </a:tr>
              <a:tr h="489197">
                <a:tc>
                  <a:txBody>
                    <a:bodyPr/>
                    <a:lstStyle/>
                    <a:p>
                      <a:pPr algn="ctr" defTabSz="914400">
                        <a:tabLst>
                          <a:tab pos="914400" algn="l"/>
                        </a:tabLst>
                        <a:defRPr sz="1800">
                          <a:solidFill>
                            <a:srgbClr val="000000"/>
                          </a:solidFill>
                        </a:defRPr>
                      </a:pPr>
                      <a:r>
                        <a:rPr b="1" sz="1600">
                          <a:solidFill>
                            <a:schemeClr val="accent2">
                              <a:lumOff val="44000"/>
                            </a:schemeClr>
                          </a:solidFill>
                          <a:latin typeface="Palatino"/>
                          <a:ea typeface="Palatino"/>
                          <a:cs typeface="Palatino"/>
                          <a:sym typeface="Palatino"/>
                        </a:rPr>
                        <a:t>Cost ($/kg)</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38100">
                      <a:solidFill>
                        <a:srgbClr val="000000"/>
                      </a:solidFill>
                      <a:miter lim="400000"/>
                    </a:lnB>
                    <a:solidFill>
                      <a:srgbClr val="FF811E"/>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52</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38100">
                      <a:solidFill>
                        <a:srgbClr val="000000"/>
                      </a:solidFill>
                      <a:miter lim="400000"/>
                    </a:lnB>
                    <a:solidFill>
                      <a:srgbClr val="0094FF"/>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330</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38100">
                      <a:solidFill>
                        <a:srgbClr val="000000"/>
                      </a:solidFill>
                      <a:miter lim="400000"/>
                    </a:lnB>
                    <a:solidFill>
                      <a:srgbClr val="0094FF"/>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5</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38100">
                      <a:solidFill>
                        <a:srgbClr val="000000"/>
                      </a:solidFill>
                      <a:miter lim="400000"/>
                    </a:lnB>
                    <a:solidFill>
                      <a:srgbClr val="FF8280"/>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330</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38100">
                      <a:solidFill>
                        <a:srgbClr val="000000"/>
                      </a:solidFill>
                      <a:miter lim="400000"/>
                    </a:lnB>
                    <a:solidFill>
                      <a:srgbClr val="0094FF"/>
                    </a:solidFill>
                  </a:tcPr>
                </a:tc>
                <a:tc>
                  <a:txBody>
                    <a:bodyPr/>
                    <a:lstStyle/>
                    <a:p>
                      <a:pPr algn="ctr" defTabSz="914400">
                        <a:tabLst>
                          <a:tab pos="914400" algn="l"/>
                        </a:tabLst>
                        <a:defRPr sz="1800">
                          <a:solidFill>
                            <a:srgbClr val="000000"/>
                          </a:solidFill>
                        </a:defRPr>
                      </a:pPr>
                      <a:r>
                        <a:rPr sz="2400">
                          <a:solidFill>
                            <a:schemeClr val="accent2">
                              <a:lumOff val="44000"/>
                            </a:schemeClr>
                          </a:solidFill>
                          <a:latin typeface="Palatino"/>
                          <a:ea typeface="Palatino"/>
                          <a:cs typeface="Palatino"/>
                          <a:sym typeface="Palatino"/>
                        </a:rPr>
                        <a:t>1200</a:t>
                      </a:r>
                    </a:p>
                  </a:txBody>
                  <a:tcPr marL="38100" marR="38100" marT="38100" marB="38100" anchor="ctr" anchorCtr="0" horzOverflow="overflow">
                    <a:lnL w="38100">
                      <a:solidFill>
                        <a:srgbClr val="000000"/>
                      </a:solidFill>
                      <a:miter lim="400000"/>
                    </a:lnL>
                    <a:lnR w="38100">
                      <a:solidFill>
                        <a:srgbClr val="000000"/>
                      </a:solidFill>
                      <a:miter lim="400000"/>
                    </a:lnR>
                    <a:lnT w="25400">
                      <a:solidFill>
                        <a:srgbClr val="000000"/>
                      </a:solidFill>
                      <a:miter lim="400000"/>
                    </a:lnT>
                    <a:lnB w="38100">
                      <a:solidFill>
                        <a:srgbClr val="000000"/>
                      </a:solidFill>
                      <a:miter lim="400000"/>
                    </a:lnB>
                    <a:solidFill>
                      <a:srgbClr val="0094FF"/>
                    </a:solidFill>
                  </a:tcPr>
                </a:tc>
              </a:tr>
            </a:tbl>
          </a:graphicData>
        </a:graphic>
      </p:graphicFrame>
      <p:sp>
        <p:nvSpPr>
          <p:cNvPr id="115" name="Shape 115"/>
          <p:cNvSpPr/>
          <p:nvPr/>
        </p:nvSpPr>
        <p:spPr>
          <a:xfrm>
            <a:off x="106231" y="5957526"/>
            <a:ext cx="8963210" cy="33837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700"/>
            </a:lvl1pPr>
          </a:lstStyle>
          <a:p>
            <a:pPr/>
            <a:r>
              <a:t>LAr combines abundant signal (ionization/scintillation), good dielectric, and low cost.</a:t>
            </a:r>
          </a:p>
        </p:txBody>
      </p:sp>
      <p:sp>
        <p:nvSpPr>
          <p:cNvPr id="116" name="Shape 116"/>
          <p:cNvSpPr/>
          <p:nvPr/>
        </p:nvSpPr>
        <p:spPr>
          <a:xfrm>
            <a:off x="6482005" y="758958"/>
            <a:ext cx="2505446" cy="350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Why liquid argon (LAr)?</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title"/>
          </p:nvPr>
        </p:nvSpPr>
        <p:spPr>
          <a:xfrm>
            <a:off x="294639" y="160018"/>
            <a:ext cx="8229601" cy="647103"/>
          </a:xfrm>
          <a:prstGeom prst="rect">
            <a:avLst/>
          </a:prstGeom>
        </p:spPr>
        <p:txBody>
          <a:bodyPr/>
          <a:lstStyle/>
          <a:p>
            <a:pPr/>
            <a:r>
              <a:t>LArTPC Principle</a:t>
            </a:r>
          </a:p>
        </p:txBody>
      </p:sp>
      <p:sp>
        <p:nvSpPr>
          <p:cNvPr id="119" name="Shape 119"/>
          <p:cNvSpPr/>
          <p:nvPr>
            <p:ph type="sldNum" sz="quarter" idx="2"/>
          </p:nvPr>
        </p:nvSpPr>
        <p:spPr>
          <a:xfrm>
            <a:off x="454026" y="6530445"/>
            <a:ext cx="12700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20" name="image10.png" descr="C:\My Documents\Dusel\TPC\TPC1.gif"/>
          <p:cNvPicPr>
            <a:picLocks noChangeAspect="1"/>
          </p:cNvPicPr>
          <p:nvPr/>
        </p:nvPicPr>
        <p:blipFill>
          <a:blip r:embed="rId2">
            <a:extLst/>
          </a:blip>
          <a:stretch>
            <a:fillRect/>
          </a:stretch>
        </p:blipFill>
        <p:spPr>
          <a:xfrm>
            <a:off x="429262" y="628459"/>
            <a:ext cx="5762626" cy="5476876"/>
          </a:xfrm>
          <a:prstGeom prst="rect">
            <a:avLst/>
          </a:prstGeom>
          <a:ln w="12700">
            <a:miter lim="400000"/>
          </a:ln>
        </p:spPr>
      </p:pic>
      <p:pic>
        <p:nvPicPr>
          <p:cNvPr id="121" name="image8.png" descr="C:\My Documents\Dusel\TPC\TPC2.gif"/>
          <p:cNvPicPr>
            <a:picLocks noChangeAspect="1"/>
          </p:cNvPicPr>
          <p:nvPr/>
        </p:nvPicPr>
        <p:blipFill>
          <a:blip r:embed="rId3">
            <a:extLst/>
          </a:blip>
          <a:srcRect l="20169" t="16953" r="20517" b="8540"/>
          <a:stretch>
            <a:fillRect/>
          </a:stretch>
        </p:blipFill>
        <p:spPr>
          <a:xfrm>
            <a:off x="3482339" y="966597"/>
            <a:ext cx="2362201" cy="4876801"/>
          </a:xfrm>
          <a:prstGeom prst="rect">
            <a:avLst/>
          </a:prstGeom>
          <a:ln w="12700">
            <a:miter lim="400000"/>
          </a:ln>
        </p:spPr>
      </p:pic>
      <p:pic>
        <p:nvPicPr>
          <p:cNvPr id="122" name="image9.png" descr="C:\My Documents\Dusel\TPC\TPC4.gif"/>
          <p:cNvPicPr>
            <a:picLocks noChangeAspect="1"/>
          </p:cNvPicPr>
          <p:nvPr/>
        </p:nvPicPr>
        <p:blipFill>
          <a:blip r:embed="rId4">
            <a:extLst/>
          </a:blip>
          <a:stretch>
            <a:fillRect/>
          </a:stretch>
        </p:blipFill>
        <p:spPr>
          <a:xfrm>
            <a:off x="3914140" y="1024541"/>
            <a:ext cx="4179889" cy="4786313"/>
          </a:xfrm>
          <a:prstGeom prst="rect">
            <a:avLst/>
          </a:prstGeom>
          <a:ln w="12700">
            <a:miter lim="400000"/>
          </a:ln>
        </p:spPr>
      </p:pic>
      <p:grpSp>
        <p:nvGrpSpPr>
          <p:cNvPr id="131" name="Group 131"/>
          <p:cNvGrpSpPr/>
          <p:nvPr/>
        </p:nvGrpSpPr>
        <p:grpSpPr>
          <a:xfrm>
            <a:off x="5077459" y="1457667"/>
            <a:ext cx="2286001" cy="4348481"/>
            <a:chOff x="0" y="0"/>
            <a:chExt cx="2286000" cy="4348479"/>
          </a:xfrm>
        </p:grpSpPr>
        <p:grpSp>
          <p:nvGrpSpPr>
            <p:cNvPr id="126" name="Group 126"/>
            <p:cNvGrpSpPr/>
            <p:nvPr/>
          </p:nvGrpSpPr>
          <p:grpSpPr>
            <a:xfrm>
              <a:off x="1066800" y="0"/>
              <a:ext cx="990600" cy="2286001"/>
              <a:chOff x="0" y="0"/>
              <a:chExt cx="990599" cy="2286000"/>
            </a:xfrm>
          </p:grpSpPr>
          <p:sp>
            <p:nvSpPr>
              <p:cNvPr id="123" name="Shape 123"/>
              <p:cNvSpPr/>
              <p:nvPr/>
            </p:nvSpPr>
            <p:spPr>
              <a:xfrm>
                <a:off x="-1" y="685799"/>
                <a:ext cx="457202" cy="457202"/>
              </a:xfrm>
              <a:prstGeom prst="line">
                <a:avLst/>
              </a:prstGeom>
              <a:noFill/>
              <a:ln w="19050" cap="flat">
                <a:solidFill>
                  <a:srgbClr val="0070C0"/>
                </a:solidFill>
                <a:prstDash val="dash"/>
                <a:bevel/>
              </a:ln>
              <a:effectLst/>
            </p:spPr>
            <p:txBody>
              <a:bodyPr wrap="square" lIns="45719" tIns="45719" rIns="45719" bIns="45719" numCol="1" anchor="t">
                <a:noAutofit/>
              </a:bodyPr>
              <a:lstStyle/>
              <a:p>
                <a:pPr>
                  <a:defRPr sz="1200">
                    <a:solidFill>
                      <a:srgbClr val="000000"/>
                    </a:solidFill>
                    <a:latin typeface="+mj-lt"/>
                    <a:ea typeface="+mj-ea"/>
                    <a:cs typeface="+mj-cs"/>
                    <a:sym typeface="Helvetica"/>
                  </a:defRPr>
                </a:pPr>
              </a:p>
            </p:txBody>
          </p:sp>
          <p:sp>
            <p:nvSpPr>
              <p:cNvPr id="124" name="Shape 124"/>
              <p:cNvSpPr/>
              <p:nvPr/>
            </p:nvSpPr>
            <p:spPr>
              <a:xfrm flipV="1">
                <a:off x="457200" y="-1"/>
                <a:ext cx="533400" cy="1143002"/>
              </a:xfrm>
              <a:prstGeom prst="line">
                <a:avLst/>
              </a:prstGeom>
              <a:noFill/>
              <a:ln w="19050" cap="flat">
                <a:solidFill>
                  <a:srgbClr val="0070C0"/>
                </a:solidFill>
                <a:prstDash val="dash"/>
                <a:bevel/>
              </a:ln>
              <a:effectLst/>
            </p:spPr>
            <p:txBody>
              <a:bodyPr wrap="square" lIns="45719" tIns="45719" rIns="45719" bIns="45719" numCol="1" anchor="t">
                <a:noAutofit/>
              </a:bodyPr>
              <a:lstStyle/>
              <a:p>
                <a:pPr>
                  <a:defRPr sz="1200">
                    <a:solidFill>
                      <a:srgbClr val="000000"/>
                    </a:solidFill>
                    <a:latin typeface="+mj-lt"/>
                    <a:ea typeface="+mj-ea"/>
                    <a:cs typeface="+mj-cs"/>
                    <a:sym typeface="Helvetica"/>
                  </a:defRPr>
                </a:pPr>
              </a:p>
            </p:txBody>
          </p:sp>
          <p:sp>
            <p:nvSpPr>
              <p:cNvPr id="125" name="Shape 125"/>
              <p:cNvSpPr/>
              <p:nvPr/>
            </p:nvSpPr>
            <p:spPr>
              <a:xfrm flipH="1" flipV="1">
                <a:off x="457200" y="1142999"/>
                <a:ext cx="152401" cy="1143002"/>
              </a:xfrm>
              <a:prstGeom prst="line">
                <a:avLst/>
              </a:prstGeom>
              <a:noFill/>
              <a:ln w="19050" cap="flat">
                <a:solidFill>
                  <a:srgbClr val="0070C0"/>
                </a:solidFill>
                <a:prstDash val="dash"/>
                <a:bevel/>
              </a:ln>
              <a:effectLst/>
            </p:spPr>
            <p:txBody>
              <a:bodyPr wrap="square" lIns="45719" tIns="45719" rIns="45719" bIns="45719" numCol="1" anchor="t">
                <a:noAutofit/>
              </a:bodyPr>
              <a:lstStyle/>
              <a:p>
                <a:pPr>
                  <a:defRPr sz="1200">
                    <a:solidFill>
                      <a:srgbClr val="000000"/>
                    </a:solidFill>
                    <a:latin typeface="+mj-lt"/>
                    <a:ea typeface="+mj-ea"/>
                    <a:cs typeface="+mj-cs"/>
                    <a:sym typeface="Helvetica"/>
                  </a:defRPr>
                </a:pPr>
              </a:p>
            </p:txBody>
          </p:sp>
        </p:grpSp>
        <p:grpSp>
          <p:nvGrpSpPr>
            <p:cNvPr id="130" name="Group 130"/>
            <p:cNvGrpSpPr/>
            <p:nvPr/>
          </p:nvGrpSpPr>
          <p:grpSpPr>
            <a:xfrm>
              <a:off x="0" y="2443479"/>
              <a:ext cx="2286000" cy="1905001"/>
              <a:chOff x="0" y="0"/>
              <a:chExt cx="2285999" cy="1905000"/>
            </a:xfrm>
          </p:grpSpPr>
          <p:sp>
            <p:nvSpPr>
              <p:cNvPr id="127" name="Shape 127"/>
              <p:cNvSpPr/>
              <p:nvPr/>
            </p:nvSpPr>
            <p:spPr>
              <a:xfrm flipH="1">
                <a:off x="838200" y="-1"/>
                <a:ext cx="1447800" cy="838202"/>
              </a:xfrm>
              <a:prstGeom prst="line">
                <a:avLst/>
              </a:prstGeom>
              <a:noFill/>
              <a:ln w="15875" cap="flat">
                <a:solidFill>
                  <a:srgbClr val="C00000"/>
                </a:solidFill>
                <a:prstDash val="dash"/>
                <a:bevel/>
              </a:ln>
              <a:effectLst/>
            </p:spPr>
            <p:txBody>
              <a:bodyPr wrap="square" lIns="45719" tIns="45719" rIns="45719" bIns="45719" numCol="1" anchor="t">
                <a:noAutofit/>
              </a:bodyPr>
              <a:lstStyle/>
              <a:p>
                <a:pPr>
                  <a:defRPr sz="1200">
                    <a:solidFill>
                      <a:srgbClr val="000000"/>
                    </a:solidFill>
                    <a:latin typeface="+mj-lt"/>
                    <a:ea typeface="+mj-ea"/>
                    <a:cs typeface="+mj-cs"/>
                    <a:sym typeface="Helvetica"/>
                  </a:defRPr>
                </a:pPr>
              </a:p>
            </p:txBody>
          </p:sp>
          <p:sp>
            <p:nvSpPr>
              <p:cNvPr id="128" name="Shape 128"/>
              <p:cNvSpPr/>
              <p:nvPr/>
            </p:nvSpPr>
            <p:spPr>
              <a:xfrm flipH="1">
                <a:off x="838834" y="305434"/>
                <a:ext cx="1" cy="533401"/>
              </a:xfrm>
              <a:prstGeom prst="line">
                <a:avLst/>
              </a:prstGeom>
              <a:noFill/>
              <a:ln w="15875" cap="flat">
                <a:solidFill>
                  <a:srgbClr val="C00000"/>
                </a:solidFill>
                <a:prstDash val="dash"/>
                <a:bevel/>
              </a:ln>
              <a:effectLst/>
            </p:spPr>
            <p:txBody>
              <a:bodyPr wrap="square" lIns="45719" tIns="45719" rIns="45719" bIns="45719" numCol="1" anchor="t">
                <a:noAutofit/>
              </a:bodyPr>
              <a:lstStyle/>
              <a:p>
                <a:pPr>
                  <a:defRPr sz="1200">
                    <a:solidFill>
                      <a:srgbClr val="000000"/>
                    </a:solidFill>
                    <a:latin typeface="+mj-lt"/>
                    <a:ea typeface="+mj-ea"/>
                    <a:cs typeface="+mj-cs"/>
                    <a:sym typeface="Helvetica"/>
                  </a:defRPr>
                </a:pPr>
              </a:p>
            </p:txBody>
          </p:sp>
          <p:sp>
            <p:nvSpPr>
              <p:cNvPr id="129" name="Shape 129"/>
              <p:cNvSpPr/>
              <p:nvPr/>
            </p:nvSpPr>
            <p:spPr>
              <a:xfrm flipH="1">
                <a:off x="-1" y="838199"/>
                <a:ext cx="838202" cy="1066802"/>
              </a:xfrm>
              <a:prstGeom prst="line">
                <a:avLst/>
              </a:prstGeom>
              <a:noFill/>
              <a:ln w="15875" cap="flat">
                <a:solidFill>
                  <a:srgbClr val="C00000"/>
                </a:solidFill>
                <a:prstDash val="dash"/>
                <a:bevel/>
              </a:ln>
              <a:effectLst/>
            </p:spPr>
            <p:txBody>
              <a:bodyPr wrap="square" lIns="45719" tIns="45719" rIns="45719" bIns="45719" numCol="1" anchor="t">
                <a:noAutofit/>
              </a:bodyPr>
              <a:lstStyle/>
              <a:p>
                <a:pPr>
                  <a:defRPr sz="1200">
                    <a:solidFill>
                      <a:srgbClr val="000000"/>
                    </a:solidFill>
                    <a:latin typeface="+mj-lt"/>
                    <a:ea typeface="+mj-ea"/>
                    <a:cs typeface="+mj-cs"/>
                    <a:sym typeface="Helvetica"/>
                  </a:defRPr>
                </a:pPr>
              </a:p>
            </p:txBody>
          </p:sp>
        </p:grpSp>
      </p:grpSp>
      <p:grpSp>
        <p:nvGrpSpPr>
          <p:cNvPr id="135" name="Group 135"/>
          <p:cNvGrpSpPr/>
          <p:nvPr/>
        </p:nvGrpSpPr>
        <p:grpSpPr>
          <a:xfrm>
            <a:off x="1109979" y="2043557"/>
            <a:ext cx="1935481" cy="2945296"/>
            <a:chOff x="0" y="0"/>
            <a:chExt cx="1935480" cy="2945295"/>
          </a:xfrm>
        </p:grpSpPr>
        <p:sp>
          <p:nvSpPr>
            <p:cNvPr id="132" name="Shape 132"/>
            <p:cNvSpPr/>
            <p:nvPr/>
          </p:nvSpPr>
          <p:spPr>
            <a:xfrm flipV="1">
              <a:off x="0" y="1514723"/>
              <a:ext cx="1009816" cy="1430573"/>
            </a:xfrm>
            <a:prstGeom prst="line">
              <a:avLst/>
            </a:prstGeom>
            <a:noFill/>
            <a:ln w="15875" cap="flat">
              <a:solidFill>
                <a:srgbClr val="C00000"/>
              </a:solidFill>
              <a:prstDash val="solid"/>
              <a:bevel/>
            </a:ln>
            <a:effectLst/>
          </p:spPr>
          <p:txBody>
            <a:bodyPr wrap="square" lIns="45719" tIns="45719" rIns="45719" bIns="45719" numCol="1" anchor="t">
              <a:noAutofit/>
            </a:bodyPr>
            <a:lstStyle/>
            <a:p>
              <a:pPr>
                <a:defRPr sz="1200">
                  <a:solidFill>
                    <a:srgbClr val="000000"/>
                  </a:solidFill>
                  <a:latin typeface="+mj-lt"/>
                  <a:ea typeface="+mj-ea"/>
                  <a:cs typeface="+mj-cs"/>
                  <a:sym typeface="Helvetica"/>
                </a:defRPr>
              </a:pPr>
            </a:p>
          </p:txBody>
        </p:sp>
        <p:sp>
          <p:nvSpPr>
            <p:cNvPr id="133" name="Shape 133"/>
            <p:cNvSpPr/>
            <p:nvPr/>
          </p:nvSpPr>
          <p:spPr>
            <a:xfrm flipV="1">
              <a:off x="1009815" y="0"/>
              <a:ext cx="504909" cy="1514724"/>
            </a:xfrm>
            <a:prstGeom prst="line">
              <a:avLst/>
            </a:prstGeom>
            <a:noFill/>
            <a:ln w="15875" cap="flat">
              <a:solidFill>
                <a:srgbClr val="C00000"/>
              </a:solidFill>
              <a:prstDash val="solid"/>
              <a:bevel/>
            </a:ln>
            <a:effectLst/>
          </p:spPr>
          <p:txBody>
            <a:bodyPr wrap="square" lIns="45719" tIns="45719" rIns="45719" bIns="45719" numCol="1" anchor="t">
              <a:noAutofit/>
            </a:bodyPr>
            <a:lstStyle/>
            <a:p>
              <a:pPr>
                <a:defRPr sz="1200">
                  <a:solidFill>
                    <a:srgbClr val="000000"/>
                  </a:solidFill>
                  <a:latin typeface="+mj-lt"/>
                  <a:ea typeface="+mj-ea"/>
                  <a:cs typeface="+mj-cs"/>
                  <a:sym typeface="Helvetica"/>
                </a:defRPr>
              </a:pPr>
            </a:p>
          </p:txBody>
        </p:sp>
        <p:sp>
          <p:nvSpPr>
            <p:cNvPr id="134" name="Shape 134"/>
            <p:cNvSpPr/>
            <p:nvPr/>
          </p:nvSpPr>
          <p:spPr>
            <a:xfrm flipV="1">
              <a:off x="1009815" y="1262269"/>
              <a:ext cx="925666" cy="252455"/>
            </a:xfrm>
            <a:prstGeom prst="line">
              <a:avLst/>
            </a:prstGeom>
            <a:noFill/>
            <a:ln w="15875" cap="flat">
              <a:solidFill>
                <a:srgbClr val="C00000"/>
              </a:solidFill>
              <a:prstDash val="solid"/>
              <a:bevel/>
            </a:ln>
            <a:effectLst/>
          </p:spPr>
          <p:txBody>
            <a:bodyPr wrap="square" lIns="45719" tIns="45719" rIns="45719" bIns="45719" numCol="1" anchor="t">
              <a:noAutofit/>
            </a:bodyPr>
            <a:lstStyle/>
            <a:p>
              <a:pPr>
                <a:defRPr sz="1200">
                  <a:solidFill>
                    <a:srgbClr val="000000"/>
                  </a:solidFill>
                  <a:latin typeface="+mj-lt"/>
                  <a:ea typeface="+mj-ea"/>
                  <a:cs typeface="+mj-cs"/>
                  <a:sym typeface="Helvetica"/>
                </a:defRPr>
              </a:pPr>
            </a:p>
          </p:txBody>
        </p:sp>
      </p:grpSp>
      <p:sp>
        <p:nvSpPr>
          <p:cNvPr id="136" name="Shape 136"/>
          <p:cNvSpPr/>
          <p:nvPr/>
        </p:nvSpPr>
        <p:spPr>
          <a:xfrm>
            <a:off x="73585" y="1516309"/>
            <a:ext cx="1037262" cy="276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300">
                <a:solidFill>
                  <a:schemeClr val="accent6"/>
                </a:solidFill>
              </a:defRPr>
            </a:lvl1pPr>
          </a:lstStyle>
          <a:p>
            <a:pPr/>
            <a:r>
              <a:t>credit: Bo Yu</a:t>
            </a:r>
          </a:p>
        </p:txBody>
      </p:sp>
      <p:sp>
        <p:nvSpPr>
          <p:cNvPr id="137" name="Shape 137"/>
          <p:cNvSpPr/>
          <p:nvPr/>
        </p:nvSpPr>
        <p:spPr>
          <a:xfrm>
            <a:off x="464745" y="3366274"/>
            <a:ext cx="587014" cy="26425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solidFill>
                  <a:schemeClr val="accent6"/>
                </a:solidFill>
              </a:defRPr>
            </a:lvl1pPr>
          </a:lstStyle>
          <a:p>
            <a:pPr/>
            <a:r>
              <a:t>-180kV</a:t>
            </a:r>
          </a:p>
        </p:txBody>
      </p:sp>
      <p:sp>
        <p:nvSpPr>
          <p:cNvPr id="138" name="Shape 138"/>
          <p:cNvSpPr/>
          <p:nvPr/>
        </p:nvSpPr>
        <p:spPr>
          <a:xfrm>
            <a:off x="1343585" y="6061736"/>
            <a:ext cx="1221915" cy="26425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solidFill>
                  <a:schemeClr val="accent6"/>
                </a:solidFill>
              </a:defRPr>
            </a:lvl1pPr>
          </a:lstStyle>
          <a:p>
            <a:pPr/>
            <a:r>
              <a:t>Max. Drift: 3.6 m</a:t>
            </a:r>
          </a:p>
        </p:txBody>
      </p:sp>
      <p:sp>
        <p:nvSpPr>
          <p:cNvPr id="139" name="Shape 139"/>
          <p:cNvSpPr/>
          <p:nvPr/>
        </p:nvSpPr>
        <p:spPr>
          <a:xfrm>
            <a:off x="2585720" y="6193863"/>
            <a:ext cx="788125" cy="1"/>
          </a:xfrm>
          <a:prstGeom prst="line">
            <a:avLst/>
          </a:prstGeom>
          <a:ln w="12700">
            <a:solidFill>
              <a:schemeClr val="accent6"/>
            </a:solidFill>
            <a:tailEnd type="triangle" len="sm"/>
          </a:ln>
        </p:spPr>
        <p:txBody>
          <a:bodyPr lIns="45719" rIns="45719"/>
          <a:lstStyle/>
          <a:p>
            <a:pPr/>
          </a:p>
        </p:txBody>
      </p:sp>
      <p:sp>
        <p:nvSpPr>
          <p:cNvPr id="140" name="Shape 140"/>
          <p:cNvSpPr/>
          <p:nvPr/>
        </p:nvSpPr>
        <p:spPr>
          <a:xfrm>
            <a:off x="436880" y="6193863"/>
            <a:ext cx="788125" cy="1"/>
          </a:xfrm>
          <a:prstGeom prst="line">
            <a:avLst/>
          </a:prstGeom>
          <a:ln w="12700">
            <a:solidFill>
              <a:schemeClr val="accent6"/>
            </a:solidFill>
            <a:headEnd type="triangle" len="sm"/>
          </a:ln>
        </p:spPr>
        <p:txBody>
          <a:bodyPr lIns="45719" rIns="45719"/>
          <a:lstStyle/>
          <a:p>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path" nodeType="clickEffect" presetSubtype="0" presetID="-1" grpId="1" accel="50000" decel="50000" fill="hold">
                                  <p:stCondLst>
                                    <p:cond delay="0"/>
                                  </p:stCondLst>
                                  <p:childTnLst>
                                    <p:animMotion path="M 0.000000 0.000000 L 0.279456 -0.004624" origin="layout" pathEditMode="relative">
                                      <p:cBhvr>
                                        <p:cTn id="6" dur="5000" fill="hold"/>
                                        <p:tgtEl>
                                          <p:spTgt spid="135"/>
                                        </p:tgtEl>
                                        <p:attrNameLst>
                                          <p:attrName>ppt_x</p:attrName>
                                          <p:attrName>ppt_y</p:attrName>
                                        </p:attrNameLst>
                                      </p:cBhvr>
                                    </p:animMotion>
                                  </p:childTnLst>
                                </p:cTn>
                              </p:par>
                            </p:childTnLst>
                          </p:cTn>
                        </p:par>
                        <p:par>
                          <p:cTn id="7" fill="hold">
                            <p:stCondLst>
                              <p:cond delay="5000"/>
                            </p:stCondLst>
                            <p:childTnLst>
                              <p:par>
                                <p:cTn id="8" presetClass="entr" nodeType="afterEffect" presetSubtype="8" presetID="22" grpId="2" fill="hold">
                                  <p:stCondLst>
                                    <p:cond delay="500"/>
                                  </p:stCondLst>
                                  <p:iterate type="el" backwards="0">
                                    <p:tmAbs val="0"/>
                                  </p:iterate>
                                  <p:childTnLst>
                                    <p:set>
                                      <p:cBhvr>
                                        <p:cTn id="9" fill="hold"/>
                                        <p:tgtEl>
                                          <p:spTgt spid="122"/>
                                        </p:tgtEl>
                                        <p:attrNameLst>
                                          <p:attrName>style.visibility</p:attrName>
                                        </p:attrNameLst>
                                      </p:cBhvr>
                                      <p:to>
                                        <p:strVal val="visible"/>
                                      </p:to>
                                    </p:set>
                                    <p:animEffect filter="wipe(left)" transition="in">
                                      <p:cBhvr>
                                        <p:cTn id="10" dur="6000"/>
                                        <p:tgtEl>
                                          <p:spTgt spid="122"/>
                                        </p:tgtEl>
                                      </p:cBhvr>
                                    </p:animEffect>
                                  </p:childTnLst>
                                </p:cTn>
                              </p:par>
                            </p:childTnLst>
                          </p:cTn>
                        </p:par>
                        <p:par>
                          <p:cTn id="11" fill="hold">
                            <p:stCondLst>
                              <p:cond delay="11500"/>
                            </p:stCondLst>
                            <p:childTnLst>
                              <p:par>
                                <p:cTn id="12" presetClass="entr" nodeType="afterEffect" presetSubtype="0" presetID="1" grpId="3" fill="hold">
                                  <p:stCondLst>
                                    <p:cond delay="0"/>
                                  </p:stCondLst>
                                  <p:iterate type="el" backwards="0">
                                    <p:tmAbs val="0"/>
                                  </p:iterate>
                                  <p:childTnLst>
                                    <p:set>
                                      <p:cBhvr>
                                        <p:cTn id="13" fill="hold"/>
                                        <p:tgtEl>
                                          <p:spTgt spid="1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1" grpId="3"/>
      <p:bldP build="whole" bldLvl="1" animBg="1" rev="0" advAuto="0" spid="122"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2" name="canvasT2.png"/>
          <p:cNvPicPr>
            <a:picLocks noChangeAspect="1"/>
          </p:cNvPicPr>
          <p:nvPr/>
        </p:nvPicPr>
        <p:blipFill>
          <a:blip r:embed="rId2">
            <a:extLst/>
          </a:blip>
          <a:srcRect l="2773" t="181" r="8442" b="181"/>
          <a:stretch>
            <a:fillRect/>
          </a:stretch>
        </p:blipFill>
        <p:spPr>
          <a:xfrm>
            <a:off x="-4128" y="2757809"/>
            <a:ext cx="4505882" cy="3433525"/>
          </a:xfrm>
          <a:prstGeom prst="rect">
            <a:avLst/>
          </a:prstGeom>
          <a:ln w="12700">
            <a:miter lim="400000"/>
          </a:ln>
        </p:spPr>
      </p:pic>
      <p:sp>
        <p:nvSpPr>
          <p:cNvPr id="143" name="Shape 143"/>
          <p:cNvSpPr/>
          <p:nvPr>
            <p:ph type="title"/>
          </p:nvPr>
        </p:nvSpPr>
        <p:spPr>
          <a:prstGeom prst="rect">
            <a:avLst/>
          </a:prstGeom>
        </p:spPr>
        <p:txBody>
          <a:bodyPr/>
          <a:lstStyle/>
          <a:p>
            <a:pPr/>
            <a:r>
              <a:t>LArTPC Principle</a:t>
            </a:r>
          </a:p>
        </p:txBody>
      </p:sp>
      <p:sp>
        <p:nvSpPr>
          <p:cNvPr id="144" name="Shape 144"/>
          <p:cNvSpPr/>
          <p:nvPr>
            <p:ph type="sldNum" sz="quarter" idx="2"/>
          </p:nvPr>
        </p:nvSpPr>
        <p:spPr>
          <a:xfrm>
            <a:off x="454026" y="6530445"/>
            <a:ext cx="12700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5" name="Shape 145"/>
          <p:cNvSpPr/>
          <p:nvPr>
            <p:ph type="body" sz="half" idx="1"/>
          </p:nvPr>
        </p:nvSpPr>
        <p:spPr>
          <a:xfrm>
            <a:off x="130494" y="1197609"/>
            <a:ext cx="8883012" cy="2272632"/>
          </a:xfrm>
          <a:prstGeom prst="rect">
            <a:avLst/>
          </a:prstGeom>
        </p:spPr>
        <p:txBody>
          <a:bodyPr/>
          <a:lstStyle/>
          <a:p>
            <a:pPr marL="256032" indent="-265176">
              <a:defRPr sz="1900"/>
            </a:pPr>
            <a:r>
              <a:t>At </a:t>
            </a:r>
            <a:r>
              <a:rPr b="1"/>
              <a:t>operating field of 0.5 kV/cm</a:t>
            </a:r>
            <a:r>
              <a:t>, drift velocity is ~1.6 mm/us.</a:t>
            </a:r>
          </a:p>
          <a:p>
            <a:pPr marL="256032" indent="-265176">
              <a:defRPr sz="1900"/>
            </a:pPr>
            <a:r>
              <a:t>protoDUNE </a:t>
            </a:r>
            <a:r>
              <a:rPr b="1"/>
              <a:t>max. drift length is 3.6 m</a:t>
            </a:r>
            <a:r>
              <a:t>, which corresponds to 2.25 ms drift time.</a:t>
            </a:r>
          </a:p>
          <a:p>
            <a:pPr marL="256032" indent="-265176">
              <a:defRPr sz="1900"/>
            </a:pPr>
            <a:r>
              <a:t>Want </a:t>
            </a:r>
            <a:r>
              <a:rPr b="1"/>
              <a:t>electron lifetime &gt;3 ms</a:t>
            </a:r>
            <a:r>
              <a:t> to keep attenuation (i.e. charge loss) tractable.</a:t>
            </a:r>
          </a:p>
        </p:txBody>
      </p:sp>
      <p:pic>
        <p:nvPicPr>
          <p:cNvPr id="146" name="canvas.png"/>
          <p:cNvPicPr>
            <a:picLocks noChangeAspect="1"/>
          </p:cNvPicPr>
          <p:nvPr/>
        </p:nvPicPr>
        <p:blipFill>
          <a:blip r:embed="rId3">
            <a:extLst/>
          </a:blip>
          <a:srcRect l="2419" t="0" r="7039" b="0"/>
          <a:stretch>
            <a:fillRect/>
          </a:stretch>
        </p:blipFill>
        <p:spPr>
          <a:xfrm>
            <a:off x="4482735" y="2738852"/>
            <a:ext cx="4655241" cy="3445840"/>
          </a:xfrm>
          <a:prstGeom prst="rect">
            <a:avLst/>
          </a:prstGeom>
          <a:ln w="12700">
            <a:miter lim="400000"/>
          </a:ln>
        </p:spPr>
      </p:pic>
      <p:sp>
        <p:nvSpPr>
          <p:cNvPr id="147" name="Shape 147"/>
          <p:cNvSpPr/>
          <p:nvPr/>
        </p:nvSpPr>
        <p:spPr>
          <a:xfrm flipV="1">
            <a:off x="3261359" y="3005384"/>
            <a:ext cx="1" cy="2836616"/>
          </a:xfrm>
          <a:prstGeom prst="line">
            <a:avLst/>
          </a:prstGeom>
          <a:ln w="25400">
            <a:solidFill>
              <a:schemeClr val="accent6"/>
            </a:solidFill>
            <a:prstDash val="sysDot"/>
            <a:miter lim="400000"/>
          </a:ln>
        </p:spPr>
        <p:txBody>
          <a:bodyPr lIns="45719" rIns="45719"/>
          <a:lstStyle/>
          <a:p>
            <a:pPr/>
          </a:p>
        </p:txBody>
      </p:sp>
      <p:sp>
        <p:nvSpPr>
          <p:cNvPr id="148" name="Shape 148"/>
          <p:cNvSpPr/>
          <p:nvPr/>
        </p:nvSpPr>
        <p:spPr>
          <a:xfrm flipV="1">
            <a:off x="7802879" y="3068884"/>
            <a:ext cx="1" cy="2760416"/>
          </a:xfrm>
          <a:prstGeom prst="line">
            <a:avLst/>
          </a:prstGeom>
          <a:ln w="25400">
            <a:solidFill>
              <a:schemeClr val="accent6"/>
            </a:solidFill>
            <a:prstDash val="sysDot"/>
            <a:miter lim="400000"/>
          </a:ln>
        </p:spPr>
        <p:txBody>
          <a:bodyPr lIns="45719" rIns="45719"/>
          <a:lstStyle/>
          <a:p>
            <a:pPr/>
          </a:p>
        </p:txBody>
      </p:sp>
      <p:sp>
        <p:nvSpPr>
          <p:cNvPr id="149" name="Shape 149"/>
          <p:cNvSpPr/>
          <p:nvPr/>
        </p:nvSpPr>
        <p:spPr>
          <a:xfrm rot="16200000">
            <a:off x="3000361" y="4552657"/>
            <a:ext cx="688533" cy="21470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900">
                <a:solidFill>
                  <a:schemeClr val="accent6"/>
                </a:solidFill>
              </a:defRPr>
            </a:lvl1pPr>
          </a:lstStyle>
          <a:p>
            <a:pPr/>
            <a:r>
              <a:t>protoDUNE</a:t>
            </a:r>
          </a:p>
        </p:txBody>
      </p:sp>
      <p:sp>
        <p:nvSpPr>
          <p:cNvPr id="150" name="Shape 150"/>
          <p:cNvSpPr/>
          <p:nvPr/>
        </p:nvSpPr>
        <p:spPr>
          <a:xfrm rot="16200000">
            <a:off x="7557120" y="3907498"/>
            <a:ext cx="688534" cy="21470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900">
                <a:solidFill>
                  <a:schemeClr val="accent6"/>
                </a:solidFill>
              </a:defRPr>
            </a:lvl1pPr>
          </a:lstStyle>
          <a:p>
            <a:pPr/>
            <a:r>
              <a:t>protoDUNE</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p:nvPr>
        </p:nvSpPr>
        <p:spPr>
          <a:prstGeom prst="rect">
            <a:avLst/>
          </a:prstGeom>
        </p:spPr>
        <p:txBody>
          <a:bodyPr/>
          <a:lstStyle/>
          <a:p>
            <a:pPr/>
            <a:r>
              <a:t>LArTPC Principle</a:t>
            </a:r>
          </a:p>
        </p:txBody>
      </p:sp>
      <p:sp>
        <p:nvSpPr>
          <p:cNvPr id="153" name="Shape 153"/>
          <p:cNvSpPr/>
          <p:nvPr>
            <p:ph type="sldNum" sz="quarter" idx="2"/>
          </p:nvPr>
        </p:nvSpPr>
        <p:spPr>
          <a:xfrm>
            <a:off x="454026" y="6530445"/>
            <a:ext cx="12700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4" name="pasted-image.tif"/>
          <p:cNvPicPr>
            <a:picLocks noChangeAspect="1"/>
          </p:cNvPicPr>
          <p:nvPr/>
        </p:nvPicPr>
        <p:blipFill>
          <a:blip r:embed="rId2">
            <a:extLst/>
          </a:blip>
          <a:srcRect l="7303" t="4937" r="4978" b="22295"/>
          <a:stretch>
            <a:fillRect/>
          </a:stretch>
        </p:blipFill>
        <p:spPr>
          <a:xfrm>
            <a:off x="3090291" y="1503785"/>
            <a:ext cx="5926897" cy="4447014"/>
          </a:xfrm>
          <a:prstGeom prst="rect">
            <a:avLst/>
          </a:prstGeom>
          <a:ln w="12700">
            <a:miter lim="400000"/>
          </a:ln>
        </p:spPr>
      </p:pic>
      <p:sp>
        <p:nvSpPr>
          <p:cNvPr id="155" name="Shape 155"/>
          <p:cNvSpPr/>
          <p:nvPr>
            <p:ph type="body" sz="half" idx="1"/>
          </p:nvPr>
        </p:nvSpPr>
        <p:spPr>
          <a:xfrm>
            <a:off x="49214" y="1404971"/>
            <a:ext cx="2732746" cy="4830124"/>
          </a:xfrm>
          <a:prstGeom prst="rect">
            <a:avLst/>
          </a:prstGeom>
        </p:spPr>
        <p:txBody>
          <a:bodyPr/>
          <a:lstStyle/>
          <a:p>
            <a:pPr marL="217627" indent="-225399" defTabSz="388620">
              <a:spcBef>
                <a:spcPts val="1000"/>
              </a:spcBef>
              <a:defRPr sz="1870"/>
            </a:pPr>
            <a:r>
              <a:t>Each instrumented plane provides a 2D image of the ionization present in the LArTPC.</a:t>
            </a:r>
          </a:p>
          <a:p>
            <a:pPr marL="217627" indent="-225399" defTabSz="388620">
              <a:spcBef>
                <a:spcPts val="1000"/>
              </a:spcBef>
              <a:defRPr sz="1870"/>
            </a:pPr>
            <a:r>
              <a:t>Analysis must combine data into 3D picture/understanding of what occurred in the detector.</a:t>
            </a:r>
          </a:p>
          <a:p>
            <a:pPr marL="217627" indent="-225399" defTabSz="388620">
              <a:spcBef>
                <a:spcPts val="1000"/>
              </a:spcBef>
              <a:defRPr sz="1870"/>
            </a:pPr>
            <a:r>
              <a:t>Task made challenging by: dead wires, noisy wires, non-uniform drift-field, LAr impurities, long drift length, etc…  see Xin’s talk next.</a:t>
            </a:r>
          </a:p>
        </p:txBody>
      </p:sp>
      <p:sp>
        <p:nvSpPr>
          <p:cNvPr id="156" name="Shape 156"/>
          <p:cNvSpPr/>
          <p:nvPr/>
        </p:nvSpPr>
        <p:spPr>
          <a:xfrm>
            <a:off x="7002705" y="1213202"/>
            <a:ext cx="1756134"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Collection Plane</a:t>
            </a:r>
          </a:p>
        </p:txBody>
      </p:sp>
      <p:sp>
        <p:nvSpPr>
          <p:cNvPr id="157" name="Shape 157"/>
          <p:cNvSpPr/>
          <p:nvPr/>
        </p:nvSpPr>
        <p:spPr>
          <a:xfrm>
            <a:off x="7159245" y="5884433"/>
            <a:ext cx="168012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Induction Plane</a:t>
            </a:r>
          </a:p>
        </p:txBody>
      </p:sp>
      <p:sp>
        <p:nvSpPr>
          <p:cNvPr id="158" name="Shape 158"/>
          <p:cNvSpPr/>
          <p:nvPr/>
        </p:nvSpPr>
        <p:spPr>
          <a:xfrm rot="16199991">
            <a:off x="2017967" y="4725803"/>
            <a:ext cx="1880536" cy="4102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1600">
                <a:solidFill>
                  <a:srgbClr val="000000"/>
                </a:solidFill>
                <a:latin typeface="Palatino"/>
                <a:ea typeface="Palatino"/>
                <a:cs typeface="Palatino"/>
                <a:sym typeface="Palatino"/>
              </a:defRPr>
            </a:lvl1pPr>
          </a:lstStyle>
          <a:p>
            <a:pPr/>
            <a:r>
              <a:t>Drift Coordinate →</a:t>
            </a:r>
          </a:p>
        </p:txBody>
      </p:sp>
      <p:sp>
        <p:nvSpPr>
          <p:cNvPr id="159" name="Shape 159"/>
          <p:cNvSpPr/>
          <p:nvPr/>
        </p:nvSpPr>
        <p:spPr>
          <a:xfrm flipV="1">
            <a:off x="3074484" y="3727277"/>
            <a:ext cx="5907747" cy="1"/>
          </a:xfrm>
          <a:prstGeom prst="line">
            <a:avLst/>
          </a:prstGeom>
          <a:ln w="25400">
            <a:solidFill>
              <a:srgbClr val="000000"/>
            </a:solidFill>
            <a:miter lim="400000"/>
            <a:headEnd type="stealth"/>
            <a:tailEnd type="stealth"/>
          </a:ln>
        </p:spPr>
        <p:txBody>
          <a:bodyPr lIns="50800" tIns="50800" rIns="50800" bIns="50800" anchor="ctr"/>
          <a:lstStyle/>
          <a:p>
            <a:pPr>
              <a:defRPr sz="100">
                <a:solidFill>
                  <a:srgbClr val="000000"/>
                </a:solidFill>
                <a:latin typeface="+mj-lt"/>
                <a:ea typeface="+mj-ea"/>
                <a:cs typeface="+mj-cs"/>
                <a:sym typeface="Helvetica"/>
              </a:defRPr>
            </a:pPr>
          </a:p>
        </p:txBody>
      </p:sp>
      <p:sp>
        <p:nvSpPr>
          <p:cNvPr id="160" name="Shape 160"/>
          <p:cNvSpPr/>
          <p:nvPr/>
        </p:nvSpPr>
        <p:spPr>
          <a:xfrm>
            <a:off x="5166732" y="3189834"/>
            <a:ext cx="1774051" cy="8169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b="1" sz="1400">
                <a:solidFill>
                  <a:srgbClr val="000000"/>
                </a:solidFill>
                <a:latin typeface="Palatino"/>
                <a:ea typeface="Palatino"/>
                <a:cs typeface="Palatino"/>
                <a:sym typeface="Palatino"/>
              </a:defRPr>
            </a:lvl1pPr>
          </a:lstStyle>
          <a:p>
            <a:pPr/>
            <a:r>
              <a:t>~96cm</a:t>
            </a:r>
          </a:p>
        </p:txBody>
      </p:sp>
      <p:sp>
        <p:nvSpPr>
          <p:cNvPr id="161" name="Shape 161"/>
          <p:cNvSpPr/>
          <p:nvPr/>
        </p:nvSpPr>
        <p:spPr>
          <a:xfrm>
            <a:off x="2997001" y="1503785"/>
            <a:ext cx="1385613" cy="6471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lgn="ctr" defTabSz="584200">
              <a:defRPr b="1" sz="1200">
                <a:solidFill>
                  <a:schemeClr val="accent2">
                    <a:lumOff val="44000"/>
                  </a:schemeClr>
                </a:solidFill>
                <a:latin typeface="Palatino"/>
                <a:ea typeface="Palatino"/>
                <a:cs typeface="Palatino"/>
                <a:sym typeface="Palatino"/>
              </a:defRPr>
            </a:pPr>
            <a:r>
              <a:t>Pixel size: </a:t>
            </a:r>
          </a:p>
          <a:p>
            <a:pPr algn="ctr" defTabSz="584200">
              <a:defRPr b="1" sz="1200">
                <a:solidFill>
                  <a:schemeClr val="accent2">
                    <a:lumOff val="44000"/>
                  </a:schemeClr>
                </a:solidFill>
                <a:latin typeface="Palatino"/>
                <a:ea typeface="Palatino"/>
                <a:cs typeface="Palatino"/>
                <a:sym typeface="Palatino"/>
              </a:defRPr>
            </a:pPr>
            <a:r>
              <a:t>4mm x 0.3mm</a:t>
            </a:r>
          </a:p>
        </p:txBody>
      </p:sp>
      <p:sp>
        <p:nvSpPr>
          <p:cNvPr id="162" name="Shape 162"/>
          <p:cNvSpPr/>
          <p:nvPr/>
        </p:nvSpPr>
        <p:spPr>
          <a:xfrm>
            <a:off x="3049025" y="3666317"/>
            <a:ext cx="2406201" cy="8169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622300">
              <a:defRPr b="1" sz="1400">
                <a:solidFill>
                  <a:schemeClr val="accent2">
                    <a:lumOff val="44000"/>
                  </a:schemeClr>
                </a:solidFill>
                <a:latin typeface="Palatino"/>
                <a:ea typeface="Palatino"/>
                <a:cs typeface="Palatino"/>
                <a:sym typeface="Palatino"/>
              </a:defRPr>
            </a:lvl1pPr>
          </a:lstStyle>
          <a:p>
            <a:pPr/>
            <a:r>
              <a:t>Color is proportional to amount of charge collected</a:t>
            </a:r>
          </a:p>
        </p:txBody>
      </p:sp>
      <p:sp>
        <p:nvSpPr>
          <p:cNvPr id="163" name="Shape 163"/>
          <p:cNvSpPr/>
          <p:nvPr/>
        </p:nvSpPr>
        <p:spPr>
          <a:xfrm>
            <a:off x="8979692" y="1503215"/>
            <a:ext cx="1" cy="2270686"/>
          </a:xfrm>
          <a:prstGeom prst="line">
            <a:avLst/>
          </a:prstGeom>
          <a:ln w="25400">
            <a:solidFill>
              <a:srgbClr val="000000"/>
            </a:solidFill>
            <a:miter lim="400000"/>
            <a:headEnd type="stealth"/>
            <a:tailEnd type="stealth"/>
          </a:ln>
        </p:spPr>
        <p:txBody>
          <a:bodyPr lIns="50800" tIns="50800" rIns="50800" bIns="50800" anchor="ctr"/>
          <a:lstStyle/>
          <a:p>
            <a:pPr>
              <a:defRPr sz="1200">
                <a:solidFill>
                  <a:srgbClr val="000000"/>
                </a:solidFill>
                <a:latin typeface="+mj-lt"/>
                <a:ea typeface="+mj-ea"/>
                <a:cs typeface="+mj-cs"/>
                <a:sym typeface="Helvetica"/>
              </a:defRPr>
            </a:pPr>
          </a:p>
        </p:txBody>
      </p:sp>
      <p:sp>
        <p:nvSpPr>
          <p:cNvPr id="164" name="Shape 164"/>
          <p:cNvSpPr/>
          <p:nvPr/>
        </p:nvSpPr>
        <p:spPr>
          <a:xfrm rot="16199991">
            <a:off x="8308924" y="2415819"/>
            <a:ext cx="1493938" cy="6535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1200">
                <a:solidFill>
                  <a:srgbClr val="000000"/>
                </a:solidFill>
                <a:latin typeface="Palatino"/>
                <a:ea typeface="Palatino"/>
                <a:cs typeface="Palatino"/>
                <a:sym typeface="Palatino"/>
              </a:defRPr>
            </a:lvl1pPr>
          </a:lstStyle>
          <a:p>
            <a:pPr/>
            <a:r>
              <a:t>~47cm</a:t>
            </a:r>
          </a:p>
        </p:txBody>
      </p:sp>
      <p:sp>
        <p:nvSpPr>
          <p:cNvPr id="165" name="Shape 165"/>
          <p:cNvSpPr/>
          <p:nvPr/>
        </p:nvSpPr>
        <p:spPr>
          <a:xfrm>
            <a:off x="3016092" y="5890691"/>
            <a:ext cx="1880534" cy="33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1600">
                <a:solidFill>
                  <a:srgbClr val="000000"/>
                </a:solidFill>
                <a:latin typeface="Palatino"/>
                <a:ea typeface="Palatino"/>
                <a:cs typeface="Palatino"/>
                <a:sym typeface="Palatino"/>
              </a:defRPr>
            </a:lvl1pPr>
          </a:lstStyle>
          <a:p>
            <a:pPr/>
            <a:r>
              <a:t>Wire Coordinate →</a:t>
            </a:r>
          </a:p>
        </p:txBody>
      </p:sp>
      <p:sp>
        <p:nvSpPr>
          <p:cNvPr id="166" name="Shape 166"/>
          <p:cNvSpPr/>
          <p:nvPr/>
        </p:nvSpPr>
        <p:spPr>
          <a:xfrm rot="16199991">
            <a:off x="2043357" y="2537479"/>
            <a:ext cx="1880536" cy="4102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1600">
                <a:solidFill>
                  <a:srgbClr val="000000"/>
                </a:solidFill>
                <a:latin typeface="Palatino"/>
                <a:ea typeface="Palatino"/>
                <a:cs typeface="Palatino"/>
                <a:sym typeface="Palatino"/>
              </a:defRPr>
            </a:lvl1pPr>
          </a:lstStyle>
          <a:p>
            <a:pPr/>
            <a:r>
              <a:t>Drift Coordinate →</a:t>
            </a:r>
          </a:p>
        </p:txBody>
      </p:sp>
      <p:pic>
        <p:nvPicPr>
          <p:cNvPr id="167" name="anim_logo.gif"/>
          <p:cNvPicPr>
            <a:picLocks noChangeAspect="0"/>
          </p:cNvPicPr>
          <p:nvPr/>
        </p:nvPicPr>
        <p:blipFill>
          <a:blip r:embed="rId3">
            <a:extLst/>
          </a:blip>
          <a:stretch>
            <a:fillRect/>
          </a:stretch>
        </p:blipFill>
        <p:spPr>
          <a:xfrm>
            <a:off x="3119591" y="4903721"/>
            <a:ext cx="937233" cy="1020808"/>
          </a:xfrm>
          <a:prstGeom prst="rect">
            <a:avLst/>
          </a:prstGeom>
          <a:ln w="12700">
            <a:miter lim="400000"/>
          </a:ln>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title"/>
          </p:nvPr>
        </p:nvSpPr>
        <p:spPr>
          <a:prstGeom prst="rect">
            <a:avLst/>
          </a:prstGeom>
        </p:spPr>
        <p:txBody>
          <a:bodyPr/>
          <a:lstStyle/>
          <a:p>
            <a:pPr/>
            <a:r>
              <a:t>DUNE Single-Phase TPC</a:t>
            </a:r>
          </a:p>
        </p:txBody>
      </p:sp>
      <p:sp>
        <p:nvSpPr>
          <p:cNvPr id="170" name="Shape 170"/>
          <p:cNvSpPr/>
          <p:nvPr>
            <p:ph type="body" sz="quarter" idx="1"/>
          </p:nvPr>
        </p:nvSpPr>
        <p:spPr>
          <a:xfrm>
            <a:off x="454029" y="1068069"/>
            <a:ext cx="8232772" cy="813803"/>
          </a:xfrm>
          <a:prstGeom prst="rect">
            <a:avLst/>
          </a:prstGeom>
        </p:spPr>
        <p:txBody>
          <a:bodyPr/>
          <a:lstStyle/>
          <a:p>
            <a:pPr marL="245790" indent="-254568" defTabSz="438911">
              <a:spcBef>
                <a:spcPts val="1100"/>
              </a:spcBef>
              <a:defRPr sz="2112"/>
            </a:pPr>
            <a:r>
              <a:t>10 kTon DUNE FD module features 150 </a:t>
            </a:r>
            <a:r>
              <a:rPr b="1"/>
              <a:t>Anode Plane Assemblies (APAs)</a:t>
            </a:r>
            <a:r>
              <a:t>, arranged in 3 rows of 50 double-stacked APAs. </a:t>
            </a:r>
          </a:p>
        </p:txBody>
      </p:sp>
      <p:sp>
        <p:nvSpPr>
          <p:cNvPr id="171" name="Shape 171"/>
          <p:cNvSpPr/>
          <p:nvPr>
            <p:ph type="sldNum" sz="quarter" idx="2"/>
          </p:nvPr>
        </p:nvSpPr>
        <p:spPr>
          <a:xfrm>
            <a:off x="454026" y="6530445"/>
            <a:ext cx="12700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72" name="dune_fd.jpg"/>
          <p:cNvPicPr>
            <a:picLocks noChangeAspect="1"/>
          </p:cNvPicPr>
          <p:nvPr/>
        </p:nvPicPr>
        <p:blipFill>
          <a:blip r:embed="rId2">
            <a:extLst/>
          </a:blip>
          <a:stretch>
            <a:fillRect/>
          </a:stretch>
        </p:blipFill>
        <p:spPr>
          <a:xfrm>
            <a:off x="1301374" y="1751341"/>
            <a:ext cx="6735985" cy="4573678"/>
          </a:xfrm>
          <a:prstGeom prst="rect">
            <a:avLst/>
          </a:prstGeom>
          <a:ln w="12700">
            <a:miter lim="400000"/>
          </a:ln>
        </p:spPr>
      </p:pic>
      <p:sp>
        <p:nvSpPr>
          <p:cNvPr id="173" name="Shape 173"/>
          <p:cNvSpPr/>
          <p:nvPr/>
        </p:nvSpPr>
        <p:spPr>
          <a:xfrm>
            <a:off x="3365425" y="4090472"/>
            <a:ext cx="450867" cy="239271"/>
          </a:xfrm>
          <a:prstGeom prst="rect">
            <a:avLst/>
          </a:prstGeom>
          <a:solidFill>
            <a:schemeClr val="accent2">
              <a:lumOff val="44000"/>
            </a:schemeClr>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100">
                <a:solidFill>
                  <a:schemeClr val="accent6"/>
                </a:solidFill>
              </a:defRPr>
            </a:lvl1pPr>
          </a:lstStyle>
          <a:p>
            <a:pPr/>
            <a:r>
              <a:t>CPAs</a:t>
            </a:r>
          </a:p>
        </p:txBody>
      </p:sp>
      <p:sp>
        <p:nvSpPr>
          <p:cNvPr id="174" name="Shape 174"/>
          <p:cNvSpPr/>
          <p:nvPr/>
        </p:nvSpPr>
        <p:spPr>
          <a:xfrm>
            <a:off x="5615865" y="4090472"/>
            <a:ext cx="450867" cy="239271"/>
          </a:xfrm>
          <a:prstGeom prst="rect">
            <a:avLst/>
          </a:prstGeom>
          <a:solidFill>
            <a:schemeClr val="accent2">
              <a:lumOff val="44000"/>
            </a:schemeClr>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100">
                <a:solidFill>
                  <a:schemeClr val="accent6"/>
                </a:solidFill>
              </a:defRPr>
            </a:lvl1pPr>
          </a:lstStyle>
          <a:p>
            <a:pPr/>
            <a:r>
              <a:t>CPAs</a:t>
            </a:r>
          </a:p>
        </p:txBody>
      </p:sp>
      <p:sp>
        <p:nvSpPr>
          <p:cNvPr id="175" name="Shape 175"/>
          <p:cNvSpPr/>
          <p:nvPr/>
        </p:nvSpPr>
        <p:spPr>
          <a:xfrm>
            <a:off x="1998905" y="4090472"/>
            <a:ext cx="629653" cy="239271"/>
          </a:xfrm>
          <a:prstGeom prst="rect">
            <a:avLst/>
          </a:prstGeom>
          <a:solidFill>
            <a:schemeClr val="accent2">
              <a:lumOff val="44000"/>
            </a:schemeClr>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100">
                <a:solidFill>
                  <a:schemeClr val="accent6"/>
                </a:solidFill>
              </a:defRPr>
            </a:lvl1pPr>
          </a:lstStyle>
          <a:p>
            <a:pPr/>
            <a:r>
              <a:t>50 APAs</a:t>
            </a:r>
          </a:p>
        </p:txBody>
      </p:sp>
      <p:sp>
        <p:nvSpPr>
          <p:cNvPr id="176" name="Shape 176"/>
          <p:cNvSpPr/>
          <p:nvPr/>
        </p:nvSpPr>
        <p:spPr>
          <a:xfrm>
            <a:off x="4489659" y="4090472"/>
            <a:ext cx="629653" cy="239271"/>
          </a:xfrm>
          <a:prstGeom prst="rect">
            <a:avLst/>
          </a:prstGeom>
          <a:solidFill>
            <a:schemeClr val="accent2">
              <a:lumOff val="44000"/>
            </a:schemeClr>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100">
                <a:solidFill>
                  <a:schemeClr val="accent6"/>
                </a:solidFill>
              </a:defRPr>
            </a:lvl1pPr>
          </a:lstStyle>
          <a:p>
            <a:pPr/>
            <a:r>
              <a:t>50 APAs</a:t>
            </a:r>
          </a:p>
        </p:txBody>
      </p:sp>
      <p:sp>
        <p:nvSpPr>
          <p:cNvPr id="177" name="Shape 177"/>
          <p:cNvSpPr/>
          <p:nvPr/>
        </p:nvSpPr>
        <p:spPr>
          <a:xfrm>
            <a:off x="6667425" y="4090472"/>
            <a:ext cx="629653" cy="239271"/>
          </a:xfrm>
          <a:prstGeom prst="rect">
            <a:avLst/>
          </a:prstGeom>
          <a:solidFill>
            <a:schemeClr val="accent2">
              <a:lumOff val="44000"/>
            </a:schemeClr>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100">
                <a:solidFill>
                  <a:schemeClr val="accent6"/>
                </a:solidFill>
              </a:defRPr>
            </a:lvl1pPr>
          </a:lstStyle>
          <a:p>
            <a:pPr/>
            <a:r>
              <a:t>50 APAs</a:t>
            </a:r>
          </a:p>
        </p:txBody>
      </p:sp>
      <p:sp>
        <p:nvSpPr>
          <p:cNvPr id="178" name="Shape 178"/>
          <p:cNvSpPr/>
          <p:nvPr/>
        </p:nvSpPr>
        <p:spPr>
          <a:xfrm>
            <a:off x="2796465" y="2022912"/>
            <a:ext cx="779722" cy="239271"/>
          </a:xfrm>
          <a:prstGeom prst="rect">
            <a:avLst/>
          </a:prstGeom>
          <a:solidFill>
            <a:schemeClr val="accent2">
              <a:lumOff val="44000"/>
            </a:schemeClr>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100">
                <a:solidFill>
                  <a:schemeClr val="accent6"/>
                </a:solidFill>
              </a:defRPr>
            </a:lvl1pPr>
          </a:lstStyle>
          <a:p>
            <a:pPr/>
            <a:r>
              <a:t>Field Cage</a:t>
            </a:r>
          </a:p>
        </p:txBody>
      </p:sp>
      <p:sp>
        <p:nvSpPr>
          <p:cNvPr id="179" name="Shape 179"/>
          <p:cNvSpPr/>
          <p:nvPr/>
        </p:nvSpPr>
        <p:spPr>
          <a:xfrm>
            <a:off x="5504494" y="5907454"/>
            <a:ext cx="453528" cy="239271"/>
          </a:xfrm>
          <a:prstGeom prst="rect">
            <a:avLst/>
          </a:prstGeom>
          <a:solidFill>
            <a:schemeClr val="accent2">
              <a:lumOff val="44000"/>
            </a:schemeClr>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100">
                <a:solidFill>
                  <a:schemeClr val="accent6"/>
                </a:solidFill>
              </a:defRPr>
            </a:lvl1pPr>
          </a:lstStyle>
          <a:p>
            <a:pPr/>
            <a:r>
              <a:t>3.6 m</a:t>
            </a:r>
          </a:p>
        </p:txBody>
      </p:sp>
      <p:sp>
        <p:nvSpPr>
          <p:cNvPr id="180" name="Shape 180"/>
          <p:cNvSpPr/>
          <p:nvPr/>
        </p:nvSpPr>
        <p:spPr>
          <a:xfrm>
            <a:off x="4970580" y="6164790"/>
            <a:ext cx="1572155" cy="1"/>
          </a:xfrm>
          <a:prstGeom prst="line">
            <a:avLst/>
          </a:prstGeom>
          <a:ln w="25400">
            <a:solidFill>
              <a:schemeClr val="accent2">
                <a:lumOff val="44000"/>
              </a:schemeClr>
            </a:solidFill>
            <a:headEnd type="triangle"/>
            <a:tailEnd type="triangle"/>
          </a:ln>
        </p:spPr>
        <p:txBody>
          <a:bodyPr lIns="45719" rIns="45719"/>
          <a:lstStyle/>
          <a:p>
            <a:pPr/>
          </a:p>
        </p:txBody>
      </p:sp>
      <p:sp>
        <p:nvSpPr>
          <p:cNvPr id="181" name="Shape 181"/>
          <p:cNvSpPr/>
          <p:nvPr/>
        </p:nvSpPr>
        <p:spPr>
          <a:xfrm>
            <a:off x="2465" y="3121589"/>
            <a:ext cx="1274106" cy="6952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a:r>
              <a:t>A portion of a 10kTon DUNE module</a:t>
            </a:r>
          </a:p>
        </p:txBody>
      </p:sp>
      <p:sp>
        <p:nvSpPr>
          <p:cNvPr id="182" name="Shape 182"/>
          <p:cNvSpPr/>
          <p:nvPr/>
        </p:nvSpPr>
        <p:spPr>
          <a:xfrm>
            <a:off x="927025" y="6444014"/>
            <a:ext cx="3359347" cy="350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CPA = Cathode Plane Assembly</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title"/>
          </p:nvPr>
        </p:nvSpPr>
        <p:spPr>
          <a:prstGeom prst="rect">
            <a:avLst/>
          </a:prstGeom>
        </p:spPr>
        <p:txBody>
          <a:bodyPr/>
          <a:lstStyle/>
          <a:p>
            <a:pPr/>
            <a:r>
              <a:t>protoDUNE Single-Phase TPC</a:t>
            </a:r>
          </a:p>
        </p:txBody>
      </p:sp>
      <p:sp>
        <p:nvSpPr>
          <p:cNvPr id="185" name="Shape 185"/>
          <p:cNvSpPr/>
          <p:nvPr>
            <p:ph type="body" sz="quarter" idx="1"/>
          </p:nvPr>
        </p:nvSpPr>
        <p:spPr>
          <a:xfrm>
            <a:off x="455614" y="1144691"/>
            <a:ext cx="8232772" cy="633324"/>
          </a:xfrm>
          <a:prstGeom prst="rect">
            <a:avLst/>
          </a:prstGeom>
        </p:spPr>
        <p:txBody>
          <a:bodyPr/>
          <a:lstStyle>
            <a:lvl1pPr marL="248351" indent="-257220" defTabSz="443484">
              <a:spcBef>
                <a:spcPts val="1100"/>
              </a:spcBef>
              <a:defRPr sz="2134"/>
            </a:lvl1pPr>
          </a:lstStyle>
          <a:p>
            <a:pPr/>
            <a:r>
              <a:t>protoDUNE will feature 6 full-sized DUNE APAs, arranged in 2 rows of 3 single-stacked APAs.</a:t>
            </a:r>
          </a:p>
        </p:txBody>
      </p:sp>
      <p:sp>
        <p:nvSpPr>
          <p:cNvPr id="186" name="Shape 186"/>
          <p:cNvSpPr/>
          <p:nvPr>
            <p:ph type="sldNum" sz="quarter" idx="2"/>
          </p:nvPr>
        </p:nvSpPr>
        <p:spPr>
          <a:xfrm>
            <a:off x="454026" y="6530445"/>
            <a:ext cx="12700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7" name="pasted-image.pdf"/>
          <p:cNvPicPr>
            <a:picLocks noChangeAspect="1"/>
          </p:cNvPicPr>
          <p:nvPr/>
        </p:nvPicPr>
        <p:blipFill>
          <a:blip r:embed="rId2">
            <a:extLst/>
          </a:blip>
          <a:stretch>
            <a:fillRect/>
          </a:stretch>
        </p:blipFill>
        <p:spPr>
          <a:xfrm>
            <a:off x="2129901" y="1873176"/>
            <a:ext cx="4884198" cy="4311649"/>
          </a:xfrm>
          <a:prstGeom prst="rect">
            <a:avLst/>
          </a:prstGeom>
          <a:ln w="12700">
            <a:miter lim="400000"/>
          </a:ln>
        </p:spPr>
      </p:pic>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Dune Template_051215">
  <a:themeElements>
    <a:clrScheme name="Dune Template_051215">
      <a:dk1>
        <a:srgbClr val="FFFFFF"/>
      </a:dk1>
      <a:lt1>
        <a:srgbClr val="BC5F2B"/>
      </a:lt1>
      <a:dk2>
        <a:srgbClr val="A7A7A7"/>
      </a:dk2>
      <a:lt2>
        <a:srgbClr val="535353"/>
      </a:lt2>
      <a:accent1>
        <a:srgbClr val="4F81BD"/>
      </a:accent1>
      <a:accent2>
        <a:srgbClr val="8F8F8F"/>
      </a:accent2>
      <a:accent3>
        <a:srgbClr val="6E6E6E"/>
      </a:accent3>
      <a:accent4>
        <a:srgbClr val="4D4D4D"/>
      </a:accent4>
      <a:accent5>
        <a:srgbClr val="2B2B2B"/>
      </a:accent5>
      <a:accent6>
        <a:srgbClr val="0A0A0A"/>
      </a:accent6>
      <a:hlink>
        <a:srgbClr val="0000FF"/>
      </a:hlink>
      <a:folHlink>
        <a:srgbClr val="FF00FF"/>
      </a:folHlink>
    </a:clrScheme>
    <a:fontScheme name="Dune Template_051215">
      <a:majorFont>
        <a:latin typeface="Helvetica"/>
        <a:ea typeface="Helvetica"/>
        <a:cs typeface="Helvetica"/>
      </a:majorFont>
      <a:minorFont>
        <a:latin typeface="Calibri"/>
        <a:ea typeface="Calibri"/>
        <a:cs typeface="Calibri"/>
      </a:minorFont>
    </a:fontScheme>
    <a:fmtScheme name="Dune Template_05121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Off val="44000"/>
          </a:schemeClr>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BC5F2B"/>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BC5F2B"/>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une Template_051215">
  <a:themeElements>
    <a:clrScheme name="Dune Template_051215">
      <a:dk1>
        <a:srgbClr val="000000"/>
      </a:dk1>
      <a:lt1>
        <a:srgbClr val="FFFFFF"/>
      </a:lt1>
      <a:dk2>
        <a:srgbClr val="A7A7A7"/>
      </a:dk2>
      <a:lt2>
        <a:srgbClr val="535353"/>
      </a:lt2>
      <a:accent1>
        <a:srgbClr val="4F81BD"/>
      </a:accent1>
      <a:accent2>
        <a:srgbClr val="8F8F8F"/>
      </a:accent2>
      <a:accent3>
        <a:srgbClr val="6E6E6E"/>
      </a:accent3>
      <a:accent4>
        <a:srgbClr val="4D4D4D"/>
      </a:accent4>
      <a:accent5>
        <a:srgbClr val="2B2B2B"/>
      </a:accent5>
      <a:accent6>
        <a:srgbClr val="0A0A0A"/>
      </a:accent6>
      <a:hlink>
        <a:srgbClr val="0000FF"/>
      </a:hlink>
      <a:folHlink>
        <a:srgbClr val="FF00FF"/>
      </a:folHlink>
    </a:clrScheme>
    <a:fontScheme name="Dune Template_051215">
      <a:majorFont>
        <a:latin typeface="Helvetica"/>
        <a:ea typeface="Helvetica"/>
        <a:cs typeface="Helvetica"/>
      </a:majorFont>
      <a:minorFont>
        <a:latin typeface="Calibri"/>
        <a:ea typeface="Calibri"/>
        <a:cs typeface="Calibri"/>
      </a:minorFont>
    </a:fontScheme>
    <a:fmtScheme name="Dune Template_05121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Off val="44000"/>
          </a:schemeClr>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BC5F2B"/>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BC5F2B"/>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