
<file path=[Content_Types].xml><?xml version="1.0" encoding="utf-8"?>
<Types xmlns="http://schemas.openxmlformats.org/package/2006/content-types">
  <Default Extension="xml" ContentType="application/xml"/>
  <Default Extension="jpeg" ContentType="image/jpeg"/>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0"/>
  </p:notesMasterIdLst>
  <p:sldIdLst>
    <p:sldId id="303" r:id="rId2"/>
    <p:sldId id="283" r:id="rId3"/>
    <p:sldId id="304" r:id="rId4"/>
    <p:sldId id="259" r:id="rId5"/>
    <p:sldId id="260" r:id="rId6"/>
    <p:sldId id="261" r:id="rId7"/>
    <p:sldId id="262" r:id="rId8"/>
    <p:sldId id="264" r:id="rId9"/>
    <p:sldId id="266" r:id="rId10"/>
    <p:sldId id="267" r:id="rId11"/>
    <p:sldId id="268" r:id="rId12"/>
    <p:sldId id="281" r:id="rId13"/>
    <p:sldId id="282" r:id="rId14"/>
    <p:sldId id="309" r:id="rId15"/>
    <p:sldId id="278" r:id="rId16"/>
    <p:sldId id="274" r:id="rId17"/>
    <p:sldId id="279" r:id="rId18"/>
    <p:sldId id="280" r:id="rId19"/>
    <p:sldId id="305" r:id="rId20"/>
    <p:sldId id="310" r:id="rId21"/>
    <p:sldId id="269" r:id="rId22"/>
    <p:sldId id="306" r:id="rId23"/>
    <p:sldId id="284" r:id="rId24"/>
    <p:sldId id="285" r:id="rId25"/>
    <p:sldId id="287" r:id="rId26"/>
    <p:sldId id="286" r:id="rId27"/>
    <p:sldId id="307" r:id="rId28"/>
    <p:sldId id="288" r:id="rId29"/>
    <p:sldId id="277" r:id="rId30"/>
    <p:sldId id="291" r:id="rId31"/>
    <p:sldId id="292" r:id="rId32"/>
    <p:sldId id="293" r:id="rId33"/>
    <p:sldId id="296" r:id="rId34"/>
    <p:sldId id="297" r:id="rId35"/>
    <p:sldId id="295" r:id="rId36"/>
    <p:sldId id="298" r:id="rId37"/>
    <p:sldId id="301" r:id="rId38"/>
    <p:sldId id="299" r:id="rId39"/>
    <p:sldId id="300" r:id="rId40"/>
    <p:sldId id="272" r:id="rId41"/>
    <p:sldId id="289" r:id="rId42"/>
    <p:sldId id="290" r:id="rId43"/>
    <p:sldId id="308" r:id="rId44"/>
    <p:sldId id="270" r:id="rId45"/>
    <p:sldId id="302" r:id="rId46"/>
    <p:sldId id="271" r:id="rId47"/>
    <p:sldId id="294" r:id="rId48"/>
    <p:sldId id="275" r:id="rId49"/>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16" autoAdjust="0"/>
    <p:restoredTop sz="94660"/>
  </p:normalViewPr>
  <p:slideViewPr>
    <p:cSldViewPr snapToGrid="0">
      <p:cViewPr>
        <p:scale>
          <a:sx n="75" d="100"/>
          <a:sy n="75" d="100"/>
        </p:scale>
        <p:origin x="2584" y="12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notesMaster" Target="notesMasters/notesMaster1.xml"/><Relationship Id="rId51" Type="http://schemas.openxmlformats.org/officeDocument/2006/relationships/presProps" Target="presProps.xml"/><Relationship Id="rId52" Type="http://schemas.openxmlformats.org/officeDocument/2006/relationships/viewProps" Target="viewProps.xml"/><Relationship Id="rId53" Type="http://schemas.openxmlformats.org/officeDocument/2006/relationships/theme" Target="theme/theme1.xml"/><Relationship Id="rId54"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charts/_rels/chart1.xml.rels><?xml version="1.0" encoding="UTF-8" standalone="yes"?>
<Relationships xmlns="http://schemas.openxmlformats.org/package/2006/relationships"><Relationship Id="rId1" Type="http://schemas.microsoft.com/office/2011/relationships/chartStyle" Target="style1.xml"/><Relationship Id="rId2" Type="http://schemas.microsoft.com/office/2011/relationships/chartColorStyle" Target="colors1.xml"/><Relationship Id="rId3" Type="http://schemas.openxmlformats.org/officeDocument/2006/relationships/oleObject" Target="file:///C:\Bluestem\DUNE\APA%20design%20choices\Construction%20tolerances\processprototype_DWenman%20spreadsheet_LSG%20addl.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x and y positonal deviation by location</a:t>
            </a:r>
          </a:p>
          <a:p>
            <a:pPr>
              <a:defRPr/>
            </a:pPr>
            <a:r>
              <a:rPr lang="en-US"/>
              <a:t>(location</a:t>
            </a:r>
            <a:r>
              <a:rPr lang="en-US" baseline="0"/>
              <a:t> is decimeters and error in mm)</a:t>
            </a:r>
            <a:endParaRPr lang="en-US"/>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lineMarker"/>
        <c:varyColors val="0"/>
        <c:ser>
          <c:idx val="0"/>
          <c:order val="0"/>
          <c:tx>
            <c:v>Print location</c:v>
          </c:tx>
          <c:spPr>
            <a:ln w="19050" cap="rnd">
              <a:noFill/>
              <a:round/>
            </a:ln>
            <a:effectLst/>
          </c:spPr>
          <c:marker>
            <c:symbol val="circle"/>
            <c:size val="5"/>
            <c:spPr>
              <a:solidFill>
                <a:schemeClr val="accent1"/>
              </a:solidFill>
              <a:ln w="9525">
                <a:solidFill>
                  <a:schemeClr val="accent1"/>
                </a:solidFill>
              </a:ln>
              <a:effectLst/>
            </c:spPr>
          </c:marker>
          <c:xVal>
            <c:numRef>
              <c:f>data!$AY$16:$AY$71</c:f>
              <c:numCache>
                <c:formatCode>General</c:formatCode>
                <c:ptCount val="56"/>
                <c:pt idx="0">
                  <c:v>1.653</c:v>
                </c:pt>
                <c:pt idx="1">
                  <c:v>11.093</c:v>
                </c:pt>
                <c:pt idx="2">
                  <c:v>23.573</c:v>
                </c:pt>
                <c:pt idx="3">
                  <c:v>35.413</c:v>
                </c:pt>
                <c:pt idx="4">
                  <c:v>46.053</c:v>
                </c:pt>
                <c:pt idx="5">
                  <c:v>59.09300000000001</c:v>
                </c:pt>
                <c:pt idx="6">
                  <c:v>60.29270000000001</c:v>
                </c:pt>
                <c:pt idx="7">
                  <c:v>60.29270000000001</c:v>
                </c:pt>
                <c:pt idx="8">
                  <c:v>60.29270000000001</c:v>
                </c:pt>
                <c:pt idx="9">
                  <c:v>60.29270000000001</c:v>
                </c:pt>
                <c:pt idx="10">
                  <c:v>60.29270000000001</c:v>
                </c:pt>
                <c:pt idx="11">
                  <c:v>59.09300000000001</c:v>
                </c:pt>
                <c:pt idx="12">
                  <c:v>47.253</c:v>
                </c:pt>
                <c:pt idx="13">
                  <c:v>35.413</c:v>
                </c:pt>
                <c:pt idx="14">
                  <c:v>23.573</c:v>
                </c:pt>
                <c:pt idx="15">
                  <c:v>11.733</c:v>
                </c:pt>
                <c:pt idx="16">
                  <c:v>1.493</c:v>
                </c:pt>
                <c:pt idx="17">
                  <c:v>0.0</c:v>
                </c:pt>
                <c:pt idx="18">
                  <c:v>0.0</c:v>
                </c:pt>
                <c:pt idx="19">
                  <c:v>0.0</c:v>
                </c:pt>
                <c:pt idx="20">
                  <c:v>0.0</c:v>
                </c:pt>
                <c:pt idx="21">
                  <c:v>0.0</c:v>
                </c:pt>
                <c:pt idx="22">
                  <c:v>4.201000000000001</c:v>
                </c:pt>
                <c:pt idx="23">
                  <c:v>10.121</c:v>
                </c:pt>
                <c:pt idx="24">
                  <c:v>21.96099999999999</c:v>
                </c:pt>
                <c:pt idx="25">
                  <c:v>33.801</c:v>
                </c:pt>
                <c:pt idx="26">
                  <c:v>45.64100000000001</c:v>
                </c:pt>
                <c:pt idx="27">
                  <c:v>57.481</c:v>
                </c:pt>
                <c:pt idx="28">
                  <c:v>2.41113947362846</c:v>
                </c:pt>
                <c:pt idx="29">
                  <c:v>11.01209048660182</c:v>
                </c:pt>
                <c:pt idx="30">
                  <c:v>23.43217233614963</c:v>
                </c:pt>
                <c:pt idx="31">
                  <c:v>34.87990846334785</c:v>
                </c:pt>
                <c:pt idx="32">
                  <c:v>45.3940751037809</c:v>
                </c:pt>
                <c:pt idx="33">
                  <c:v>58.47256076924092</c:v>
                </c:pt>
                <c:pt idx="34">
                  <c:v>59.88150964135096</c:v>
                </c:pt>
                <c:pt idx="35">
                  <c:v>59.83635637898355</c:v>
                </c:pt>
                <c:pt idx="36">
                  <c:v>60.15055596608367</c:v>
                </c:pt>
                <c:pt idx="37">
                  <c:v>59.7611689427204</c:v>
                </c:pt>
                <c:pt idx="38">
                  <c:v>59.25574356326982</c:v>
                </c:pt>
                <c:pt idx="39">
                  <c:v>58.73528651246686</c:v>
                </c:pt>
                <c:pt idx="40">
                  <c:v>46.44992357941312</c:v>
                </c:pt>
                <c:pt idx="41">
                  <c:v>34.69733036950584</c:v>
                </c:pt>
                <c:pt idx="42">
                  <c:v>23.17880262192434</c:v>
                </c:pt>
                <c:pt idx="43">
                  <c:v>11.44776534604176</c:v>
                </c:pt>
                <c:pt idx="44">
                  <c:v>1.834791413148656</c:v>
                </c:pt>
                <c:pt idx="45">
                  <c:v>0.489641268732498</c:v>
                </c:pt>
                <c:pt idx="46">
                  <c:v>0.148821642977566</c:v>
                </c:pt>
                <c:pt idx="47">
                  <c:v>0.0</c:v>
                </c:pt>
                <c:pt idx="48">
                  <c:v>0.265226393743376</c:v>
                </c:pt>
                <c:pt idx="49">
                  <c:v>1.097132986793724</c:v>
                </c:pt>
                <c:pt idx="50">
                  <c:v>2.314885957959213</c:v>
                </c:pt>
                <c:pt idx="51">
                  <c:v>10.45546560228765</c:v>
                </c:pt>
                <c:pt idx="52">
                  <c:v>22.1458302568992</c:v>
                </c:pt>
                <c:pt idx="53">
                  <c:v>33.65324041527135</c:v>
                </c:pt>
                <c:pt idx="54">
                  <c:v>45.08265176704882</c:v>
                </c:pt>
                <c:pt idx="55">
                  <c:v>56.73278698162745</c:v>
                </c:pt>
              </c:numCache>
            </c:numRef>
          </c:xVal>
          <c:yVal>
            <c:numRef>
              <c:f>data!$AZ$16:$AZ$71</c:f>
              <c:numCache>
                <c:formatCode>General</c:formatCode>
                <c:ptCount val="56"/>
                <c:pt idx="0">
                  <c:v>-11.5</c:v>
                </c:pt>
                <c:pt idx="1">
                  <c:v>-11.5</c:v>
                </c:pt>
                <c:pt idx="2">
                  <c:v>-11.5</c:v>
                </c:pt>
                <c:pt idx="3">
                  <c:v>-11.5</c:v>
                </c:pt>
                <c:pt idx="4">
                  <c:v>-11.5</c:v>
                </c:pt>
                <c:pt idx="5">
                  <c:v>-11.5</c:v>
                </c:pt>
                <c:pt idx="6">
                  <c:v>-11.05</c:v>
                </c:pt>
                <c:pt idx="7">
                  <c:v>-4.149999999999999</c:v>
                </c:pt>
                <c:pt idx="8">
                  <c:v>0.45</c:v>
                </c:pt>
                <c:pt idx="9">
                  <c:v>5.05</c:v>
                </c:pt>
                <c:pt idx="10">
                  <c:v>11.05</c:v>
                </c:pt>
                <c:pt idx="11">
                  <c:v>11.5</c:v>
                </c:pt>
                <c:pt idx="12">
                  <c:v>11.5</c:v>
                </c:pt>
                <c:pt idx="13">
                  <c:v>11.5</c:v>
                </c:pt>
                <c:pt idx="14">
                  <c:v>11.5</c:v>
                </c:pt>
                <c:pt idx="15">
                  <c:v>11.5</c:v>
                </c:pt>
                <c:pt idx="16">
                  <c:v>11.5</c:v>
                </c:pt>
                <c:pt idx="17">
                  <c:v>11.25</c:v>
                </c:pt>
                <c:pt idx="18">
                  <c:v>4.7</c:v>
                </c:pt>
                <c:pt idx="19">
                  <c:v>0.1</c:v>
                </c:pt>
                <c:pt idx="20">
                  <c:v>-4.5</c:v>
                </c:pt>
                <c:pt idx="21">
                  <c:v>-11.25</c:v>
                </c:pt>
                <c:pt idx="22">
                  <c:v>0.508</c:v>
                </c:pt>
                <c:pt idx="23">
                  <c:v>0.508</c:v>
                </c:pt>
                <c:pt idx="24">
                  <c:v>0.508</c:v>
                </c:pt>
                <c:pt idx="25">
                  <c:v>0.508</c:v>
                </c:pt>
                <c:pt idx="26">
                  <c:v>0.508</c:v>
                </c:pt>
                <c:pt idx="27">
                  <c:v>0.508</c:v>
                </c:pt>
              </c:numCache>
            </c:numRef>
          </c:yVal>
          <c:smooth val="0"/>
        </c:ser>
        <c:ser>
          <c:idx val="1"/>
          <c:order val="1"/>
          <c:tx>
            <c:v>Measured location</c:v>
          </c:tx>
          <c:spPr>
            <a:ln w="19050" cap="rnd">
              <a:noFill/>
              <a:round/>
            </a:ln>
            <a:effectLst/>
          </c:spPr>
          <c:marker>
            <c:symbol val="circle"/>
            <c:size val="5"/>
            <c:spPr>
              <a:solidFill>
                <a:schemeClr val="accent2"/>
              </a:solidFill>
              <a:ln w="9525">
                <a:solidFill>
                  <a:schemeClr val="accent2"/>
                </a:solidFill>
              </a:ln>
              <a:effectLst/>
            </c:spPr>
          </c:marker>
          <c:xVal>
            <c:numRef>
              <c:f>data!$AY$16:$AY$71</c:f>
              <c:numCache>
                <c:formatCode>General</c:formatCode>
                <c:ptCount val="56"/>
                <c:pt idx="0">
                  <c:v>1.653</c:v>
                </c:pt>
                <c:pt idx="1">
                  <c:v>11.093</c:v>
                </c:pt>
                <c:pt idx="2">
                  <c:v>23.573</c:v>
                </c:pt>
                <c:pt idx="3">
                  <c:v>35.413</c:v>
                </c:pt>
                <c:pt idx="4">
                  <c:v>46.053</c:v>
                </c:pt>
                <c:pt idx="5">
                  <c:v>59.09300000000001</c:v>
                </c:pt>
                <c:pt idx="6">
                  <c:v>60.29270000000001</c:v>
                </c:pt>
                <c:pt idx="7">
                  <c:v>60.29270000000001</c:v>
                </c:pt>
                <c:pt idx="8">
                  <c:v>60.29270000000001</c:v>
                </c:pt>
                <c:pt idx="9">
                  <c:v>60.29270000000001</c:v>
                </c:pt>
                <c:pt idx="10">
                  <c:v>60.29270000000001</c:v>
                </c:pt>
                <c:pt idx="11">
                  <c:v>59.09300000000001</c:v>
                </c:pt>
                <c:pt idx="12">
                  <c:v>47.253</c:v>
                </c:pt>
                <c:pt idx="13">
                  <c:v>35.413</c:v>
                </c:pt>
                <c:pt idx="14">
                  <c:v>23.573</c:v>
                </c:pt>
                <c:pt idx="15">
                  <c:v>11.733</c:v>
                </c:pt>
                <c:pt idx="16">
                  <c:v>1.493</c:v>
                </c:pt>
                <c:pt idx="17">
                  <c:v>0.0</c:v>
                </c:pt>
                <c:pt idx="18">
                  <c:v>0.0</c:v>
                </c:pt>
                <c:pt idx="19">
                  <c:v>0.0</c:v>
                </c:pt>
                <c:pt idx="20">
                  <c:v>0.0</c:v>
                </c:pt>
                <c:pt idx="21">
                  <c:v>0.0</c:v>
                </c:pt>
                <c:pt idx="22">
                  <c:v>4.201000000000001</c:v>
                </c:pt>
                <c:pt idx="23">
                  <c:v>10.121</c:v>
                </c:pt>
                <c:pt idx="24">
                  <c:v>21.96099999999999</c:v>
                </c:pt>
                <c:pt idx="25">
                  <c:v>33.801</c:v>
                </c:pt>
                <c:pt idx="26">
                  <c:v>45.64100000000001</c:v>
                </c:pt>
                <c:pt idx="27">
                  <c:v>57.481</c:v>
                </c:pt>
                <c:pt idx="28">
                  <c:v>2.41113947362846</c:v>
                </c:pt>
                <c:pt idx="29">
                  <c:v>11.01209048660182</c:v>
                </c:pt>
                <c:pt idx="30">
                  <c:v>23.43217233614963</c:v>
                </c:pt>
                <c:pt idx="31">
                  <c:v>34.87990846334785</c:v>
                </c:pt>
                <c:pt idx="32">
                  <c:v>45.3940751037809</c:v>
                </c:pt>
                <c:pt idx="33">
                  <c:v>58.47256076924092</c:v>
                </c:pt>
                <c:pt idx="34">
                  <c:v>59.88150964135096</c:v>
                </c:pt>
                <c:pt idx="35">
                  <c:v>59.83635637898355</c:v>
                </c:pt>
                <c:pt idx="36">
                  <c:v>60.15055596608367</c:v>
                </c:pt>
                <c:pt idx="37">
                  <c:v>59.7611689427204</c:v>
                </c:pt>
                <c:pt idx="38">
                  <c:v>59.25574356326982</c:v>
                </c:pt>
                <c:pt idx="39">
                  <c:v>58.73528651246686</c:v>
                </c:pt>
                <c:pt idx="40">
                  <c:v>46.44992357941312</c:v>
                </c:pt>
                <c:pt idx="41">
                  <c:v>34.69733036950584</c:v>
                </c:pt>
                <c:pt idx="42">
                  <c:v>23.17880262192434</c:v>
                </c:pt>
                <c:pt idx="43">
                  <c:v>11.44776534604176</c:v>
                </c:pt>
                <c:pt idx="44">
                  <c:v>1.834791413148656</c:v>
                </c:pt>
                <c:pt idx="45">
                  <c:v>0.489641268732498</c:v>
                </c:pt>
                <c:pt idx="46">
                  <c:v>0.148821642977566</c:v>
                </c:pt>
                <c:pt idx="47">
                  <c:v>0.0</c:v>
                </c:pt>
                <c:pt idx="48">
                  <c:v>0.265226393743376</c:v>
                </c:pt>
                <c:pt idx="49">
                  <c:v>1.097132986793724</c:v>
                </c:pt>
                <c:pt idx="50">
                  <c:v>2.314885957959213</c:v>
                </c:pt>
                <c:pt idx="51">
                  <c:v>10.45546560228765</c:v>
                </c:pt>
                <c:pt idx="52">
                  <c:v>22.1458302568992</c:v>
                </c:pt>
                <c:pt idx="53">
                  <c:v>33.65324041527135</c:v>
                </c:pt>
                <c:pt idx="54">
                  <c:v>45.08265176704882</c:v>
                </c:pt>
                <c:pt idx="55">
                  <c:v>56.73278698162745</c:v>
                </c:pt>
              </c:numCache>
            </c:numRef>
          </c:xVal>
          <c:yVal>
            <c:numRef>
              <c:f>data!$BA$16:$BA$71</c:f>
              <c:numCache>
                <c:formatCode>General</c:formatCode>
                <c:ptCount val="56"/>
                <c:pt idx="28">
                  <c:v>-11.21203492511972</c:v>
                </c:pt>
                <c:pt idx="29">
                  <c:v>-11.12280093997765</c:v>
                </c:pt>
                <c:pt idx="30">
                  <c:v>-11.41632705343272</c:v>
                </c:pt>
                <c:pt idx="31">
                  <c:v>-11.27993912909733</c:v>
                </c:pt>
                <c:pt idx="32">
                  <c:v>-10.93884514339856</c:v>
                </c:pt>
                <c:pt idx="33">
                  <c:v>-11.17897847562972</c:v>
                </c:pt>
                <c:pt idx="34">
                  <c:v>-11.0049484281531</c:v>
                </c:pt>
                <c:pt idx="35">
                  <c:v>-4.254881712447025</c:v>
                </c:pt>
                <c:pt idx="36">
                  <c:v>0.817720834795101</c:v>
                </c:pt>
                <c:pt idx="37">
                  <c:v>5.360745222359002</c:v>
                </c:pt>
                <c:pt idx="38">
                  <c:v>11.12703673503352</c:v>
                </c:pt>
                <c:pt idx="39">
                  <c:v>11.17897847562949</c:v>
                </c:pt>
                <c:pt idx="40">
                  <c:v>11.0104315991348</c:v>
                </c:pt>
                <c:pt idx="41">
                  <c:v>10.8185583322113</c:v>
                </c:pt>
                <c:pt idx="42">
                  <c:v>10.80797458683196</c:v>
                </c:pt>
                <c:pt idx="43">
                  <c:v>10.93912155006751</c:v>
                </c:pt>
                <c:pt idx="44">
                  <c:v>11.21203492511995</c:v>
                </c:pt>
                <c:pt idx="45">
                  <c:v>11.42157215834345</c:v>
                </c:pt>
                <c:pt idx="46">
                  <c:v>4.890386512313409</c:v>
                </c:pt>
                <c:pt idx="47">
                  <c:v>-0.0306641638033845</c:v>
                </c:pt>
                <c:pt idx="48">
                  <c:v>-4.411993594515878</c:v>
                </c:pt>
                <c:pt idx="49">
                  <c:v>-11.35500576253116</c:v>
                </c:pt>
                <c:pt idx="50">
                  <c:v>-0.0567286241416865</c:v>
                </c:pt>
                <c:pt idx="51">
                  <c:v>-0.0395696574330655</c:v>
                </c:pt>
                <c:pt idx="52">
                  <c:v>-0.0889607644702179</c:v>
                </c:pt>
                <c:pt idx="53">
                  <c:v>-0.121086635666674</c:v>
                </c:pt>
                <c:pt idx="54">
                  <c:v>0.205181263173441</c:v>
                </c:pt>
                <c:pt idx="55">
                  <c:v>0.346440003560329</c:v>
                </c:pt>
              </c:numCache>
            </c:numRef>
          </c:yVal>
          <c:smooth val="0"/>
        </c:ser>
        <c:dLbls>
          <c:showLegendKey val="0"/>
          <c:showVal val="0"/>
          <c:showCatName val="0"/>
          <c:showSerName val="0"/>
          <c:showPercent val="0"/>
          <c:showBubbleSize val="0"/>
        </c:dLbls>
        <c:axId val="-2093929584"/>
        <c:axId val="-2093498320"/>
      </c:scatterChart>
      <c:valAx>
        <c:axId val="-2093929584"/>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093498320"/>
        <c:crosses val="autoZero"/>
        <c:crossBetween val="midCat"/>
      </c:valAx>
      <c:valAx>
        <c:axId val="-209349832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093929584"/>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38" y="0"/>
            <a:ext cx="3038475" cy="466725"/>
          </a:xfrm>
          <a:prstGeom prst="rect">
            <a:avLst/>
          </a:prstGeom>
        </p:spPr>
        <p:txBody>
          <a:bodyPr vert="horz" lIns="91440" tIns="45720" rIns="91440" bIns="45720" rtlCol="0"/>
          <a:lstStyle>
            <a:lvl1pPr algn="r">
              <a:defRPr sz="1200"/>
            </a:lvl1pPr>
          </a:lstStyle>
          <a:p>
            <a:fld id="{1DA94B7C-C579-4267-8A5E-626F7965CD25}" type="datetimeFigureOut">
              <a:rPr lang="en-US" smtClean="0"/>
              <a:t>7/8/16</a:t>
            </a:fld>
            <a:endParaRPr lang="en-US"/>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73575"/>
            <a:ext cx="5607050" cy="3660775"/>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38" y="8829675"/>
            <a:ext cx="3038475" cy="466725"/>
          </a:xfrm>
          <a:prstGeom prst="rect">
            <a:avLst/>
          </a:prstGeom>
        </p:spPr>
        <p:txBody>
          <a:bodyPr vert="horz" lIns="91440" tIns="45720" rIns="91440" bIns="45720" rtlCol="0" anchor="b"/>
          <a:lstStyle>
            <a:lvl1pPr algn="r">
              <a:defRPr sz="1200"/>
            </a:lvl1pPr>
          </a:lstStyle>
          <a:p>
            <a:fld id="{8D1B08F9-FA69-4558-9D60-6A8B7E0377AD}" type="slidenum">
              <a:rPr lang="en-US" smtClean="0"/>
              <a:t>‹#›</a:t>
            </a:fld>
            <a:endParaRPr lang="en-US"/>
          </a:p>
        </p:txBody>
      </p:sp>
    </p:spTree>
    <p:extLst>
      <p:ext uri="{BB962C8B-B14F-4D97-AF65-F5344CB8AC3E}">
        <p14:creationId xmlns:p14="http://schemas.microsoft.com/office/powerpoint/2010/main" val="8799946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D1B08F9-FA69-4558-9D60-6A8B7E0377AD}" type="slidenum">
              <a:rPr lang="en-US" smtClean="0"/>
              <a:t>1</a:t>
            </a:fld>
            <a:endParaRPr lang="en-US"/>
          </a:p>
        </p:txBody>
      </p:sp>
    </p:spTree>
    <p:extLst>
      <p:ext uri="{BB962C8B-B14F-4D97-AF65-F5344CB8AC3E}">
        <p14:creationId xmlns:p14="http://schemas.microsoft.com/office/powerpoint/2010/main" val="37733975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D1B08F9-FA69-4558-9D60-6A8B7E0377AD}" type="slidenum">
              <a:rPr lang="en-US" smtClean="0"/>
              <a:t>2</a:t>
            </a:fld>
            <a:endParaRPr lang="en-US"/>
          </a:p>
        </p:txBody>
      </p:sp>
    </p:spTree>
    <p:extLst>
      <p:ext uri="{BB962C8B-B14F-4D97-AF65-F5344CB8AC3E}">
        <p14:creationId xmlns:p14="http://schemas.microsoft.com/office/powerpoint/2010/main" val="4271999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 Id="rId3"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dirty="0" smtClean="0"/>
              <a:t>Lee Greenler, UW Physical Sciences Lab, July 13, 2016</a:t>
            </a:r>
            <a:endParaRPr lang="en-US" dirty="0"/>
          </a:p>
        </p:txBody>
      </p:sp>
      <p:sp>
        <p:nvSpPr>
          <p:cNvPr id="6" name="Slide Number Placeholder 5"/>
          <p:cNvSpPr>
            <a:spLocks noGrp="1"/>
          </p:cNvSpPr>
          <p:nvPr>
            <p:ph type="sldNum" sz="quarter" idx="12"/>
          </p:nvPr>
        </p:nvSpPr>
        <p:spPr/>
        <p:txBody>
          <a:bodyPr/>
          <a:lstStyle/>
          <a:p>
            <a:fld id="{120C6250-5FF3-42B5-91AE-4EE9F84567D7}" type="slidenum">
              <a:rPr lang="en-US" smtClean="0"/>
              <a:t>‹#›</a:t>
            </a:fld>
            <a:endParaRPr lang="en-US"/>
          </a:p>
        </p:txBody>
      </p:sp>
    </p:spTree>
    <p:extLst>
      <p:ext uri="{BB962C8B-B14F-4D97-AF65-F5344CB8AC3E}">
        <p14:creationId xmlns:p14="http://schemas.microsoft.com/office/powerpoint/2010/main" val="10721741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dirty="0" smtClean="0"/>
              <a:t>Lee Greenler, UW Physical Sciences Lab, July 13, 2016</a:t>
            </a:r>
            <a:endParaRPr lang="en-US" dirty="0"/>
          </a:p>
        </p:txBody>
      </p:sp>
      <p:sp>
        <p:nvSpPr>
          <p:cNvPr id="6" name="Slide Number Placeholder 5"/>
          <p:cNvSpPr>
            <a:spLocks noGrp="1"/>
          </p:cNvSpPr>
          <p:nvPr>
            <p:ph type="sldNum" sz="quarter" idx="12"/>
          </p:nvPr>
        </p:nvSpPr>
        <p:spPr/>
        <p:txBody>
          <a:bodyPr/>
          <a:lstStyle/>
          <a:p>
            <a:fld id="{120C6250-5FF3-42B5-91AE-4EE9F84567D7}" type="slidenum">
              <a:rPr lang="en-US" smtClean="0"/>
              <a:t>‹#›</a:t>
            </a:fld>
            <a:endParaRPr lang="en-US"/>
          </a:p>
        </p:txBody>
      </p:sp>
    </p:spTree>
    <p:extLst>
      <p:ext uri="{BB962C8B-B14F-4D97-AF65-F5344CB8AC3E}">
        <p14:creationId xmlns:p14="http://schemas.microsoft.com/office/powerpoint/2010/main" val="27345081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dirty="0" smtClean="0"/>
              <a:t>Lee Greenler, UW Physical Sciences Lab, July 13, 2016</a:t>
            </a:r>
            <a:endParaRPr lang="en-US" dirty="0"/>
          </a:p>
        </p:txBody>
      </p:sp>
      <p:sp>
        <p:nvSpPr>
          <p:cNvPr id="6" name="Slide Number Placeholder 5"/>
          <p:cNvSpPr>
            <a:spLocks noGrp="1"/>
          </p:cNvSpPr>
          <p:nvPr>
            <p:ph type="sldNum" sz="quarter" idx="12"/>
          </p:nvPr>
        </p:nvSpPr>
        <p:spPr/>
        <p:txBody>
          <a:bodyPr/>
          <a:lstStyle/>
          <a:p>
            <a:fld id="{120C6250-5FF3-42B5-91AE-4EE9F84567D7}" type="slidenum">
              <a:rPr lang="en-US" smtClean="0"/>
              <a:t>‹#›</a:t>
            </a:fld>
            <a:endParaRPr lang="en-US"/>
          </a:p>
        </p:txBody>
      </p:sp>
    </p:spTree>
    <p:extLst>
      <p:ext uri="{BB962C8B-B14F-4D97-AF65-F5344CB8AC3E}">
        <p14:creationId xmlns:p14="http://schemas.microsoft.com/office/powerpoint/2010/main" val="41021745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dirty="0" smtClean="0"/>
              <a:t>Lee Greenler, UW Physical Sciences Lab, July 13, 2016</a:t>
            </a:r>
            <a:endParaRPr lang="en-US" dirty="0"/>
          </a:p>
        </p:txBody>
      </p:sp>
      <p:sp>
        <p:nvSpPr>
          <p:cNvPr id="6" name="Slide Number Placeholder 5"/>
          <p:cNvSpPr>
            <a:spLocks noGrp="1"/>
          </p:cNvSpPr>
          <p:nvPr>
            <p:ph type="sldNum" sz="quarter" idx="12"/>
          </p:nvPr>
        </p:nvSpPr>
        <p:spPr/>
        <p:txBody>
          <a:bodyPr/>
          <a:lstStyle/>
          <a:p>
            <a:fld id="{120C6250-5FF3-42B5-91AE-4EE9F84567D7}" type="slidenum">
              <a:rPr lang="en-US" smtClean="0"/>
              <a:t>‹#›</a:t>
            </a:fld>
            <a:endParaRPr lang="en-US"/>
          </a:p>
        </p:txBody>
      </p:sp>
    </p:spTree>
    <p:extLst>
      <p:ext uri="{BB962C8B-B14F-4D97-AF65-F5344CB8AC3E}">
        <p14:creationId xmlns:p14="http://schemas.microsoft.com/office/powerpoint/2010/main" val="35504507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dirty="0" smtClean="0"/>
              <a:t>Lee Greenler, UW Physical Sciences Lab, July 13, 2016</a:t>
            </a:r>
            <a:endParaRPr lang="en-US" dirty="0"/>
          </a:p>
        </p:txBody>
      </p:sp>
      <p:sp>
        <p:nvSpPr>
          <p:cNvPr id="6" name="Slide Number Placeholder 5"/>
          <p:cNvSpPr>
            <a:spLocks noGrp="1"/>
          </p:cNvSpPr>
          <p:nvPr>
            <p:ph type="sldNum" sz="quarter" idx="12"/>
          </p:nvPr>
        </p:nvSpPr>
        <p:spPr/>
        <p:txBody>
          <a:bodyPr/>
          <a:lstStyle/>
          <a:p>
            <a:fld id="{120C6250-5FF3-42B5-91AE-4EE9F84567D7}" type="slidenum">
              <a:rPr lang="en-US" smtClean="0"/>
              <a:t>‹#›</a:t>
            </a:fld>
            <a:endParaRPr lang="en-US"/>
          </a:p>
        </p:txBody>
      </p:sp>
    </p:spTree>
    <p:extLst>
      <p:ext uri="{BB962C8B-B14F-4D97-AF65-F5344CB8AC3E}">
        <p14:creationId xmlns:p14="http://schemas.microsoft.com/office/powerpoint/2010/main" val="3809547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dirty="0" smtClean="0"/>
              <a:t>Lee Greenler, UW Physical Sciences Lab, July 13, 2016</a:t>
            </a:r>
            <a:endParaRPr lang="en-US" dirty="0"/>
          </a:p>
        </p:txBody>
      </p:sp>
      <p:sp>
        <p:nvSpPr>
          <p:cNvPr id="7" name="Slide Number Placeholder 6"/>
          <p:cNvSpPr>
            <a:spLocks noGrp="1"/>
          </p:cNvSpPr>
          <p:nvPr>
            <p:ph type="sldNum" sz="quarter" idx="12"/>
          </p:nvPr>
        </p:nvSpPr>
        <p:spPr/>
        <p:txBody>
          <a:bodyPr/>
          <a:lstStyle/>
          <a:p>
            <a:fld id="{120C6250-5FF3-42B5-91AE-4EE9F84567D7}" type="slidenum">
              <a:rPr lang="en-US" smtClean="0"/>
              <a:t>‹#›</a:t>
            </a:fld>
            <a:endParaRPr lang="en-US"/>
          </a:p>
        </p:txBody>
      </p:sp>
    </p:spTree>
    <p:extLst>
      <p:ext uri="{BB962C8B-B14F-4D97-AF65-F5344CB8AC3E}">
        <p14:creationId xmlns:p14="http://schemas.microsoft.com/office/powerpoint/2010/main" val="42292634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r>
              <a:rPr lang="en-US" dirty="0" smtClean="0"/>
              <a:t>Lee Greenler, UW Physical Sciences Lab, July 13, 2016</a:t>
            </a:r>
            <a:endParaRPr lang="en-US" dirty="0"/>
          </a:p>
        </p:txBody>
      </p:sp>
      <p:sp>
        <p:nvSpPr>
          <p:cNvPr id="9" name="Slide Number Placeholder 8"/>
          <p:cNvSpPr>
            <a:spLocks noGrp="1"/>
          </p:cNvSpPr>
          <p:nvPr>
            <p:ph type="sldNum" sz="quarter" idx="12"/>
          </p:nvPr>
        </p:nvSpPr>
        <p:spPr/>
        <p:txBody>
          <a:bodyPr/>
          <a:lstStyle/>
          <a:p>
            <a:fld id="{120C6250-5FF3-42B5-91AE-4EE9F84567D7}" type="slidenum">
              <a:rPr lang="en-US" smtClean="0"/>
              <a:t>‹#›</a:t>
            </a:fld>
            <a:endParaRPr lang="en-US"/>
          </a:p>
        </p:txBody>
      </p:sp>
    </p:spTree>
    <p:extLst>
      <p:ext uri="{BB962C8B-B14F-4D97-AF65-F5344CB8AC3E}">
        <p14:creationId xmlns:p14="http://schemas.microsoft.com/office/powerpoint/2010/main" val="22586208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1470262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302004" y="6492875"/>
            <a:ext cx="485255" cy="365125"/>
          </a:xfrm>
        </p:spPr>
        <p:txBody>
          <a:bodyPr/>
          <a:lstStyle>
            <a:lvl1pPr>
              <a:defRPr>
                <a:latin typeface="Bodoni MT" panose="02070603080606020203" pitchFamily="18" charset="0"/>
              </a:defRPr>
            </a:lvl1pPr>
          </a:lstStyle>
          <a:p>
            <a:fld id="{120C6250-5FF3-42B5-91AE-4EE9F84567D7}" type="slidenum">
              <a:rPr lang="en-US" smtClean="0"/>
              <a:pPr/>
              <a:t>‹#›</a:t>
            </a:fld>
            <a:endParaRPr lang="en-US" dirty="0"/>
          </a:p>
        </p:txBody>
      </p:sp>
      <p:pic>
        <p:nvPicPr>
          <p:cNvPr id="5" name="Picture 4" descr="PSL logo alone"/>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237978" y="6525493"/>
            <a:ext cx="290036" cy="2909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5" descr="DUNElogoFINAL5.6.15_noType-01.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12497" y="6529636"/>
            <a:ext cx="706582" cy="287450"/>
          </a:xfrm>
          <a:prstGeom prst="rect">
            <a:avLst/>
          </a:prstGeom>
        </p:spPr>
      </p:pic>
      <p:cxnSp>
        <p:nvCxnSpPr>
          <p:cNvPr id="8" name="Straight Connector 7"/>
          <p:cNvCxnSpPr/>
          <p:nvPr userDrawn="1"/>
        </p:nvCxnSpPr>
        <p:spPr>
          <a:xfrm>
            <a:off x="424178" y="6469513"/>
            <a:ext cx="8188037" cy="0"/>
          </a:xfrm>
          <a:prstGeom prst="line">
            <a:avLst/>
          </a:prstGeom>
          <a:ln w="41275" cmpd="dbl">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userDrawn="1"/>
        </p:nvSpPr>
        <p:spPr>
          <a:xfrm>
            <a:off x="1413163" y="6516971"/>
            <a:ext cx="4846320" cy="307777"/>
          </a:xfrm>
          <a:prstGeom prst="rect">
            <a:avLst/>
          </a:prstGeom>
          <a:noFill/>
        </p:spPr>
        <p:txBody>
          <a:bodyPr wrap="squar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latin typeface="Bodoni MT" panose="02070603080606020203" pitchFamily="18" charset="0"/>
              </a:rPr>
              <a:t>Lee Greenler, UW Physical Sciences Lab             July 13, 2016</a:t>
            </a:r>
          </a:p>
        </p:txBody>
      </p:sp>
    </p:spTree>
    <p:extLst>
      <p:ext uri="{BB962C8B-B14F-4D97-AF65-F5344CB8AC3E}">
        <p14:creationId xmlns:p14="http://schemas.microsoft.com/office/powerpoint/2010/main" val="18004149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dirty="0" smtClean="0"/>
              <a:t>Lee Greenler, UW Physical Sciences Lab, July 13, 2016</a:t>
            </a:r>
            <a:endParaRPr lang="en-US" dirty="0"/>
          </a:p>
        </p:txBody>
      </p:sp>
      <p:sp>
        <p:nvSpPr>
          <p:cNvPr id="7" name="Slide Number Placeholder 6"/>
          <p:cNvSpPr>
            <a:spLocks noGrp="1"/>
          </p:cNvSpPr>
          <p:nvPr>
            <p:ph type="sldNum" sz="quarter" idx="12"/>
          </p:nvPr>
        </p:nvSpPr>
        <p:spPr/>
        <p:txBody>
          <a:bodyPr/>
          <a:lstStyle/>
          <a:p>
            <a:fld id="{120C6250-5FF3-42B5-91AE-4EE9F84567D7}" type="slidenum">
              <a:rPr lang="en-US" smtClean="0"/>
              <a:t>‹#›</a:t>
            </a:fld>
            <a:endParaRPr lang="en-US"/>
          </a:p>
        </p:txBody>
      </p:sp>
    </p:spTree>
    <p:extLst>
      <p:ext uri="{BB962C8B-B14F-4D97-AF65-F5344CB8AC3E}">
        <p14:creationId xmlns:p14="http://schemas.microsoft.com/office/powerpoint/2010/main" val="34184166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dirty="0" smtClean="0"/>
              <a:t>Lee Greenler, UW Physical Sciences Lab, July 13, 2016</a:t>
            </a:r>
            <a:endParaRPr lang="en-US" dirty="0"/>
          </a:p>
        </p:txBody>
      </p:sp>
      <p:sp>
        <p:nvSpPr>
          <p:cNvPr id="7" name="Slide Number Placeholder 6"/>
          <p:cNvSpPr>
            <a:spLocks noGrp="1"/>
          </p:cNvSpPr>
          <p:nvPr>
            <p:ph type="sldNum" sz="quarter" idx="12"/>
          </p:nvPr>
        </p:nvSpPr>
        <p:spPr/>
        <p:txBody>
          <a:bodyPr/>
          <a:lstStyle/>
          <a:p>
            <a:fld id="{120C6250-5FF3-42B5-91AE-4EE9F84567D7}" type="slidenum">
              <a:rPr lang="en-US" smtClean="0"/>
              <a:t>‹#›</a:t>
            </a:fld>
            <a:endParaRPr lang="en-US"/>
          </a:p>
        </p:txBody>
      </p:sp>
    </p:spTree>
    <p:extLst>
      <p:ext uri="{BB962C8B-B14F-4D97-AF65-F5344CB8AC3E}">
        <p14:creationId xmlns:p14="http://schemas.microsoft.com/office/powerpoint/2010/main" val="141054707"/>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smtClean="0"/>
              <a:t>Lee Greenler, UW Physical Sciences Lab, July 13, 2016</a:t>
            </a:r>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20C6250-5FF3-42B5-91AE-4EE9F84567D7}" type="slidenum">
              <a:rPr lang="en-US" smtClean="0"/>
              <a:t>‹#›</a:t>
            </a:fld>
            <a:endParaRPr lang="en-US"/>
          </a:p>
        </p:txBody>
      </p:sp>
    </p:spTree>
    <p:extLst>
      <p:ext uri="{BB962C8B-B14F-4D97-AF65-F5344CB8AC3E}">
        <p14:creationId xmlns:p14="http://schemas.microsoft.com/office/powerpoint/2010/main" val="235892646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2.png"/><Relationship Id="rId1" Type="http://schemas.openxmlformats.org/officeDocument/2006/relationships/slideLayout" Target="../slideLayouts/slideLayout6.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png"/><Relationship Id="rId3" Type="http://schemas.openxmlformats.org/officeDocument/2006/relationships/image" Target="../media/image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chart" Target="../charts/chart1.xml"/></Relationships>
</file>

<file path=ppt/slides/_rels/slide24.xml.rels><?xml version="1.0" encoding="UTF-8" standalone="yes"?>
<Relationships xmlns="http://schemas.openxmlformats.org/package/2006/relationships"><Relationship Id="rId3" Type="http://schemas.openxmlformats.org/officeDocument/2006/relationships/image" Target="../media/image15.jpeg"/><Relationship Id="rId4" Type="http://schemas.openxmlformats.org/officeDocument/2006/relationships/image" Target="../media/image16.jpeg"/><Relationship Id="rId1" Type="http://schemas.openxmlformats.org/officeDocument/2006/relationships/slideLayout" Target="../slideLayouts/slideLayout7.xml"/><Relationship Id="rId2" Type="http://schemas.openxmlformats.org/officeDocument/2006/relationships/image" Target="../media/image14.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7.png"/><Relationship Id="rId3" Type="http://schemas.openxmlformats.org/officeDocument/2006/relationships/image" Target="../media/image1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1.png"/><Relationship Id="rId3" Type="http://schemas.openxmlformats.org/officeDocument/2006/relationships/image" Target="../media/image22.png"/></Relationships>
</file>

<file path=ppt/slides/_rels/slide31.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png"/><Relationship Id="rId1" Type="http://schemas.openxmlformats.org/officeDocument/2006/relationships/slideLayout" Target="../slideLayouts/slideLayout7.xml"/><Relationship Id="rId2" Type="http://schemas.openxmlformats.org/officeDocument/2006/relationships/image" Target="../media/image23.png"/></Relationships>
</file>

<file path=ppt/slides/_rels/slide32.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jpeg"/><Relationship Id="rId1" Type="http://schemas.openxmlformats.org/officeDocument/2006/relationships/slideLayout" Target="../slideLayouts/slideLayout7.xml"/><Relationship Id="rId2" Type="http://schemas.openxmlformats.org/officeDocument/2006/relationships/image" Target="../media/image26.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9.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1.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s>
</file>

<file path=ppt/slides/_rels/slide38.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4.png"/><Relationship Id="rId1" Type="http://schemas.openxmlformats.org/officeDocument/2006/relationships/slideLayout" Target="../slideLayouts/slideLayout7.xml"/><Relationship Id="rId2" Type="http://schemas.openxmlformats.org/officeDocument/2006/relationships/image" Target="../media/image32.png"/></Relationships>
</file>

<file path=ppt/slides/_rels/slide39.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36.jpeg"/><Relationship Id="rId1" Type="http://schemas.openxmlformats.org/officeDocument/2006/relationships/slideLayout" Target="../slideLayouts/slideLayout7.xml"/><Relationship Id="rId2" Type="http://schemas.openxmlformats.org/officeDocument/2006/relationships/image" Target="../media/image2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7.png"/><Relationship Id="rId3" Type="http://schemas.openxmlformats.org/officeDocument/2006/relationships/image" Target="../media/image38.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9.png"/><Relationship Id="rId3" Type="http://schemas.openxmlformats.org/officeDocument/2006/relationships/image" Target="../media/image40.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1.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2.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3.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4.png"/><Relationship Id="rId3" Type="http://schemas.openxmlformats.org/officeDocument/2006/relationships/image" Target="../media/image4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739999" y="938163"/>
            <a:ext cx="6051064" cy="245818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dirty="0" smtClean="0"/>
              <a:t>DUNE APA Design Overview</a:t>
            </a:r>
          </a:p>
          <a:p>
            <a:pPr algn="ctr"/>
            <a:r>
              <a:rPr lang="en-US" sz="4000" dirty="0" smtClean="0"/>
              <a:t>for</a:t>
            </a:r>
          </a:p>
          <a:p>
            <a:pPr algn="ctr"/>
            <a:r>
              <a:rPr lang="en-US" sz="4000" dirty="0" smtClean="0"/>
              <a:t>Technical Design Review</a:t>
            </a:r>
          </a:p>
          <a:p>
            <a:pPr algn="ctr"/>
            <a:r>
              <a:rPr lang="en-US" sz="4000" dirty="0" smtClean="0"/>
              <a:t>July 13&amp;14, 2016</a:t>
            </a:r>
            <a:endParaRPr lang="en-US" sz="4000" dirty="0"/>
          </a:p>
        </p:txBody>
      </p:sp>
      <p:sp>
        <p:nvSpPr>
          <p:cNvPr id="3" name="Subtitle 2"/>
          <p:cNvSpPr txBox="1">
            <a:spLocks/>
          </p:cNvSpPr>
          <p:nvPr/>
        </p:nvSpPr>
        <p:spPr>
          <a:xfrm>
            <a:off x="1167292" y="3414735"/>
            <a:ext cx="6858000" cy="165576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dirty="0" smtClean="0"/>
              <a:t>Lee Greenler</a:t>
            </a:r>
          </a:p>
          <a:p>
            <a:pPr marL="0" indent="0" algn="ctr">
              <a:buNone/>
            </a:pPr>
            <a:r>
              <a:rPr lang="en-US" sz="2000" dirty="0" smtClean="0"/>
              <a:t>University of Wisconsin Physical Sciences Lab</a:t>
            </a:r>
          </a:p>
          <a:p>
            <a:pPr algn="ctr"/>
            <a:endParaRPr lang="en-US" sz="2000" dirty="0" smtClean="0"/>
          </a:p>
          <a:p>
            <a:pPr algn="ctr"/>
            <a:endParaRPr lang="en-US" sz="2000" dirty="0" smtClean="0"/>
          </a:p>
          <a:p>
            <a:pPr algn="ctr"/>
            <a:endParaRPr lang="en-US" sz="2000" dirty="0"/>
          </a:p>
        </p:txBody>
      </p:sp>
      <p:pic>
        <p:nvPicPr>
          <p:cNvPr id="4" name="Picture 3" descr="PSL logo alone"/>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4395405" y="4384910"/>
            <a:ext cx="504825" cy="5064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4" descr="DUNElogoFINAL5.6.15_noType-01.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24567" y="5281390"/>
            <a:ext cx="2288183" cy="930873"/>
          </a:xfrm>
          <a:prstGeom prst="rect">
            <a:avLst/>
          </a:prstGeom>
        </p:spPr>
      </p:pic>
    </p:spTree>
    <p:extLst>
      <p:ext uri="{BB962C8B-B14F-4D97-AF65-F5344CB8AC3E}">
        <p14:creationId xmlns:p14="http://schemas.microsoft.com/office/powerpoint/2010/main" val="2959175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34892" y="302004"/>
            <a:ext cx="2063691" cy="369332"/>
          </a:xfrm>
          <a:prstGeom prst="rect">
            <a:avLst/>
          </a:prstGeom>
          <a:noFill/>
        </p:spPr>
        <p:txBody>
          <a:bodyPr wrap="square" rtlCol="0">
            <a:spAutoFit/>
          </a:bodyPr>
          <a:lstStyle/>
          <a:p>
            <a:r>
              <a:rPr lang="en-US" dirty="0" smtClean="0"/>
              <a:t>Frame</a:t>
            </a:r>
            <a:endParaRPr lang="en-US" dirty="0"/>
          </a:p>
        </p:txBody>
      </p:sp>
      <p:pic>
        <p:nvPicPr>
          <p:cNvPr id="3" name="Picture 2"/>
          <p:cNvPicPr/>
          <p:nvPr/>
        </p:nvPicPr>
        <p:blipFill>
          <a:blip r:embed="rId2">
            <a:extLst>
              <a:ext uri="{28A0092B-C50C-407E-A947-70E740481C1C}">
                <a14:useLocalDpi xmlns:a14="http://schemas.microsoft.com/office/drawing/2010/main" val="0"/>
              </a:ext>
            </a:extLst>
          </a:blip>
          <a:srcRect/>
          <a:stretch>
            <a:fillRect/>
          </a:stretch>
        </p:blipFill>
        <p:spPr bwMode="auto">
          <a:xfrm>
            <a:off x="796500" y="814905"/>
            <a:ext cx="7684770" cy="5317447"/>
          </a:xfrm>
          <a:prstGeom prst="rect">
            <a:avLst/>
          </a:prstGeom>
          <a:noFill/>
        </p:spPr>
      </p:pic>
      <p:sp>
        <p:nvSpPr>
          <p:cNvPr id="4" name="TextBox 3"/>
          <p:cNvSpPr txBox="1"/>
          <p:nvPr/>
        </p:nvSpPr>
        <p:spPr>
          <a:xfrm>
            <a:off x="419450" y="4261607"/>
            <a:ext cx="3481431" cy="1754326"/>
          </a:xfrm>
          <a:prstGeom prst="rect">
            <a:avLst/>
          </a:prstGeom>
          <a:noFill/>
        </p:spPr>
        <p:txBody>
          <a:bodyPr wrap="square" rtlCol="0">
            <a:spAutoFit/>
          </a:bodyPr>
          <a:lstStyle/>
          <a:p>
            <a:r>
              <a:rPr lang="en-US" dirty="0" smtClean="0"/>
              <a:t>The current design has a fin for the mounting of cold electronics components but this is being reworked to use modular versions of the cold electronics (details in later slide).</a:t>
            </a:r>
            <a:endParaRPr lang="en-US" dirty="0"/>
          </a:p>
        </p:txBody>
      </p:sp>
      <p:sp>
        <p:nvSpPr>
          <p:cNvPr id="6" name="Slide Number Placeholder 5"/>
          <p:cNvSpPr>
            <a:spLocks noGrp="1"/>
          </p:cNvSpPr>
          <p:nvPr>
            <p:ph type="sldNum" sz="quarter" idx="12"/>
          </p:nvPr>
        </p:nvSpPr>
        <p:spPr/>
        <p:txBody>
          <a:bodyPr/>
          <a:lstStyle/>
          <a:p>
            <a:fld id="{120C6250-5FF3-42B5-91AE-4EE9F84567D7}" type="slidenum">
              <a:rPr lang="en-US" smtClean="0"/>
              <a:t>10</a:t>
            </a:fld>
            <a:endParaRPr lang="en-US"/>
          </a:p>
        </p:txBody>
      </p:sp>
    </p:spTree>
    <p:extLst>
      <p:ext uri="{BB962C8B-B14F-4D97-AF65-F5344CB8AC3E}">
        <p14:creationId xmlns:p14="http://schemas.microsoft.com/office/powerpoint/2010/main" val="31323753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34892" y="302004"/>
            <a:ext cx="2063691" cy="369332"/>
          </a:xfrm>
          <a:prstGeom prst="rect">
            <a:avLst/>
          </a:prstGeom>
          <a:noFill/>
        </p:spPr>
        <p:txBody>
          <a:bodyPr wrap="square" rtlCol="0">
            <a:spAutoFit/>
          </a:bodyPr>
          <a:lstStyle/>
          <a:p>
            <a:r>
              <a:rPr lang="en-US" dirty="0" smtClean="0"/>
              <a:t>Frame</a:t>
            </a:r>
            <a:endParaRPr lang="en-US" dirty="0"/>
          </a:p>
        </p:txBody>
      </p:sp>
      <p:pic>
        <p:nvPicPr>
          <p:cNvPr id="3" name="Picture 2"/>
          <p:cNvPicPr/>
          <p:nvPr/>
        </p:nvPicPr>
        <p:blipFill rotWithShape="1">
          <a:blip r:embed="rId2" cstate="print">
            <a:extLst>
              <a:ext uri="{28A0092B-C50C-407E-A947-70E740481C1C}">
                <a14:useLocalDpi xmlns:a14="http://schemas.microsoft.com/office/drawing/2010/main" val="0"/>
              </a:ext>
            </a:extLst>
          </a:blip>
          <a:srcRect/>
          <a:stretch/>
        </p:blipFill>
        <p:spPr>
          <a:xfrm>
            <a:off x="218534" y="663569"/>
            <a:ext cx="3627120" cy="4693920"/>
          </a:xfrm>
          <a:prstGeom prst="rect">
            <a:avLst/>
          </a:prstGeom>
        </p:spPr>
      </p:pic>
      <p:sp>
        <p:nvSpPr>
          <p:cNvPr id="5" name="TextBox 4"/>
          <p:cNvSpPr txBox="1"/>
          <p:nvPr/>
        </p:nvSpPr>
        <p:spPr>
          <a:xfrm>
            <a:off x="201335" y="5754847"/>
            <a:ext cx="3892492" cy="646331"/>
          </a:xfrm>
          <a:prstGeom prst="rect">
            <a:avLst/>
          </a:prstGeom>
          <a:noFill/>
        </p:spPr>
        <p:txBody>
          <a:bodyPr wrap="square" rtlCol="0">
            <a:spAutoFit/>
          </a:bodyPr>
          <a:lstStyle/>
          <a:p>
            <a:pPr algn="r"/>
            <a:r>
              <a:rPr lang="en-US" dirty="0" smtClean="0"/>
              <a:t>APA frame being surveyed to determine dimensional accuracy.</a:t>
            </a:r>
            <a:endParaRPr lang="en-US" dirty="0"/>
          </a:p>
        </p:txBody>
      </p:sp>
      <p:sp>
        <p:nvSpPr>
          <p:cNvPr id="6" name="TextBox 5"/>
          <p:cNvSpPr txBox="1"/>
          <p:nvPr/>
        </p:nvSpPr>
        <p:spPr>
          <a:xfrm>
            <a:off x="3892491" y="587230"/>
            <a:ext cx="2239861" cy="1477328"/>
          </a:xfrm>
          <a:prstGeom prst="rect">
            <a:avLst/>
          </a:prstGeom>
          <a:noFill/>
        </p:spPr>
        <p:txBody>
          <a:bodyPr wrap="square" rtlCol="0">
            <a:spAutoFit/>
          </a:bodyPr>
          <a:lstStyle/>
          <a:p>
            <a:r>
              <a:rPr lang="en-US" dirty="0" smtClean="0"/>
              <a:t>The frame on transport gear used to moved it from the machine shop to the fabrication area.</a:t>
            </a:r>
            <a:endParaRPr lang="en-US" dirty="0"/>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4063068" y="3237312"/>
            <a:ext cx="4539632" cy="3108960"/>
          </a:xfrm>
          <a:prstGeom prst="rect">
            <a:avLst/>
          </a:prstGeom>
        </p:spPr>
      </p:pic>
      <p:sp>
        <p:nvSpPr>
          <p:cNvPr id="8" name="Slide Number Placeholder 7"/>
          <p:cNvSpPr>
            <a:spLocks noGrp="1"/>
          </p:cNvSpPr>
          <p:nvPr>
            <p:ph type="sldNum" sz="quarter" idx="12"/>
          </p:nvPr>
        </p:nvSpPr>
        <p:spPr/>
        <p:txBody>
          <a:bodyPr/>
          <a:lstStyle/>
          <a:p>
            <a:fld id="{120C6250-5FF3-42B5-91AE-4EE9F84567D7}" type="slidenum">
              <a:rPr lang="en-US" smtClean="0"/>
              <a:t>11</a:t>
            </a:fld>
            <a:endParaRPr lang="en-US"/>
          </a:p>
        </p:txBody>
      </p:sp>
    </p:spTree>
    <p:extLst>
      <p:ext uri="{BB962C8B-B14F-4D97-AF65-F5344CB8AC3E}">
        <p14:creationId xmlns:p14="http://schemas.microsoft.com/office/powerpoint/2010/main" val="35658831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436880" y="923550"/>
            <a:ext cx="3791171" cy="5435956"/>
          </a:xfrm>
          <a:prstGeom prst="rect">
            <a:avLst/>
          </a:prstGeom>
        </p:spPr>
      </p:pic>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4735454" y="931827"/>
            <a:ext cx="3986379" cy="3564206"/>
          </a:xfrm>
          <a:prstGeom prst="rect">
            <a:avLst/>
          </a:prstGeom>
        </p:spPr>
      </p:pic>
      <p:sp>
        <p:nvSpPr>
          <p:cNvPr id="4" name="TextBox 3"/>
          <p:cNvSpPr txBox="1"/>
          <p:nvPr/>
        </p:nvSpPr>
        <p:spPr>
          <a:xfrm>
            <a:off x="223520" y="223520"/>
            <a:ext cx="4277360" cy="369332"/>
          </a:xfrm>
          <a:prstGeom prst="rect">
            <a:avLst/>
          </a:prstGeom>
          <a:noFill/>
        </p:spPr>
        <p:txBody>
          <a:bodyPr wrap="square" rtlCol="0">
            <a:spAutoFit/>
          </a:bodyPr>
          <a:lstStyle/>
          <a:p>
            <a:r>
              <a:rPr lang="en-US" dirty="0" smtClean="0"/>
              <a:t>Modular Frame Design (Bolted Joints)</a:t>
            </a:r>
            <a:endParaRPr lang="en-US" dirty="0"/>
          </a:p>
        </p:txBody>
      </p:sp>
      <p:sp>
        <p:nvSpPr>
          <p:cNvPr id="5" name="TextBox 4"/>
          <p:cNvSpPr txBox="1"/>
          <p:nvPr/>
        </p:nvSpPr>
        <p:spPr>
          <a:xfrm>
            <a:off x="4561840" y="4998720"/>
            <a:ext cx="4216400" cy="1200329"/>
          </a:xfrm>
          <a:prstGeom prst="rect">
            <a:avLst/>
          </a:prstGeom>
          <a:noFill/>
        </p:spPr>
        <p:txBody>
          <a:bodyPr wrap="square" rtlCol="0">
            <a:spAutoFit/>
          </a:bodyPr>
          <a:lstStyle/>
          <a:p>
            <a:r>
              <a:rPr lang="en-US" dirty="0" smtClean="0"/>
              <a:t>The 40% APA and the 35T demo APAs used a welded frame construction.  After building these APAs, a modular design with bolted joints was adopted.</a:t>
            </a:r>
            <a:endParaRPr lang="en-US" dirty="0"/>
          </a:p>
        </p:txBody>
      </p:sp>
      <p:sp>
        <p:nvSpPr>
          <p:cNvPr id="7" name="Slide Number Placeholder 6"/>
          <p:cNvSpPr>
            <a:spLocks noGrp="1"/>
          </p:cNvSpPr>
          <p:nvPr>
            <p:ph type="sldNum" sz="quarter" idx="12"/>
          </p:nvPr>
        </p:nvSpPr>
        <p:spPr/>
        <p:txBody>
          <a:bodyPr/>
          <a:lstStyle/>
          <a:p>
            <a:fld id="{120C6250-5FF3-42B5-91AE-4EE9F84567D7}" type="slidenum">
              <a:rPr lang="en-US" smtClean="0"/>
              <a:t>12</a:t>
            </a:fld>
            <a:endParaRPr lang="en-US"/>
          </a:p>
        </p:txBody>
      </p:sp>
    </p:spTree>
    <p:extLst>
      <p:ext uri="{BB962C8B-B14F-4D97-AF65-F5344CB8AC3E}">
        <p14:creationId xmlns:p14="http://schemas.microsoft.com/office/powerpoint/2010/main" val="21722362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3520" y="223520"/>
            <a:ext cx="4277360" cy="369332"/>
          </a:xfrm>
          <a:prstGeom prst="rect">
            <a:avLst/>
          </a:prstGeom>
          <a:noFill/>
        </p:spPr>
        <p:txBody>
          <a:bodyPr wrap="square" rtlCol="0">
            <a:spAutoFit/>
          </a:bodyPr>
          <a:lstStyle/>
          <a:p>
            <a:r>
              <a:rPr lang="en-US" dirty="0" smtClean="0"/>
              <a:t>Modular Frame Design (Bolted Joints)</a:t>
            </a:r>
            <a:endParaRPr lang="en-US" dirty="0"/>
          </a:p>
        </p:txBody>
      </p:sp>
      <p:sp>
        <p:nvSpPr>
          <p:cNvPr id="3" name="TextBox 2"/>
          <p:cNvSpPr txBox="1"/>
          <p:nvPr/>
        </p:nvSpPr>
        <p:spPr>
          <a:xfrm>
            <a:off x="1094670" y="1032965"/>
            <a:ext cx="6878320" cy="4801314"/>
          </a:xfrm>
          <a:prstGeom prst="rect">
            <a:avLst/>
          </a:prstGeom>
          <a:noFill/>
        </p:spPr>
        <p:txBody>
          <a:bodyPr wrap="square" rtlCol="0">
            <a:spAutoFit/>
          </a:bodyPr>
          <a:lstStyle/>
          <a:p>
            <a:r>
              <a:rPr lang="en-US" dirty="0" smtClean="0"/>
              <a:t>   Keeping a large steel frame flat during welding takes great care – including many turns from side to side to keep the amount of weld balanced.  This is a time-consuming process.</a:t>
            </a:r>
          </a:p>
          <a:p>
            <a:r>
              <a:rPr lang="en-US" dirty="0"/>
              <a:t> </a:t>
            </a:r>
            <a:r>
              <a:rPr lang="en-US" dirty="0" smtClean="0"/>
              <a:t>  With the modular approach, connection pads are still welded to the tubes but they are machined flat and square after welding.  This ensures good alignment of the mating tubes.  Also, at this point the welding is being done to a tube instead of an entire frame.</a:t>
            </a:r>
          </a:p>
          <a:p>
            <a:r>
              <a:rPr lang="en-US" dirty="0" smtClean="0"/>
              <a:t>It also:</a:t>
            </a:r>
          </a:p>
          <a:p>
            <a:pPr marL="285750" indent="-285750">
              <a:buFont typeface="Arial" panose="020B0604020202020204" pitchFamily="34" charset="0"/>
              <a:buChar char="•"/>
            </a:pPr>
            <a:r>
              <a:rPr lang="en-US" dirty="0" smtClean="0"/>
              <a:t>makes handling/storing of pieces between welding and clean assembly easier because it can be done as separate pieces.</a:t>
            </a:r>
          </a:p>
          <a:p>
            <a:pPr marL="285750" indent="-285750">
              <a:buFont typeface="Arial" panose="020B0604020202020204" pitchFamily="34" charset="0"/>
              <a:buChar char="•"/>
            </a:pPr>
            <a:r>
              <a:rPr lang="en-US" dirty="0" smtClean="0"/>
              <a:t>allows easier replacement of a part found to be defective (no grinding apart of welded joints).</a:t>
            </a:r>
          </a:p>
          <a:p>
            <a:pPr marL="285750" indent="-285750">
              <a:buFont typeface="Arial" panose="020B0604020202020204" pitchFamily="34" charset="0"/>
              <a:buChar char="•"/>
            </a:pPr>
            <a:r>
              <a:rPr lang="en-US" dirty="0" smtClean="0"/>
              <a:t>allows for shimming in welded joints to fine tune dimensions and alignment.</a:t>
            </a:r>
          </a:p>
          <a:p>
            <a:pPr marL="285750" indent="-285750">
              <a:buFont typeface="Arial" panose="020B0604020202020204" pitchFamily="34" charset="0"/>
              <a:buChar char="•"/>
            </a:pPr>
            <a:r>
              <a:rPr lang="en-US" dirty="0" smtClean="0"/>
              <a:t>allows correction of frame that’s out-of-flatness-spec by loosening and retightening the appropriate joints – or even replacing a tube.</a:t>
            </a:r>
          </a:p>
          <a:p>
            <a:pPr marL="285750" indent="-285750">
              <a:buFont typeface="Arial" panose="020B0604020202020204" pitchFamily="34" charset="0"/>
              <a:buChar char="•"/>
            </a:pPr>
            <a:endParaRPr lang="en-US" dirty="0"/>
          </a:p>
        </p:txBody>
      </p:sp>
      <p:sp>
        <p:nvSpPr>
          <p:cNvPr id="5" name="Slide Number Placeholder 4"/>
          <p:cNvSpPr>
            <a:spLocks noGrp="1"/>
          </p:cNvSpPr>
          <p:nvPr>
            <p:ph type="sldNum" sz="quarter" idx="12"/>
          </p:nvPr>
        </p:nvSpPr>
        <p:spPr/>
        <p:txBody>
          <a:bodyPr/>
          <a:lstStyle/>
          <a:p>
            <a:fld id="{120C6250-5FF3-42B5-91AE-4EE9F84567D7}" type="slidenum">
              <a:rPr lang="en-US" smtClean="0"/>
              <a:t>13</a:t>
            </a:fld>
            <a:endParaRPr lang="en-US"/>
          </a:p>
        </p:txBody>
      </p:sp>
    </p:spTree>
    <p:extLst>
      <p:ext uri="{BB962C8B-B14F-4D97-AF65-F5344CB8AC3E}">
        <p14:creationId xmlns:p14="http://schemas.microsoft.com/office/powerpoint/2010/main" val="25226818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20C6250-5FF3-42B5-91AE-4EE9F84567D7}" type="slidenum">
              <a:rPr lang="en-US" smtClean="0"/>
              <a:pPr/>
              <a:t>14</a:t>
            </a:fld>
            <a:endParaRPr lang="en-US" dirty="0"/>
          </a:p>
        </p:txBody>
      </p:sp>
      <p:sp>
        <p:nvSpPr>
          <p:cNvPr id="3" name="TextBox 2"/>
          <p:cNvSpPr txBox="1"/>
          <p:nvPr/>
        </p:nvSpPr>
        <p:spPr>
          <a:xfrm>
            <a:off x="897623" y="1560353"/>
            <a:ext cx="6568580" cy="646331"/>
          </a:xfrm>
          <a:prstGeom prst="rect">
            <a:avLst/>
          </a:prstGeom>
          <a:noFill/>
        </p:spPr>
        <p:txBody>
          <a:bodyPr wrap="square" rtlCol="0">
            <a:spAutoFit/>
          </a:bodyPr>
          <a:lstStyle/>
          <a:p>
            <a:r>
              <a:rPr lang="en-US" dirty="0" smtClean="0"/>
              <a:t>Of the finite element analyses (FEA) and hand calculations done to the APA frame the cases of most interest are:</a:t>
            </a:r>
            <a:endParaRPr lang="en-US" dirty="0"/>
          </a:p>
        </p:txBody>
      </p:sp>
      <p:sp>
        <p:nvSpPr>
          <p:cNvPr id="4" name="TextBox 3"/>
          <p:cNvSpPr txBox="1"/>
          <p:nvPr/>
        </p:nvSpPr>
        <p:spPr>
          <a:xfrm>
            <a:off x="2164360" y="2759977"/>
            <a:ext cx="5528345" cy="2308324"/>
          </a:xfrm>
          <a:prstGeom prst="rect">
            <a:avLst/>
          </a:prstGeom>
          <a:noFill/>
        </p:spPr>
        <p:txBody>
          <a:bodyPr wrap="square" rtlCol="0">
            <a:spAutoFit/>
          </a:bodyPr>
          <a:lstStyle/>
          <a:p>
            <a:pPr marL="285750" indent="-285750">
              <a:buFont typeface="Arial" panose="020B0604020202020204" pitchFamily="34" charset="0"/>
              <a:buChar char="•"/>
            </a:pPr>
            <a:r>
              <a:rPr lang="en-US" dirty="0" smtClean="0"/>
              <a:t>The APA supported horizontally by its ends – its ends allowed to rotate.  This is the weakest orientation of the APA and it’s put in this position at times during fabrication.</a:t>
            </a:r>
          </a:p>
          <a:p>
            <a:pPr marL="285750" indent="-285750">
              <a:buFont typeface="Arial" panose="020B0604020202020204" pitchFamily="34" charset="0"/>
              <a:buChar char="•"/>
            </a:pPr>
            <a:r>
              <a:rPr lang="en-US" dirty="0" smtClean="0"/>
              <a:t>Hanging under its own weight by a single support at the top center.  This is its normal installed </a:t>
            </a:r>
            <a:r>
              <a:rPr lang="en-US" dirty="0" err="1" smtClean="0"/>
              <a:t>postion</a:t>
            </a:r>
            <a:r>
              <a:rPr lang="en-US" dirty="0" smtClean="0"/>
              <a:t>.</a:t>
            </a:r>
          </a:p>
          <a:p>
            <a:pPr marL="285750" indent="-285750">
              <a:buFont typeface="Arial" panose="020B0604020202020204" pitchFamily="34" charset="0"/>
              <a:buChar char="•"/>
            </a:pPr>
            <a:r>
              <a:rPr lang="en-US" dirty="0" smtClean="0"/>
              <a:t>The effect on the frame of compression from the wires.</a:t>
            </a:r>
            <a:endParaRPr lang="en-US" dirty="0"/>
          </a:p>
        </p:txBody>
      </p:sp>
    </p:spTree>
    <p:extLst>
      <p:ext uri="{BB962C8B-B14F-4D97-AF65-F5344CB8AC3E}">
        <p14:creationId xmlns:p14="http://schemas.microsoft.com/office/powerpoint/2010/main" val="2063788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757162" y="1076372"/>
            <a:ext cx="7502768" cy="4533663"/>
            <a:chOff x="698439" y="1520988"/>
            <a:chExt cx="7502768" cy="4533663"/>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698439" y="1520988"/>
              <a:ext cx="7502768" cy="4533663"/>
            </a:xfrm>
            <a:prstGeom prst="rect">
              <a:avLst/>
            </a:prstGeom>
          </p:spPr>
        </p:pic>
        <p:sp>
          <p:nvSpPr>
            <p:cNvPr id="3" name="TextBox 2"/>
            <p:cNvSpPr txBox="1"/>
            <p:nvPr/>
          </p:nvSpPr>
          <p:spPr>
            <a:xfrm>
              <a:off x="4219242" y="4436518"/>
              <a:ext cx="1005840" cy="246221"/>
            </a:xfrm>
            <a:prstGeom prst="rect">
              <a:avLst/>
            </a:prstGeom>
            <a:solidFill>
              <a:schemeClr val="bg1">
                <a:lumMod val="75000"/>
              </a:schemeClr>
            </a:solidFill>
          </p:spPr>
          <p:txBody>
            <a:bodyPr wrap="square" rtlCol="0">
              <a:spAutoFit/>
            </a:bodyPr>
            <a:lstStyle/>
            <a:p>
              <a:r>
                <a:rPr lang="en-US" sz="1000" dirty="0" smtClean="0"/>
                <a:t>Center of mass</a:t>
              </a:r>
              <a:endParaRPr lang="en-US" sz="1000" dirty="0"/>
            </a:p>
          </p:txBody>
        </p:sp>
        <p:cxnSp>
          <p:nvCxnSpPr>
            <p:cNvPr id="5" name="Shape 77"/>
            <p:cNvCxnSpPr/>
            <p:nvPr/>
          </p:nvCxnSpPr>
          <p:spPr>
            <a:xfrm>
              <a:off x="3514030" y="3570208"/>
              <a:ext cx="715070" cy="1344692"/>
            </a:xfrm>
            <a:prstGeom prst="straightConnector1">
              <a:avLst/>
            </a:prstGeom>
            <a:noFill/>
            <a:ln w="9525" cap="flat" cmpd="sng">
              <a:solidFill>
                <a:srgbClr val="000000"/>
              </a:solidFill>
              <a:prstDash val="solid"/>
              <a:round/>
              <a:headEnd type="none" w="lg" len="lg"/>
              <a:tailEnd type="triangle" w="sm" len="lg"/>
            </a:ln>
          </p:spPr>
        </p:cxnSp>
        <p:sp>
          <p:nvSpPr>
            <p:cNvPr id="6" name="TextBox 5"/>
            <p:cNvSpPr txBox="1"/>
            <p:nvPr/>
          </p:nvSpPr>
          <p:spPr>
            <a:xfrm>
              <a:off x="2374084" y="3179428"/>
              <a:ext cx="2667699" cy="369332"/>
            </a:xfrm>
            <a:prstGeom prst="rect">
              <a:avLst/>
            </a:prstGeom>
            <a:noFill/>
          </p:spPr>
          <p:txBody>
            <a:bodyPr wrap="square" rtlCol="0">
              <a:spAutoFit/>
            </a:bodyPr>
            <a:lstStyle/>
            <a:p>
              <a:r>
                <a:rPr lang="en-US" dirty="0" smtClean="0"/>
                <a:t>max. deflection = 6.7 mm</a:t>
              </a:r>
              <a:endParaRPr lang="en-US" dirty="0"/>
            </a:p>
          </p:txBody>
        </p:sp>
      </p:grpSp>
      <p:sp>
        <p:nvSpPr>
          <p:cNvPr id="4" name="TextBox 3"/>
          <p:cNvSpPr txBox="1"/>
          <p:nvPr/>
        </p:nvSpPr>
        <p:spPr>
          <a:xfrm>
            <a:off x="645953" y="721452"/>
            <a:ext cx="4647501" cy="369332"/>
          </a:xfrm>
          <a:prstGeom prst="rect">
            <a:avLst/>
          </a:prstGeom>
          <a:noFill/>
        </p:spPr>
        <p:txBody>
          <a:bodyPr wrap="square" rtlCol="0">
            <a:spAutoFit/>
          </a:bodyPr>
          <a:lstStyle/>
          <a:p>
            <a:r>
              <a:rPr lang="en-US" dirty="0" smtClean="0"/>
              <a:t>APA held horizontally, simply supported at end</a:t>
            </a:r>
            <a:endParaRPr lang="en-US" dirty="0"/>
          </a:p>
        </p:txBody>
      </p:sp>
      <p:sp>
        <p:nvSpPr>
          <p:cNvPr id="8" name="TextBox 7"/>
          <p:cNvSpPr txBox="1"/>
          <p:nvPr/>
        </p:nvSpPr>
        <p:spPr>
          <a:xfrm>
            <a:off x="645953" y="5578679"/>
            <a:ext cx="7466201" cy="646331"/>
          </a:xfrm>
          <a:prstGeom prst="rect">
            <a:avLst/>
          </a:prstGeom>
          <a:noFill/>
        </p:spPr>
        <p:txBody>
          <a:bodyPr wrap="square" rtlCol="0">
            <a:spAutoFit/>
          </a:bodyPr>
          <a:lstStyle/>
          <a:p>
            <a:r>
              <a:rPr lang="en-US" dirty="0" smtClean="0"/>
              <a:t>Although APA won’t be used in this orientation it will be put in this orientation during fabrication so it’s important that it can tolerate it.</a:t>
            </a:r>
            <a:endParaRPr lang="en-US" dirty="0"/>
          </a:p>
        </p:txBody>
      </p:sp>
      <p:sp>
        <p:nvSpPr>
          <p:cNvPr id="10" name="Slide Number Placeholder 9"/>
          <p:cNvSpPr>
            <a:spLocks noGrp="1"/>
          </p:cNvSpPr>
          <p:nvPr>
            <p:ph type="sldNum" sz="quarter" idx="12"/>
          </p:nvPr>
        </p:nvSpPr>
        <p:spPr/>
        <p:txBody>
          <a:bodyPr/>
          <a:lstStyle/>
          <a:p>
            <a:fld id="{120C6250-5FF3-42B5-91AE-4EE9F84567D7}" type="slidenum">
              <a:rPr lang="en-US" smtClean="0"/>
              <a:t>15</a:t>
            </a:fld>
            <a:endParaRPr lang="en-US"/>
          </a:p>
        </p:txBody>
      </p:sp>
    </p:spTree>
    <p:extLst>
      <p:ext uri="{BB962C8B-B14F-4D97-AF65-F5344CB8AC3E}">
        <p14:creationId xmlns:p14="http://schemas.microsoft.com/office/powerpoint/2010/main" val="35842251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411480" y="1676400"/>
            <a:ext cx="8107680" cy="4066469"/>
            <a:chOff x="411480" y="1676400"/>
            <a:chExt cx="8107680" cy="4066469"/>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411480" y="1676400"/>
              <a:ext cx="8107680" cy="4066469"/>
            </a:xfrm>
            <a:prstGeom prst="rect">
              <a:avLst/>
            </a:prstGeom>
          </p:spPr>
        </p:pic>
        <p:sp>
          <p:nvSpPr>
            <p:cNvPr id="4" name="TextBox 3"/>
            <p:cNvSpPr txBox="1"/>
            <p:nvPr/>
          </p:nvSpPr>
          <p:spPr>
            <a:xfrm>
              <a:off x="6926580" y="4297680"/>
              <a:ext cx="1501140" cy="246221"/>
            </a:xfrm>
            <a:prstGeom prst="rect">
              <a:avLst/>
            </a:prstGeom>
            <a:solidFill>
              <a:schemeClr val="bg1">
                <a:lumMod val="75000"/>
              </a:schemeClr>
            </a:solidFill>
          </p:spPr>
          <p:txBody>
            <a:bodyPr wrap="square" rtlCol="0">
              <a:spAutoFit/>
            </a:bodyPr>
            <a:lstStyle/>
            <a:p>
              <a:r>
                <a:rPr lang="en-US" sz="1000" dirty="0" smtClean="0"/>
                <a:t>yield strength 240 MPa</a:t>
              </a:r>
              <a:endParaRPr lang="en-US" sz="1000" dirty="0"/>
            </a:p>
          </p:txBody>
        </p:sp>
        <p:sp>
          <p:nvSpPr>
            <p:cNvPr id="5" name="TextBox 4"/>
            <p:cNvSpPr txBox="1"/>
            <p:nvPr/>
          </p:nvSpPr>
          <p:spPr>
            <a:xfrm>
              <a:off x="4091940" y="4030980"/>
              <a:ext cx="1005840" cy="246221"/>
            </a:xfrm>
            <a:prstGeom prst="rect">
              <a:avLst/>
            </a:prstGeom>
            <a:solidFill>
              <a:schemeClr val="bg1">
                <a:lumMod val="75000"/>
              </a:schemeClr>
            </a:solidFill>
          </p:spPr>
          <p:txBody>
            <a:bodyPr wrap="square" rtlCol="0">
              <a:spAutoFit/>
            </a:bodyPr>
            <a:lstStyle/>
            <a:p>
              <a:r>
                <a:rPr lang="en-US" sz="1000" dirty="0" smtClean="0"/>
                <a:t>Center of mass</a:t>
              </a:r>
              <a:endParaRPr lang="en-US" sz="1000" dirty="0"/>
            </a:p>
          </p:txBody>
        </p:sp>
      </p:grpSp>
      <p:sp>
        <p:nvSpPr>
          <p:cNvPr id="7" name="Shape 75"/>
          <p:cNvSpPr txBox="1">
            <a:spLocks noGrp="1"/>
          </p:cNvSpPr>
          <p:nvPr/>
        </p:nvSpPr>
        <p:spPr>
          <a:xfrm>
            <a:off x="2512530" y="3154593"/>
            <a:ext cx="1846110" cy="4839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R="0" lvl="0" algn="l" rtl="0">
              <a:lnSpc>
                <a:spcPct val="115000"/>
              </a:lnSpc>
              <a:spcBef>
                <a:spcPts val="0"/>
              </a:spcBef>
              <a:spcAft>
                <a:spcPts val="1600"/>
              </a:spcAft>
              <a:buClr>
                <a:schemeClr val="dk2"/>
              </a:buClr>
              <a:buSzPct val="100000"/>
              <a:buNone/>
              <a:defRPr sz="1800" b="0" i="0" u="none" strike="noStrike" cap="none">
                <a:solidFill>
                  <a:schemeClr val="dk2"/>
                </a:solidFill>
                <a:latin typeface="Arial"/>
                <a:ea typeface="Arial"/>
                <a:cs typeface="Arial"/>
                <a:sym typeface="Arial"/>
              </a:defRPr>
            </a:lvl1pPr>
            <a:lvl2pPr marR="0" lvl="1" algn="l" rtl="0">
              <a:lnSpc>
                <a:spcPct val="115000"/>
              </a:lnSpc>
              <a:spcBef>
                <a:spcPts val="0"/>
              </a:spcBef>
              <a:spcAft>
                <a:spcPts val="1600"/>
              </a:spcAft>
              <a:buClr>
                <a:schemeClr val="dk2"/>
              </a:buClr>
              <a:buNone/>
              <a:defRPr sz="1400" b="0" i="0" u="none" strike="noStrike" cap="none">
                <a:solidFill>
                  <a:schemeClr val="dk2"/>
                </a:solidFill>
                <a:latin typeface="Arial"/>
                <a:ea typeface="Arial"/>
                <a:cs typeface="Arial"/>
                <a:sym typeface="Arial"/>
              </a:defRPr>
            </a:lvl2pPr>
            <a:lvl3pPr marR="0" lvl="2" algn="l" rtl="0">
              <a:lnSpc>
                <a:spcPct val="115000"/>
              </a:lnSpc>
              <a:spcBef>
                <a:spcPts val="0"/>
              </a:spcBef>
              <a:spcAft>
                <a:spcPts val="1600"/>
              </a:spcAft>
              <a:buClr>
                <a:schemeClr val="dk2"/>
              </a:buClr>
              <a:buNone/>
              <a:defRPr sz="1400" b="0" i="0" u="none" strike="noStrike" cap="none">
                <a:solidFill>
                  <a:schemeClr val="dk2"/>
                </a:solidFill>
                <a:latin typeface="Arial"/>
                <a:ea typeface="Arial"/>
                <a:cs typeface="Arial"/>
                <a:sym typeface="Arial"/>
              </a:defRPr>
            </a:lvl3pPr>
            <a:lvl4pPr marR="0" lvl="3" algn="l" rtl="0">
              <a:lnSpc>
                <a:spcPct val="115000"/>
              </a:lnSpc>
              <a:spcBef>
                <a:spcPts val="0"/>
              </a:spcBef>
              <a:spcAft>
                <a:spcPts val="1600"/>
              </a:spcAft>
              <a:buClr>
                <a:schemeClr val="dk2"/>
              </a:buClr>
              <a:buNone/>
              <a:defRPr sz="1400" b="0" i="0" u="none" strike="noStrike" cap="none">
                <a:solidFill>
                  <a:schemeClr val="dk2"/>
                </a:solidFill>
                <a:latin typeface="Arial"/>
                <a:ea typeface="Arial"/>
                <a:cs typeface="Arial"/>
                <a:sym typeface="Arial"/>
              </a:defRPr>
            </a:lvl4pPr>
            <a:lvl5pPr marR="0" lvl="4" algn="l" rtl="0">
              <a:lnSpc>
                <a:spcPct val="115000"/>
              </a:lnSpc>
              <a:spcBef>
                <a:spcPts val="0"/>
              </a:spcBef>
              <a:spcAft>
                <a:spcPts val="1600"/>
              </a:spcAft>
              <a:buClr>
                <a:schemeClr val="dk2"/>
              </a:buClr>
              <a:buNone/>
              <a:defRPr sz="1400" b="0" i="0" u="none" strike="noStrike" cap="none">
                <a:solidFill>
                  <a:schemeClr val="dk2"/>
                </a:solidFill>
                <a:latin typeface="Arial"/>
                <a:ea typeface="Arial"/>
                <a:cs typeface="Arial"/>
                <a:sym typeface="Arial"/>
              </a:defRPr>
            </a:lvl5pPr>
            <a:lvl6pPr marR="0" lvl="5" algn="l" rtl="0">
              <a:lnSpc>
                <a:spcPct val="115000"/>
              </a:lnSpc>
              <a:spcBef>
                <a:spcPts val="0"/>
              </a:spcBef>
              <a:spcAft>
                <a:spcPts val="1600"/>
              </a:spcAft>
              <a:buClr>
                <a:schemeClr val="dk2"/>
              </a:buClr>
              <a:buNone/>
              <a:defRPr sz="1400" b="0" i="0" u="none" strike="noStrike" cap="none">
                <a:solidFill>
                  <a:schemeClr val="dk2"/>
                </a:solidFill>
                <a:latin typeface="Arial"/>
                <a:ea typeface="Arial"/>
                <a:cs typeface="Arial"/>
                <a:sym typeface="Arial"/>
              </a:defRPr>
            </a:lvl6pPr>
            <a:lvl7pPr marR="0" lvl="6" algn="l" rtl="0">
              <a:lnSpc>
                <a:spcPct val="115000"/>
              </a:lnSpc>
              <a:spcBef>
                <a:spcPts val="0"/>
              </a:spcBef>
              <a:spcAft>
                <a:spcPts val="1600"/>
              </a:spcAft>
              <a:buClr>
                <a:schemeClr val="dk2"/>
              </a:buClr>
              <a:buNone/>
              <a:defRPr sz="1400" b="0" i="0" u="none" strike="noStrike" cap="none">
                <a:solidFill>
                  <a:schemeClr val="dk2"/>
                </a:solidFill>
                <a:latin typeface="Arial"/>
                <a:ea typeface="Arial"/>
                <a:cs typeface="Arial"/>
                <a:sym typeface="Arial"/>
              </a:defRPr>
            </a:lvl7pPr>
            <a:lvl8pPr marR="0" lvl="7" algn="l" rtl="0">
              <a:lnSpc>
                <a:spcPct val="115000"/>
              </a:lnSpc>
              <a:spcBef>
                <a:spcPts val="0"/>
              </a:spcBef>
              <a:spcAft>
                <a:spcPts val="1600"/>
              </a:spcAft>
              <a:buClr>
                <a:schemeClr val="dk2"/>
              </a:buClr>
              <a:buNone/>
              <a:defRPr sz="1400" b="0" i="0" u="none" strike="noStrike" cap="none">
                <a:solidFill>
                  <a:schemeClr val="dk2"/>
                </a:solidFill>
                <a:latin typeface="Arial"/>
                <a:ea typeface="Arial"/>
                <a:cs typeface="Arial"/>
                <a:sym typeface="Arial"/>
              </a:defRPr>
            </a:lvl8pPr>
            <a:lvl9pPr marR="0" lvl="8" algn="l" rtl="0">
              <a:lnSpc>
                <a:spcPct val="115000"/>
              </a:lnSpc>
              <a:spcBef>
                <a:spcPts val="0"/>
              </a:spcBef>
              <a:spcAft>
                <a:spcPts val="1600"/>
              </a:spcAft>
              <a:buClr>
                <a:schemeClr val="dk2"/>
              </a:buClr>
              <a:buNone/>
              <a:defRPr sz="1400" b="0" i="0" u="none" strike="noStrike" cap="none">
                <a:solidFill>
                  <a:schemeClr val="dk2"/>
                </a:solidFill>
                <a:latin typeface="Arial"/>
                <a:ea typeface="Arial"/>
                <a:cs typeface="Arial"/>
                <a:sym typeface="Arial"/>
              </a:defRPr>
            </a:lvl9pPr>
          </a:lstStyle>
          <a:p>
            <a:pPr lvl="0" rtl="0">
              <a:spcBef>
                <a:spcPts val="0"/>
              </a:spcBef>
              <a:buNone/>
            </a:pPr>
            <a:r>
              <a:rPr lang="en" sz="1600" dirty="0" smtClean="0">
                <a:solidFill>
                  <a:schemeClr val="dk1"/>
                </a:solidFill>
              </a:rPr>
              <a:t>σ</a:t>
            </a:r>
            <a:r>
              <a:rPr lang="en" sz="1600" baseline="-25000" dirty="0" smtClean="0">
                <a:solidFill>
                  <a:schemeClr val="dk1"/>
                </a:solidFill>
              </a:rPr>
              <a:t>beam </a:t>
            </a:r>
            <a:r>
              <a:rPr lang="en" sz="1600" dirty="0">
                <a:solidFill>
                  <a:schemeClr val="dk1"/>
                </a:solidFill>
              </a:rPr>
              <a:t>= 17.3 MPa</a:t>
            </a:r>
          </a:p>
          <a:p>
            <a:pPr lvl="0">
              <a:spcBef>
                <a:spcPts val="0"/>
              </a:spcBef>
              <a:buNone/>
            </a:pPr>
            <a:endParaRPr sz="1600" dirty="0">
              <a:solidFill>
                <a:srgbClr val="000000"/>
              </a:solidFill>
            </a:endParaRPr>
          </a:p>
        </p:txBody>
      </p:sp>
      <p:cxnSp>
        <p:nvCxnSpPr>
          <p:cNvPr id="8" name="Shape 77"/>
          <p:cNvCxnSpPr/>
          <p:nvPr/>
        </p:nvCxnSpPr>
        <p:spPr>
          <a:xfrm>
            <a:off x="3514030" y="3570208"/>
            <a:ext cx="715070" cy="1344692"/>
          </a:xfrm>
          <a:prstGeom prst="straightConnector1">
            <a:avLst/>
          </a:prstGeom>
          <a:noFill/>
          <a:ln w="9525" cap="flat" cmpd="sng">
            <a:solidFill>
              <a:srgbClr val="000000"/>
            </a:solidFill>
            <a:prstDash val="solid"/>
            <a:round/>
            <a:headEnd type="none" w="lg" len="lg"/>
            <a:tailEnd type="triangle" w="sm" len="lg"/>
          </a:ln>
        </p:spPr>
      </p:cxnSp>
      <p:sp>
        <p:nvSpPr>
          <p:cNvPr id="9" name="TextBox 8"/>
          <p:cNvSpPr txBox="1"/>
          <p:nvPr/>
        </p:nvSpPr>
        <p:spPr>
          <a:xfrm>
            <a:off x="335560" y="1216403"/>
            <a:ext cx="4647501" cy="369332"/>
          </a:xfrm>
          <a:prstGeom prst="rect">
            <a:avLst/>
          </a:prstGeom>
          <a:noFill/>
        </p:spPr>
        <p:txBody>
          <a:bodyPr wrap="square" rtlCol="0">
            <a:spAutoFit/>
          </a:bodyPr>
          <a:lstStyle/>
          <a:p>
            <a:r>
              <a:rPr lang="en-US" dirty="0" smtClean="0"/>
              <a:t>APA held horizontally, simply supported at end</a:t>
            </a:r>
            <a:endParaRPr lang="en-US" dirty="0"/>
          </a:p>
        </p:txBody>
      </p:sp>
      <p:sp>
        <p:nvSpPr>
          <p:cNvPr id="6" name="Slide Number Placeholder 5"/>
          <p:cNvSpPr>
            <a:spLocks noGrp="1"/>
          </p:cNvSpPr>
          <p:nvPr>
            <p:ph type="sldNum" sz="quarter" idx="12"/>
          </p:nvPr>
        </p:nvSpPr>
        <p:spPr/>
        <p:txBody>
          <a:bodyPr/>
          <a:lstStyle/>
          <a:p>
            <a:fld id="{120C6250-5FF3-42B5-91AE-4EE9F84567D7}" type="slidenum">
              <a:rPr lang="en-US" smtClean="0"/>
              <a:t>16</a:t>
            </a:fld>
            <a:endParaRPr lang="en-US"/>
          </a:p>
        </p:txBody>
      </p:sp>
    </p:spTree>
    <p:extLst>
      <p:ext uri="{BB962C8B-B14F-4D97-AF65-F5344CB8AC3E}">
        <p14:creationId xmlns:p14="http://schemas.microsoft.com/office/powerpoint/2010/main" val="22575459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956989" y="443756"/>
            <a:ext cx="4647105" cy="5955323"/>
            <a:chOff x="2391507" y="468923"/>
            <a:chExt cx="4647105" cy="5955323"/>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2391507" y="468923"/>
              <a:ext cx="4647105" cy="5955323"/>
            </a:xfrm>
            <a:prstGeom prst="rect">
              <a:avLst/>
            </a:prstGeom>
          </p:spPr>
        </p:pic>
        <p:sp>
          <p:nvSpPr>
            <p:cNvPr id="3" name="TextBox 2"/>
            <p:cNvSpPr txBox="1"/>
            <p:nvPr/>
          </p:nvSpPr>
          <p:spPr>
            <a:xfrm>
              <a:off x="4966284" y="5696125"/>
              <a:ext cx="1627464" cy="646331"/>
            </a:xfrm>
            <a:prstGeom prst="rect">
              <a:avLst/>
            </a:prstGeom>
            <a:noFill/>
          </p:spPr>
          <p:txBody>
            <a:bodyPr wrap="square" rtlCol="0">
              <a:spAutoFit/>
            </a:bodyPr>
            <a:lstStyle/>
            <a:p>
              <a:r>
                <a:rPr lang="en-US" dirty="0" smtClean="0"/>
                <a:t>max deflection</a:t>
              </a:r>
            </a:p>
            <a:p>
              <a:r>
                <a:rPr lang="en-US" dirty="0" smtClean="0"/>
                <a:t>0.1mm</a:t>
              </a:r>
              <a:endParaRPr lang="en-US" dirty="0"/>
            </a:p>
          </p:txBody>
        </p:sp>
      </p:grpSp>
      <p:sp>
        <p:nvSpPr>
          <p:cNvPr id="6" name="TextBox 5"/>
          <p:cNvSpPr txBox="1"/>
          <p:nvPr/>
        </p:nvSpPr>
        <p:spPr>
          <a:xfrm>
            <a:off x="5972961" y="2206304"/>
            <a:ext cx="2810312" cy="1200329"/>
          </a:xfrm>
          <a:prstGeom prst="rect">
            <a:avLst/>
          </a:prstGeom>
          <a:noFill/>
        </p:spPr>
        <p:txBody>
          <a:bodyPr wrap="square" rtlCol="0">
            <a:spAutoFit/>
          </a:bodyPr>
          <a:lstStyle/>
          <a:p>
            <a:r>
              <a:rPr lang="en-US" dirty="0" smtClean="0"/>
              <a:t>APA hanging vertically under its own weight, supported at center of top plate.</a:t>
            </a:r>
            <a:endParaRPr lang="en-US" dirty="0"/>
          </a:p>
        </p:txBody>
      </p:sp>
      <p:sp>
        <p:nvSpPr>
          <p:cNvPr id="7" name="Slide Number Placeholder 6"/>
          <p:cNvSpPr>
            <a:spLocks noGrp="1"/>
          </p:cNvSpPr>
          <p:nvPr>
            <p:ph type="sldNum" sz="quarter" idx="12"/>
          </p:nvPr>
        </p:nvSpPr>
        <p:spPr/>
        <p:txBody>
          <a:bodyPr/>
          <a:lstStyle/>
          <a:p>
            <a:fld id="{120C6250-5FF3-42B5-91AE-4EE9F84567D7}" type="slidenum">
              <a:rPr lang="en-US" smtClean="0"/>
              <a:t>17</a:t>
            </a:fld>
            <a:endParaRPr lang="en-US"/>
          </a:p>
        </p:txBody>
      </p:sp>
    </p:spTree>
    <p:extLst>
      <p:ext uri="{BB962C8B-B14F-4D97-AF65-F5344CB8AC3E}">
        <p14:creationId xmlns:p14="http://schemas.microsoft.com/office/powerpoint/2010/main" val="16863230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800611" y="549371"/>
            <a:ext cx="4276537" cy="5650523"/>
            <a:chOff x="2579077" y="515815"/>
            <a:chExt cx="4276537" cy="5650523"/>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2579077" y="515815"/>
              <a:ext cx="4276537" cy="5650523"/>
            </a:xfrm>
            <a:prstGeom prst="rect">
              <a:avLst/>
            </a:prstGeom>
          </p:spPr>
        </p:pic>
        <p:sp>
          <p:nvSpPr>
            <p:cNvPr id="3" name="TextBox 2"/>
            <p:cNvSpPr txBox="1"/>
            <p:nvPr/>
          </p:nvSpPr>
          <p:spPr>
            <a:xfrm>
              <a:off x="5282338" y="3811119"/>
              <a:ext cx="1501140" cy="246221"/>
            </a:xfrm>
            <a:prstGeom prst="rect">
              <a:avLst/>
            </a:prstGeom>
            <a:solidFill>
              <a:schemeClr val="bg1">
                <a:lumMod val="75000"/>
              </a:schemeClr>
            </a:solidFill>
          </p:spPr>
          <p:txBody>
            <a:bodyPr wrap="square" rtlCol="0">
              <a:spAutoFit/>
            </a:bodyPr>
            <a:lstStyle/>
            <a:p>
              <a:r>
                <a:rPr lang="en-US" sz="1000" dirty="0" smtClean="0"/>
                <a:t>yield strength 240 MPa</a:t>
              </a:r>
              <a:endParaRPr lang="en-US" sz="1000" dirty="0"/>
            </a:p>
          </p:txBody>
        </p:sp>
        <p:sp>
          <p:nvSpPr>
            <p:cNvPr id="4" name="TextBox 3"/>
            <p:cNvSpPr txBox="1"/>
            <p:nvPr/>
          </p:nvSpPr>
          <p:spPr>
            <a:xfrm>
              <a:off x="4941116" y="855677"/>
              <a:ext cx="1770077" cy="338554"/>
            </a:xfrm>
            <a:prstGeom prst="rect">
              <a:avLst/>
            </a:prstGeom>
            <a:noFill/>
          </p:spPr>
          <p:txBody>
            <a:bodyPr wrap="square" rtlCol="0">
              <a:spAutoFit/>
            </a:bodyPr>
            <a:lstStyle/>
            <a:p>
              <a:r>
                <a:rPr lang="en-US" sz="1600" dirty="0" smtClean="0"/>
                <a:t>max. stress ~4 MPa</a:t>
              </a:r>
              <a:endParaRPr lang="en-US" sz="1600" dirty="0"/>
            </a:p>
          </p:txBody>
        </p:sp>
      </p:grpSp>
      <p:sp>
        <p:nvSpPr>
          <p:cNvPr id="6" name="TextBox 5"/>
          <p:cNvSpPr txBox="1"/>
          <p:nvPr/>
        </p:nvSpPr>
        <p:spPr>
          <a:xfrm>
            <a:off x="5494789" y="2290194"/>
            <a:ext cx="2810312" cy="1200329"/>
          </a:xfrm>
          <a:prstGeom prst="rect">
            <a:avLst/>
          </a:prstGeom>
          <a:noFill/>
        </p:spPr>
        <p:txBody>
          <a:bodyPr wrap="square" rtlCol="0">
            <a:spAutoFit/>
          </a:bodyPr>
          <a:lstStyle/>
          <a:p>
            <a:r>
              <a:rPr lang="en-US" dirty="0" smtClean="0"/>
              <a:t>APA hanging vertically under its own weight, supported at center of top plate.</a:t>
            </a:r>
            <a:endParaRPr lang="en-US" dirty="0"/>
          </a:p>
        </p:txBody>
      </p:sp>
      <p:sp>
        <p:nvSpPr>
          <p:cNvPr id="8" name="Slide Number Placeholder 7"/>
          <p:cNvSpPr>
            <a:spLocks noGrp="1"/>
          </p:cNvSpPr>
          <p:nvPr>
            <p:ph type="sldNum" sz="quarter" idx="12"/>
          </p:nvPr>
        </p:nvSpPr>
        <p:spPr/>
        <p:txBody>
          <a:bodyPr/>
          <a:lstStyle/>
          <a:p>
            <a:fld id="{120C6250-5FF3-42B5-91AE-4EE9F84567D7}" type="slidenum">
              <a:rPr lang="en-US" smtClean="0"/>
              <a:t>18</a:t>
            </a:fld>
            <a:endParaRPr lang="en-US"/>
          </a:p>
        </p:txBody>
      </p:sp>
    </p:spTree>
    <p:extLst>
      <p:ext uri="{BB962C8B-B14F-4D97-AF65-F5344CB8AC3E}">
        <p14:creationId xmlns:p14="http://schemas.microsoft.com/office/powerpoint/2010/main" val="21063948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20C6250-5FF3-42B5-91AE-4EE9F84567D7}" type="slidenum">
              <a:rPr lang="en-US" smtClean="0"/>
              <a:t>19</a:t>
            </a:fld>
            <a:endParaRPr lang="en-US"/>
          </a:p>
        </p:txBody>
      </p:sp>
      <p:pic>
        <p:nvPicPr>
          <p:cNvPr id="5" name="Picture 4"/>
          <p:cNvPicPr/>
          <p:nvPr/>
        </p:nvPicPr>
        <p:blipFill rotWithShape="1">
          <a:blip r:embed="rId2" cstate="print">
            <a:extLst>
              <a:ext uri="{28A0092B-C50C-407E-A947-70E740481C1C}">
                <a14:useLocalDpi xmlns:a14="http://schemas.microsoft.com/office/drawing/2010/main" val="0"/>
              </a:ext>
            </a:extLst>
          </a:blip>
          <a:srcRect/>
          <a:stretch/>
        </p:blipFill>
        <p:spPr bwMode="auto">
          <a:xfrm>
            <a:off x="351392" y="400180"/>
            <a:ext cx="5797737" cy="5782506"/>
          </a:xfrm>
          <a:prstGeom prst="rect">
            <a:avLst/>
          </a:prstGeom>
          <a:ln>
            <a:noFill/>
          </a:ln>
          <a:extLst>
            <a:ext uri="{53640926-AAD7-44D8-BBD7-CCE9431645EC}">
              <a14:shadowObscured xmlns:a14="http://schemas.microsoft.com/office/drawing/2010/main"/>
            </a:ext>
          </a:extLst>
        </p:spPr>
      </p:pic>
      <p:sp>
        <p:nvSpPr>
          <p:cNvPr id="6" name="TextBox 5"/>
          <p:cNvSpPr txBox="1"/>
          <p:nvPr/>
        </p:nvSpPr>
        <p:spPr>
          <a:xfrm>
            <a:off x="6249799" y="1224794"/>
            <a:ext cx="2827089" cy="2585323"/>
          </a:xfrm>
          <a:prstGeom prst="rect">
            <a:avLst/>
          </a:prstGeom>
          <a:noFill/>
        </p:spPr>
        <p:txBody>
          <a:bodyPr wrap="square" rtlCol="0">
            <a:spAutoFit/>
          </a:bodyPr>
          <a:lstStyle/>
          <a:p>
            <a:r>
              <a:rPr lang="en-US" dirty="0" smtClean="0"/>
              <a:t>   Distortion </a:t>
            </a:r>
            <a:r>
              <a:rPr lang="en-US" dirty="0"/>
              <a:t>of the APA frame under wire load.  Arrows are not shown across end tubes but loading is present as an evenly distributed </a:t>
            </a:r>
            <a:r>
              <a:rPr lang="en-US" dirty="0" smtClean="0"/>
              <a:t>load.</a:t>
            </a:r>
          </a:p>
          <a:p>
            <a:r>
              <a:rPr lang="en-US" dirty="0"/>
              <a:t> </a:t>
            </a:r>
            <a:r>
              <a:rPr lang="en-US" dirty="0" smtClean="0"/>
              <a:t>  The </a:t>
            </a:r>
            <a:r>
              <a:rPr lang="en-US" dirty="0"/>
              <a:t>maximum in-plane distortion seen with this loading is under 0.2mm.</a:t>
            </a:r>
          </a:p>
        </p:txBody>
      </p:sp>
    </p:spTree>
    <p:extLst>
      <p:ext uri="{BB962C8B-B14F-4D97-AF65-F5344CB8AC3E}">
        <p14:creationId xmlns:p14="http://schemas.microsoft.com/office/powerpoint/2010/main" val="13644768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411181813"/>
              </p:ext>
            </p:extLst>
          </p:nvPr>
        </p:nvGraphicFramePr>
        <p:xfrm>
          <a:off x="612395" y="1297325"/>
          <a:ext cx="7868874" cy="5083980"/>
        </p:xfrm>
        <a:graphic>
          <a:graphicData uri="http://schemas.openxmlformats.org/drawingml/2006/table">
            <a:tbl>
              <a:tblPr firstRow="1" bandRow="1">
                <a:tableStyleId>{5C22544A-7EE6-4342-B048-85BDC9FD1C3A}</a:tableStyleId>
              </a:tblPr>
              <a:tblGrid>
                <a:gridCol w="2622958"/>
                <a:gridCol w="2622958"/>
                <a:gridCol w="2622958"/>
              </a:tblGrid>
              <a:tr h="393150">
                <a:tc>
                  <a:txBody>
                    <a:bodyPr/>
                    <a:lstStyle/>
                    <a:p>
                      <a:r>
                        <a:rPr lang="en-US" sz="1800" dirty="0" smtClean="0"/>
                        <a:t>Parameter (APA Centric)</a:t>
                      </a:r>
                      <a:endParaRPr lang="en-US" sz="1800" dirty="0"/>
                    </a:p>
                  </a:txBody>
                  <a:tcPr/>
                </a:tc>
                <a:tc>
                  <a:txBody>
                    <a:bodyPr/>
                    <a:lstStyle/>
                    <a:p>
                      <a:r>
                        <a:rPr lang="en-US" sz="1800" dirty="0" smtClean="0"/>
                        <a:t>Design Requirement</a:t>
                      </a:r>
                      <a:endParaRPr lang="en-US" sz="1800" dirty="0"/>
                    </a:p>
                  </a:txBody>
                  <a:tcPr/>
                </a:tc>
                <a:tc>
                  <a:txBody>
                    <a:bodyPr/>
                    <a:lstStyle/>
                    <a:p>
                      <a:r>
                        <a:rPr lang="en-US" sz="1800" dirty="0" smtClean="0"/>
                        <a:t>Impact on APA Design</a:t>
                      </a:r>
                      <a:endParaRPr lang="en-US" sz="1800" dirty="0"/>
                    </a:p>
                  </a:txBody>
                  <a:tcPr/>
                </a:tc>
              </a:tr>
              <a:tr h="704852">
                <a:tc>
                  <a:txBody>
                    <a:bodyPr/>
                    <a:lstStyle/>
                    <a:p>
                      <a:r>
                        <a:rPr lang="en-US" dirty="0" smtClean="0"/>
                        <a:t>Wire tension</a:t>
                      </a:r>
                      <a:endParaRPr lang="en-US" dirty="0"/>
                    </a:p>
                  </a:txBody>
                  <a:tcPr/>
                </a:tc>
                <a:tc>
                  <a:txBody>
                    <a:bodyPr/>
                    <a:lstStyle/>
                    <a:p>
                      <a:r>
                        <a:rPr lang="en-US" dirty="0" smtClean="0"/>
                        <a:t>5.0 N +/- 1N</a:t>
                      </a:r>
                      <a:endParaRPr lang="en-US" dirty="0"/>
                    </a:p>
                  </a:txBody>
                  <a:tcPr/>
                </a:tc>
                <a:tc>
                  <a:txBody>
                    <a:bodyPr/>
                    <a:lstStyle/>
                    <a:p>
                      <a:r>
                        <a:rPr lang="en-US" sz="1400" dirty="0" smtClean="0"/>
                        <a:t>Frame must be rigid enough to carry</a:t>
                      </a:r>
                      <a:r>
                        <a:rPr lang="en-US" sz="1400" baseline="0" dirty="0" smtClean="0"/>
                        <a:t> several thousand tensioned wires.</a:t>
                      </a:r>
                      <a:endParaRPr lang="en-US" sz="1400" dirty="0"/>
                    </a:p>
                  </a:txBody>
                  <a:tcPr/>
                </a:tc>
              </a:tr>
              <a:tr h="499270">
                <a:tc>
                  <a:txBody>
                    <a:bodyPr/>
                    <a:lstStyle/>
                    <a:p>
                      <a:r>
                        <a:rPr lang="en-US" dirty="0" smtClean="0"/>
                        <a:t>APA frame planarity</a:t>
                      </a:r>
                      <a:endParaRPr lang="en-US" dirty="0"/>
                    </a:p>
                  </a:txBody>
                  <a:tcPr/>
                </a:tc>
                <a:tc>
                  <a:txBody>
                    <a:bodyPr/>
                    <a:lstStyle/>
                    <a:p>
                      <a:r>
                        <a:rPr lang="en-US" dirty="0" smtClean="0"/>
                        <a:t>5mm</a:t>
                      </a:r>
                      <a:endParaRPr lang="en-US" dirty="0"/>
                    </a:p>
                  </a:txBody>
                  <a:tcPr/>
                </a:tc>
                <a:tc>
                  <a:txBody>
                    <a:bodyPr/>
                    <a:lstStyle/>
                    <a:p>
                      <a:r>
                        <a:rPr lang="en-US" sz="1400" dirty="0" smtClean="0"/>
                        <a:t>Careful fabrication of frame components, inspection survey.</a:t>
                      </a:r>
                      <a:endParaRPr lang="en-US" sz="1400" dirty="0"/>
                    </a:p>
                  </a:txBody>
                  <a:tcPr/>
                </a:tc>
              </a:tr>
              <a:tr h="616746">
                <a:tc>
                  <a:txBody>
                    <a:bodyPr/>
                    <a:lstStyle/>
                    <a:p>
                      <a:r>
                        <a:rPr lang="en-US" dirty="0" smtClean="0"/>
                        <a:t>Bias voltage</a:t>
                      </a:r>
                      <a:endParaRPr lang="en-US" dirty="0"/>
                    </a:p>
                  </a:txBody>
                  <a:tcPr/>
                </a:tc>
                <a:tc>
                  <a:txBody>
                    <a:bodyPr/>
                    <a:lstStyle/>
                    <a:p>
                      <a:r>
                        <a:rPr lang="en-US" dirty="0" smtClean="0"/>
                        <a:t>Must hold 150% of max operating voltage</a:t>
                      </a:r>
                      <a:endParaRPr lang="en-US" dirty="0"/>
                    </a:p>
                  </a:txBody>
                  <a:tcPr/>
                </a:tc>
                <a:tc>
                  <a:txBody>
                    <a:bodyPr/>
                    <a:lstStyle/>
                    <a:p>
                      <a:r>
                        <a:rPr lang="en-US" sz="1400" dirty="0" smtClean="0"/>
                        <a:t>Wire</a:t>
                      </a:r>
                      <a:r>
                        <a:rPr lang="en-US" sz="1400" baseline="0" dirty="0" smtClean="0"/>
                        <a:t> holding parts made of clean insulating material – mostly G10.</a:t>
                      </a:r>
                      <a:endParaRPr lang="en-US" sz="1400" dirty="0"/>
                    </a:p>
                  </a:txBody>
                  <a:tcPr/>
                </a:tc>
              </a:tr>
              <a:tr h="499270">
                <a:tc>
                  <a:txBody>
                    <a:bodyPr/>
                    <a:lstStyle/>
                    <a:p>
                      <a:r>
                        <a:rPr lang="en-US" dirty="0" smtClean="0"/>
                        <a:t>S/N</a:t>
                      </a:r>
                      <a:endParaRPr lang="en-US" dirty="0"/>
                    </a:p>
                  </a:txBody>
                  <a:tcPr/>
                </a:tc>
                <a:tc>
                  <a:txBody>
                    <a:bodyPr/>
                    <a:lstStyle/>
                    <a:p>
                      <a:r>
                        <a:rPr lang="en-US" dirty="0" smtClean="0"/>
                        <a:t>&gt;9:1</a:t>
                      </a:r>
                      <a:endParaRPr lang="en-US" dirty="0"/>
                    </a:p>
                  </a:txBody>
                  <a:tcPr/>
                </a:tc>
                <a:tc>
                  <a:txBody>
                    <a:bodyPr/>
                    <a:lstStyle/>
                    <a:p>
                      <a:r>
                        <a:rPr lang="en-US" sz="1400" dirty="0" smtClean="0"/>
                        <a:t>Helps determine optimum wire pitch and wire material</a:t>
                      </a:r>
                      <a:endParaRPr lang="en-US" sz="1400" dirty="0"/>
                    </a:p>
                  </a:txBody>
                  <a:tcPr/>
                </a:tc>
              </a:tr>
              <a:tr h="393150">
                <a:tc>
                  <a:txBody>
                    <a:bodyPr/>
                    <a:lstStyle/>
                    <a:p>
                      <a:r>
                        <a:rPr lang="en-US" dirty="0" smtClean="0"/>
                        <a:t>Wire pitch</a:t>
                      </a:r>
                      <a:endParaRPr lang="en-US" dirty="0"/>
                    </a:p>
                  </a:txBody>
                  <a:tcPr/>
                </a:tc>
                <a:tc>
                  <a:txBody>
                    <a:bodyPr/>
                    <a:lstStyle/>
                    <a:p>
                      <a:r>
                        <a:rPr lang="en-US" dirty="0" smtClean="0"/>
                        <a:t>~5mm</a:t>
                      </a:r>
                      <a:endParaRPr lang="en-US" dirty="0"/>
                    </a:p>
                  </a:txBody>
                  <a:tcPr/>
                </a:tc>
                <a:tc>
                  <a:txBody>
                    <a:bodyPr/>
                    <a:lstStyle/>
                    <a:p>
                      <a:r>
                        <a:rPr lang="en-US" sz="1400" dirty="0" smtClean="0"/>
                        <a:t>Determines pin and slot spacing.</a:t>
                      </a:r>
                      <a:endParaRPr lang="en-US" sz="1400" dirty="0"/>
                    </a:p>
                  </a:txBody>
                  <a:tcPr/>
                </a:tc>
              </a:tr>
              <a:tr h="704852">
                <a:tc>
                  <a:txBody>
                    <a:bodyPr/>
                    <a:lstStyle/>
                    <a:p>
                      <a:r>
                        <a:rPr lang="en-US" dirty="0" smtClean="0"/>
                        <a:t>Wire position tolerance</a:t>
                      </a:r>
                      <a:endParaRPr lang="en-US" dirty="0"/>
                    </a:p>
                  </a:txBody>
                  <a:tcPr/>
                </a:tc>
                <a:tc>
                  <a:txBody>
                    <a:bodyPr/>
                    <a:lstStyle/>
                    <a:p>
                      <a:r>
                        <a:rPr lang="en-US" dirty="0" smtClean="0"/>
                        <a:t>0.5mm</a:t>
                      </a:r>
                      <a:endParaRPr lang="en-US" dirty="0"/>
                    </a:p>
                  </a:txBody>
                  <a:tcPr/>
                </a:tc>
                <a:tc>
                  <a:txBody>
                    <a:bodyPr/>
                    <a:lstStyle/>
                    <a:p>
                      <a:r>
                        <a:rPr lang="en-US" sz="1400" dirty="0" smtClean="0"/>
                        <a:t>In</a:t>
                      </a:r>
                      <a:r>
                        <a:rPr lang="en-US" sz="1400" baseline="0" dirty="0" smtClean="0"/>
                        <a:t> plane spacing depends on wire board accuracy.  Plane to plane spacing on frame flatness as well.</a:t>
                      </a:r>
                      <a:endParaRPr lang="en-US" sz="1400" dirty="0"/>
                    </a:p>
                  </a:txBody>
                  <a:tcPr/>
                </a:tc>
              </a:tr>
              <a:tr h="499270">
                <a:tc>
                  <a:txBody>
                    <a:bodyPr/>
                    <a:lstStyle/>
                    <a:p>
                      <a:r>
                        <a:rPr lang="en-US" dirty="0" smtClean="0"/>
                        <a:t>Induction wire angle</a:t>
                      </a:r>
                      <a:endParaRPr lang="en-US" dirty="0"/>
                    </a:p>
                  </a:txBody>
                  <a:tcPr/>
                </a:tc>
                <a:tc>
                  <a:txBody>
                    <a:bodyPr/>
                    <a:lstStyle/>
                    <a:p>
                      <a:r>
                        <a:rPr lang="en-US" dirty="0" smtClean="0"/>
                        <a:t>35.71 degrees</a:t>
                      </a:r>
                      <a:endParaRPr lang="en-US" dirty="0"/>
                    </a:p>
                  </a:txBody>
                  <a:tcPr/>
                </a:tc>
                <a:tc>
                  <a:txBody>
                    <a:bodyPr/>
                    <a:lstStyle/>
                    <a:p>
                      <a:r>
                        <a:rPr lang="en-US" sz="1400" dirty="0" smtClean="0"/>
                        <a:t>Helps determine pin</a:t>
                      </a:r>
                      <a:r>
                        <a:rPr lang="en-US" sz="1400" baseline="0" dirty="0" smtClean="0"/>
                        <a:t> and slot spacing.</a:t>
                      </a:r>
                      <a:endParaRPr lang="en-US" sz="1400" dirty="0"/>
                    </a:p>
                  </a:txBody>
                  <a:tcPr/>
                </a:tc>
              </a:tr>
              <a:tr h="616746">
                <a:tc>
                  <a:txBody>
                    <a:bodyPr/>
                    <a:lstStyle/>
                    <a:p>
                      <a:r>
                        <a:rPr lang="en-US" dirty="0" smtClean="0"/>
                        <a:t>Missing/unreadable</a:t>
                      </a:r>
                      <a:r>
                        <a:rPr lang="en-US" baseline="0" dirty="0" smtClean="0"/>
                        <a:t> channels</a:t>
                      </a:r>
                      <a:endParaRPr lang="en-US" dirty="0"/>
                    </a:p>
                  </a:txBody>
                  <a:tcPr/>
                </a:tc>
                <a:tc>
                  <a:txBody>
                    <a:bodyPr/>
                    <a:lstStyle/>
                    <a:p>
                      <a:r>
                        <a:rPr lang="en-US" dirty="0" smtClean="0"/>
                        <a:t>&lt;0.5% (~13 channels)</a:t>
                      </a:r>
                      <a:endParaRPr lang="en-US" dirty="0"/>
                    </a:p>
                  </a:txBody>
                  <a:tcPr/>
                </a:tc>
                <a:tc>
                  <a:txBody>
                    <a:bodyPr/>
                    <a:lstStyle/>
                    <a:p>
                      <a:r>
                        <a:rPr lang="en-US" sz="1400" dirty="0" smtClean="0"/>
                        <a:t>Attention to fabrication details that minimize</a:t>
                      </a:r>
                      <a:r>
                        <a:rPr lang="en-US" sz="1400" baseline="0" dirty="0" smtClean="0"/>
                        <a:t> broken wires.</a:t>
                      </a:r>
                      <a:endParaRPr lang="en-US" sz="1400" dirty="0"/>
                    </a:p>
                  </a:txBody>
                  <a:tcPr/>
                </a:tc>
              </a:tr>
            </a:tbl>
          </a:graphicData>
        </a:graphic>
      </p:graphicFrame>
      <p:sp>
        <p:nvSpPr>
          <p:cNvPr id="3" name="TextBox 2"/>
          <p:cNvSpPr txBox="1"/>
          <p:nvPr/>
        </p:nvSpPr>
        <p:spPr>
          <a:xfrm>
            <a:off x="679508" y="687898"/>
            <a:ext cx="5176007" cy="338554"/>
          </a:xfrm>
          <a:prstGeom prst="rect">
            <a:avLst/>
          </a:prstGeom>
          <a:noFill/>
        </p:spPr>
        <p:txBody>
          <a:bodyPr wrap="square" rtlCol="0">
            <a:spAutoFit/>
          </a:bodyPr>
          <a:lstStyle/>
          <a:p>
            <a:r>
              <a:rPr lang="en-US" sz="1600" dirty="0" smtClean="0"/>
              <a:t>APA parameter requirements  to meet physics requirements</a:t>
            </a:r>
            <a:endParaRPr lang="en-US" sz="1600" dirty="0"/>
          </a:p>
        </p:txBody>
      </p:sp>
      <p:sp>
        <p:nvSpPr>
          <p:cNvPr id="4" name="Right Brace 3"/>
          <p:cNvSpPr/>
          <p:nvPr/>
        </p:nvSpPr>
        <p:spPr>
          <a:xfrm rot="16200000">
            <a:off x="3162650" y="-1417739"/>
            <a:ext cx="159391" cy="5142451"/>
          </a:xfrm>
          <a:prstGeom prst="rightBrace">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 name="TextBox 4"/>
          <p:cNvSpPr txBox="1"/>
          <p:nvPr/>
        </p:nvSpPr>
        <p:spPr>
          <a:xfrm>
            <a:off x="176169" y="142613"/>
            <a:ext cx="5016616" cy="369332"/>
          </a:xfrm>
          <a:prstGeom prst="rect">
            <a:avLst/>
          </a:prstGeom>
          <a:noFill/>
        </p:spPr>
        <p:txBody>
          <a:bodyPr wrap="square" rtlCol="0">
            <a:spAutoFit/>
          </a:bodyPr>
          <a:lstStyle/>
          <a:p>
            <a:r>
              <a:rPr lang="en-US" dirty="0" smtClean="0"/>
              <a:t>APA requirements from physics requirements</a:t>
            </a:r>
            <a:endParaRPr lang="en-US" dirty="0"/>
          </a:p>
        </p:txBody>
      </p:sp>
      <p:sp>
        <p:nvSpPr>
          <p:cNvPr id="7" name="Slide Number Placeholder 6"/>
          <p:cNvSpPr>
            <a:spLocks noGrp="1"/>
          </p:cNvSpPr>
          <p:nvPr>
            <p:ph type="sldNum" sz="quarter" idx="12"/>
          </p:nvPr>
        </p:nvSpPr>
        <p:spPr/>
        <p:txBody>
          <a:bodyPr/>
          <a:lstStyle/>
          <a:p>
            <a:fld id="{120C6250-5FF3-42B5-91AE-4EE9F84567D7}" type="slidenum">
              <a:rPr lang="en-US" smtClean="0"/>
              <a:t>2</a:t>
            </a:fld>
            <a:endParaRPr lang="en-US"/>
          </a:p>
        </p:txBody>
      </p:sp>
    </p:spTree>
    <p:extLst>
      <p:ext uri="{BB962C8B-B14F-4D97-AF65-F5344CB8AC3E}">
        <p14:creationId xmlns:p14="http://schemas.microsoft.com/office/powerpoint/2010/main" val="12842626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20C6250-5FF3-42B5-91AE-4EE9F84567D7}" type="slidenum">
              <a:rPr lang="en-US" smtClean="0"/>
              <a:pPr/>
              <a:t>20</a:t>
            </a:fld>
            <a:endParaRPr lang="en-US" dirty="0"/>
          </a:p>
        </p:txBody>
      </p:sp>
      <p:pic>
        <p:nvPicPr>
          <p:cNvPr id="4" name="Picture 3"/>
          <p:cNvPicPr/>
          <p:nvPr/>
        </p:nvPicPr>
        <p:blipFill rotWithShape="1">
          <a:blip r:embed="rId2" cstate="print">
            <a:extLst>
              <a:ext uri="{28A0092B-C50C-407E-A947-70E740481C1C}">
                <a14:useLocalDpi xmlns:a14="http://schemas.microsoft.com/office/drawing/2010/main" val="0"/>
              </a:ext>
            </a:extLst>
          </a:blip>
          <a:srcRect/>
          <a:stretch/>
        </p:blipFill>
        <p:spPr bwMode="auto">
          <a:xfrm>
            <a:off x="346047" y="444675"/>
            <a:ext cx="5694026" cy="5696066"/>
          </a:xfrm>
          <a:prstGeom prst="rect">
            <a:avLst/>
          </a:prstGeom>
          <a:ln>
            <a:noFill/>
          </a:ln>
          <a:extLst>
            <a:ext uri="{53640926-AAD7-44D8-BBD7-CCE9431645EC}">
              <a14:shadowObscured xmlns:a14="http://schemas.microsoft.com/office/drawing/2010/main"/>
            </a:ext>
          </a:extLst>
        </p:spPr>
      </p:pic>
      <p:sp>
        <p:nvSpPr>
          <p:cNvPr id="5" name="TextBox 4"/>
          <p:cNvSpPr txBox="1"/>
          <p:nvPr/>
        </p:nvSpPr>
        <p:spPr>
          <a:xfrm>
            <a:off x="6123963" y="2298584"/>
            <a:ext cx="2692866" cy="1200329"/>
          </a:xfrm>
          <a:prstGeom prst="rect">
            <a:avLst/>
          </a:prstGeom>
          <a:noFill/>
        </p:spPr>
        <p:txBody>
          <a:bodyPr wrap="square" rtlCol="0">
            <a:spAutoFit/>
          </a:bodyPr>
          <a:lstStyle/>
          <a:p>
            <a:r>
              <a:rPr lang="en-US" dirty="0" smtClean="0"/>
              <a:t>Stress </a:t>
            </a:r>
            <a:r>
              <a:rPr lang="en-US" dirty="0"/>
              <a:t>due to wire load.  The maximum is 52 </a:t>
            </a:r>
            <a:r>
              <a:rPr lang="en-US" dirty="0" smtClean="0"/>
              <a:t>MPa</a:t>
            </a:r>
            <a:r>
              <a:rPr lang="en-US" dirty="0"/>
              <a:t>.  </a:t>
            </a:r>
            <a:r>
              <a:rPr lang="en-US" dirty="0" smtClean="0"/>
              <a:t>  The </a:t>
            </a:r>
            <a:r>
              <a:rPr lang="en-US" dirty="0"/>
              <a:t>yield stress of 304SS is around 240 </a:t>
            </a:r>
            <a:r>
              <a:rPr lang="en-US" dirty="0" smtClean="0"/>
              <a:t>MPa</a:t>
            </a:r>
            <a:endParaRPr lang="en-US" dirty="0"/>
          </a:p>
        </p:txBody>
      </p:sp>
      <p:sp>
        <p:nvSpPr>
          <p:cNvPr id="6" name="TextBox 5"/>
          <p:cNvSpPr txBox="1"/>
          <p:nvPr/>
        </p:nvSpPr>
        <p:spPr>
          <a:xfrm>
            <a:off x="4697835" y="3087149"/>
            <a:ext cx="1300294" cy="230832"/>
          </a:xfrm>
          <a:prstGeom prst="rect">
            <a:avLst/>
          </a:prstGeom>
          <a:solidFill>
            <a:schemeClr val="bg1">
              <a:lumMod val="75000"/>
            </a:schemeClr>
          </a:solidFill>
        </p:spPr>
        <p:txBody>
          <a:bodyPr wrap="square" rtlCol="0">
            <a:spAutoFit/>
          </a:bodyPr>
          <a:lstStyle/>
          <a:p>
            <a:r>
              <a:rPr lang="en-US" sz="900" dirty="0" smtClean="0"/>
              <a:t>Yield stress = 240 MPa</a:t>
            </a:r>
            <a:endParaRPr lang="en-US" sz="900" dirty="0"/>
          </a:p>
        </p:txBody>
      </p:sp>
    </p:spTree>
    <p:extLst>
      <p:ext uri="{BB962C8B-B14F-4D97-AF65-F5344CB8AC3E}">
        <p14:creationId xmlns:p14="http://schemas.microsoft.com/office/powerpoint/2010/main" val="17667017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026160" y="1158240"/>
            <a:ext cx="6563360" cy="3970318"/>
          </a:xfrm>
          <a:prstGeom prst="rect">
            <a:avLst/>
          </a:prstGeom>
          <a:noFill/>
        </p:spPr>
        <p:txBody>
          <a:bodyPr wrap="square" rtlCol="0">
            <a:spAutoFit/>
          </a:bodyPr>
          <a:lstStyle/>
          <a:p>
            <a:r>
              <a:rPr lang="en-US" dirty="0" smtClean="0"/>
              <a:t>Buckling:</a:t>
            </a:r>
          </a:p>
          <a:p>
            <a:r>
              <a:rPr lang="en-US" dirty="0"/>
              <a:t>Although the compressive long direction load has raised concern about buckling, that is not an issue here</a:t>
            </a:r>
            <a:r>
              <a:rPr lang="en-US" dirty="0" smtClean="0"/>
              <a:t>:</a:t>
            </a:r>
          </a:p>
          <a:p>
            <a:endParaRPr lang="en-US" dirty="0"/>
          </a:p>
          <a:p>
            <a:pPr marL="285750" lvl="0" indent="-285750">
              <a:buFont typeface="Arial" panose="020B0604020202020204" pitchFamily="34" charset="0"/>
              <a:buChar char="•"/>
            </a:pPr>
            <a:r>
              <a:rPr lang="en-US" dirty="0"/>
              <a:t>The loads at opposite ends do not remain collinear as the frame </a:t>
            </a:r>
            <a:r>
              <a:rPr lang="en-US" dirty="0" smtClean="0"/>
              <a:t>deforms (like they do in buckling cases) </a:t>
            </a:r>
            <a:r>
              <a:rPr lang="en-US" dirty="0"/>
              <a:t>because the wires are constrained to stay close to the surface of the </a:t>
            </a:r>
            <a:r>
              <a:rPr lang="en-US" dirty="0" smtClean="0"/>
              <a:t>APA</a:t>
            </a:r>
            <a:r>
              <a:rPr lang="en-US" dirty="0"/>
              <a:t> </a:t>
            </a:r>
            <a:r>
              <a:rPr lang="en-US" dirty="0" smtClean="0"/>
              <a:t>– eliminating the buckling mechanism. </a:t>
            </a:r>
          </a:p>
          <a:p>
            <a:pPr marL="285750" lvl="0" indent="-285750">
              <a:buFont typeface="Arial" panose="020B0604020202020204" pitchFamily="34" charset="0"/>
              <a:buChar char="•"/>
            </a:pPr>
            <a:endParaRPr lang="en-US" dirty="0"/>
          </a:p>
          <a:p>
            <a:pPr marL="285750" lvl="0" indent="-285750">
              <a:buFont typeface="Arial" panose="020B0604020202020204" pitchFamily="34" charset="0"/>
              <a:buChar char="•"/>
            </a:pPr>
            <a:r>
              <a:rPr lang="en-US" dirty="0"/>
              <a:t>If the frame were to start to bow, tilting of the boards that hold the wires would cause a change in wire tension strongly countering that bowing – opposite of the increasing sort of effects that lead to buckling.</a:t>
            </a:r>
          </a:p>
          <a:p>
            <a:endParaRPr lang="en-US" dirty="0"/>
          </a:p>
        </p:txBody>
      </p:sp>
      <p:sp>
        <p:nvSpPr>
          <p:cNvPr id="4" name="Slide Number Placeholder 3"/>
          <p:cNvSpPr>
            <a:spLocks noGrp="1"/>
          </p:cNvSpPr>
          <p:nvPr>
            <p:ph type="sldNum" sz="quarter" idx="12"/>
          </p:nvPr>
        </p:nvSpPr>
        <p:spPr/>
        <p:txBody>
          <a:bodyPr/>
          <a:lstStyle/>
          <a:p>
            <a:fld id="{120C6250-5FF3-42B5-91AE-4EE9F84567D7}" type="slidenum">
              <a:rPr lang="en-US" smtClean="0"/>
              <a:t>21</a:t>
            </a:fld>
            <a:endParaRPr lang="en-US"/>
          </a:p>
        </p:txBody>
      </p:sp>
    </p:spTree>
    <p:extLst>
      <p:ext uri="{BB962C8B-B14F-4D97-AF65-F5344CB8AC3E}">
        <p14:creationId xmlns:p14="http://schemas.microsoft.com/office/powerpoint/2010/main" val="28151953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68742" y="1317072"/>
            <a:ext cx="6056852" cy="3970318"/>
          </a:xfrm>
          <a:prstGeom prst="rect">
            <a:avLst/>
          </a:prstGeom>
          <a:noFill/>
        </p:spPr>
        <p:txBody>
          <a:bodyPr wrap="square" rtlCol="0">
            <a:spAutoFit/>
          </a:bodyPr>
          <a:lstStyle/>
          <a:p>
            <a:r>
              <a:rPr lang="en-US" dirty="0" smtClean="0"/>
              <a:t>   Specifications have been set for flatness of the APA frame and for deviations in wire to wire spacing as well as spacing between wire planes.</a:t>
            </a:r>
          </a:p>
          <a:p>
            <a:r>
              <a:rPr lang="en-US" dirty="0"/>
              <a:t> </a:t>
            </a:r>
            <a:r>
              <a:rPr lang="en-US" dirty="0" smtClean="0"/>
              <a:t>  Wire to wire spacing depends on accurate location of the wire holding boards.</a:t>
            </a:r>
          </a:p>
          <a:p>
            <a:r>
              <a:rPr lang="en-US" dirty="0"/>
              <a:t> </a:t>
            </a:r>
            <a:r>
              <a:rPr lang="en-US" dirty="0" smtClean="0"/>
              <a:t>  Out-of-flatness of the frame can cause a variation in wire plane spacing.  The relationship between these two is complicated.</a:t>
            </a:r>
          </a:p>
          <a:p>
            <a:endParaRPr lang="en-US" dirty="0"/>
          </a:p>
          <a:p>
            <a:r>
              <a:rPr lang="en-US" dirty="0" smtClean="0"/>
              <a:t>   The frame material itself, stainless steel rectangular hollow tubing, is not a precision item.  We have searched suppliers to find those with better than average quality tubing.</a:t>
            </a:r>
          </a:p>
          <a:p>
            <a:r>
              <a:rPr lang="en-US" dirty="0"/>
              <a:t> </a:t>
            </a:r>
            <a:r>
              <a:rPr lang="en-US" dirty="0" smtClean="0"/>
              <a:t>  The APA has also been designed to isolate the crookedness in the tubing from the location of the wire holding boards.</a:t>
            </a:r>
            <a:endParaRPr lang="en-US" dirty="0"/>
          </a:p>
        </p:txBody>
      </p:sp>
      <p:sp>
        <p:nvSpPr>
          <p:cNvPr id="4" name="Slide Number Placeholder 3"/>
          <p:cNvSpPr>
            <a:spLocks noGrp="1"/>
          </p:cNvSpPr>
          <p:nvPr>
            <p:ph type="sldNum" sz="quarter" idx="12"/>
          </p:nvPr>
        </p:nvSpPr>
        <p:spPr/>
        <p:txBody>
          <a:bodyPr/>
          <a:lstStyle/>
          <a:p>
            <a:fld id="{120C6250-5FF3-42B5-91AE-4EE9F84567D7}" type="slidenum">
              <a:rPr lang="en-US" smtClean="0"/>
              <a:t>22</a:t>
            </a:fld>
            <a:endParaRPr lang="en-US"/>
          </a:p>
        </p:txBody>
      </p:sp>
      <p:sp>
        <p:nvSpPr>
          <p:cNvPr id="5" name="TextBox 4"/>
          <p:cNvSpPr txBox="1"/>
          <p:nvPr/>
        </p:nvSpPr>
        <p:spPr>
          <a:xfrm>
            <a:off x="176169" y="151002"/>
            <a:ext cx="2399251" cy="369332"/>
          </a:xfrm>
          <a:prstGeom prst="rect">
            <a:avLst/>
          </a:prstGeom>
          <a:noFill/>
        </p:spPr>
        <p:txBody>
          <a:bodyPr wrap="square" rtlCol="0">
            <a:spAutoFit/>
          </a:bodyPr>
          <a:lstStyle/>
          <a:p>
            <a:r>
              <a:rPr lang="en-US" dirty="0" smtClean="0"/>
              <a:t>Frame distortion</a:t>
            </a:r>
            <a:endParaRPr lang="en-US" dirty="0"/>
          </a:p>
        </p:txBody>
      </p:sp>
    </p:spTree>
    <p:extLst>
      <p:ext uri="{BB962C8B-B14F-4D97-AF65-F5344CB8AC3E}">
        <p14:creationId xmlns:p14="http://schemas.microsoft.com/office/powerpoint/2010/main" val="14280883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p:nvPr>
            <p:extLst>
              <p:ext uri="{D42A27DB-BD31-4B8C-83A1-F6EECF244321}">
                <p14:modId xmlns:p14="http://schemas.microsoft.com/office/powerpoint/2010/main" val="3175962890"/>
              </p:ext>
            </p:extLst>
          </p:nvPr>
        </p:nvGraphicFramePr>
        <p:xfrm>
          <a:off x="1610832" y="299294"/>
          <a:ext cx="6023150" cy="4927046"/>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2"/>
          <p:cNvSpPr txBox="1"/>
          <p:nvPr/>
        </p:nvSpPr>
        <p:spPr>
          <a:xfrm>
            <a:off x="1191237" y="5217952"/>
            <a:ext cx="6996418" cy="954107"/>
          </a:xfrm>
          <a:prstGeom prst="rect">
            <a:avLst/>
          </a:prstGeom>
          <a:noFill/>
        </p:spPr>
        <p:txBody>
          <a:bodyPr wrap="square" rtlCol="0">
            <a:spAutoFit/>
          </a:bodyPr>
          <a:lstStyle/>
          <a:p>
            <a:r>
              <a:rPr lang="en-US" sz="1400" dirty="0" smtClean="0"/>
              <a:t>Blue dots show the theoretical position of the surveyed APA frame points.  The orange points show the actual position with the error magnitude exaggerated by a factor of 100.</a:t>
            </a:r>
          </a:p>
          <a:p>
            <a:pPr marL="285750" indent="-285750">
              <a:buFont typeface="Arial" panose="020B0604020202020204" pitchFamily="34" charset="0"/>
              <a:buChar char="•"/>
            </a:pPr>
            <a:r>
              <a:rPr lang="en-US" sz="1400" dirty="0" smtClean="0"/>
              <a:t>The in-plane positional accuracy of the board mounting features is better than 1.0mm.</a:t>
            </a:r>
          </a:p>
          <a:p>
            <a:pPr marL="285750" indent="-285750">
              <a:buFont typeface="Arial" panose="020B0604020202020204" pitchFamily="34" charset="0"/>
              <a:buChar char="•"/>
            </a:pPr>
            <a:r>
              <a:rPr lang="en-US" sz="1400" dirty="0" smtClean="0"/>
              <a:t>The overall flatness (not shown in this plot) is 3.5mm.</a:t>
            </a:r>
            <a:endParaRPr lang="en-US" sz="1400" dirty="0"/>
          </a:p>
        </p:txBody>
      </p:sp>
      <p:sp>
        <p:nvSpPr>
          <p:cNvPr id="5" name="Slide Number Placeholder 4"/>
          <p:cNvSpPr>
            <a:spLocks noGrp="1"/>
          </p:cNvSpPr>
          <p:nvPr>
            <p:ph type="sldNum" sz="quarter" idx="12"/>
          </p:nvPr>
        </p:nvSpPr>
        <p:spPr/>
        <p:txBody>
          <a:bodyPr/>
          <a:lstStyle/>
          <a:p>
            <a:fld id="{120C6250-5FF3-42B5-91AE-4EE9F84567D7}" type="slidenum">
              <a:rPr lang="en-US" smtClean="0"/>
              <a:t>23</a:t>
            </a:fld>
            <a:endParaRPr lang="en-US"/>
          </a:p>
        </p:txBody>
      </p:sp>
      <p:sp>
        <p:nvSpPr>
          <p:cNvPr id="6" name="TextBox 5"/>
          <p:cNvSpPr txBox="1"/>
          <p:nvPr/>
        </p:nvSpPr>
        <p:spPr>
          <a:xfrm>
            <a:off x="109057" y="0"/>
            <a:ext cx="3540154" cy="369332"/>
          </a:xfrm>
          <a:prstGeom prst="rect">
            <a:avLst/>
          </a:prstGeom>
          <a:noFill/>
        </p:spPr>
        <p:txBody>
          <a:bodyPr wrap="square" rtlCol="0">
            <a:spAutoFit/>
          </a:bodyPr>
          <a:lstStyle/>
          <a:p>
            <a:r>
              <a:rPr lang="en-US" dirty="0" smtClean="0"/>
              <a:t>In plane distortion</a:t>
            </a:r>
            <a:endParaRPr lang="en-US" dirty="0"/>
          </a:p>
        </p:txBody>
      </p:sp>
    </p:spTree>
    <p:extLst>
      <p:ext uri="{BB962C8B-B14F-4D97-AF65-F5344CB8AC3E}">
        <p14:creationId xmlns:p14="http://schemas.microsoft.com/office/powerpoint/2010/main" val="31547858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92525" y="3582858"/>
            <a:ext cx="4257568" cy="2742442"/>
          </a:xfrm>
          <a:prstGeom prst="rect">
            <a:avLst/>
          </a:prstGeom>
          <a:noFill/>
          <a:ln>
            <a:solidFill>
              <a:schemeClr val="tx1"/>
            </a:solidFill>
          </a:ln>
        </p:spPr>
      </p:pic>
      <p:pic>
        <p:nvPicPr>
          <p:cNvPr id="3" name="Picture 2"/>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3949" y="453005"/>
            <a:ext cx="4060271" cy="2969703"/>
          </a:xfrm>
          <a:prstGeom prst="rect">
            <a:avLst/>
          </a:prstGeom>
          <a:noFill/>
          <a:ln>
            <a:solidFill>
              <a:schemeClr val="tx1"/>
            </a:solidFill>
          </a:ln>
        </p:spPr>
      </p:pic>
      <p:pic>
        <p:nvPicPr>
          <p:cNvPr id="4" name="Picture 3"/>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22331" y="453007"/>
            <a:ext cx="4219665" cy="2952923"/>
          </a:xfrm>
          <a:prstGeom prst="rect">
            <a:avLst/>
          </a:prstGeom>
          <a:noFill/>
          <a:ln>
            <a:solidFill>
              <a:schemeClr val="tx1"/>
            </a:solidFill>
          </a:ln>
        </p:spPr>
      </p:pic>
      <p:sp>
        <p:nvSpPr>
          <p:cNvPr id="5" name="TextBox 4"/>
          <p:cNvSpPr txBox="1"/>
          <p:nvPr/>
        </p:nvSpPr>
        <p:spPr>
          <a:xfrm>
            <a:off x="352338" y="4328719"/>
            <a:ext cx="2751589" cy="1754326"/>
          </a:xfrm>
          <a:prstGeom prst="rect">
            <a:avLst/>
          </a:prstGeom>
          <a:noFill/>
        </p:spPr>
        <p:txBody>
          <a:bodyPr wrap="square" rtlCol="0">
            <a:spAutoFit/>
          </a:bodyPr>
          <a:lstStyle/>
          <a:p>
            <a:r>
              <a:rPr lang="en-US" dirty="0" smtClean="0"/>
              <a:t>   The major modes of frame distortion have been examined for their effect on wire plane spacing.</a:t>
            </a:r>
          </a:p>
          <a:p>
            <a:r>
              <a:rPr lang="en-US" dirty="0"/>
              <a:t> </a:t>
            </a:r>
            <a:r>
              <a:rPr lang="en-US" dirty="0" smtClean="0"/>
              <a:t>  Each of these shows a single “cell” of the APA.</a:t>
            </a:r>
            <a:endParaRPr lang="en-US" dirty="0"/>
          </a:p>
        </p:txBody>
      </p:sp>
      <p:sp>
        <p:nvSpPr>
          <p:cNvPr id="6" name="TextBox 5"/>
          <p:cNvSpPr txBox="1"/>
          <p:nvPr/>
        </p:nvSpPr>
        <p:spPr>
          <a:xfrm>
            <a:off x="109057" y="0"/>
            <a:ext cx="3540154" cy="369332"/>
          </a:xfrm>
          <a:prstGeom prst="rect">
            <a:avLst/>
          </a:prstGeom>
          <a:noFill/>
        </p:spPr>
        <p:txBody>
          <a:bodyPr wrap="square" rtlCol="0">
            <a:spAutoFit/>
          </a:bodyPr>
          <a:lstStyle/>
          <a:p>
            <a:r>
              <a:rPr lang="en-US" dirty="0" smtClean="0"/>
              <a:t>Out of plane distortion</a:t>
            </a:r>
            <a:endParaRPr lang="en-US" dirty="0"/>
          </a:p>
        </p:txBody>
      </p:sp>
      <p:sp>
        <p:nvSpPr>
          <p:cNvPr id="8" name="Slide Number Placeholder 7"/>
          <p:cNvSpPr>
            <a:spLocks noGrp="1"/>
          </p:cNvSpPr>
          <p:nvPr>
            <p:ph type="sldNum" sz="quarter" idx="12"/>
          </p:nvPr>
        </p:nvSpPr>
        <p:spPr/>
        <p:txBody>
          <a:bodyPr/>
          <a:lstStyle/>
          <a:p>
            <a:fld id="{120C6250-5FF3-42B5-91AE-4EE9F84567D7}" type="slidenum">
              <a:rPr lang="en-US" smtClean="0"/>
              <a:t>24</a:t>
            </a:fld>
            <a:endParaRPr lang="en-US"/>
          </a:p>
        </p:txBody>
      </p:sp>
    </p:spTree>
    <p:extLst>
      <p:ext uri="{BB962C8B-B14F-4D97-AF65-F5344CB8AC3E}">
        <p14:creationId xmlns:p14="http://schemas.microsoft.com/office/powerpoint/2010/main" val="24310620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6120" y="654195"/>
            <a:ext cx="6761242" cy="3343675"/>
          </a:xfrm>
          <a:prstGeom prst="rect">
            <a:avLst/>
          </a:prstGeom>
        </p:spPr>
      </p:pic>
      <p:grpSp>
        <p:nvGrpSpPr>
          <p:cNvPr id="26" name="Group 25"/>
          <p:cNvGrpSpPr/>
          <p:nvPr/>
        </p:nvGrpSpPr>
        <p:grpSpPr>
          <a:xfrm>
            <a:off x="2390860" y="3041030"/>
            <a:ext cx="6543415" cy="3457822"/>
            <a:chOff x="-35844" y="806299"/>
            <a:chExt cx="9075133" cy="4719079"/>
          </a:xfrm>
        </p:grpSpPr>
        <p:pic>
          <p:nvPicPr>
            <p:cNvPr id="27" name="Picture 26"/>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320040" y="1889760"/>
              <a:ext cx="8244840" cy="3330163"/>
            </a:xfrm>
            <a:prstGeom prst="rect">
              <a:avLst/>
            </a:prstGeom>
          </p:spPr>
        </p:pic>
        <p:sp>
          <p:nvSpPr>
            <p:cNvPr id="28" name="TextBox 27"/>
            <p:cNvSpPr txBox="1"/>
            <p:nvPr/>
          </p:nvSpPr>
          <p:spPr>
            <a:xfrm>
              <a:off x="-35844" y="1880467"/>
              <a:ext cx="1251751" cy="369333"/>
            </a:xfrm>
            <a:prstGeom prst="rect">
              <a:avLst/>
            </a:prstGeom>
            <a:noFill/>
          </p:spPr>
          <p:txBody>
            <a:bodyPr wrap="square" rtlCol="0">
              <a:spAutoFit/>
            </a:bodyPr>
            <a:lstStyle/>
            <a:p>
              <a:r>
                <a:rPr lang="el-GR" dirty="0" smtClean="0"/>
                <a:t>δ</a:t>
              </a:r>
              <a:r>
                <a:rPr lang="en-US" dirty="0" smtClean="0"/>
                <a:t>=2.52 mm</a:t>
              </a:r>
              <a:endParaRPr lang="en-US" dirty="0"/>
            </a:p>
          </p:txBody>
        </p:sp>
        <p:sp>
          <p:nvSpPr>
            <p:cNvPr id="29" name="TextBox 28"/>
            <p:cNvSpPr txBox="1"/>
            <p:nvPr/>
          </p:nvSpPr>
          <p:spPr>
            <a:xfrm>
              <a:off x="7706144" y="806299"/>
              <a:ext cx="1333145" cy="369333"/>
            </a:xfrm>
            <a:prstGeom prst="rect">
              <a:avLst/>
            </a:prstGeom>
            <a:noFill/>
          </p:spPr>
          <p:txBody>
            <a:bodyPr wrap="square" rtlCol="0">
              <a:spAutoFit/>
            </a:bodyPr>
            <a:lstStyle/>
            <a:p>
              <a:r>
                <a:rPr lang="el-GR" dirty="0" smtClean="0"/>
                <a:t>δ</a:t>
              </a:r>
              <a:r>
                <a:rPr lang="en-US" dirty="0" smtClean="0"/>
                <a:t>=2.52 mm</a:t>
              </a:r>
              <a:endParaRPr lang="en-US" dirty="0"/>
            </a:p>
          </p:txBody>
        </p:sp>
        <p:sp>
          <p:nvSpPr>
            <p:cNvPr id="30" name="TextBox 29"/>
            <p:cNvSpPr txBox="1"/>
            <p:nvPr/>
          </p:nvSpPr>
          <p:spPr>
            <a:xfrm>
              <a:off x="7456957" y="4568512"/>
              <a:ext cx="815595" cy="504048"/>
            </a:xfrm>
            <a:prstGeom prst="rect">
              <a:avLst/>
            </a:prstGeom>
            <a:noFill/>
          </p:spPr>
          <p:txBody>
            <a:bodyPr wrap="square" rtlCol="0">
              <a:spAutoFit/>
            </a:bodyPr>
            <a:lstStyle/>
            <a:p>
              <a:r>
                <a:rPr lang="el-GR" dirty="0" smtClean="0"/>
                <a:t>δ</a:t>
              </a:r>
              <a:r>
                <a:rPr lang="en-US" dirty="0" smtClean="0"/>
                <a:t>=0</a:t>
              </a:r>
              <a:endParaRPr lang="en-US" dirty="0"/>
            </a:p>
          </p:txBody>
        </p:sp>
        <p:sp>
          <p:nvSpPr>
            <p:cNvPr id="31" name="TextBox 30"/>
            <p:cNvSpPr txBox="1"/>
            <p:nvPr/>
          </p:nvSpPr>
          <p:spPr>
            <a:xfrm>
              <a:off x="2012056" y="2136187"/>
              <a:ext cx="860796" cy="504048"/>
            </a:xfrm>
            <a:prstGeom prst="rect">
              <a:avLst/>
            </a:prstGeom>
            <a:noFill/>
          </p:spPr>
          <p:txBody>
            <a:bodyPr wrap="square" rtlCol="0">
              <a:spAutoFit/>
            </a:bodyPr>
            <a:lstStyle/>
            <a:p>
              <a:r>
                <a:rPr lang="el-GR" dirty="0" smtClean="0"/>
                <a:t>δ</a:t>
              </a:r>
              <a:r>
                <a:rPr lang="en-US" dirty="0" smtClean="0"/>
                <a:t>=0</a:t>
              </a:r>
              <a:endParaRPr lang="en-US" dirty="0"/>
            </a:p>
          </p:txBody>
        </p:sp>
        <p:sp>
          <p:nvSpPr>
            <p:cNvPr id="32" name="TextBox 31"/>
            <p:cNvSpPr txBox="1"/>
            <p:nvPr/>
          </p:nvSpPr>
          <p:spPr>
            <a:xfrm>
              <a:off x="2191153" y="3945088"/>
              <a:ext cx="1379788" cy="798074"/>
            </a:xfrm>
            <a:prstGeom prst="rect">
              <a:avLst/>
            </a:prstGeom>
            <a:noFill/>
          </p:spPr>
          <p:txBody>
            <a:bodyPr wrap="square" rtlCol="0">
              <a:spAutoFit/>
            </a:bodyPr>
            <a:lstStyle/>
            <a:p>
              <a:r>
                <a:rPr lang="en-US" sz="1600" dirty="0" smtClean="0"/>
                <a:t>wire direction</a:t>
              </a:r>
              <a:endParaRPr lang="en-US" sz="1600" dirty="0"/>
            </a:p>
          </p:txBody>
        </p:sp>
        <p:cxnSp>
          <p:nvCxnSpPr>
            <p:cNvPr id="33" name="Straight Connector 32"/>
            <p:cNvCxnSpPr/>
            <p:nvPr/>
          </p:nvCxnSpPr>
          <p:spPr>
            <a:xfrm flipH="1">
              <a:off x="2672179" y="2891775"/>
              <a:ext cx="491372" cy="121858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flipH="1">
              <a:off x="945182" y="2334827"/>
              <a:ext cx="3857637" cy="1223042"/>
            </a:xfrm>
            <a:prstGeom prst="straightConnector1">
              <a:avLst/>
            </a:prstGeom>
            <a:ln w="19050">
              <a:solidFill>
                <a:schemeClr val="bg2">
                  <a:lumMod val="75000"/>
                </a:schemeClr>
              </a:solidFill>
              <a:headEnd type="arrow" w="sm" len="lg"/>
              <a:tailEnd type="arrow" w="sm" len="lg"/>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flipH="1">
              <a:off x="5530788" y="1293962"/>
              <a:ext cx="499078" cy="952088"/>
            </a:xfrm>
            <a:prstGeom prst="straightConnector1">
              <a:avLst/>
            </a:prstGeom>
            <a:ln>
              <a:tailEnd type="triangle" w="sm" len="lg"/>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flipV="1">
              <a:off x="4208016" y="4290846"/>
              <a:ext cx="294220" cy="929224"/>
            </a:xfrm>
            <a:prstGeom prst="straightConnector1">
              <a:avLst/>
            </a:prstGeom>
            <a:ln>
              <a:tailEnd type="triangle" w="sm" len="lg"/>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5779702" y="1052420"/>
              <a:ext cx="920993" cy="420040"/>
            </a:xfrm>
            <a:prstGeom prst="rect">
              <a:avLst/>
            </a:prstGeom>
            <a:noFill/>
          </p:spPr>
          <p:txBody>
            <a:bodyPr wrap="square" rtlCol="0">
              <a:spAutoFit/>
            </a:bodyPr>
            <a:lstStyle/>
            <a:p>
              <a:r>
                <a:rPr lang="en-US" sz="1400" dirty="0" smtClean="0"/>
                <a:t>comb</a:t>
              </a:r>
              <a:endParaRPr lang="en-US" sz="1400" dirty="0"/>
            </a:p>
          </p:txBody>
        </p:sp>
        <p:sp>
          <p:nvSpPr>
            <p:cNvPr id="38" name="TextBox 37"/>
            <p:cNvSpPr txBox="1"/>
            <p:nvPr/>
          </p:nvSpPr>
          <p:spPr>
            <a:xfrm>
              <a:off x="3918709" y="5105338"/>
              <a:ext cx="1025134" cy="420040"/>
            </a:xfrm>
            <a:prstGeom prst="rect">
              <a:avLst/>
            </a:prstGeom>
            <a:noFill/>
          </p:spPr>
          <p:txBody>
            <a:bodyPr wrap="square" rtlCol="0">
              <a:spAutoFit/>
            </a:bodyPr>
            <a:lstStyle/>
            <a:p>
              <a:r>
                <a:rPr lang="en-US" sz="1400" dirty="0" smtClean="0"/>
                <a:t>comb</a:t>
              </a:r>
              <a:endParaRPr lang="en-US" sz="1400" dirty="0"/>
            </a:p>
          </p:txBody>
        </p:sp>
        <p:cxnSp>
          <p:nvCxnSpPr>
            <p:cNvPr id="39" name="Straight Connector 38"/>
            <p:cNvCxnSpPr/>
            <p:nvPr/>
          </p:nvCxnSpPr>
          <p:spPr>
            <a:xfrm>
              <a:off x="603682" y="2681056"/>
              <a:ext cx="323246" cy="79119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a:off x="6873411" y="3289668"/>
              <a:ext cx="699893" cy="378036"/>
            </a:xfrm>
            <a:prstGeom prst="rect">
              <a:avLst/>
            </a:prstGeom>
            <a:noFill/>
          </p:spPr>
          <p:txBody>
            <a:bodyPr wrap="square" rtlCol="0">
              <a:spAutoFit/>
            </a:bodyPr>
            <a:lstStyle/>
            <a:p>
              <a:r>
                <a:rPr lang="en-US" sz="1200" dirty="0" smtClean="0">
                  <a:solidFill>
                    <a:schemeClr val="bg1"/>
                  </a:solidFill>
                </a:rPr>
                <a:t>1.5</a:t>
              </a:r>
              <a:endParaRPr lang="en-US" sz="1200" dirty="0">
                <a:solidFill>
                  <a:schemeClr val="bg1"/>
                </a:solidFill>
              </a:endParaRPr>
            </a:p>
          </p:txBody>
        </p:sp>
        <p:sp>
          <p:nvSpPr>
            <p:cNvPr id="41" name="TextBox 40"/>
            <p:cNvSpPr txBox="1"/>
            <p:nvPr/>
          </p:nvSpPr>
          <p:spPr>
            <a:xfrm>
              <a:off x="6753315" y="3858753"/>
              <a:ext cx="680374" cy="378036"/>
            </a:xfrm>
            <a:prstGeom prst="rect">
              <a:avLst/>
            </a:prstGeom>
            <a:noFill/>
          </p:spPr>
          <p:txBody>
            <a:bodyPr wrap="square" rtlCol="0">
              <a:spAutoFit/>
            </a:bodyPr>
            <a:lstStyle/>
            <a:p>
              <a:r>
                <a:rPr lang="en-US" sz="1200" dirty="0" smtClean="0">
                  <a:solidFill>
                    <a:schemeClr val="bg1"/>
                  </a:solidFill>
                </a:rPr>
                <a:t>1.0</a:t>
              </a:r>
              <a:endParaRPr lang="en-US" sz="1200" dirty="0">
                <a:solidFill>
                  <a:schemeClr val="bg1"/>
                </a:solidFill>
              </a:endParaRPr>
            </a:p>
          </p:txBody>
        </p:sp>
        <p:sp>
          <p:nvSpPr>
            <p:cNvPr id="42" name="TextBox 41"/>
            <p:cNvSpPr txBox="1"/>
            <p:nvPr/>
          </p:nvSpPr>
          <p:spPr>
            <a:xfrm>
              <a:off x="7234379" y="2644202"/>
              <a:ext cx="664701" cy="378036"/>
            </a:xfrm>
            <a:prstGeom prst="rect">
              <a:avLst/>
            </a:prstGeom>
            <a:noFill/>
          </p:spPr>
          <p:txBody>
            <a:bodyPr wrap="square" rtlCol="0">
              <a:spAutoFit/>
            </a:bodyPr>
            <a:lstStyle/>
            <a:p>
              <a:r>
                <a:rPr lang="en-US" sz="1200" dirty="0" smtClean="0">
                  <a:solidFill>
                    <a:schemeClr val="bg1"/>
                  </a:solidFill>
                </a:rPr>
                <a:t>2.0</a:t>
              </a:r>
              <a:endParaRPr lang="en-US" sz="1200" dirty="0">
                <a:solidFill>
                  <a:schemeClr val="bg1"/>
                </a:solidFill>
              </a:endParaRPr>
            </a:p>
          </p:txBody>
        </p:sp>
        <p:sp>
          <p:nvSpPr>
            <p:cNvPr id="43" name="TextBox 42"/>
            <p:cNvSpPr txBox="1"/>
            <p:nvPr/>
          </p:nvSpPr>
          <p:spPr>
            <a:xfrm>
              <a:off x="6811778" y="4386779"/>
              <a:ext cx="796431" cy="378036"/>
            </a:xfrm>
            <a:prstGeom prst="rect">
              <a:avLst/>
            </a:prstGeom>
            <a:noFill/>
          </p:spPr>
          <p:txBody>
            <a:bodyPr wrap="square" rtlCol="0">
              <a:spAutoFit/>
            </a:bodyPr>
            <a:lstStyle/>
            <a:p>
              <a:r>
                <a:rPr lang="en-US" sz="1200" dirty="0" smtClean="0">
                  <a:solidFill>
                    <a:schemeClr val="bg1"/>
                  </a:solidFill>
                </a:rPr>
                <a:t>0.5</a:t>
              </a:r>
              <a:endParaRPr lang="en-US" sz="1200" dirty="0">
                <a:solidFill>
                  <a:schemeClr val="bg1"/>
                </a:solidFill>
              </a:endParaRPr>
            </a:p>
          </p:txBody>
        </p:sp>
        <p:cxnSp>
          <p:nvCxnSpPr>
            <p:cNvPr id="44" name="Straight Connector 43"/>
            <p:cNvCxnSpPr/>
            <p:nvPr/>
          </p:nvCxnSpPr>
          <p:spPr>
            <a:xfrm>
              <a:off x="8399756" y="1368641"/>
              <a:ext cx="51786" cy="50454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p:nvPr/>
          </p:nvCxnSpPr>
          <p:spPr>
            <a:xfrm flipH="1">
              <a:off x="1186360" y="2394782"/>
              <a:ext cx="3057166" cy="969258"/>
            </a:xfrm>
            <a:prstGeom prst="straightConnector1">
              <a:avLst/>
            </a:prstGeom>
            <a:ln w="19050">
              <a:solidFill>
                <a:schemeClr val="bg2">
                  <a:lumMod val="75000"/>
                </a:schemeClr>
              </a:solidFill>
              <a:headEnd type="arrow" w="sm" len="lg"/>
              <a:tailEnd type="arrow" w="sm" len="lg"/>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p:nvPr/>
          </p:nvCxnSpPr>
          <p:spPr>
            <a:xfrm flipH="1">
              <a:off x="1436414" y="2443479"/>
              <a:ext cx="2292207" cy="726732"/>
            </a:xfrm>
            <a:prstGeom prst="straightConnector1">
              <a:avLst/>
            </a:prstGeom>
            <a:ln w="19050">
              <a:solidFill>
                <a:schemeClr val="bg2">
                  <a:lumMod val="75000"/>
                </a:schemeClr>
              </a:solidFill>
              <a:headEnd type="arrow" w="sm" len="lg"/>
              <a:tailEnd type="arrow" w="sm" len="lg"/>
            </a:ln>
          </p:spPr>
          <p:style>
            <a:lnRef idx="1">
              <a:schemeClr val="accent1"/>
            </a:lnRef>
            <a:fillRef idx="0">
              <a:schemeClr val="accent1"/>
            </a:fillRef>
            <a:effectRef idx="0">
              <a:schemeClr val="accent1"/>
            </a:effectRef>
            <a:fontRef idx="minor">
              <a:schemeClr val="tx1"/>
            </a:fontRef>
          </p:style>
        </p:cxnSp>
      </p:grpSp>
      <p:sp>
        <p:nvSpPr>
          <p:cNvPr id="2" name="TextBox 1"/>
          <p:cNvSpPr txBox="1"/>
          <p:nvPr/>
        </p:nvSpPr>
        <p:spPr>
          <a:xfrm>
            <a:off x="6467912" y="2105637"/>
            <a:ext cx="1887523" cy="923330"/>
          </a:xfrm>
          <a:prstGeom prst="rect">
            <a:avLst/>
          </a:prstGeom>
          <a:noFill/>
        </p:spPr>
        <p:txBody>
          <a:bodyPr wrap="square" rtlCol="0">
            <a:spAutoFit/>
          </a:bodyPr>
          <a:lstStyle/>
          <a:p>
            <a:r>
              <a:rPr lang="en-US" dirty="0" smtClean="0"/>
              <a:t>Deformed shape of U layer in the case of twist.</a:t>
            </a:r>
            <a:endParaRPr lang="en-US" dirty="0"/>
          </a:p>
        </p:txBody>
      </p:sp>
      <p:sp>
        <p:nvSpPr>
          <p:cNvPr id="47" name="TextBox 46"/>
          <p:cNvSpPr txBox="1"/>
          <p:nvPr/>
        </p:nvSpPr>
        <p:spPr>
          <a:xfrm>
            <a:off x="706074" y="5244518"/>
            <a:ext cx="1887523" cy="923330"/>
          </a:xfrm>
          <a:prstGeom prst="rect">
            <a:avLst/>
          </a:prstGeom>
          <a:noFill/>
        </p:spPr>
        <p:txBody>
          <a:bodyPr wrap="square" rtlCol="0">
            <a:spAutoFit/>
          </a:bodyPr>
          <a:lstStyle/>
          <a:p>
            <a:r>
              <a:rPr lang="en-US" dirty="0" smtClean="0"/>
              <a:t>Deformed shape of V layer in the case of twist.</a:t>
            </a:r>
            <a:endParaRPr lang="en-US" dirty="0"/>
          </a:p>
        </p:txBody>
      </p:sp>
      <p:sp>
        <p:nvSpPr>
          <p:cNvPr id="4" name="TextBox 3"/>
          <p:cNvSpPr txBox="1"/>
          <p:nvPr/>
        </p:nvSpPr>
        <p:spPr>
          <a:xfrm>
            <a:off x="209725" y="125835"/>
            <a:ext cx="4093827" cy="923330"/>
          </a:xfrm>
          <a:prstGeom prst="rect">
            <a:avLst/>
          </a:prstGeom>
          <a:noFill/>
        </p:spPr>
        <p:txBody>
          <a:bodyPr wrap="square" rtlCol="0">
            <a:spAutoFit/>
          </a:bodyPr>
          <a:lstStyle/>
          <a:p>
            <a:r>
              <a:rPr lang="en-US" dirty="0" smtClean="0"/>
              <a:t>Example: Twist</a:t>
            </a:r>
          </a:p>
          <a:p>
            <a:r>
              <a:rPr lang="en-US" dirty="0" smtClean="0"/>
              <a:t>The first step is to calculate the shape of the wire plane due to each distortion</a:t>
            </a:r>
            <a:endParaRPr lang="en-US" dirty="0"/>
          </a:p>
        </p:txBody>
      </p:sp>
      <p:sp>
        <p:nvSpPr>
          <p:cNvPr id="5" name="Slide Number Placeholder 4"/>
          <p:cNvSpPr>
            <a:spLocks noGrp="1"/>
          </p:cNvSpPr>
          <p:nvPr>
            <p:ph type="sldNum" sz="quarter" idx="12"/>
          </p:nvPr>
        </p:nvSpPr>
        <p:spPr/>
        <p:txBody>
          <a:bodyPr/>
          <a:lstStyle/>
          <a:p>
            <a:fld id="{120C6250-5FF3-42B5-91AE-4EE9F84567D7}" type="slidenum">
              <a:rPr lang="en-US" smtClean="0"/>
              <a:t>25</a:t>
            </a:fld>
            <a:endParaRPr lang="en-US"/>
          </a:p>
        </p:txBody>
      </p:sp>
    </p:spTree>
    <p:extLst>
      <p:ext uri="{BB962C8B-B14F-4D97-AF65-F5344CB8AC3E}">
        <p14:creationId xmlns:p14="http://schemas.microsoft.com/office/powerpoint/2010/main" val="133151363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a:extLst>
              <a:ext uri="{28A0092B-C50C-407E-A947-70E740481C1C}">
                <a14:useLocalDpi xmlns:a14="http://schemas.microsoft.com/office/drawing/2010/main" val="0"/>
              </a:ext>
            </a:extLst>
          </a:blip>
          <a:srcRect/>
          <a:stretch>
            <a:fillRect/>
          </a:stretch>
        </p:blipFill>
        <p:spPr bwMode="auto">
          <a:xfrm>
            <a:off x="1101373" y="481379"/>
            <a:ext cx="6893335" cy="5407692"/>
          </a:xfrm>
          <a:prstGeom prst="rect">
            <a:avLst/>
          </a:prstGeom>
          <a:noFill/>
          <a:ln>
            <a:solidFill>
              <a:schemeClr val="tx1"/>
            </a:solidFill>
          </a:ln>
        </p:spPr>
      </p:pic>
      <p:sp>
        <p:nvSpPr>
          <p:cNvPr id="3" name="TextBox 2"/>
          <p:cNvSpPr txBox="1"/>
          <p:nvPr/>
        </p:nvSpPr>
        <p:spPr>
          <a:xfrm>
            <a:off x="2122416" y="5947795"/>
            <a:ext cx="5570290" cy="307777"/>
          </a:xfrm>
          <a:prstGeom prst="rect">
            <a:avLst/>
          </a:prstGeom>
          <a:solidFill>
            <a:schemeClr val="bg1"/>
          </a:solidFill>
        </p:spPr>
        <p:txBody>
          <a:bodyPr wrap="square" rtlCol="0">
            <a:spAutoFit/>
          </a:bodyPr>
          <a:lstStyle/>
          <a:p>
            <a:r>
              <a:rPr lang="en-US" sz="1400" dirty="0" smtClean="0"/>
              <a:t>This shows the </a:t>
            </a:r>
            <a:r>
              <a:rPr lang="en-US" sz="1400" i="1" dirty="0" smtClean="0"/>
              <a:t>change</a:t>
            </a:r>
            <a:r>
              <a:rPr lang="en-US" sz="1400" dirty="0" smtClean="0"/>
              <a:t> in wire spacing from the nominal 4.75mm.</a:t>
            </a:r>
          </a:p>
        </p:txBody>
      </p:sp>
      <p:sp>
        <p:nvSpPr>
          <p:cNvPr id="5" name="Slide Number Placeholder 4"/>
          <p:cNvSpPr>
            <a:spLocks noGrp="1"/>
          </p:cNvSpPr>
          <p:nvPr>
            <p:ph type="sldNum" sz="quarter" idx="12"/>
          </p:nvPr>
        </p:nvSpPr>
        <p:spPr/>
        <p:txBody>
          <a:bodyPr/>
          <a:lstStyle/>
          <a:p>
            <a:fld id="{120C6250-5FF3-42B5-91AE-4EE9F84567D7}" type="slidenum">
              <a:rPr lang="en-US" smtClean="0"/>
              <a:t>26</a:t>
            </a:fld>
            <a:endParaRPr lang="en-US"/>
          </a:p>
        </p:txBody>
      </p:sp>
    </p:spTree>
    <p:extLst>
      <p:ext uri="{BB962C8B-B14F-4D97-AF65-F5344CB8AC3E}">
        <p14:creationId xmlns:p14="http://schemas.microsoft.com/office/powerpoint/2010/main" val="38410499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20C6250-5FF3-42B5-91AE-4EE9F84567D7}" type="slidenum">
              <a:rPr lang="en-US" smtClean="0"/>
              <a:pPr/>
              <a:t>27</a:t>
            </a:fld>
            <a:endParaRPr lang="en-US" dirty="0"/>
          </a:p>
        </p:txBody>
      </p:sp>
      <p:sp>
        <p:nvSpPr>
          <p:cNvPr id="3" name="TextBox 2"/>
          <p:cNvSpPr txBox="1"/>
          <p:nvPr/>
        </p:nvSpPr>
        <p:spPr>
          <a:xfrm>
            <a:off x="1541337" y="1568462"/>
            <a:ext cx="5788404" cy="2585323"/>
          </a:xfrm>
          <a:prstGeom prst="rect">
            <a:avLst/>
          </a:prstGeom>
          <a:noFill/>
        </p:spPr>
        <p:txBody>
          <a:bodyPr wrap="square" rtlCol="0">
            <a:spAutoFit/>
          </a:bodyPr>
          <a:lstStyle/>
          <a:p>
            <a:r>
              <a:rPr lang="en-US" dirty="0" smtClean="0"/>
              <a:t>   This 1.0 mm wire plane spacing change came from a twist of 2.52 mm in one cell.  This translates to a twist of ~12 mm over the length of the whole APA.  For a plane spacing change of 0.5mm we are, therefore, allowed an overall twist of 6 mm.</a:t>
            </a:r>
          </a:p>
          <a:p>
            <a:endParaRPr lang="en-US" dirty="0" smtClean="0"/>
          </a:p>
          <a:p>
            <a:r>
              <a:rPr lang="en-US" dirty="0"/>
              <a:t> </a:t>
            </a:r>
            <a:r>
              <a:rPr lang="en-US" dirty="0" smtClean="0"/>
              <a:t>  However, to be more careful, we want the twist in each cell to be limited to this amount - 1 mm/meter of APA length (6 mm divided by the 6 m length of the APA).</a:t>
            </a:r>
            <a:endParaRPr lang="en-US" dirty="0"/>
          </a:p>
        </p:txBody>
      </p:sp>
    </p:spTree>
    <p:extLst>
      <p:ext uri="{BB962C8B-B14F-4D97-AF65-F5344CB8AC3E}">
        <p14:creationId xmlns:p14="http://schemas.microsoft.com/office/powerpoint/2010/main" val="239683809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43653" y="976634"/>
            <a:ext cx="5982057" cy="3970318"/>
          </a:xfrm>
          <a:prstGeom prst="rect">
            <a:avLst/>
          </a:prstGeom>
          <a:noFill/>
        </p:spPr>
        <p:txBody>
          <a:bodyPr wrap="square" rtlCol="0">
            <a:spAutoFit/>
          </a:bodyPr>
          <a:lstStyle/>
          <a:p>
            <a:endParaRPr lang="en-US" dirty="0" smtClean="0"/>
          </a:p>
          <a:p>
            <a:r>
              <a:rPr lang="en-US" dirty="0" smtClean="0"/>
              <a:t>   This was done for all 3 modes of distortion.  The distance change between all layers was examined.  More details in:</a:t>
            </a:r>
          </a:p>
          <a:p>
            <a:pPr marL="461963"/>
            <a:r>
              <a:rPr lang="en-US" i="1" dirty="0" smtClean="0"/>
              <a:t>Layer distortion summary_6m frame.pptx</a:t>
            </a:r>
          </a:p>
          <a:p>
            <a:pPr marL="461963"/>
            <a:r>
              <a:rPr lang="en-US" i="1" dirty="0" smtClean="0"/>
              <a:t>(</a:t>
            </a:r>
            <a:r>
              <a:rPr lang="en-US" dirty="0" smtClean="0"/>
              <a:t>in reference documents)     </a:t>
            </a:r>
          </a:p>
          <a:p>
            <a:pPr marL="461963"/>
            <a:endParaRPr lang="en-US" dirty="0" smtClean="0"/>
          </a:p>
          <a:p>
            <a:r>
              <a:rPr lang="en-US" dirty="0" smtClean="0"/>
              <a:t>In summary, a 0.5 mm change in wire plane spacing could come from:</a:t>
            </a:r>
          </a:p>
          <a:p>
            <a:pPr marL="461963" indent="-231775">
              <a:buFont typeface="Arial" pitchFamily="34" charset="0"/>
              <a:buChar char="•"/>
            </a:pPr>
            <a:r>
              <a:rPr lang="en-US" dirty="0" smtClean="0"/>
              <a:t>6mm overall out-of-flatness in the frame due to twist (1mm per meter of APA length)</a:t>
            </a:r>
          </a:p>
          <a:p>
            <a:pPr marL="230188">
              <a:buFont typeface="Arial" pitchFamily="34" charset="0"/>
              <a:buChar char="•"/>
            </a:pPr>
            <a:endParaRPr lang="en-US" dirty="0"/>
          </a:p>
          <a:p>
            <a:pPr marL="230188">
              <a:buFont typeface="Arial" pitchFamily="34" charset="0"/>
              <a:buChar char="•"/>
            </a:pPr>
            <a:r>
              <a:rPr lang="en-US" dirty="0" smtClean="0"/>
              <a:t>   11 mm out-of-flatness due to bow</a:t>
            </a:r>
          </a:p>
          <a:p>
            <a:pPr marL="230188">
              <a:buFont typeface="Arial" pitchFamily="34" charset="0"/>
              <a:buChar char="•"/>
            </a:pPr>
            <a:endParaRPr lang="en-US" dirty="0" smtClean="0"/>
          </a:p>
          <a:p>
            <a:pPr marL="230188">
              <a:buFont typeface="Arial" pitchFamily="34" charset="0"/>
              <a:buChar char="•"/>
            </a:pPr>
            <a:r>
              <a:rPr lang="en-US" dirty="0"/>
              <a:t> </a:t>
            </a:r>
            <a:r>
              <a:rPr lang="en-US" dirty="0" smtClean="0"/>
              <a:t>  1.2 mm out-of-flatness due to a “fold” down the center    </a:t>
            </a:r>
            <a:endParaRPr lang="en-US" dirty="0"/>
          </a:p>
        </p:txBody>
      </p:sp>
      <p:sp>
        <p:nvSpPr>
          <p:cNvPr id="4" name="Slide Number Placeholder 3"/>
          <p:cNvSpPr>
            <a:spLocks noGrp="1"/>
          </p:cNvSpPr>
          <p:nvPr>
            <p:ph type="sldNum" sz="quarter" idx="12"/>
          </p:nvPr>
        </p:nvSpPr>
        <p:spPr/>
        <p:txBody>
          <a:bodyPr/>
          <a:lstStyle/>
          <a:p>
            <a:fld id="{120C6250-5FF3-42B5-91AE-4EE9F84567D7}" type="slidenum">
              <a:rPr lang="en-US" smtClean="0"/>
              <a:t>28</a:t>
            </a:fld>
            <a:endParaRPr lang="en-US"/>
          </a:p>
        </p:txBody>
      </p:sp>
    </p:spTree>
    <p:extLst>
      <p:ext uri="{BB962C8B-B14F-4D97-AF65-F5344CB8AC3E}">
        <p14:creationId xmlns:p14="http://schemas.microsoft.com/office/powerpoint/2010/main" val="281415115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755009" y="3456263"/>
            <a:ext cx="7468020" cy="3036389"/>
            <a:chOff x="636075" y="2194560"/>
            <a:chExt cx="8157405" cy="3701595"/>
          </a:xfrm>
        </p:grpSpPr>
        <p:pic>
          <p:nvPicPr>
            <p:cNvPr id="10" name="Picture 9"/>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701040" y="2194560"/>
              <a:ext cx="8092440" cy="3038317"/>
            </a:xfrm>
            <a:prstGeom prst="rect">
              <a:avLst/>
            </a:prstGeom>
          </p:spPr>
        </p:pic>
        <p:sp>
          <p:nvSpPr>
            <p:cNvPr id="11" name="TextBox 10"/>
            <p:cNvSpPr txBox="1"/>
            <p:nvPr/>
          </p:nvSpPr>
          <p:spPr>
            <a:xfrm rot="16200000">
              <a:off x="696286" y="5368954"/>
              <a:ext cx="654341" cy="307777"/>
            </a:xfrm>
            <a:prstGeom prst="rect">
              <a:avLst/>
            </a:prstGeom>
            <a:noFill/>
          </p:spPr>
          <p:txBody>
            <a:bodyPr wrap="square" rtlCol="0">
              <a:spAutoFit/>
            </a:bodyPr>
            <a:lstStyle/>
            <a:p>
              <a:r>
                <a:rPr lang="en-US" sz="1400" dirty="0" smtClean="0"/>
                <a:t>pt. 1</a:t>
              </a:r>
              <a:endParaRPr lang="en-US" sz="1400" dirty="0"/>
            </a:p>
          </p:txBody>
        </p:sp>
        <p:sp>
          <p:nvSpPr>
            <p:cNvPr id="12" name="TextBox 11"/>
            <p:cNvSpPr txBox="1"/>
            <p:nvPr/>
          </p:nvSpPr>
          <p:spPr>
            <a:xfrm rot="16200000">
              <a:off x="2031534" y="5395520"/>
              <a:ext cx="654341" cy="307777"/>
            </a:xfrm>
            <a:prstGeom prst="rect">
              <a:avLst/>
            </a:prstGeom>
            <a:noFill/>
          </p:spPr>
          <p:txBody>
            <a:bodyPr wrap="square" rtlCol="0">
              <a:spAutoFit/>
            </a:bodyPr>
            <a:lstStyle/>
            <a:p>
              <a:r>
                <a:rPr lang="en-US" sz="1400" dirty="0" smtClean="0"/>
                <a:t>pt. 2</a:t>
              </a:r>
              <a:endParaRPr lang="en-US" sz="1400" dirty="0"/>
            </a:p>
          </p:txBody>
        </p:sp>
        <p:sp>
          <p:nvSpPr>
            <p:cNvPr id="13" name="TextBox 12"/>
            <p:cNvSpPr txBox="1"/>
            <p:nvPr/>
          </p:nvSpPr>
          <p:spPr>
            <a:xfrm rot="16200000">
              <a:off x="3551340" y="5396919"/>
              <a:ext cx="654341" cy="307777"/>
            </a:xfrm>
            <a:prstGeom prst="rect">
              <a:avLst/>
            </a:prstGeom>
            <a:noFill/>
          </p:spPr>
          <p:txBody>
            <a:bodyPr wrap="square" rtlCol="0">
              <a:spAutoFit/>
            </a:bodyPr>
            <a:lstStyle/>
            <a:p>
              <a:r>
                <a:rPr lang="en-US" sz="1400" dirty="0" smtClean="0"/>
                <a:t>pt. 3</a:t>
              </a:r>
              <a:endParaRPr lang="en-US" sz="1400" dirty="0"/>
            </a:p>
          </p:txBody>
        </p:sp>
        <p:sp>
          <p:nvSpPr>
            <p:cNvPr id="14" name="TextBox 13"/>
            <p:cNvSpPr txBox="1"/>
            <p:nvPr/>
          </p:nvSpPr>
          <p:spPr>
            <a:xfrm rot="16200000">
              <a:off x="5037590" y="5415096"/>
              <a:ext cx="654341" cy="307777"/>
            </a:xfrm>
            <a:prstGeom prst="rect">
              <a:avLst/>
            </a:prstGeom>
            <a:noFill/>
          </p:spPr>
          <p:txBody>
            <a:bodyPr wrap="square" rtlCol="0">
              <a:spAutoFit/>
            </a:bodyPr>
            <a:lstStyle/>
            <a:p>
              <a:r>
                <a:rPr lang="en-US" sz="1400" dirty="0" smtClean="0"/>
                <a:t>pt. 4</a:t>
              </a:r>
              <a:endParaRPr lang="en-US" sz="1400" dirty="0"/>
            </a:p>
          </p:txBody>
        </p:sp>
        <p:sp>
          <p:nvSpPr>
            <p:cNvPr id="15" name="TextBox 14"/>
            <p:cNvSpPr txBox="1"/>
            <p:nvPr/>
          </p:nvSpPr>
          <p:spPr>
            <a:xfrm rot="16200000">
              <a:off x="6557395" y="5408106"/>
              <a:ext cx="654341" cy="307777"/>
            </a:xfrm>
            <a:prstGeom prst="rect">
              <a:avLst/>
            </a:prstGeom>
            <a:noFill/>
          </p:spPr>
          <p:txBody>
            <a:bodyPr wrap="square" rtlCol="0">
              <a:spAutoFit/>
            </a:bodyPr>
            <a:lstStyle/>
            <a:p>
              <a:r>
                <a:rPr lang="en-US" sz="1400" dirty="0" smtClean="0"/>
                <a:t>pt. 5</a:t>
              </a:r>
              <a:endParaRPr lang="en-US" sz="1400" dirty="0"/>
            </a:p>
          </p:txBody>
        </p:sp>
        <p:sp>
          <p:nvSpPr>
            <p:cNvPr id="16" name="TextBox 15"/>
            <p:cNvSpPr txBox="1"/>
            <p:nvPr/>
          </p:nvSpPr>
          <p:spPr>
            <a:xfrm rot="16200000">
              <a:off x="7833920" y="5389051"/>
              <a:ext cx="654341" cy="307777"/>
            </a:xfrm>
            <a:prstGeom prst="rect">
              <a:avLst/>
            </a:prstGeom>
            <a:noFill/>
          </p:spPr>
          <p:txBody>
            <a:bodyPr wrap="square" rtlCol="0">
              <a:spAutoFit/>
            </a:bodyPr>
            <a:lstStyle/>
            <a:p>
              <a:r>
                <a:rPr lang="en-US" sz="1400" dirty="0" smtClean="0"/>
                <a:t>pt. 6</a:t>
              </a:r>
              <a:endParaRPr lang="en-US" sz="1400" dirty="0"/>
            </a:p>
          </p:txBody>
        </p:sp>
        <p:sp>
          <p:nvSpPr>
            <p:cNvPr id="17" name="TextBox 16"/>
            <p:cNvSpPr txBox="1"/>
            <p:nvPr/>
          </p:nvSpPr>
          <p:spPr>
            <a:xfrm rot="16200000">
              <a:off x="8082939" y="5339962"/>
              <a:ext cx="715879" cy="336188"/>
            </a:xfrm>
            <a:prstGeom prst="rect">
              <a:avLst/>
            </a:prstGeom>
            <a:noFill/>
          </p:spPr>
          <p:txBody>
            <a:bodyPr wrap="square" rtlCol="0">
              <a:spAutoFit/>
            </a:bodyPr>
            <a:lstStyle/>
            <a:p>
              <a:r>
                <a:rPr lang="en-US" sz="1400" dirty="0" smtClean="0"/>
                <a:t>head</a:t>
              </a:r>
              <a:endParaRPr lang="en-US" sz="1400" dirty="0"/>
            </a:p>
          </p:txBody>
        </p:sp>
        <p:sp>
          <p:nvSpPr>
            <p:cNvPr id="18" name="TextBox 17"/>
            <p:cNvSpPr txBox="1"/>
            <p:nvPr/>
          </p:nvSpPr>
          <p:spPr>
            <a:xfrm rot="16200000">
              <a:off x="462793" y="5377704"/>
              <a:ext cx="654341" cy="307777"/>
            </a:xfrm>
            <a:prstGeom prst="rect">
              <a:avLst/>
            </a:prstGeom>
            <a:noFill/>
          </p:spPr>
          <p:txBody>
            <a:bodyPr wrap="square" rtlCol="0">
              <a:spAutoFit/>
            </a:bodyPr>
            <a:lstStyle/>
            <a:p>
              <a:r>
                <a:rPr lang="en-US" sz="1400" dirty="0" smtClean="0"/>
                <a:t>foot</a:t>
              </a:r>
              <a:endParaRPr lang="en-US" sz="1400" dirty="0"/>
            </a:p>
          </p:txBody>
        </p:sp>
      </p:grpSp>
      <p:sp>
        <p:nvSpPr>
          <p:cNvPr id="2" name="Rectangle 1"/>
          <p:cNvSpPr/>
          <p:nvPr/>
        </p:nvSpPr>
        <p:spPr>
          <a:xfrm>
            <a:off x="1149292" y="3473042"/>
            <a:ext cx="1208014" cy="2541864"/>
          </a:xfrm>
          <a:prstGeom prst="rect">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Straight Connector 3"/>
          <p:cNvCxnSpPr/>
          <p:nvPr/>
        </p:nvCxnSpPr>
        <p:spPr>
          <a:xfrm flipV="1">
            <a:off x="2357306" y="3363985"/>
            <a:ext cx="369116" cy="109057"/>
          </a:xfrm>
          <a:prstGeom prst="line">
            <a:avLst/>
          </a:prstGeom>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2676088" y="3187817"/>
            <a:ext cx="1023457" cy="307777"/>
          </a:xfrm>
          <a:prstGeom prst="rect">
            <a:avLst/>
          </a:prstGeom>
          <a:noFill/>
        </p:spPr>
        <p:txBody>
          <a:bodyPr wrap="square" rtlCol="0">
            <a:spAutoFit/>
          </a:bodyPr>
          <a:lstStyle/>
          <a:p>
            <a:r>
              <a:rPr lang="en-US" sz="1400" dirty="0" smtClean="0"/>
              <a:t>Cell 1</a:t>
            </a:r>
            <a:endParaRPr lang="en-US" sz="1400" dirty="0"/>
          </a:p>
        </p:txBody>
      </p:sp>
      <p:sp>
        <p:nvSpPr>
          <p:cNvPr id="20" name="Slide Number Placeholder 19"/>
          <p:cNvSpPr>
            <a:spLocks noGrp="1"/>
          </p:cNvSpPr>
          <p:nvPr>
            <p:ph type="sldNum" sz="quarter" idx="12"/>
          </p:nvPr>
        </p:nvSpPr>
        <p:spPr/>
        <p:txBody>
          <a:bodyPr/>
          <a:lstStyle/>
          <a:p>
            <a:fld id="{120C6250-5FF3-42B5-91AE-4EE9F84567D7}" type="slidenum">
              <a:rPr lang="en-US" smtClean="0"/>
              <a:t>29</a:t>
            </a:fld>
            <a:endParaRPr lang="en-US"/>
          </a:p>
        </p:txBody>
      </p:sp>
      <p:graphicFrame>
        <p:nvGraphicFramePr>
          <p:cNvPr id="21" name="Table 20"/>
          <p:cNvGraphicFramePr>
            <a:graphicFrameLocks noGrp="1"/>
          </p:cNvGraphicFramePr>
          <p:nvPr>
            <p:extLst>
              <p:ext uri="{D42A27DB-BD31-4B8C-83A1-F6EECF244321}">
                <p14:modId xmlns:p14="http://schemas.microsoft.com/office/powerpoint/2010/main" val="4143549387"/>
              </p:ext>
            </p:extLst>
          </p:nvPr>
        </p:nvGraphicFramePr>
        <p:xfrm>
          <a:off x="251670" y="528202"/>
          <a:ext cx="3431095" cy="2458279"/>
        </p:xfrm>
        <a:graphic>
          <a:graphicData uri="http://schemas.openxmlformats.org/drawingml/2006/table">
            <a:tbl>
              <a:tblPr>
                <a:tableStyleId>{5C22544A-7EE6-4342-B048-85BDC9FD1C3A}</a:tableStyleId>
              </a:tblPr>
              <a:tblGrid>
                <a:gridCol w="1137843"/>
                <a:gridCol w="1224552"/>
                <a:gridCol w="1068700"/>
              </a:tblGrid>
              <a:tr h="182880">
                <a:tc>
                  <a:txBody>
                    <a:bodyPr/>
                    <a:lstStyle/>
                    <a:p>
                      <a:pPr algn="l" fontAlgn="b"/>
                      <a:r>
                        <a:rPr lang="en-US" sz="1400" b="1" u="none" strike="noStrike" dirty="0">
                          <a:effectLst/>
                        </a:rPr>
                        <a:t>Twist</a:t>
                      </a:r>
                      <a:endParaRPr lang="en-US" sz="1400" b="1"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endParaRPr lang="en-US" sz="1400" b="1"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endParaRPr lang="en-US" sz="1400" b="1" i="0" u="none" strike="noStrike">
                        <a:solidFill>
                          <a:srgbClr val="000000"/>
                        </a:solidFill>
                        <a:effectLst/>
                        <a:latin typeface="Calibri" panose="020F0502020204030204" pitchFamily="34" charset="0"/>
                      </a:endParaRPr>
                    </a:p>
                  </a:txBody>
                  <a:tcPr marL="7620" marR="7620" marT="7620" marB="0" anchor="b"/>
                </a:tc>
              </a:tr>
              <a:tr h="182880">
                <a:tc>
                  <a:txBody>
                    <a:bodyPr/>
                    <a:lstStyle/>
                    <a:p>
                      <a:pPr algn="l" fontAlgn="b"/>
                      <a:endParaRPr lang="en-US" sz="1400" b="1"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endParaRPr lang="en-US" sz="1400" b="1"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endParaRPr lang="en-US" sz="1400" b="1" i="0" u="none" strike="noStrike">
                        <a:solidFill>
                          <a:srgbClr val="000000"/>
                        </a:solidFill>
                        <a:effectLst/>
                        <a:latin typeface="Calibri" panose="020F0502020204030204" pitchFamily="34" charset="0"/>
                      </a:endParaRPr>
                    </a:p>
                  </a:txBody>
                  <a:tcPr marL="7620" marR="7620" marT="7620" marB="0" anchor="b"/>
                </a:tc>
              </a:tr>
              <a:tr h="182880">
                <a:tc>
                  <a:txBody>
                    <a:bodyPr/>
                    <a:lstStyle/>
                    <a:p>
                      <a:pPr algn="l" fontAlgn="b"/>
                      <a:endParaRPr lang="en-US" sz="1400" b="1"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400" b="1" u="none" strike="noStrike">
                          <a:effectLst/>
                        </a:rPr>
                        <a:t>Cell Length</a:t>
                      </a:r>
                      <a:endParaRPr lang="en-US" sz="1400" b="1"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400" b="1" u="none" strike="noStrike">
                          <a:effectLst/>
                        </a:rPr>
                        <a:t>Twist</a:t>
                      </a:r>
                      <a:endParaRPr lang="en-US" sz="1400" b="1" i="0" u="none" strike="noStrike">
                        <a:solidFill>
                          <a:srgbClr val="000000"/>
                        </a:solidFill>
                        <a:effectLst/>
                        <a:latin typeface="Calibri" panose="020F0502020204030204" pitchFamily="34" charset="0"/>
                      </a:endParaRPr>
                    </a:p>
                  </a:txBody>
                  <a:tcPr marL="7620" marR="7620" marT="7620" marB="0" anchor="b"/>
                </a:tc>
              </a:tr>
              <a:tr h="182880">
                <a:tc>
                  <a:txBody>
                    <a:bodyPr/>
                    <a:lstStyle/>
                    <a:p>
                      <a:pPr algn="r" fontAlgn="b"/>
                      <a:endParaRPr lang="en-US" sz="1400" b="1"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400" b="1" u="none" strike="noStrike">
                          <a:effectLst/>
                        </a:rPr>
                        <a:t>(m)</a:t>
                      </a:r>
                      <a:endParaRPr lang="en-US" sz="1400" b="1"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400" b="1" u="none" strike="noStrike">
                          <a:effectLst/>
                        </a:rPr>
                        <a:t>(mm/m)</a:t>
                      </a:r>
                      <a:endParaRPr lang="en-US" sz="1400" b="1" i="0" u="none" strike="noStrike">
                        <a:solidFill>
                          <a:srgbClr val="000000"/>
                        </a:solidFill>
                        <a:effectLst/>
                        <a:latin typeface="Calibri" panose="020F0502020204030204" pitchFamily="34" charset="0"/>
                      </a:endParaRPr>
                    </a:p>
                  </a:txBody>
                  <a:tcPr marL="7620" marR="7620" marT="7620" marB="0" anchor="b"/>
                </a:tc>
              </a:tr>
              <a:tr h="182880">
                <a:tc>
                  <a:txBody>
                    <a:bodyPr/>
                    <a:lstStyle/>
                    <a:p>
                      <a:pPr algn="r" fontAlgn="b"/>
                      <a:r>
                        <a:rPr lang="en-US" sz="1400" b="1" u="none" strike="noStrike">
                          <a:effectLst/>
                        </a:rPr>
                        <a:t>Cell 1</a:t>
                      </a:r>
                      <a:endParaRPr lang="en-US" sz="1400" b="1"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400" b="1" u="none" strike="noStrike">
                          <a:effectLst/>
                        </a:rPr>
                        <a:t>1.27</a:t>
                      </a:r>
                      <a:endParaRPr lang="en-US" sz="1400" b="1"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400" b="1" u="none" strike="noStrike" dirty="0">
                          <a:effectLst/>
                        </a:rPr>
                        <a:t>-</a:t>
                      </a:r>
                      <a:r>
                        <a:rPr lang="en-US" sz="1400" b="1" u="none" strike="noStrike" dirty="0" smtClean="0">
                          <a:effectLst/>
                        </a:rPr>
                        <a:t>0.75</a:t>
                      </a:r>
                      <a:endParaRPr lang="en-US" sz="1400" b="1" i="0" u="none" strike="noStrike" dirty="0">
                        <a:solidFill>
                          <a:srgbClr val="000000"/>
                        </a:solidFill>
                        <a:effectLst/>
                        <a:latin typeface="Calibri" panose="020F0502020204030204" pitchFamily="34" charset="0"/>
                      </a:endParaRPr>
                    </a:p>
                  </a:txBody>
                  <a:tcPr marL="7620" marR="7620" marT="7620" marB="0" anchor="b"/>
                </a:tc>
              </a:tr>
              <a:tr h="182880">
                <a:tc>
                  <a:txBody>
                    <a:bodyPr/>
                    <a:lstStyle/>
                    <a:p>
                      <a:pPr algn="r" fontAlgn="b"/>
                      <a:r>
                        <a:rPr lang="en-US" sz="1400" b="1" u="none" strike="noStrike">
                          <a:effectLst/>
                        </a:rPr>
                        <a:t>Cell 2</a:t>
                      </a:r>
                      <a:endParaRPr lang="en-US" sz="1400" b="1"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400" b="1" u="none" strike="noStrike">
                          <a:effectLst/>
                        </a:rPr>
                        <a:t>1.184</a:t>
                      </a:r>
                      <a:endParaRPr lang="en-US" sz="1400" b="1"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400" b="1" u="none" strike="noStrike" dirty="0">
                          <a:effectLst/>
                        </a:rPr>
                        <a:t>-</a:t>
                      </a:r>
                      <a:r>
                        <a:rPr lang="en-US" sz="1400" b="1" u="none" strike="noStrike" dirty="0" smtClean="0">
                          <a:effectLst/>
                        </a:rPr>
                        <a:t>0.53</a:t>
                      </a:r>
                      <a:endParaRPr lang="en-US" sz="1400" b="1" i="0" u="none" strike="noStrike" dirty="0">
                        <a:solidFill>
                          <a:srgbClr val="000000"/>
                        </a:solidFill>
                        <a:effectLst/>
                        <a:latin typeface="Calibri" panose="020F0502020204030204" pitchFamily="34" charset="0"/>
                      </a:endParaRPr>
                    </a:p>
                  </a:txBody>
                  <a:tcPr marL="7620" marR="7620" marT="7620" marB="0" anchor="b"/>
                </a:tc>
              </a:tr>
              <a:tr h="182880">
                <a:tc>
                  <a:txBody>
                    <a:bodyPr/>
                    <a:lstStyle/>
                    <a:p>
                      <a:pPr algn="r" fontAlgn="b"/>
                      <a:r>
                        <a:rPr lang="en-US" sz="1400" b="1" u="none" strike="noStrike">
                          <a:effectLst/>
                        </a:rPr>
                        <a:t>Cell 3</a:t>
                      </a:r>
                      <a:endParaRPr lang="en-US" sz="1400" b="1"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400" b="1" u="none" strike="noStrike" dirty="0">
                          <a:effectLst/>
                        </a:rPr>
                        <a:t>1.184</a:t>
                      </a:r>
                      <a:endParaRPr lang="en-US" sz="1400" b="1"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r>
                        <a:rPr lang="en-US" sz="1400" b="1" u="none" strike="noStrike" dirty="0">
                          <a:effectLst/>
                        </a:rPr>
                        <a:t>-</a:t>
                      </a:r>
                      <a:r>
                        <a:rPr lang="en-US" sz="1400" b="1" u="none" strike="noStrike" dirty="0" smtClean="0">
                          <a:effectLst/>
                        </a:rPr>
                        <a:t>0.81</a:t>
                      </a:r>
                      <a:endParaRPr lang="en-US" sz="1400" b="1" i="0" u="none" strike="noStrike" dirty="0">
                        <a:solidFill>
                          <a:srgbClr val="000000"/>
                        </a:solidFill>
                        <a:effectLst/>
                        <a:latin typeface="Calibri" panose="020F0502020204030204" pitchFamily="34" charset="0"/>
                      </a:endParaRPr>
                    </a:p>
                  </a:txBody>
                  <a:tcPr marL="7620" marR="7620" marT="7620" marB="0" anchor="b"/>
                </a:tc>
              </a:tr>
              <a:tr h="182880">
                <a:tc>
                  <a:txBody>
                    <a:bodyPr/>
                    <a:lstStyle/>
                    <a:p>
                      <a:pPr algn="r" fontAlgn="b"/>
                      <a:r>
                        <a:rPr lang="en-US" sz="1400" b="1" u="none" strike="noStrike">
                          <a:effectLst/>
                        </a:rPr>
                        <a:t>Cell 4</a:t>
                      </a:r>
                      <a:endParaRPr lang="en-US" sz="1400" b="1"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400" b="1" u="none" strike="noStrike" dirty="0">
                          <a:effectLst/>
                        </a:rPr>
                        <a:t>1.184</a:t>
                      </a:r>
                      <a:endParaRPr lang="en-US" sz="1400" b="1"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r>
                        <a:rPr lang="en-US" sz="1400" b="1" u="none" strike="noStrike" dirty="0">
                          <a:effectLst/>
                        </a:rPr>
                        <a:t>-</a:t>
                      </a:r>
                      <a:r>
                        <a:rPr lang="en-US" sz="1400" b="1" u="none" strike="noStrike" dirty="0" smtClean="0">
                          <a:effectLst/>
                        </a:rPr>
                        <a:t>0.37</a:t>
                      </a:r>
                      <a:endParaRPr lang="en-US" sz="1400" b="1" i="0" u="none" strike="noStrike" dirty="0">
                        <a:solidFill>
                          <a:srgbClr val="000000"/>
                        </a:solidFill>
                        <a:effectLst/>
                        <a:latin typeface="Calibri" panose="020F0502020204030204" pitchFamily="34" charset="0"/>
                      </a:endParaRPr>
                    </a:p>
                  </a:txBody>
                  <a:tcPr marL="7620" marR="7620" marT="7620" marB="0" anchor="b"/>
                </a:tc>
              </a:tr>
              <a:tr h="182880">
                <a:tc>
                  <a:txBody>
                    <a:bodyPr/>
                    <a:lstStyle/>
                    <a:p>
                      <a:pPr algn="r" fontAlgn="b"/>
                      <a:r>
                        <a:rPr lang="en-US" sz="1400" b="1" u="none" strike="noStrike">
                          <a:effectLst/>
                        </a:rPr>
                        <a:t>Cell 5</a:t>
                      </a:r>
                      <a:endParaRPr lang="en-US" sz="1400" b="1"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400" b="1" u="none" strike="noStrike">
                          <a:effectLst/>
                        </a:rPr>
                        <a:t>1.184</a:t>
                      </a:r>
                      <a:endParaRPr lang="en-US" sz="1400" b="1"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400" b="1" u="none" strike="noStrike" dirty="0" smtClean="0">
                          <a:effectLst/>
                        </a:rPr>
                        <a:t>0.44</a:t>
                      </a:r>
                      <a:endParaRPr lang="en-US" sz="1400" b="1" i="0" u="none" strike="noStrike" dirty="0">
                        <a:solidFill>
                          <a:srgbClr val="000000"/>
                        </a:solidFill>
                        <a:effectLst/>
                        <a:latin typeface="Calibri" panose="020F0502020204030204" pitchFamily="34" charset="0"/>
                      </a:endParaRPr>
                    </a:p>
                  </a:txBody>
                  <a:tcPr marL="7620" marR="7620" marT="7620" marB="0" anchor="b"/>
                </a:tc>
              </a:tr>
              <a:tr h="182880">
                <a:tc>
                  <a:txBody>
                    <a:bodyPr/>
                    <a:lstStyle/>
                    <a:p>
                      <a:pPr algn="r" fontAlgn="b"/>
                      <a:endParaRPr lang="en-US" sz="1400" b="1"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endParaRPr lang="en-US" sz="1400" b="1"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endParaRPr lang="en-US" sz="1400" b="1" i="0" u="none" strike="noStrike">
                        <a:solidFill>
                          <a:srgbClr val="000000"/>
                        </a:solidFill>
                        <a:effectLst/>
                        <a:latin typeface="Calibri" panose="020F0502020204030204" pitchFamily="34" charset="0"/>
                      </a:endParaRPr>
                    </a:p>
                  </a:txBody>
                  <a:tcPr marL="7620" marR="7620" marT="7620" marB="0" anchor="b"/>
                </a:tc>
              </a:tr>
              <a:tr h="248479">
                <a:tc>
                  <a:txBody>
                    <a:bodyPr/>
                    <a:lstStyle/>
                    <a:p>
                      <a:pPr algn="l" fontAlgn="b"/>
                      <a:endParaRPr lang="en-US" sz="1400" b="1"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en-US" sz="1400" b="1" u="none" strike="noStrike">
                          <a:effectLst/>
                        </a:rPr>
                        <a:t>limit=</a:t>
                      </a:r>
                      <a:endParaRPr lang="en-US" sz="1400" b="1"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en-US" sz="1400" b="1" u="none" strike="noStrike" dirty="0" smtClean="0">
                          <a:effectLst/>
                        </a:rPr>
                        <a:t>+/-1.0</a:t>
                      </a:r>
                      <a:endParaRPr lang="en-US" sz="1400" b="1" i="0" u="none" strike="noStrike" dirty="0">
                        <a:solidFill>
                          <a:srgbClr val="000000"/>
                        </a:solidFill>
                        <a:effectLst/>
                        <a:latin typeface="Calibri" panose="020F0502020204030204" pitchFamily="34" charset="0"/>
                      </a:endParaRPr>
                    </a:p>
                  </a:txBody>
                  <a:tcPr marL="7620" marR="7620" marT="7620" marB="0" anchor="b"/>
                </a:tc>
              </a:tr>
            </a:tbl>
          </a:graphicData>
        </a:graphic>
      </p:graphicFrame>
      <p:graphicFrame>
        <p:nvGraphicFramePr>
          <p:cNvPr id="22" name="Table 21"/>
          <p:cNvGraphicFramePr>
            <a:graphicFrameLocks noGrp="1"/>
          </p:cNvGraphicFramePr>
          <p:nvPr>
            <p:extLst>
              <p:ext uri="{D42A27DB-BD31-4B8C-83A1-F6EECF244321}">
                <p14:modId xmlns:p14="http://schemas.microsoft.com/office/powerpoint/2010/main" val="3860554017"/>
              </p:ext>
            </p:extLst>
          </p:nvPr>
        </p:nvGraphicFramePr>
        <p:xfrm>
          <a:off x="3783432" y="536896"/>
          <a:ext cx="2055304" cy="2290192"/>
        </p:xfrm>
        <a:graphic>
          <a:graphicData uri="http://schemas.openxmlformats.org/drawingml/2006/table">
            <a:tbl>
              <a:tblPr>
                <a:tableStyleId>{5C22544A-7EE6-4342-B048-85BDC9FD1C3A}</a:tableStyleId>
              </a:tblPr>
              <a:tblGrid>
                <a:gridCol w="1027652"/>
                <a:gridCol w="1027652"/>
              </a:tblGrid>
              <a:tr h="286274">
                <a:tc>
                  <a:txBody>
                    <a:bodyPr/>
                    <a:lstStyle/>
                    <a:p>
                      <a:pPr algn="l" fontAlgn="b"/>
                      <a:r>
                        <a:rPr lang="en-US" sz="1400" b="1" u="none" strike="noStrike" dirty="0">
                          <a:effectLst/>
                        </a:rPr>
                        <a:t>Bow</a:t>
                      </a:r>
                      <a:endParaRPr lang="en-US" sz="1400" b="1" i="0" u="none" strike="noStrike" dirty="0">
                        <a:solidFill>
                          <a:srgbClr val="000000"/>
                        </a:solidFill>
                        <a:effectLst/>
                        <a:latin typeface="Calibri" panose="020F0502020204030204" pitchFamily="34" charset="0"/>
                      </a:endParaRPr>
                    </a:p>
                  </a:txBody>
                  <a:tcPr marL="7620" marR="7620" marT="7620" marB="0" anchor="b"/>
                </a:tc>
                <a:tc>
                  <a:txBody>
                    <a:bodyPr/>
                    <a:lstStyle/>
                    <a:p>
                      <a:pPr algn="l" fontAlgn="b"/>
                      <a:endParaRPr lang="en-US" sz="1400" b="1" i="0" u="none" strike="noStrike">
                        <a:solidFill>
                          <a:srgbClr val="000000"/>
                        </a:solidFill>
                        <a:effectLst/>
                        <a:latin typeface="Calibri" panose="020F0502020204030204" pitchFamily="34" charset="0"/>
                      </a:endParaRPr>
                    </a:p>
                  </a:txBody>
                  <a:tcPr marL="7620" marR="7620" marT="7620" marB="0" anchor="b"/>
                </a:tc>
              </a:tr>
              <a:tr h="286274">
                <a:tc>
                  <a:txBody>
                    <a:bodyPr/>
                    <a:lstStyle/>
                    <a:p>
                      <a:pPr algn="l" fontAlgn="b"/>
                      <a:endParaRPr lang="en-US" sz="1400" b="1" i="0" u="none" strike="noStrike" dirty="0">
                        <a:solidFill>
                          <a:srgbClr val="000000"/>
                        </a:solidFill>
                        <a:effectLst/>
                        <a:latin typeface="Calibri" panose="020F0502020204030204" pitchFamily="34" charset="0"/>
                      </a:endParaRPr>
                    </a:p>
                  </a:txBody>
                  <a:tcPr marL="7620" marR="7620" marT="7620" marB="0" anchor="b"/>
                </a:tc>
                <a:tc>
                  <a:txBody>
                    <a:bodyPr/>
                    <a:lstStyle/>
                    <a:p>
                      <a:pPr algn="l" fontAlgn="b"/>
                      <a:endParaRPr lang="en-US" sz="1400" b="1" i="0" u="none" strike="noStrike">
                        <a:solidFill>
                          <a:srgbClr val="000000"/>
                        </a:solidFill>
                        <a:effectLst/>
                        <a:latin typeface="Calibri" panose="020F0502020204030204" pitchFamily="34" charset="0"/>
                      </a:endParaRPr>
                    </a:p>
                  </a:txBody>
                  <a:tcPr marL="7620" marR="7620" marT="7620" marB="0" anchor="b"/>
                </a:tc>
              </a:tr>
              <a:tr h="286274">
                <a:tc>
                  <a:txBody>
                    <a:bodyPr/>
                    <a:lstStyle/>
                    <a:p>
                      <a:pPr algn="l" fontAlgn="b"/>
                      <a:endParaRPr lang="en-US" sz="1400" b="1" i="0" u="none" strike="noStrike" dirty="0">
                        <a:solidFill>
                          <a:srgbClr val="000000"/>
                        </a:solidFill>
                        <a:effectLst/>
                        <a:latin typeface="Calibri" panose="020F0502020204030204" pitchFamily="34" charset="0"/>
                      </a:endParaRPr>
                    </a:p>
                  </a:txBody>
                  <a:tcPr marL="7620" marR="7620" marT="7620" marB="0" anchor="b"/>
                </a:tc>
                <a:tc>
                  <a:txBody>
                    <a:bodyPr/>
                    <a:lstStyle/>
                    <a:p>
                      <a:pPr algn="l" fontAlgn="b"/>
                      <a:endParaRPr lang="en-US" sz="1400" b="1" i="0" u="none" strike="noStrike" dirty="0">
                        <a:solidFill>
                          <a:srgbClr val="000000"/>
                        </a:solidFill>
                        <a:effectLst/>
                        <a:latin typeface="Calibri" panose="020F0502020204030204" pitchFamily="34" charset="0"/>
                      </a:endParaRPr>
                    </a:p>
                  </a:txBody>
                  <a:tcPr marL="7620" marR="7620" marT="7620" marB="0" anchor="b"/>
                </a:tc>
              </a:tr>
              <a:tr h="286274">
                <a:tc>
                  <a:txBody>
                    <a:bodyPr/>
                    <a:lstStyle/>
                    <a:p>
                      <a:pPr algn="l" fontAlgn="b"/>
                      <a:endParaRPr lang="en-US" sz="1400" b="1"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1400" b="1" i="0" u="none" strike="noStrike" dirty="0">
                        <a:solidFill>
                          <a:srgbClr val="000000"/>
                        </a:solidFill>
                        <a:effectLst/>
                        <a:latin typeface="Calibri" panose="020F0502020204030204" pitchFamily="34" charset="0"/>
                      </a:endParaRPr>
                    </a:p>
                  </a:txBody>
                  <a:tcPr marL="7620" marR="7620" marT="7620" marB="0" anchor="b"/>
                </a:tc>
              </a:tr>
              <a:tr h="286274">
                <a:tc>
                  <a:txBody>
                    <a:bodyPr/>
                    <a:lstStyle/>
                    <a:p>
                      <a:pPr algn="l" fontAlgn="b"/>
                      <a:r>
                        <a:rPr lang="en-US" sz="1400" b="1" u="none" strike="noStrike">
                          <a:effectLst/>
                        </a:rPr>
                        <a:t>Right side</a:t>
                      </a:r>
                      <a:endParaRPr lang="en-US" sz="1400" b="1"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en-US" sz="1400" b="1" u="none" strike="noStrike" dirty="0">
                          <a:effectLst/>
                        </a:rPr>
                        <a:t>-0.44</a:t>
                      </a:r>
                      <a:endParaRPr lang="en-US" sz="1400" b="1" i="0" u="none" strike="noStrike" dirty="0">
                        <a:solidFill>
                          <a:srgbClr val="000000"/>
                        </a:solidFill>
                        <a:effectLst/>
                        <a:latin typeface="Calibri" panose="020F0502020204030204" pitchFamily="34" charset="0"/>
                      </a:endParaRPr>
                    </a:p>
                  </a:txBody>
                  <a:tcPr marL="7620" marR="7620" marT="7620" marB="0" anchor="b"/>
                </a:tc>
              </a:tr>
              <a:tr h="286274">
                <a:tc>
                  <a:txBody>
                    <a:bodyPr/>
                    <a:lstStyle/>
                    <a:p>
                      <a:pPr algn="l" fontAlgn="b"/>
                      <a:r>
                        <a:rPr lang="en-US" sz="1400" b="1" u="none" strike="noStrike" dirty="0">
                          <a:effectLst/>
                        </a:rPr>
                        <a:t>Left side</a:t>
                      </a:r>
                      <a:endParaRPr lang="en-US" sz="1400" b="1" i="0" u="none" strike="noStrike" dirty="0">
                        <a:solidFill>
                          <a:srgbClr val="000000"/>
                        </a:solidFill>
                        <a:effectLst/>
                        <a:latin typeface="Calibri" panose="020F0502020204030204" pitchFamily="34" charset="0"/>
                      </a:endParaRPr>
                    </a:p>
                  </a:txBody>
                  <a:tcPr marL="7620" marR="7620" marT="7620" marB="0" anchor="b"/>
                </a:tc>
                <a:tc>
                  <a:txBody>
                    <a:bodyPr/>
                    <a:lstStyle/>
                    <a:p>
                      <a:pPr algn="r" fontAlgn="b"/>
                      <a:r>
                        <a:rPr lang="en-US" sz="1400" b="1" u="none" strike="noStrike" dirty="0">
                          <a:effectLst/>
                        </a:rPr>
                        <a:t>1.63</a:t>
                      </a:r>
                      <a:endParaRPr lang="en-US" sz="1400" b="1" i="0" u="none" strike="noStrike" dirty="0">
                        <a:solidFill>
                          <a:srgbClr val="000000"/>
                        </a:solidFill>
                        <a:effectLst/>
                        <a:latin typeface="Calibri" panose="020F0502020204030204" pitchFamily="34" charset="0"/>
                      </a:endParaRPr>
                    </a:p>
                  </a:txBody>
                  <a:tcPr marL="7620" marR="7620" marT="7620" marB="0" anchor="b"/>
                </a:tc>
              </a:tr>
              <a:tr h="286274">
                <a:tc>
                  <a:txBody>
                    <a:bodyPr/>
                    <a:lstStyle/>
                    <a:p>
                      <a:pPr algn="l" fontAlgn="b"/>
                      <a:endParaRPr lang="en-US" sz="1400" b="1"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1400" b="1" i="0" u="none" strike="noStrike" dirty="0">
                        <a:solidFill>
                          <a:srgbClr val="000000"/>
                        </a:solidFill>
                        <a:effectLst/>
                        <a:latin typeface="Calibri" panose="020F0502020204030204" pitchFamily="34" charset="0"/>
                      </a:endParaRPr>
                    </a:p>
                  </a:txBody>
                  <a:tcPr marL="7620" marR="7620" marT="7620" marB="0" anchor="b"/>
                </a:tc>
              </a:tr>
              <a:tr h="286274">
                <a:tc>
                  <a:txBody>
                    <a:bodyPr/>
                    <a:lstStyle/>
                    <a:p>
                      <a:pPr algn="r" fontAlgn="b"/>
                      <a:r>
                        <a:rPr lang="en-US" sz="1400" b="1" u="none" strike="noStrike">
                          <a:effectLst/>
                        </a:rPr>
                        <a:t>limit=</a:t>
                      </a:r>
                      <a:endParaRPr lang="en-US" sz="1400" b="1"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en-US" sz="1400" b="1" u="none" strike="noStrike" dirty="0" smtClean="0">
                          <a:effectLst/>
                        </a:rPr>
                        <a:t>+/-11.0</a:t>
                      </a:r>
                      <a:endParaRPr lang="en-US" sz="1400" b="1" i="0" u="none" strike="noStrike" dirty="0">
                        <a:solidFill>
                          <a:srgbClr val="000000"/>
                        </a:solidFill>
                        <a:effectLst/>
                        <a:latin typeface="Calibri" panose="020F0502020204030204" pitchFamily="34" charset="0"/>
                      </a:endParaRPr>
                    </a:p>
                  </a:txBody>
                  <a:tcPr marL="7620" marR="7620" marT="7620" marB="0" anchor="b"/>
                </a:tc>
              </a:tr>
            </a:tbl>
          </a:graphicData>
        </a:graphic>
      </p:graphicFrame>
      <p:graphicFrame>
        <p:nvGraphicFramePr>
          <p:cNvPr id="24" name="Table 23"/>
          <p:cNvGraphicFramePr>
            <a:graphicFrameLocks noGrp="1"/>
          </p:cNvGraphicFramePr>
          <p:nvPr>
            <p:extLst>
              <p:ext uri="{D42A27DB-BD31-4B8C-83A1-F6EECF244321}">
                <p14:modId xmlns:p14="http://schemas.microsoft.com/office/powerpoint/2010/main" val="3756342107"/>
              </p:ext>
            </p:extLst>
          </p:nvPr>
        </p:nvGraphicFramePr>
        <p:xfrm>
          <a:off x="5967367" y="549901"/>
          <a:ext cx="2732016" cy="2872740"/>
        </p:xfrm>
        <a:graphic>
          <a:graphicData uri="http://schemas.openxmlformats.org/drawingml/2006/table">
            <a:tbl>
              <a:tblPr>
                <a:tableStyleId>{5C22544A-7EE6-4342-B048-85BDC9FD1C3A}</a:tableStyleId>
              </a:tblPr>
              <a:tblGrid>
                <a:gridCol w="1366008"/>
                <a:gridCol w="1366008"/>
              </a:tblGrid>
              <a:tr h="182880">
                <a:tc>
                  <a:txBody>
                    <a:bodyPr/>
                    <a:lstStyle/>
                    <a:p>
                      <a:pPr algn="l" fontAlgn="b"/>
                      <a:r>
                        <a:rPr lang="en-US" sz="1400" b="1" u="none" strike="noStrike" dirty="0">
                          <a:effectLst/>
                        </a:rPr>
                        <a:t>Fold</a:t>
                      </a:r>
                      <a:endParaRPr lang="en-US" sz="1400" b="1"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endParaRPr lang="en-US" sz="1400" b="1" i="0" u="none" strike="noStrike">
                        <a:solidFill>
                          <a:srgbClr val="000000"/>
                        </a:solidFill>
                        <a:effectLst/>
                        <a:latin typeface="Calibri" panose="020F0502020204030204" pitchFamily="34" charset="0"/>
                      </a:endParaRPr>
                    </a:p>
                  </a:txBody>
                  <a:tcPr marL="7620" marR="7620" marT="7620" marB="0" anchor="b"/>
                </a:tc>
              </a:tr>
              <a:tr h="182880">
                <a:tc>
                  <a:txBody>
                    <a:bodyPr/>
                    <a:lstStyle/>
                    <a:p>
                      <a:pPr algn="l" fontAlgn="b"/>
                      <a:endParaRPr lang="en-US" sz="1400" b="1"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400" b="1" u="none" strike="noStrike">
                          <a:effectLst/>
                        </a:rPr>
                        <a:t>Fold depth</a:t>
                      </a:r>
                      <a:endParaRPr lang="en-US" sz="1400" b="1" i="0" u="none" strike="noStrike">
                        <a:solidFill>
                          <a:srgbClr val="000000"/>
                        </a:solidFill>
                        <a:effectLst/>
                        <a:latin typeface="Calibri" panose="020F0502020204030204" pitchFamily="34" charset="0"/>
                      </a:endParaRPr>
                    </a:p>
                  </a:txBody>
                  <a:tcPr marL="7620" marR="7620" marT="7620" marB="0" anchor="b"/>
                </a:tc>
              </a:tr>
              <a:tr h="182880">
                <a:tc>
                  <a:txBody>
                    <a:bodyPr/>
                    <a:lstStyle/>
                    <a:p>
                      <a:pPr algn="l" fontAlgn="b"/>
                      <a:r>
                        <a:rPr lang="en-US" sz="1400" b="1" u="none" strike="noStrike">
                          <a:effectLst/>
                        </a:rPr>
                        <a:t>Position</a:t>
                      </a:r>
                      <a:endParaRPr lang="en-US" sz="1400" b="1"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400" b="1" u="none" strike="noStrike">
                          <a:effectLst/>
                        </a:rPr>
                        <a:t>(mm)</a:t>
                      </a:r>
                      <a:endParaRPr lang="en-US" sz="1400" b="1" i="0" u="none" strike="noStrike">
                        <a:solidFill>
                          <a:srgbClr val="000000"/>
                        </a:solidFill>
                        <a:effectLst/>
                        <a:latin typeface="Calibri" panose="020F0502020204030204" pitchFamily="34" charset="0"/>
                      </a:endParaRPr>
                    </a:p>
                  </a:txBody>
                  <a:tcPr marL="7620" marR="7620" marT="7620" marB="0" anchor="b"/>
                </a:tc>
              </a:tr>
              <a:tr h="182880">
                <a:tc>
                  <a:txBody>
                    <a:bodyPr/>
                    <a:lstStyle/>
                    <a:p>
                      <a:pPr algn="l" fontAlgn="b"/>
                      <a:r>
                        <a:rPr lang="en-US" sz="1400" b="1" u="none" strike="noStrike">
                          <a:effectLst/>
                        </a:rPr>
                        <a:t>Foot</a:t>
                      </a:r>
                      <a:endParaRPr lang="en-US" sz="1400" b="1"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400" b="1" u="none" strike="noStrike" dirty="0" smtClean="0">
                          <a:effectLst/>
                        </a:rPr>
                        <a:t>0.39</a:t>
                      </a:r>
                      <a:endParaRPr lang="en-US" sz="1400" b="1" i="0" u="none" strike="noStrike" dirty="0">
                        <a:solidFill>
                          <a:srgbClr val="000000"/>
                        </a:solidFill>
                        <a:effectLst/>
                        <a:latin typeface="Calibri" panose="020F0502020204030204" pitchFamily="34" charset="0"/>
                      </a:endParaRPr>
                    </a:p>
                  </a:txBody>
                  <a:tcPr marL="7620" marR="7620" marT="7620" marB="0" anchor="b"/>
                </a:tc>
              </a:tr>
              <a:tr h="182880">
                <a:tc>
                  <a:txBody>
                    <a:bodyPr/>
                    <a:lstStyle/>
                    <a:p>
                      <a:pPr algn="l" fontAlgn="b"/>
                      <a:r>
                        <a:rPr lang="en-US" sz="1400" b="1" u="none" strike="noStrike">
                          <a:effectLst/>
                        </a:rPr>
                        <a:t>P1</a:t>
                      </a:r>
                      <a:endParaRPr lang="en-US" sz="1400" b="1"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400" b="1" u="none" strike="noStrike" dirty="0">
                          <a:effectLst/>
                        </a:rPr>
                        <a:t>-</a:t>
                      </a:r>
                      <a:r>
                        <a:rPr lang="en-US" sz="1400" b="1" u="none" strike="noStrike" dirty="0" smtClean="0">
                          <a:effectLst/>
                        </a:rPr>
                        <a:t>0.41</a:t>
                      </a:r>
                      <a:endParaRPr lang="en-US" sz="1400" b="1" i="0" u="none" strike="noStrike" dirty="0">
                        <a:solidFill>
                          <a:srgbClr val="000000"/>
                        </a:solidFill>
                        <a:effectLst/>
                        <a:latin typeface="Calibri" panose="020F0502020204030204" pitchFamily="34" charset="0"/>
                      </a:endParaRPr>
                    </a:p>
                  </a:txBody>
                  <a:tcPr marL="7620" marR="7620" marT="7620" marB="0" anchor="b"/>
                </a:tc>
              </a:tr>
              <a:tr h="182880">
                <a:tc>
                  <a:txBody>
                    <a:bodyPr/>
                    <a:lstStyle/>
                    <a:p>
                      <a:pPr algn="l" fontAlgn="b"/>
                      <a:r>
                        <a:rPr lang="en-US" sz="1400" b="1" u="none" strike="noStrike">
                          <a:effectLst/>
                        </a:rPr>
                        <a:t>P2</a:t>
                      </a:r>
                      <a:endParaRPr lang="en-US" sz="1400" b="1"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400" b="1" u="none" strike="noStrike" dirty="0">
                          <a:effectLst/>
                        </a:rPr>
                        <a:t>-</a:t>
                      </a:r>
                      <a:r>
                        <a:rPr lang="en-US" sz="1400" b="1" u="none" strike="noStrike" dirty="0" smtClean="0">
                          <a:effectLst/>
                        </a:rPr>
                        <a:t>0.35</a:t>
                      </a:r>
                      <a:endParaRPr lang="en-US" sz="1400" b="1" i="0" u="none" strike="noStrike" dirty="0">
                        <a:solidFill>
                          <a:srgbClr val="000000"/>
                        </a:solidFill>
                        <a:effectLst/>
                        <a:latin typeface="Calibri" panose="020F0502020204030204" pitchFamily="34" charset="0"/>
                      </a:endParaRPr>
                    </a:p>
                  </a:txBody>
                  <a:tcPr marL="7620" marR="7620" marT="7620" marB="0" anchor="b"/>
                </a:tc>
              </a:tr>
              <a:tr h="182880">
                <a:tc>
                  <a:txBody>
                    <a:bodyPr/>
                    <a:lstStyle/>
                    <a:p>
                      <a:pPr algn="l" fontAlgn="b"/>
                      <a:r>
                        <a:rPr lang="en-US" sz="1400" b="1" u="none" strike="noStrike">
                          <a:effectLst/>
                        </a:rPr>
                        <a:t>P3</a:t>
                      </a:r>
                      <a:endParaRPr lang="en-US" sz="1400" b="1"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400" b="1" u="none" strike="noStrike" dirty="0">
                          <a:effectLst/>
                        </a:rPr>
                        <a:t>-</a:t>
                      </a:r>
                      <a:r>
                        <a:rPr lang="en-US" sz="1400" b="1" u="none" strike="noStrike" dirty="0" smtClean="0">
                          <a:effectLst/>
                        </a:rPr>
                        <a:t>0.53</a:t>
                      </a:r>
                      <a:endParaRPr lang="en-US" sz="1400" b="1" i="0" u="none" strike="noStrike" dirty="0">
                        <a:solidFill>
                          <a:srgbClr val="000000"/>
                        </a:solidFill>
                        <a:effectLst/>
                        <a:latin typeface="Calibri" panose="020F0502020204030204" pitchFamily="34" charset="0"/>
                      </a:endParaRPr>
                    </a:p>
                  </a:txBody>
                  <a:tcPr marL="7620" marR="7620" marT="7620" marB="0" anchor="b"/>
                </a:tc>
              </a:tr>
              <a:tr h="182880">
                <a:tc>
                  <a:txBody>
                    <a:bodyPr/>
                    <a:lstStyle/>
                    <a:p>
                      <a:pPr algn="l" fontAlgn="b"/>
                      <a:r>
                        <a:rPr lang="en-US" sz="1400" b="1" u="none" strike="noStrike">
                          <a:effectLst/>
                        </a:rPr>
                        <a:t>P4</a:t>
                      </a:r>
                      <a:endParaRPr lang="en-US" sz="1400" b="1"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400" b="1" u="none" strike="noStrike" dirty="0">
                          <a:effectLst/>
                        </a:rPr>
                        <a:t>-</a:t>
                      </a:r>
                      <a:r>
                        <a:rPr lang="en-US" sz="1400" b="1" u="none" strike="noStrike" dirty="0" smtClean="0">
                          <a:effectLst/>
                        </a:rPr>
                        <a:t>0.54</a:t>
                      </a:r>
                      <a:endParaRPr lang="en-US" sz="1400" b="1" i="0" u="none" strike="noStrike" dirty="0">
                        <a:solidFill>
                          <a:srgbClr val="000000"/>
                        </a:solidFill>
                        <a:effectLst/>
                        <a:latin typeface="Calibri" panose="020F0502020204030204" pitchFamily="34" charset="0"/>
                      </a:endParaRPr>
                    </a:p>
                  </a:txBody>
                  <a:tcPr marL="7620" marR="7620" marT="7620" marB="0" anchor="b"/>
                </a:tc>
              </a:tr>
              <a:tr h="182880">
                <a:tc>
                  <a:txBody>
                    <a:bodyPr/>
                    <a:lstStyle/>
                    <a:p>
                      <a:pPr algn="l" fontAlgn="b"/>
                      <a:r>
                        <a:rPr lang="en-US" sz="1400" b="1" u="none" strike="noStrike">
                          <a:effectLst/>
                        </a:rPr>
                        <a:t>P5</a:t>
                      </a:r>
                      <a:endParaRPr lang="en-US" sz="1400" b="1"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400" b="1" u="none" strike="noStrike" dirty="0">
                          <a:effectLst/>
                        </a:rPr>
                        <a:t>-</a:t>
                      </a:r>
                      <a:r>
                        <a:rPr lang="en-US" sz="1400" b="1" u="none" strike="noStrike" dirty="0" smtClean="0">
                          <a:effectLst/>
                        </a:rPr>
                        <a:t>0.26</a:t>
                      </a:r>
                      <a:endParaRPr lang="en-US" sz="1400" b="1" i="0" u="none" strike="noStrike" dirty="0">
                        <a:solidFill>
                          <a:srgbClr val="000000"/>
                        </a:solidFill>
                        <a:effectLst/>
                        <a:latin typeface="Calibri" panose="020F0502020204030204" pitchFamily="34" charset="0"/>
                      </a:endParaRPr>
                    </a:p>
                  </a:txBody>
                  <a:tcPr marL="7620" marR="7620" marT="7620" marB="0" anchor="b"/>
                </a:tc>
              </a:tr>
              <a:tr h="182880">
                <a:tc>
                  <a:txBody>
                    <a:bodyPr/>
                    <a:lstStyle/>
                    <a:p>
                      <a:pPr algn="l" fontAlgn="b"/>
                      <a:r>
                        <a:rPr lang="en-US" sz="1400" b="1" u="none" strike="noStrike">
                          <a:effectLst/>
                        </a:rPr>
                        <a:t>P6</a:t>
                      </a:r>
                      <a:endParaRPr lang="en-US" sz="1400" b="1"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400" b="1" u="none" strike="noStrike" dirty="0">
                          <a:effectLst/>
                        </a:rPr>
                        <a:t>-</a:t>
                      </a:r>
                      <a:r>
                        <a:rPr lang="en-US" sz="1400" b="1" u="none" strike="noStrike" dirty="0" smtClean="0">
                          <a:effectLst/>
                        </a:rPr>
                        <a:t>0.50</a:t>
                      </a:r>
                      <a:endParaRPr lang="en-US" sz="1400" b="1" i="0" u="none" strike="noStrike" dirty="0">
                        <a:solidFill>
                          <a:srgbClr val="000000"/>
                        </a:solidFill>
                        <a:effectLst/>
                        <a:latin typeface="Calibri" panose="020F0502020204030204" pitchFamily="34" charset="0"/>
                      </a:endParaRPr>
                    </a:p>
                  </a:txBody>
                  <a:tcPr marL="7620" marR="7620" marT="7620" marB="0" anchor="b"/>
                </a:tc>
              </a:tr>
              <a:tr h="182880">
                <a:tc>
                  <a:txBody>
                    <a:bodyPr/>
                    <a:lstStyle/>
                    <a:p>
                      <a:pPr algn="l" fontAlgn="b"/>
                      <a:r>
                        <a:rPr lang="en-US" sz="1400" b="1" u="none" strike="noStrike">
                          <a:effectLst/>
                        </a:rPr>
                        <a:t>Head</a:t>
                      </a:r>
                      <a:endParaRPr lang="en-US" sz="1400" b="1"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400" b="1" u="none" strike="noStrike" dirty="0" smtClean="0">
                          <a:effectLst/>
                        </a:rPr>
                        <a:t>0.00</a:t>
                      </a:r>
                      <a:endParaRPr lang="en-US" sz="1400" b="1" i="0" u="none" strike="noStrike" dirty="0">
                        <a:solidFill>
                          <a:srgbClr val="000000"/>
                        </a:solidFill>
                        <a:effectLst/>
                        <a:latin typeface="Calibri" panose="020F0502020204030204" pitchFamily="34" charset="0"/>
                      </a:endParaRPr>
                    </a:p>
                  </a:txBody>
                  <a:tcPr marL="7620" marR="7620" marT="7620" marB="0" anchor="b"/>
                </a:tc>
              </a:tr>
              <a:tr h="182880">
                <a:tc>
                  <a:txBody>
                    <a:bodyPr/>
                    <a:lstStyle/>
                    <a:p>
                      <a:pPr algn="l" fontAlgn="b"/>
                      <a:endParaRPr lang="en-US" sz="1400" b="1"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endParaRPr lang="en-US" sz="1400" b="1" i="0" u="none" strike="noStrike">
                        <a:solidFill>
                          <a:srgbClr val="000000"/>
                        </a:solidFill>
                        <a:effectLst/>
                        <a:latin typeface="Calibri" panose="020F0502020204030204" pitchFamily="34" charset="0"/>
                      </a:endParaRPr>
                    </a:p>
                  </a:txBody>
                  <a:tcPr marL="7620" marR="7620" marT="7620" marB="0" anchor="b"/>
                </a:tc>
              </a:tr>
              <a:tr h="182880">
                <a:tc>
                  <a:txBody>
                    <a:bodyPr/>
                    <a:lstStyle/>
                    <a:p>
                      <a:pPr algn="r" fontAlgn="b"/>
                      <a:r>
                        <a:rPr lang="en-US" sz="1400" b="1" u="none" strike="noStrike">
                          <a:effectLst/>
                        </a:rPr>
                        <a:t>limit=</a:t>
                      </a:r>
                      <a:endParaRPr lang="en-US" sz="1400" b="1"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en-US" sz="1400" b="1" u="none" strike="noStrike" dirty="0" smtClean="0">
                          <a:effectLst/>
                        </a:rPr>
                        <a:t>+/-1.2</a:t>
                      </a:r>
                      <a:endParaRPr lang="en-US" sz="1400" b="1" i="0" u="none" strike="noStrike" dirty="0">
                        <a:solidFill>
                          <a:srgbClr val="000000"/>
                        </a:solidFill>
                        <a:effectLst/>
                        <a:latin typeface="Calibri" panose="020F0502020204030204" pitchFamily="34" charset="0"/>
                      </a:endParaRPr>
                    </a:p>
                  </a:txBody>
                  <a:tcPr marL="7620" marR="7620" marT="7620" marB="0" anchor="b"/>
                </a:tc>
              </a:tr>
            </a:tbl>
          </a:graphicData>
        </a:graphic>
      </p:graphicFrame>
      <p:sp>
        <p:nvSpPr>
          <p:cNvPr id="25" name="TextBox 24"/>
          <p:cNvSpPr txBox="1"/>
          <p:nvPr/>
        </p:nvSpPr>
        <p:spPr>
          <a:xfrm>
            <a:off x="117446" y="75501"/>
            <a:ext cx="5142451" cy="369332"/>
          </a:xfrm>
          <a:prstGeom prst="rect">
            <a:avLst/>
          </a:prstGeom>
          <a:noFill/>
        </p:spPr>
        <p:txBody>
          <a:bodyPr wrap="square" rtlCol="0">
            <a:spAutoFit/>
          </a:bodyPr>
          <a:lstStyle/>
          <a:p>
            <a:r>
              <a:rPr lang="en-US" dirty="0" smtClean="0"/>
              <a:t>Process prototype results</a:t>
            </a:r>
            <a:endParaRPr lang="en-US" dirty="0"/>
          </a:p>
        </p:txBody>
      </p:sp>
    </p:spTree>
    <p:extLst>
      <p:ext uri="{BB962C8B-B14F-4D97-AF65-F5344CB8AC3E}">
        <p14:creationId xmlns:p14="http://schemas.microsoft.com/office/powerpoint/2010/main" val="24136180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62356" y="1610686"/>
            <a:ext cx="5486400" cy="2862322"/>
          </a:xfrm>
          <a:prstGeom prst="rect">
            <a:avLst/>
          </a:prstGeom>
          <a:noFill/>
        </p:spPr>
        <p:txBody>
          <a:bodyPr wrap="square" rtlCol="0">
            <a:spAutoFit/>
          </a:bodyPr>
          <a:lstStyle/>
          <a:p>
            <a:r>
              <a:rPr lang="en-US" dirty="0" smtClean="0"/>
              <a:t>Other APA Requirements</a:t>
            </a:r>
          </a:p>
          <a:p>
            <a:pPr marL="285750" indent="-285750">
              <a:buFont typeface="Arial" panose="020B0604020202020204" pitchFamily="34" charset="0"/>
              <a:buChar char="•"/>
            </a:pPr>
            <a:r>
              <a:rPr lang="en-US" dirty="0" smtClean="0"/>
              <a:t>Argon purity requires attention to cleanliness of components and clean environment during fabrication.</a:t>
            </a:r>
          </a:p>
          <a:p>
            <a:pPr marL="285750" indent="-285750">
              <a:buFont typeface="Arial" panose="020B0604020202020204" pitchFamily="34" charset="0"/>
              <a:buChar char="•"/>
            </a:pPr>
            <a:r>
              <a:rPr lang="en-US" dirty="0" smtClean="0"/>
              <a:t>Keeping noise to a minimum depends (among other things) on having a good ground path between APA components</a:t>
            </a:r>
          </a:p>
          <a:p>
            <a:pPr marL="742950" lvl="1" indent="-285750">
              <a:buFont typeface="Arial" panose="020B0604020202020204" pitchFamily="34" charset="0"/>
              <a:buChar char="•"/>
            </a:pPr>
            <a:r>
              <a:rPr lang="en-US" dirty="0" smtClean="0"/>
              <a:t>cold electronics</a:t>
            </a:r>
          </a:p>
          <a:p>
            <a:pPr marL="742950" lvl="1" indent="-285750">
              <a:buFont typeface="Arial" panose="020B0604020202020204" pitchFamily="34" charset="0"/>
              <a:buChar char="•"/>
            </a:pPr>
            <a:r>
              <a:rPr lang="en-US" dirty="0" smtClean="0"/>
              <a:t>mesh</a:t>
            </a:r>
          </a:p>
          <a:p>
            <a:pPr marL="742950" lvl="1" indent="-285750">
              <a:buFont typeface="Arial" panose="020B0604020202020204" pitchFamily="34" charset="0"/>
              <a:buChar char="•"/>
            </a:pPr>
            <a:r>
              <a:rPr lang="en-US" dirty="0" smtClean="0"/>
              <a:t>frame</a:t>
            </a:r>
            <a:endParaRPr lang="en-US" dirty="0"/>
          </a:p>
        </p:txBody>
      </p:sp>
      <p:sp>
        <p:nvSpPr>
          <p:cNvPr id="4" name="Slide Number Placeholder 3"/>
          <p:cNvSpPr>
            <a:spLocks noGrp="1"/>
          </p:cNvSpPr>
          <p:nvPr>
            <p:ph type="sldNum" sz="quarter" idx="12"/>
          </p:nvPr>
        </p:nvSpPr>
        <p:spPr/>
        <p:txBody>
          <a:bodyPr/>
          <a:lstStyle/>
          <a:p>
            <a:fld id="{120C6250-5FF3-42B5-91AE-4EE9F84567D7}" type="slidenum">
              <a:rPr lang="en-US" smtClean="0"/>
              <a:t>3</a:t>
            </a:fld>
            <a:endParaRPr lang="en-US"/>
          </a:p>
        </p:txBody>
      </p:sp>
      <p:sp>
        <p:nvSpPr>
          <p:cNvPr id="5" name="TextBox 4"/>
          <p:cNvSpPr txBox="1"/>
          <p:nvPr/>
        </p:nvSpPr>
        <p:spPr>
          <a:xfrm>
            <a:off x="176169" y="142613"/>
            <a:ext cx="5016616" cy="369332"/>
          </a:xfrm>
          <a:prstGeom prst="rect">
            <a:avLst/>
          </a:prstGeom>
          <a:noFill/>
        </p:spPr>
        <p:txBody>
          <a:bodyPr wrap="square" rtlCol="0">
            <a:spAutoFit/>
          </a:bodyPr>
          <a:lstStyle/>
          <a:p>
            <a:r>
              <a:rPr lang="en-US" dirty="0" smtClean="0"/>
              <a:t>APA requirements from physics requirements</a:t>
            </a:r>
            <a:endParaRPr lang="en-US" dirty="0"/>
          </a:p>
        </p:txBody>
      </p:sp>
    </p:spTree>
    <p:extLst>
      <p:ext uri="{BB962C8B-B14F-4D97-AF65-F5344CB8AC3E}">
        <p14:creationId xmlns:p14="http://schemas.microsoft.com/office/powerpoint/2010/main" val="424453771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p:cNvPicPr>
            <a:picLocks noChangeAspect="1"/>
          </p:cNvPicPr>
          <p:nvPr/>
        </p:nvPicPr>
        <p:blipFill rotWithShape="1">
          <a:blip r:embed="rId2" cstate="print">
            <a:extLst>
              <a:ext uri="{28A0092B-C50C-407E-A947-70E740481C1C}">
                <a14:useLocalDpi xmlns:a14="http://schemas.microsoft.com/office/drawing/2010/main" val="0"/>
              </a:ext>
            </a:extLst>
          </a:blip>
          <a:srcRect l="6371" r="5073"/>
          <a:stretch/>
        </p:blipFill>
        <p:spPr>
          <a:xfrm rot="16200000">
            <a:off x="2211243" y="1847830"/>
            <a:ext cx="2415792" cy="6672896"/>
          </a:xfrm>
          <a:prstGeom prst="rect">
            <a:avLst/>
          </a:prstGeom>
        </p:spPr>
      </p:pic>
      <p:sp>
        <p:nvSpPr>
          <p:cNvPr id="2" name="TextBox 1"/>
          <p:cNvSpPr txBox="1"/>
          <p:nvPr/>
        </p:nvSpPr>
        <p:spPr>
          <a:xfrm>
            <a:off x="133168" y="540900"/>
            <a:ext cx="6683431" cy="3539430"/>
          </a:xfrm>
          <a:prstGeom prst="rect">
            <a:avLst/>
          </a:prstGeom>
          <a:noFill/>
        </p:spPr>
        <p:txBody>
          <a:bodyPr wrap="square" rtlCol="0">
            <a:spAutoFit/>
          </a:bodyPr>
          <a:lstStyle/>
          <a:p>
            <a:pPr marL="285750" indent="-285750">
              <a:buFont typeface="Arial" panose="020B0604020202020204" pitchFamily="34" charset="0"/>
              <a:buChar char="•"/>
            </a:pPr>
            <a:r>
              <a:rPr lang="en-US" sz="1400" dirty="0" smtClean="0">
                <a:latin typeface="Helvetica" panose="020B0604020202020204" pitchFamily="34" charset="0"/>
                <a:cs typeface="Helvetica" panose="020B0604020202020204" pitchFamily="34" charset="0"/>
              </a:rPr>
              <a:t>   The APA has four wire planes on each side with 4.75mm spacing between the planes (and from the frame surface to the first plane).</a:t>
            </a:r>
          </a:p>
          <a:p>
            <a:pPr marL="285750" indent="-285750">
              <a:buFont typeface="Arial" panose="020B0604020202020204" pitchFamily="34" charset="0"/>
              <a:buChar char="•"/>
            </a:pPr>
            <a:endParaRPr lang="en-US" sz="1400" dirty="0" smtClean="0">
              <a:latin typeface="Helvetica" panose="020B0604020202020204" pitchFamily="34" charset="0"/>
              <a:cs typeface="Helvetica" panose="020B0604020202020204" pitchFamily="34" charset="0"/>
            </a:endParaRPr>
          </a:p>
          <a:p>
            <a:pPr marL="285750" indent="-285750">
              <a:buFont typeface="Arial" panose="020B0604020202020204" pitchFamily="34" charset="0"/>
              <a:buChar char="•"/>
            </a:pPr>
            <a:r>
              <a:rPr lang="en-US" sz="1400" dirty="0" smtClean="0">
                <a:latin typeface="Helvetica" panose="020B0604020202020204" pitchFamily="34" charset="0"/>
                <a:cs typeface="Helvetica" panose="020B0604020202020204" pitchFamily="34" charset="0"/>
              </a:rPr>
              <a:t>All wires start at one end of the APA and terminate at the other.</a:t>
            </a:r>
          </a:p>
          <a:p>
            <a:pPr marL="285750" indent="-285750">
              <a:buFont typeface="Arial" panose="020B0604020202020204" pitchFamily="34" charset="0"/>
              <a:buChar char="•"/>
            </a:pPr>
            <a:endParaRPr lang="en-US" sz="1400" dirty="0" smtClean="0">
              <a:latin typeface="Helvetica" panose="020B0604020202020204" pitchFamily="34" charset="0"/>
              <a:cs typeface="Helvetica" panose="020B0604020202020204" pitchFamily="34" charset="0"/>
            </a:endParaRPr>
          </a:p>
          <a:p>
            <a:pPr marL="285750" indent="-285750">
              <a:buFont typeface="Arial" panose="020B0604020202020204" pitchFamily="34" charset="0"/>
              <a:buChar char="•"/>
            </a:pPr>
            <a:r>
              <a:rPr lang="en-US" sz="1400" dirty="0">
                <a:latin typeface="Helvetica" panose="020B0604020202020204" pitchFamily="34" charset="0"/>
                <a:cs typeface="Helvetica" panose="020B0604020202020204" pitchFamily="34" charset="0"/>
              </a:rPr>
              <a:t> </a:t>
            </a:r>
            <a:r>
              <a:rPr lang="en-US" sz="1400" dirty="0" smtClean="0">
                <a:latin typeface="Helvetica" panose="020B0604020202020204" pitchFamily="34" charset="0"/>
                <a:cs typeface="Helvetica" panose="020B0604020202020204" pitchFamily="34" charset="0"/>
              </a:rPr>
              <a:t>  The wires in the first plane, closest to the frame, are oriented parallel to the long axis of the APA.</a:t>
            </a:r>
          </a:p>
          <a:p>
            <a:pPr marL="285750" indent="-285750">
              <a:buFont typeface="Arial" panose="020B0604020202020204" pitchFamily="34" charset="0"/>
              <a:buChar char="•"/>
            </a:pPr>
            <a:endParaRPr lang="en-US" sz="1400" dirty="0" smtClean="0">
              <a:latin typeface="Helvetica" panose="020B0604020202020204" pitchFamily="34" charset="0"/>
              <a:cs typeface="Helvetica" panose="020B0604020202020204" pitchFamily="34" charset="0"/>
            </a:endParaRPr>
          </a:p>
          <a:p>
            <a:pPr marL="285750" indent="-285750">
              <a:buFont typeface="Arial" panose="020B0604020202020204" pitchFamily="34" charset="0"/>
              <a:buChar char="•"/>
            </a:pPr>
            <a:r>
              <a:rPr lang="en-US" sz="1400" dirty="0">
                <a:latin typeface="Helvetica" panose="020B0604020202020204" pitchFamily="34" charset="0"/>
                <a:cs typeface="Helvetica" panose="020B0604020202020204" pitchFamily="34" charset="0"/>
              </a:rPr>
              <a:t> </a:t>
            </a:r>
            <a:r>
              <a:rPr lang="en-US" sz="1400" dirty="0" smtClean="0">
                <a:latin typeface="Helvetica" panose="020B0604020202020204" pitchFamily="34" charset="0"/>
                <a:cs typeface="Helvetica" panose="020B0604020202020204" pitchFamily="34" charset="0"/>
              </a:rPr>
              <a:t>  The wires in the 2</a:t>
            </a:r>
            <a:r>
              <a:rPr lang="en-US" sz="1400" baseline="30000" dirty="0" smtClean="0">
                <a:latin typeface="Helvetica" panose="020B0604020202020204" pitchFamily="34" charset="0"/>
                <a:cs typeface="Helvetica" panose="020B0604020202020204" pitchFamily="34" charset="0"/>
              </a:rPr>
              <a:t>nd</a:t>
            </a:r>
            <a:r>
              <a:rPr lang="en-US" sz="1400" dirty="0" smtClean="0">
                <a:latin typeface="Helvetica" panose="020B0604020202020204" pitchFamily="34" charset="0"/>
                <a:cs typeface="Helvetica" panose="020B0604020202020204" pitchFamily="34" charset="0"/>
              </a:rPr>
              <a:t> and 3</a:t>
            </a:r>
            <a:r>
              <a:rPr lang="en-US" sz="1400" baseline="30000" dirty="0" smtClean="0">
                <a:latin typeface="Helvetica" panose="020B0604020202020204" pitchFamily="34" charset="0"/>
                <a:cs typeface="Helvetica" panose="020B0604020202020204" pitchFamily="34" charset="0"/>
              </a:rPr>
              <a:t>rd</a:t>
            </a:r>
            <a:r>
              <a:rPr lang="en-US" sz="1400" dirty="0" smtClean="0">
                <a:latin typeface="Helvetica" panose="020B0604020202020204" pitchFamily="34" charset="0"/>
                <a:cs typeface="Helvetica" panose="020B0604020202020204" pitchFamily="34" charset="0"/>
              </a:rPr>
              <a:t> layers are oriented at plus and minus 35.71 </a:t>
            </a:r>
            <a:r>
              <a:rPr lang="en-US" sz="1400" dirty="0" err="1" smtClean="0">
                <a:latin typeface="Helvetica" panose="020B0604020202020204" pitchFamily="34" charset="0"/>
                <a:cs typeface="Helvetica" panose="020B0604020202020204" pitchFamily="34" charset="0"/>
              </a:rPr>
              <a:t>deg</a:t>
            </a:r>
            <a:r>
              <a:rPr lang="en-US" sz="1400" dirty="0" smtClean="0">
                <a:latin typeface="Helvetica" panose="020B0604020202020204" pitchFamily="34" charset="0"/>
                <a:cs typeface="Helvetica" panose="020B0604020202020204" pitchFamily="34" charset="0"/>
              </a:rPr>
              <a:t> with respect to the first.</a:t>
            </a:r>
          </a:p>
          <a:p>
            <a:pPr marL="285750" indent="-285750">
              <a:buFont typeface="Arial" panose="020B0604020202020204" pitchFamily="34" charset="0"/>
              <a:buChar char="•"/>
            </a:pPr>
            <a:endParaRPr lang="en-US" sz="1400" dirty="0" smtClean="0">
              <a:latin typeface="Helvetica" panose="020B0604020202020204" pitchFamily="34" charset="0"/>
              <a:cs typeface="Helvetica" panose="020B0604020202020204" pitchFamily="34" charset="0"/>
            </a:endParaRPr>
          </a:p>
          <a:p>
            <a:pPr marL="285750" indent="-285750">
              <a:buFont typeface="Arial" panose="020B0604020202020204" pitchFamily="34" charset="0"/>
              <a:buChar char="•"/>
            </a:pPr>
            <a:r>
              <a:rPr lang="en-US" sz="1400" dirty="0">
                <a:latin typeface="Helvetica" panose="020B0604020202020204" pitchFamily="34" charset="0"/>
                <a:cs typeface="Helvetica" panose="020B0604020202020204" pitchFamily="34" charset="0"/>
              </a:rPr>
              <a:t> </a:t>
            </a:r>
            <a:r>
              <a:rPr lang="en-US" sz="1400" dirty="0" smtClean="0">
                <a:latin typeface="Helvetica" panose="020B0604020202020204" pitchFamily="34" charset="0"/>
                <a:cs typeface="Helvetica" panose="020B0604020202020204" pitchFamily="34" charset="0"/>
              </a:rPr>
              <a:t>  The wires in the 4</a:t>
            </a:r>
            <a:r>
              <a:rPr lang="en-US" sz="1400" baseline="30000" dirty="0" smtClean="0">
                <a:latin typeface="Helvetica" panose="020B0604020202020204" pitchFamily="34" charset="0"/>
                <a:cs typeface="Helvetica" panose="020B0604020202020204" pitchFamily="34" charset="0"/>
              </a:rPr>
              <a:t>th</a:t>
            </a:r>
            <a:r>
              <a:rPr lang="en-US" sz="1400" dirty="0" smtClean="0">
                <a:latin typeface="Helvetica" panose="020B0604020202020204" pitchFamily="34" charset="0"/>
                <a:cs typeface="Helvetica" panose="020B0604020202020204" pitchFamily="34" charset="0"/>
              </a:rPr>
              <a:t> layer are parallel to the wires in the 1</a:t>
            </a:r>
            <a:r>
              <a:rPr lang="en-US" sz="1400" baseline="30000" dirty="0" smtClean="0">
                <a:latin typeface="Helvetica" panose="020B0604020202020204" pitchFamily="34" charset="0"/>
                <a:cs typeface="Helvetica" panose="020B0604020202020204" pitchFamily="34" charset="0"/>
              </a:rPr>
              <a:t>st</a:t>
            </a:r>
            <a:r>
              <a:rPr lang="en-US" sz="1400" dirty="0" smtClean="0">
                <a:latin typeface="Helvetica" panose="020B0604020202020204" pitchFamily="34" charset="0"/>
                <a:cs typeface="Helvetica" panose="020B0604020202020204" pitchFamily="34" charset="0"/>
              </a:rPr>
              <a:t>.</a:t>
            </a:r>
          </a:p>
          <a:p>
            <a:pPr marL="285750" indent="-285750">
              <a:buFont typeface="Arial" panose="020B0604020202020204" pitchFamily="34" charset="0"/>
              <a:buChar char="•"/>
            </a:pPr>
            <a:endParaRPr lang="en-US" sz="1400" dirty="0" smtClean="0">
              <a:latin typeface="Helvetica" panose="020B0604020202020204" pitchFamily="34" charset="0"/>
              <a:cs typeface="Helvetica" panose="020B0604020202020204" pitchFamily="34" charset="0"/>
            </a:endParaRPr>
          </a:p>
          <a:p>
            <a:pPr marL="285750" indent="-285750">
              <a:buFont typeface="Arial" panose="020B0604020202020204" pitchFamily="34" charset="0"/>
              <a:buChar char="•"/>
            </a:pPr>
            <a:r>
              <a:rPr lang="en-US" sz="1400" dirty="0" smtClean="0">
                <a:latin typeface="Helvetica" panose="020B0604020202020204" pitchFamily="34" charset="0"/>
                <a:cs typeface="Helvetica" panose="020B0604020202020204" pitchFamily="34" charset="0"/>
              </a:rPr>
              <a:t>   The </a:t>
            </a:r>
            <a:r>
              <a:rPr lang="en-US" sz="1400" dirty="0">
                <a:latin typeface="Helvetica" panose="020B0604020202020204" pitchFamily="34" charset="0"/>
                <a:cs typeface="Helvetica" panose="020B0604020202020204" pitchFamily="34" charset="0"/>
              </a:rPr>
              <a:t>wire </a:t>
            </a:r>
            <a:r>
              <a:rPr lang="en-US" sz="1400" dirty="0" smtClean="0">
                <a:latin typeface="Helvetica" panose="020B0604020202020204" pitchFamily="34" charset="0"/>
                <a:cs typeface="Helvetica" panose="020B0604020202020204" pitchFamily="34" charset="0"/>
              </a:rPr>
              <a:t>to wire spacing </a:t>
            </a:r>
            <a:r>
              <a:rPr lang="en-US" sz="1400" dirty="0">
                <a:latin typeface="Helvetica" panose="020B0604020202020204" pitchFamily="34" charset="0"/>
                <a:cs typeface="Helvetica" panose="020B0604020202020204" pitchFamily="34" charset="0"/>
              </a:rPr>
              <a:t>in each plane is around 4.7mm (slight difference between longitudinal and angled layers).</a:t>
            </a:r>
          </a:p>
          <a:p>
            <a:pPr marL="285750" indent="-285750">
              <a:buFont typeface="Arial" panose="020B0604020202020204" pitchFamily="34" charset="0"/>
              <a:buChar char="•"/>
            </a:pPr>
            <a:endParaRPr lang="en-US" sz="1400" dirty="0" smtClean="0">
              <a:latin typeface="Helvetica" panose="020B0604020202020204" pitchFamily="34" charset="0"/>
              <a:cs typeface="Helvetica" panose="020B0604020202020204" pitchFamily="34" charset="0"/>
            </a:endParaRPr>
          </a:p>
        </p:txBody>
      </p:sp>
      <p:pic>
        <p:nvPicPr>
          <p:cNvPr id="3" name="Picture 2"/>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rot="16200000">
            <a:off x="6875533" y="2217875"/>
            <a:ext cx="2069075" cy="1589075"/>
          </a:xfrm>
          <a:prstGeom prst="rect">
            <a:avLst/>
          </a:prstGeom>
        </p:spPr>
      </p:pic>
      <p:sp>
        <p:nvSpPr>
          <p:cNvPr id="4" name="TextBox 3"/>
          <p:cNvSpPr txBox="1"/>
          <p:nvPr/>
        </p:nvSpPr>
        <p:spPr>
          <a:xfrm>
            <a:off x="6791118" y="3994909"/>
            <a:ext cx="2244436" cy="523220"/>
          </a:xfrm>
          <a:prstGeom prst="rect">
            <a:avLst/>
          </a:prstGeom>
          <a:noFill/>
        </p:spPr>
        <p:txBody>
          <a:bodyPr wrap="square" rtlCol="0">
            <a:spAutoFit/>
          </a:bodyPr>
          <a:lstStyle/>
          <a:p>
            <a:pPr algn="ctr"/>
            <a:r>
              <a:rPr lang="en-US" sz="1400" dirty="0">
                <a:latin typeface="Helvetica" panose="020B0604020202020204" pitchFamily="34" charset="0"/>
                <a:cs typeface="Helvetica" panose="020B0604020202020204" pitchFamily="34" charset="0"/>
              </a:rPr>
              <a:t>C</a:t>
            </a:r>
            <a:r>
              <a:rPr lang="en-US" sz="1400" dirty="0" smtClean="0">
                <a:latin typeface="Helvetica" panose="020B0604020202020204" pitchFamily="34" charset="0"/>
                <a:cs typeface="Helvetica" panose="020B0604020202020204" pitchFamily="34" charset="0"/>
              </a:rPr>
              <a:t>ut through non-electronics end of APA</a:t>
            </a:r>
          </a:p>
        </p:txBody>
      </p:sp>
      <p:sp>
        <p:nvSpPr>
          <p:cNvPr id="5" name="TextBox 4"/>
          <p:cNvSpPr txBox="1"/>
          <p:nvPr/>
        </p:nvSpPr>
        <p:spPr>
          <a:xfrm rot="16200000">
            <a:off x="8304727" y="1016181"/>
            <a:ext cx="759229" cy="246221"/>
          </a:xfrm>
          <a:prstGeom prst="rect">
            <a:avLst/>
          </a:prstGeom>
          <a:noFill/>
        </p:spPr>
        <p:txBody>
          <a:bodyPr wrap="square" rtlCol="0">
            <a:spAutoFit/>
          </a:bodyPr>
          <a:lstStyle/>
          <a:p>
            <a:r>
              <a:rPr lang="en-US" sz="1000" dirty="0" smtClean="0">
                <a:latin typeface="Helvetica" panose="020B0604020202020204" pitchFamily="34" charset="0"/>
                <a:cs typeface="Helvetica" panose="020B0604020202020204" pitchFamily="34" charset="0"/>
              </a:rPr>
              <a:t>diagonal</a:t>
            </a:r>
          </a:p>
        </p:txBody>
      </p:sp>
      <p:sp>
        <p:nvSpPr>
          <p:cNvPr id="6" name="TextBox 5"/>
          <p:cNvSpPr txBox="1"/>
          <p:nvPr/>
        </p:nvSpPr>
        <p:spPr>
          <a:xfrm rot="16200000">
            <a:off x="7818952" y="1082856"/>
            <a:ext cx="622069" cy="246221"/>
          </a:xfrm>
          <a:prstGeom prst="rect">
            <a:avLst/>
          </a:prstGeom>
          <a:noFill/>
        </p:spPr>
        <p:txBody>
          <a:bodyPr wrap="square" rtlCol="0">
            <a:spAutoFit/>
          </a:bodyPr>
          <a:lstStyle/>
          <a:p>
            <a:r>
              <a:rPr lang="en-US" sz="1000" dirty="0" smtClean="0">
                <a:latin typeface="Helvetica" panose="020B0604020202020204" pitchFamily="34" charset="0"/>
                <a:cs typeface="Helvetica" panose="020B0604020202020204" pitchFamily="34" charset="0"/>
              </a:rPr>
              <a:t>mesh</a:t>
            </a:r>
          </a:p>
        </p:txBody>
      </p:sp>
      <p:sp>
        <p:nvSpPr>
          <p:cNvPr id="7" name="TextBox 6"/>
          <p:cNvSpPr txBox="1"/>
          <p:nvPr/>
        </p:nvSpPr>
        <p:spPr>
          <a:xfrm rot="16200000">
            <a:off x="8121847" y="1016816"/>
            <a:ext cx="759229" cy="246221"/>
          </a:xfrm>
          <a:prstGeom prst="rect">
            <a:avLst/>
          </a:prstGeom>
          <a:noFill/>
        </p:spPr>
        <p:txBody>
          <a:bodyPr wrap="square" rtlCol="0">
            <a:spAutoFit/>
          </a:bodyPr>
          <a:lstStyle/>
          <a:p>
            <a:r>
              <a:rPr lang="en-US" sz="1000" dirty="0" smtClean="0">
                <a:latin typeface="Helvetica" panose="020B0604020202020204" pitchFamily="34" charset="0"/>
                <a:cs typeface="Helvetica" panose="020B0604020202020204" pitchFamily="34" charset="0"/>
              </a:rPr>
              <a:t>diagonal</a:t>
            </a:r>
          </a:p>
        </p:txBody>
      </p:sp>
      <p:sp>
        <p:nvSpPr>
          <p:cNvPr id="8" name="TextBox 7"/>
          <p:cNvSpPr txBox="1"/>
          <p:nvPr/>
        </p:nvSpPr>
        <p:spPr>
          <a:xfrm rot="16200000">
            <a:off x="7895250" y="949603"/>
            <a:ext cx="884763" cy="246221"/>
          </a:xfrm>
          <a:prstGeom prst="rect">
            <a:avLst/>
          </a:prstGeom>
          <a:noFill/>
        </p:spPr>
        <p:txBody>
          <a:bodyPr wrap="square" rtlCol="0">
            <a:spAutoFit/>
          </a:bodyPr>
          <a:lstStyle/>
          <a:p>
            <a:r>
              <a:rPr lang="en-US" sz="1000" dirty="0" smtClean="0">
                <a:latin typeface="Helvetica" panose="020B0604020202020204" pitchFamily="34" charset="0"/>
                <a:cs typeface="Helvetica" panose="020B0604020202020204" pitchFamily="34" charset="0"/>
              </a:rPr>
              <a:t>longitudinal</a:t>
            </a:r>
          </a:p>
        </p:txBody>
      </p:sp>
      <p:cxnSp>
        <p:nvCxnSpPr>
          <p:cNvPr id="9" name="Straight Connector 8"/>
          <p:cNvCxnSpPr/>
          <p:nvPr/>
        </p:nvCxnSpPr>
        <p:spPr>
          <a:xfrm flipH="1" flipV="1">
            <a:off x="8151461" y="1450117"/>
            <a:ext cx="247650" cy="493396"/>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flipV="1">
            <a:off x="8353391" y="1459007"/>
            <a:ext cx="104775" cy="485775"/>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8580086" y="1460912"/>
            <a:ext cx="97155" cy="476252"/>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flipV="1">
            <a:off x="8515316" y="1460912"/>
            <a:ext cx="5715" cy="480061"/>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V="1">
            <a:off x="8644856" y="1460912"/>
            <a:ext cx="205740" cy="474347"/>
          </a:xfrm>
          <a:prstGeom prst="line">
            <a:avLst/>
          </a:prstGeom>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rot="16200000">
            <a:off x="8405790" y="944523"/>
            <a:ext cx="884763" cy="246221"/>
          </a:xfrm>
          <a:prstGeom prst="rect">
            <a:avLst/>
          </a:prstGeom>
          <a:noFill/>
        </p:spPr>
        <p:txBody>
          <a:bodyPr wrap="square" rtlCol="0">
            <a:spAutoFit/>
          </a:bodyPr>
          <a:lstStyle/>
          <a:p>
            <a:r>
              <a:rPr lang="en-US" sz="1000" dirty="0" smtClean="0">
                <a:latin typeface="Helvetica" panose="020B0604020202020204" pitchFamily="34" charset="0"/>
                <a:cs typeface="Helvetica" panose="020B0604020202020204" pitchFamily="34" charset="0"/>
              </a:rPr>
              <a:t>longitudinal</a:t>
            </a:r>
          </a:p>
        </p:txBody>
      </p:sp>
      <p:sp>
        <p:nvSpPr>
          <p:cNvPr id="15" name="TextBox 14"/>
          <p:cNvSpPr txBox="1"/>
          <p:nvPr/>
        </p:nvSpPr>
        <p:spPr>
          <a:xfrm rot="16200000">
            <a:off x="7323652" y="1070156"/>
            <a:ext cx="622069" cy="246221"/>
          </a:xfrm>
          <a:prstGeom prst="rect">
            <a:avLst/>
          </a:prstGeom>
          <a:noFill/>
        </p:spPr>
        <p:txBody>
          <a:bodyPr wrap="square" rtlCol="0">
            <a:spAutoFit/>
          </a:bodyPr>
          <a:lstStyle/>
          <a:p>
            <a:r>
              <a:rPr lang="en-US" sz="1000" dirty="0" smtClean="0">
                <a:latin typeface="Helvetica" panose="020B0604020202020204" pitchFamily="34" charset="0"/>
                <a:cs typeface="Helvetica" panose="020B0604020202020204" pitchFamily="34" charset="0"/>
              </a:rPr>
              <a:t>mesh</a:t>
            </a:r>
          </a:p>
        </p:txBody>
      </p:sp>
      <p:sp>
        <p:nvSpPr>
          <p:cNvPr id="16" name="TextBox 15"/>
          <p:cNvSpPr txBox="1"/>
          <p:nvPr/>
        </p:nvSpPr>
        <p:spPr>
          <a:xfrm rot="16200000">
            <a:off x="6930587" y="1018721"/>
            <a:ext cx="759229" cy="246221"/>
          </a:xfrm>
          <a:prstGeom prst="rect">
            <a:avLst/>
          </a:prstGeom>
          <a:noFill/>
        </p:spPr>
        <p:txBody>
          <a:bodyPr wrap="square" rtlCol="0">
            <a:spAutoFit/>
          </a:bodyPr>
          <a:lstStyle/>
          <a:p>
            <a:r>
              <a:rPr lang="en-US" sz="1000" dirty="0" smtClean="0">
                <a:latin typeface="Helvetica" panose="020B0604020202020204" pitchFamily="34" charset="0"/>
                <a:cs typeface="Helvetica" panose="020B0604020202020204" pitchFamily="34" charset="0"/>
              </a:rPr>
              <a:t>diagonal</a:t>
            </a:r>
          </a:p>
        </p:txBody>
      </p:sp>
      <p:sp>
        <p:nvSpPr>
          <p:cNvPr id="17" name="TextBox 16"/>
          <p:cNvSpPr txBox="1"/>
          <p:nvPr/>
        </p:nvSpPr>
        <p:spPr>
          <a:xfrm rot="16200000">
            <a:off x="6747707" y="1019356"/>
            <a:ext cx="759229" cy="246221"/>
          </a:xfrm>
          <a:prstGeom prst="rect">
            <a:avLst/>
          </a:prstGeom>
          <a:noFill/>
        </p:spPr>
        <p:txBody>
          <a:bodyPr wrap="square" rtlCol="0">
            <a:spAutoFit/>
          </a:bodyPr>
          <a:lstStyle/>
          <a:p>
            <a:r>
              <a:rPr lang="en-US" sz="1000" dirty="0" smtClean="0">
                <a:latin typeface="Helvetica" panose="020B0604020202020204" pitchFamily="34" charset="0"/>
                <a:cs typeface="Helvetica" panose="020B0604020202020204" pitchFamily="34" charset="0"/>
              </a:rPr>
              <a:t>diagonal</a:t>
            </a:r>
          </a:p>
        </p:txBody>
      </p:sp>
      <p:sp>
        <p:nvSpPr>
          <p:cNvPr id="18" name="TextBox 17"/>
          <p:cNvSpPr txBox="1"/>
          <p:nvPr/>
        </p:nvSpPr>
        <p:spPr>
          <a:xfrm rot="16200000">
            <a:off x="6521110" y="952143"/>
            <a:ext cx="884763" cy="246221"/>
          </a:xfrm>
          <a:prstGeom prst="rect">
            <a:avLst/>
          </a:prstGeom>
          <a:noFill/>
        </p:spPr>
        <p:txBody>
          <a:bodyPr wrap="square" rtlCol="0">
            <a:spAutoFit/>
          </a:bodyPr>
          <a:lstStyle/>
          <a:p>
            <a:r>
              <a:rPr lang="en-US" sz="1000" dirty="0" smtClean="0">
                <a:latin typeface="Helvetica" panose="020B0604020202020204" pitchFamily="34" charset="0"/>
                <a:cs typeface="Helvetica" panose="020B0604020202020204" pitchFamily="34" charset="0"/>
              </a:rPr>
              <a:t>longitudinal</a:t>
            </a:r>
          </a:p>
        </p:txBody>
      </p:sp>
      <p:sp>
        <p:nvSpPr>
          <p:cNvPr id="19" name="TextBox 18"/>
          <p:cNvSpPr txBox="1"/>
          <p:nvPr/>
        </p:nvSpPr>
        <p:spPr>
          <a:xfrm rot="16200000">
            <a:off x="7031650" y="947063"/>
            <a:ext cx="884763" cy="246221"/>
          </a:xfrm>
          <a:prstGeom prst="rect">
            <a:avLst/>
          </a:prstGeom>
          <a:noFill/>
        </p:spPr>
        <p:txBody>
          <a:bodyPr wrap="square" rtlCol="0">
            <a:spAutoFit/>
          </a:bodyPr>
          <a:lstStyle/>
          <a:p>
            <a:r>
              <a:rPr lang="en-US" sz="1000" dirty="0" smtClean="0">
                <a:latin typeface="Helvetica" panose="020B0604020202020204" pitchFamily="34" charset="0"/>
                <a:cs typeface="Helvetica" panose="020B0604020202020204" pitchFamily="34" charset="0"/>
              </a:rPr>
              <a:t>longitudinal</a:t>
            </a:r>
          </a:p>
        </p:txBody>
      </p:sp>
      <p:cxnSp>
        <p:nvCxnSpPr>
          <p:cNvPr id="20" name="Straight Connector 19"/>
          <p:cNvCxnSpPr/>
          <p:nvPr/>
        </p:nvCxnSpPr>
        <p:spPr>
          <a:xfrm flipH="1" flipV="1">
            <a:off x="6944961" y="1452657"/>
            <a:ext cx="247650" cy="493396"/>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flipV="1">
            <a:off x="7146891" y="1461547"/>
            <a:ext cx="104775" cy="485775"/>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V="1">
            <a:off x="7373586" y="1463452"/>
            <a:ext cx="97155" cy="476252"/>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flipV="1">
            <a:off x="7308816" y="1463452"/>
            <a:ext cx="5715" cy="480061"/>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V="1">
            <a:off x="7438356" y="1463452"/>
            <a:ext cx="205740" cy="474347"/>
          </a:xfrm>
          <a:prstGeom prst="line">
            <a:avLst/>
          </a:prstGeom>
        </p:spPr>
        <p:style>
          <a:lnRef idx="1">
            <a:schemeClr val="accent1"/>
          </a:lnRef>
          <a:fillRef idx="0">
            <a:schemeClr val="accent1"/>
          </a:fillRef>
          <a:effectRef idx="0">
            <a:schemeClr val="accent1"/>
          </a:effectRef>
          <a:fontRef idx="minor">
            <a:schemeClr val="tx1"/>
          </a:fontRef>
        </p:style>
      </p:cxnSp>
      <p:sp>
        <p:nvSpPr>
          <p:cNvPr id="26" name="Oval 25"/>
          <p:cNvSpPr/>
          <p:nvPr/>
        </p:nvSpPr>
        <p:spPr>
          <a:xfrm rot="16200000">
            <a:off x="6329478" y="4617309"/>
            <a:ext cx="245366" cy="57618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7" name="Straight Connector 26"/>
          <p:cNvCxnSpPr>
            <a:stCxn id="26" idx="5"/>
          </p:cNvCxnSpPr>
          <p:nvPr/>
        </p:nvCxnSpPr>
        <p:spPr>
          <a:xfrm flipV="1">
            <a:off x="6655874" y="4468483"/>
            <a:ext cx="340149" cy="35017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6609306" y="5219554"/>
            <a:ext cx="2299801" cy="1077218"/>
          </a:xfrm>
          <a:prstGeom prst="rect">
            <a:avLst/>
          </a:prstGeom>
          <a:noFill/>
        </p:spPr>
        <p:txBody>
          <a:bodyPr wrap="square" rtlCol="0">
            <a:spAutoFit/>
          </a:bodyPr>
          <a:lstStyle/>
          <a:p>
            <a:r>
              <a:rPr lang="en-US" sz="1600" i="1" dirty="0" smtClean="0">
                <a:solidFill>
                  <a:schemeClr val="accent6">
                    <a:lumMod val="50000"/>
                  </a:schemeClr>
                </a:solidFill>
                <a:latin typeface="Helvetica" panose="020B0604020202020204" pitchFamily="34" charset="0"/>
                <a:cs typeface="Helvetica" panose="020B0604020202020204" pitchFamily="34" charset="0"/>
              </a:rPr>
              <a:t>This amounts to a total of 3520 top-to-bottom wires - of which 2560 are signal wires.</a:t>
            </a:r>
          </a:p>
        </p:txBody>
      </p:sp>
      <p:sp>
        <p:nvSpPr>
          <p:cNvPr id="31" name="TextBox 30"/>
          <p:cNvSpPr txBox="1"/>
          <p:nvPr/>
        </p:nvSpPr>
        <p:spPr>
          <a:xfrm>
            <a:off x="3263317" y="4588778"/>
            <a:ext cx="620786" cy="276999"/>
          </a:xfrm>
          <a:prstGeom prst="rect">
            <a:avLst/>
          </a:prstGeom>
          <a:noFill/>
        </p:spPr>
        <p:txBody>
          <a:bodyPr wrap="square" rtlCol="0">
            <a:spAutoFit/>
          </a:bodyPr>
          <a:lstStyle/>
          <a:p>
            <a:r>
              <a:rPr lang="en-US" sz="1200" dirty="0" smtClean="0"/>
              <a:t>U layer</a:t>
            </a:r>
            <a:endParaRPr lang="en-US" sz="1200" dirty="0"/>
          </a:p>
        </p:txBody>
      </p:sp>
      <p:sp>
        <p:nvSpPr>
          <p:cNvPr id="32" name="TextBox 31"/>
          <p:cNvSpPr txBox="1"/>
          <p:nvPr/>
        </p:nvSpPr>
        <p:spPr>
          <a:xfrm>
            <a:off x="4606953" y="4984458"/>
            <a:ext cx="620786" cy="276999"/>
          </a:xfrm>
          <a:prstGeom prst="rect">
            <a:avLst/>
          </a:prstGeom>
          <a:noFill/>
        </p:spPr>
        <p:txBody>
          <a:bodyPr wrap="square" rtlCol="0">
            <a:spAutoFit/>
          </a:bodyPr>
          <a:lstStyle/>
          <a:p>
            <a:r>
              <a:rPr lang="en-US" sz="1200" dirty="0" smtClean="0"/>
              <a:t>V layer</a:t>
            </a:r>
            <a:endParaRPr lang="en-US" sz="1200" dirty="0"/>
          </a:p>
        </p:txBody>
      </p:sp>
      <p:sp>
        <p:nvSpPr>
          <p:cNvPr id="33" name="TextBox 32"/>
          <p:cNvSpPr txBox="1"/>
          <p:nvPr/>
        </p:nvSpPr>
        <p:spPr>
          <a:xfrm>
            <a:off x="5715698" y="5497585"/>
            <a:ext cx="620786" cy="461665"/>
          </a:xfrm>
          <a:prstGeom prst="rect">
            <a:avLst/>
          </a:prstGeom>
          <a:noFill/>
        </p:spPr>
        <p:txBody>
          <a:bodyPr wrap="square" rtlCol="0">
            <a:spAutoFit/>
          </a:bodyPr>
          <a:lstStyle/>
          <a:p>
            <a:r>
              <a:rPr lang="en-US" sz="1200" dirty="0" smtClean="0">
                <a:solidFill>
                  <a:schemeClr val="bg1"/>
                </a:solidFill>
              </a:rPr>
              <a:t>X or G layer</a:t>
            </a:r>
            <a:endParaRPr lang="en-US" sz="1200" dirty="0">
              <a:solidFill>
                <a:schemeClr val="bg1"/>
              </a:solidFill>
            </a:endParaRPr>
          </a:p>
        </p:txBody>
      </p:sp>
      <p:sp>
        <p:nvSpPr>
          <p:cNvPr id="30" name="Slide Number Placeholder 29"/>
          <p:cNvSpPr>
            <a:spLocks noGrp="1"/>
          </p:cNvSpPr>
          <p:nvPr>
            <p:ph type="sldNum" sz="quarter" idx="12"/>
          </p:nvPr>
        </p:nvSpPr>
        <p:spPr/>
        <p:txBody>
          <a:bodyPr/>
          <a:lstStyle/>
          <a:p>
            <a:fld id="{120C6250-5FF3-42B5-91AE-4EE9F84567D7}" type="slidenum">
              <a:rPr lang="en-US" smtClean="0"/>
              <a:t>30</a:t>
            </a:fld>
            <a:endParaRPr lang="en-US"/>
          </a:p>
        </p:txBody>
      </p:sp>
      <p:sp>
        <p:nvSpPr>
          <p:cNvPr id="35" name="TextBox 34"/>
          <p:cNvSpPr txBox="1"/>
          <p:nvPr/>
        </p:nvSpPr>
        <p:spPr>
          <a:xfrm>
            <a:off x="58723" y="92279"/>
            <a:ext cx="3447875" cy="369332"/>
          </a:xfrm>
          <a:prstGeom prst="rect">
            <a:avLst/>
          </a:prstGeom>
          <a:noFill/>
        </p:spPr>
        <p:txBody>
          <a:bodyPr wrap="square" rtlCol="0">
            <a:spAutoFit/>
          </a:bodyPr>
          <a:lstStyle/>
          <a:p>
            <a:r>
              <a:rPr lang="en-US" dirty="0" smtClean="0"/>
              <a:t>Wire path and wire constraint</a:t>
            </a:r>
            <a:endParaRPr lang="en-US" dirty="0"/>
          </a:p>
        </p:txBody>
      </p:sp>
    </p:spTree>
    <p:extLst>
      <p:ext uri="{BB962C8B-B14F-4D97-AF65-F5344CB8AC3E}">
        <p14:creationId xmlns:p14="http://schemas.microsoft.com/office/powerpoint/2010/main" val="237978167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flipH="1">
            <a:off x="5335398" y="3525265"/>
            <a:ext cx="3619726" cy="2881893"/>
          </a:xfrm>
          <a:prstGeom prst="rect">
            <a:avLst/>
          </a:prstGeom>
        </p:spPr>
      </p:pic>
      <p:pic>
        <p:nvPicPr>
          <p:cNvPr id="3" name="Picture 2"/>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flipH="1">
            <a:off x="5318856" y="437006"/>
            <a:ext cx="3009131" cy="2428546"/>
          </a:xfrm>
          <a:prstGeom prst="rect">
            <a:avLst/>
          </a:prstGeom>
        </p:spPr>
      </p:pic>
      <p:sp>
        <p:nvSpPr>
          <p:cNvPr id="4" name="TextBox 3"/>
          <p:cNvSpPr txBox="1"/>
          <p:nvPr/>
        </p:nvSpPr>
        <p:spPr>
          <a:xfrm>
            <a:off x="6706487" y="2895425"/>
            <a:ext cx="2347687" cy="1323439"/>
          </a:xfrm>
          <a:prstGeom prst="rect">
            <a:avLst/>
          </a:prstGeom>
          <a:noFill/>
        </p:spPr>
        <p:txBody>
          <a:bodyPr wrap="square" rtlCol="0">
            <a:spAutoFit/>
          </a:bodyPr>
          <a:lstStyle/>
          <a:p>
            <a:r>
              <a:rPr lang="en-US" sz="1600" dirty="0"/>
              <a:t>I</a:t>
            </a:r>
            <a:r>
              <a:rPr lang="en-US" sz="1600" dirty="0" smtClean="0"/>
              <a:t>njection molded strip glued to edges of boards.</a:t>
            </a:r>
            <a:r>
              <a:rPr lang="en-US" sz="1600" dirty="0"/>
              <a:t> </a:t>
            </a:r>
            <a:r>
              <a:rPr lang="en-US" sz="1600" dirty="0" smtClean="0"/>
              <a:t> The material is 30% glass-filled LCP (liquid crystal polymer)</a:t>
            </a:r>
            <a:endParaRPr lang="en-US" sz="1600" dirty="0"/>
          </a:p>
        </p:txBody>
      </p:sp>
      <p:sp>
        <p:nvSpPr>
          <p:cNvPr id="5" name="TextBox 4"/>
          <p:cNvSpPr txBox="1"/>
          <p:nvPr/>
        </p:nvSpPr>
        <p:spPr>
          <a:xfrm>
            <a:off x="5424513" y="1832675"/>
            <a:ext cx="1981200" cy="923330"/>
          </a:xfrm>
          <a:prstGeom prst="rect">
            <a:avLst/>
          </a:prstGeom>
          <a:noFill/>
        </p:spPr>
        <p:txBody>
          <a:bodyPr wrap="square" rtlCol="0">
            <a:spAutoFit/>
          </a:bodyPr>
          <a:lstStyle/>
          <a:p>
            <a:r>
              <a:rPr lang="en-US" dirty="0" smtClean="0">
                <a:solidFill>
                  <a:schemeClr val="bg1"/>
                </a:solidFill>
              </a:rPr>
              <a:t>G10 board made by circuit board fabricators</a:t>
            </a:r>
            <a:endParaRPr lang="en-US" dirty="0">
              <a:solidFill>
                <a:schemeClr val="bg1"/>
              </a:solidFill>
            </a:endParaRPr>
          </a:p>
        </p:txBody>
      </p:sp>
      <p:cxnSp>
        <p:nvCxnSpPr>
          <p:cNvPr id="6" name="Straight Connector 5"/>
          <p:cNvCxnSpPr/>
          <p:nvPr/>
        </p:nvCxnSpPr>
        <p:spPr>
          <a:xfrm>
            <a:off x="7384212" y="1500996"/>
            <a:ext cx="181154" cy="151824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rot="1451481">
            <a:off x="5343839" y="4509322"/>
            <a:ext cx="3392777" cy="954107"/>
          </a:xfrm>
          <a:prstGeom prst="rect">
            <a:avLst/>
          </a:prstGeom>
          <a:noFill/>
        </p:spPr>
        <p:txBody>
          <a:bodyPr wrap="square" rtlCol="0">
            <a:spAutoFit/>
          </a:bodyPr>
          <a:lstStyle/>
          <a:p>
            <a:r>
              <a:rPr lang="en-US" sz="1400" dirty="0">
                <a:solidFill>
                  <a:schemeClr val="bg1"/>
                </a:solidFill>
              </a:rPr>
              <a:t> </a:t>
            </a:r>
            <a:r>
              <a:rPr lang="en-US" sz="1400" dirty="0" smtClean="0">
                <a:solidFill>
                  <a:schemeClr val="bg1"/>
                </a:solidFill>
              </a:rPr>
              <a:t>  All the internal features of the board</a:t>
            </a:r>
            <a:r>
              <a:rPr lang="en-US" sz="1400" dirty="0">
                <a:solidFill>
                  <a:schemeClr val="bg1"/>
                </a:solidFill>
              </a:rPr>
              <a:t>:</a:t>
            </a:r>
            <a:r>
              <a:rPr lang="en-US" sz="1400" dirty="0" smtClean="0">
                <a:solidFill>
                  <a:schemeClr val="bg1"/>
                </a:solidFill>
              </a:rPr>
              <a:t> traces, holes, countersinks, relief, can be provided accurately and cheaply by circuit board vendors.</a:t>
            </a:r>
            <a:endParaRPr lang="en-US" sz="1400" dirty="0">
              <a:solidFill>
                <a:schemeClr val="bg1"/>
              </a:solidFill>
            </a:endParaRPr>
          </a:p>
        </p:txBody>
      </p:sp>
      <p:sp>
        <p:nvSpPr>
          <p:cNvPr id="8" name="TextBox 7"/>
          <p:cNvSpPr txBox="1"/>
          <p:nvPr/>
        </p:nvSpPr>
        <p:spPr>
          <a:xfrm>
            <a:off x="993596" y="4605010"/>
            <a:ext cx="3200400" cy="1754326"/>
          </a:xfrm>
          <a:prstGeom prst="rect">
            <a:avLst/>
          </a:prstGeom>
          <a:noFill/>
        </p:spPr>
        <p:txBody>
          <a:bodyPr wrap="square" rtlCol="0">
            <a:spAutoFit/>
          </a:bodyPr>
          <a:lstStyle/>
          <a:p>
            <a:r>
              <a:rPr lang="en-US" dirty="0" smtClean="0"/>
              <a:t>Molds for injection molding allow complex detail.  The ideal plastics candidates for these strips are expensive per kg but this doesn’t matter since so little is needed.</a:t>
            </a:r>
            <a:endParaRPr lang="en-US" dirty="0"/>
          </a:p>
        </p:txBody>
      </p:sp>
      <p:sp>
        <p:nvSpPr>
          <p:cNvPr id="10" name="Slide Number Placeholder 9"/>
          <p:cNvSpPr>
            <a:spLocks noGrp="1"/>
          </p:cNvSpPr>
          <p:nvPr>
            <p:ph type="sldNum" sz="quarter" idx="12"/>
          </p:nvPr>
        </p:nvSpPr>
        <p:spPr/>
        <p:txBody>
          <a:bodyPr/>
          <a:lstStyle/>
          <a:p>
            <a:fld id="{120C6250-5FF3-42B5-91AE-4EE9F84567D7}" type="slidenum">
              <a:rPr lang="en-US" smtClean="0"/>
              <a:t>31</a:t>
            </a:fld>
            <a:endParaRPr lang="en-US"/>
          </a:p>
        </p:txBody>
      </p:sp>
      <p:pic>
        <p:nvPicPr>
          <p:cNvPr id="12" name="Picture 11"/>
          <p:cNvPicPr>
            <a:picLocks noChangeAspect="1"/>
          </p:cNvPicPr>
          <p:nvPr/>
        </p:nvPicPr>
        <p:blipFill rotWithShape="1">
          <a:blip r:embed="rId4" cstate="screen">
            <a:extLst>
              <a:ext uri="{28A0092B-C50C-407E-A947-70E740481C1C}">
                <a14:useLocalDpi xmlns:a14="http://schemas.microsoft.com/office/drawing/2010/main" val="0"/>
              </a:ext>
            </a:extLst>
          </a:blip>
          <a:srcRect/>
          <a:stretch/>
        </p:blipFill>
        <p:spPr>
          <a:xfrm>
            <a:off x="319798" y="448175"/>
            <a:ext cx="4917161" cy="3830210"/>
          </a:xfrm>
          <a:prstGeom prst="rect">
            <a:avLst/>
          </a:prstGeom>
        </p:spPr>
      </p:pic>
      <p:sp>
        <p:nvSpPr>
          <p:cNvPr id="15" name="TextBox 14"/>
          <p:cNvSpPr txBox="1"/>
          <p:nvPr/>
        </p:nvSpPr>
        <p:spPr>
          <a:xfrm>
            <a:off x="1095555" y="2277374"/>
            <a:ext cx="3390182" cy="584775"/>
          </a:xfrm>
          <a:prstGeom prst="rect">
            <a:avLst/>
          </a:prstGeom>
          <a:noFill/>
        </p:spPr>
        <p:txBody>
          <a:bodyPr wrap="square" rtlCol="0">
            <a:spAutoFit/>
          </a:bodyPr>
          <a:lstStyle/>
          <a:p>
            <a:r>
              <a:rPr lang="en-US" sz="1600" dirty="0" smtClean="0">
                <a:solidFill>
                  <a:schemeClr val="bg1"/>
                </a:solidFill>
              </a:rPr>
              <a:t>Teeth were machined into circuit  boards for the 40% and 35 ton APAs.</a:t>
            </a:r>
            <a:endParaRPr lang="en-US" sz="1600" dirty="0">
              <a:solidFill>
                <a:schemeClr val="bg1"/>
              </a:solidFill>
            </a:endParaRPr>
          </a:p>
        </p:txBody>
      </p:sp>
      <p:sp>
        <p:nvSpPr>
          <p:cNvPr id="16" name="TextBox 15"/>
          <p:cNvSpPr txBox="1"/>
          <p:nvPr/>
        </p:nvSpPr>
        <p:spPr>
          <a:xfrm>
            <a:off x="138023" y="69011"/>
            <a:ext cx="5011947" cy="369332"/>
          </a:xfrm>
          <a:prstGeom prst="rect">
            <a:avLst/>
          </a:prstGeom>
          <a:noFill/>
        </p:spPr>
        <p:txBody>
          <a:bodyPr wrap="square" rtlCol="0">
            <a:spAutoFit/>
          </a:bodyPr>
          <a:lstStyle/>
          <a:p>
            <a:r>
              <a:rPr lang="en-US" dirty="0" smtClean="0"/>
              <a:t>Injection molded teeth for the edge boards</a:t>
            </a:r>
            <a:endParaRPr lang="en-US" dirty="0"/>
          </a:p>
        </p:txBody>
      </p:sp>
    </p:spTree>
    <p:extLst>
      <p:ext uri="{BB962C8B-B14F-4D97-AF65-F5344CB8AC3E}">
        <p14:creationId xmlns:p14="http://schemas.microsoft.com/office/powerpoint/2010/main" val="10711392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99902" y="485354"/>
            <a:ext cx="3620092" cy="2472531"/>
            <a:chOff x="395317" y="596672"/>
            <a:chExt cx="5355824" cy="3811205"/>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498398" y="890954"/>
              <a:ext cx="5252743" cy="3516923"/>
            </a:xfrm>
            <a:prstGeom prst="rect">
              <a:avLst/>
            </a:prstGeom>
          </p:spPr>
        </p:pic>
        <p:cxnSp>
          <p:nvCxnSpPr>
            <p:cNvPr id="4" name="Straight Connector 3"/>
            <p:cNvCxnSpPr/>
            <p:nvPr/>
          </p:nvCxnSpPr>
          <p:spPr>
            <a:xfrm>
              <a:off x="395317" y="596672"/>
              <a:ext cx="2229394" cy="114082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Arc 4"/>
            <p:cNvSpPr/>
            <p:nvPr/>
          </p:nvSpPr>
          <p:spPr>
            <a:xfrm>
              <a:off x="2512293" y="1995054"/>
              <a:ext cx="803564" cy="1099128"/>
            </a:xfrm>
            <a:prstGeom prst="arc">
              <a:avLst>
                <a:gd name="adj1" fmla="val 16844333"/>
                <a:gd name="adj2" fmla="val 519852"/>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6" name="Straight Connector 5"/>
            <p:cNvCxnSpPr/>
            <p:nvPr/>
          </p:nvCxnSpPr>
          <p:spPr>
            <a:xfrm>
              <a:off x="3318625" y="2596345"/>
              <a:ext cx="15702" cy="112591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7" name="Picture 6"/>
          <p:cNvPicPr/>
          <p:nvPr/>
        </p:nvPicPr>
        <p:blipFill rotWithShape="1">
          <a:blip r:embed="rId3" cstate="print">
            <a:extLst>
              <a:ext uri="{28A0092B-C50C-407E-A947-70E740481C1C}">
                <a14:useLocalDpi xmlns:a14="http://schemas.microsoft.com/office/drawing/2010/main" val="0"/>
              </a:ext>
            </a:extLst>
          </a:blip>
          <a:srcRect/>
          <a:stretch/>
        </p:blipFill>
        <p:spPr bwMode="auto">
          <a:xfrm>
            <a:off x="2950788" y="2061899"/>
            <a:ext cx="5294713" cy="2796347"/>
          </a:xfrm>
          <a:prstGeom prst="rect">
            <a:avLst/>
          </a:prstGeom>
          <a:ln>
            <a:noFill/>
          </a:ln>
          <a:extLst>
            <a:ext uri="{53640926-AAD7-44D8-BBD7-CCE9431645EC}">
              <a14:shadowObscured xmlns:a14="http://schemas.microsoft.com/office/drawing/2010/main"/>
            </a:ext>
          </a:extLst>
        </p:spPr>
      </p:pic>
      <p:pic>
        <p:nvPicPr>
          <p:cNvPr id="8" name="Picture 7"/>
          <p:cNvPicPr/>
          <p:nvPr/>
        </p:nvPicPr>
        <p:blipFill rotWithShape="1">
          <a:blip r:embed="rId4" cstate="print">
            <a:extLst>
              <a:ext uri="{28A0092B-C50C-407E-A947-70E740481C1C}">
                <a14:useLocalDpi xmlns:a14="http://schemas.microsoft.com/office/drawing/2010/main" val="0"/>
              </a:ext>
            </a:extLst>
          </a:blip>
          <a:srcRect/>
          <a:stretch/>
        </p:blipFill>
        <p:spPr bwMode="auto">
          <a:xfrm>
            <a:off x="269684" y="5108596"/>
            <a:ext cx="5144135" cy="1242060"/>
          </a:xfrm>
          <a:prstGeom prst="rect">
            <a:avLst/>
          </a:prstGeom>
          <a:noFill/>
          <a:ln>
            <a:noFill/>
          </a:ln>
          <a:extLst>
            <a:ext uri="{53640926-AAD7-44D8-BBD7-CCE9431645EC}">
              <a14:shadowObscured xmlns:a14="http://schemas.microsoft.com/office/drawing/2010/main"/>
            </a:ext>
          </a:extLst>
        </p:spPr>
      </p:pic>
      <p:sp>
        <p:nvSpPr>
          <p:cNvPr id="9" name="TextBox 8"/>
          <p:cNvSpPr txBox="1"/>
          <p:nvPr/>
        </p:nvSpPr>
        <p:spPr>
          <a:xfrm>
            <a:off x="3927945" y="636104"/>
            <a:ext cx="4746929" cy="369332"/>
          </a:xfrm>
          <a:prstGeom prst="rect">
            <a:avLst/>
          </a:prstGeom>
          <a:noFill/>
        </p:spPr>
        <p:txBody>
          <a:bodyPr wrap="square" rtlCol="0">
            <a:spAutoFit/>
          </a:bodyPr>
          <a:lstStyle/>
          <a:p>
            <a:r>
              <a:rPr lang="en-US" dirty="0" smtClean="0"/>
              <a:t>The end boards have slots rather than pins.</a:t>
            </a:r>
            <a:endParaRPr lang="en-US" dirty="0"/>
          </a:p>
        </p:txBody>
      </p:sp>
      <p:sp>
        <p:nvSpPr>
          <p:cNvPr id="10" name="TextBox 9"/>
          <p:cNvSpPr txBox="1"/>
          <p:nvPr/>
        </p:nvSpPr>
        <p:spPr>
          <a:xfrm>
            <a:off x="365761" y="3132813"/>
            <a:ext cx="2679589" cy="1754326"/>
          </a:xfrm>
          <a:prstGeom prst="rect">
            <a:avLst/>
          </a:prstGeom>
          <a:noFill/>
        </p:spPr>
        <p:txBody>
          <a:bodyPr wrap="square" rtlCol="0">
            <a:spAutoFit/>
          </a:bodyPr>
          <a:lstStyle/>
          <a:p>
            <a:r>
              <a:rPr lang="en-US" dirty="0" smtClean="0"/>
              <a:t>Strips glued to circuit boards:</a:t>
            </a:r>
          </a:p>
          <a:p>
            <a:pPr marL="285750" indent="-285750">
              <a:buFont typeface="Arial" panose="020B0604020202020204" pitchFamily="34" charset="0"/>
              <a:buChar char="•"/>
            </a:pPr>
            <a:r>
              <a:rPr lang="en-US" dirty="0" smtClean="0"/>
              <a:t>left is end, longitudinal wire board</a:t>
            </a:r>
          </a:p>
          <a:p>
            <a:pPr marL="285750" indent="-285750">
              <a:buFont typeface="Arial" panose="020B0604020202020204" pitchFamily="34" charset="0"/>
              <a:buChar char="•"/>
            </a:pPr>
            <a:r>
              <a:rPr lang="en-US" dirty="0" smtClean="0"/>
              <a:t>right is diagonal, side board</a:t>
            </a:r>
            <a:endParaRPr lang="en-US" dirty="0"/>
          </a:p>
        </p:txBody>
      </p:sp>
      <p:sp>
        <p:nvSpPr>
          <p:cNvPr id="11" name="TextBox 10"/>
          <p:cNvSpPr txBox="1"/>
          <p:nvPr/>
        </p:nvSpPr>
        <p:spPr>
          <a:xfrm>
            <a:off x="5428114" y="5329271"/>
            <a:ext cx="3236181" cy="923330"/>
          </a:xfrm>
          <a:prstGeom prst="rect">
            <a:avLst/>
          </a:prstGeom>
          <a:noFill/>
        </p:spPr>
        <p:txBody>
          <a:bodyPr wrap="square" rtlCol="0">
            <a:spAutoFit/>
          </a:bodyPr>
          <a:lstStyle/>
          <a:p>
            <a:r>
              <a:rPr lang="en-US" dirty="0" smtClean="0"/>
              <a:t>Traces replace segments of wire that would run over necessary openings in the side boards.</a:t>
            </a:r>
            <a:endParaRPr lang="en-US" dirty="0"/>
          </a:p>
        </p:txBody>
      </p:sp>
      <p:sp>
        <p:nvSpPr>
          <p:cNvPr id="13" name="Slide Number Placeholder 12"/>
          <p:cNvSpPr>
            <a:spLocks noGrp="1"/>
          </p:cNvSpPr>
          <p:nvPr>
            <p:ph type="sldNum" sz="quarter" idx="12"/>
          </p:nvPr>
        </p:nvSpPr>
        <p:spPr/>
        <p:txBody>
          <a:bodyPr/>
          <a:lstStyle/>
          <a:p>
            <a:fld id="{120C6250-5FF3-42B5-91AE-4EE9F84567D7}" type="slidenum">
              <a:rPr lang="en-US" smtClean="0"/>
              <a:t>32</a:t>
            </a:fld>
            <a:endParaRPr lang="en-US"/>
          </a:p>
        </p:txBody>
      </p:sp>
    </p:spTree>
    <p:extLst>
      <p:ext uri="{BB962C8B-B14F-4D97-AF65-F5344CB8AC3E}">
        <p14:creationId xmlns:p14="http://schemas.microsoft.com/office/powerpoint/2010/main" val="305499834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70344" y="278296"/>
            <a:ext cx="3951799" cy="369332"/>
          </a:xfrm>
          <a:prstGeom prst="rect">
            <a:avLst/>
          </a:prstGeom>
          <a:noFill/>
        </p:spPr>
        <p:txBody>
          <a:bodyPr wrap="square" rtlCol="0">
            <a:spAutoFit/>
          </a:bodyPr>
          <a:lstStyle/>
          <a:p>
            <a:r>
              <a:rPr lang="en-US" dirty="0" smtClean="0"/>
              <a:t>Glue and Solder Attachment to Boards</a:t>
            </a:r>
            <a:endParaRPr lang="en-US" dirty="0"/>
          </a:p>
        </p:txBody>
      </p:sp>
      <p:grpSp>
        <p:nvGrpSpPr>
          <p:cNvPr id="3" name="Group 2"/>
          <p:cNvGrpSpPr/>
          <p:nvPr/>
        </p:nvGrpSpPr>
        <p:grpSpPr>
          <a:xfrm>
            <a:off x="160352" y="2486589"/>
            <a:ext cx="8682964" cy="3040078"/>
            <a:chOff x="198355" y="2122346"/>
            <a:chExt cx="8682964" cy="3040078"/>
          </a:xfrm>
        </p:grpSpPr>
        <p:pic>
          <p:nvPicPr>
            <p:cNvPr id="4" name="Picture 3"/>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198355" y="2122346"/>
              <a:ext cx="8682964" cy="3040078"/>
            </a:xfrm>
            <a:prstGeom prst="rect">
              <a:avLst/>
            </a:prstGeom>
          </p:spPr>
        </p:pic>
        <p:cxnSp>
          <p:nvCxnSpPr>
            <p:cNvPr id="5" name="Straight Connector 4"/>
            <p:cNvCxnSpPr/>
            <p:nvPr/>
          </p:nvCxnSpPr>
          <p:spPr>
            <a:xfrm>
              <a:off x="497039" y="2514947"/>
              <a:ext cx="215431" cy="2247553"/>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683729" y="2511136"/>
              <a:ext cx="215431" cy="2247553"/>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874229" y="2511135"/>
              <a:ext cx="215431" cy="2247553"/>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1068539" y="2511134"/>
              <a:ext cx="215431" cy="2247553"/>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1262849" y="2511133"/>
              <a:ext cx="215431" cy="2247553"/>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457159" y="2511132"/>
              <a:ext cx="215431" cy="2247553"/>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1651469" y="2511131"/>
              <a:ext cx="215431" cy="2247553"/>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1845779" y="2511130"/>
              <a:ext cx="215431" cy="2247553"/>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2615399" y="2511126"/>
              <a:ext cx="215431" cy="2247553"/>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2805899" y="2511125"/>
              <a:ext cx="215431" cy="2247553"/>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2996399" y="2511124"/>
              <a:ext cx="215431" cy="2247553"/>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3186899" y="2511123"/>
              <a:ext cx="215431" cy="2247553"/>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3388829" y="2511122"/>
              <a:ext cx="215431" cy="2247553"/>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3579329" y="2511121"/>
              <a:ext cx="215431" cy="2247553"/>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4741379" y="2511115"/>
              <a:ext cx="215431" cy="2247553"/>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4931879" y="2511114"/>
              <a:ext cx="215431" cy="2247553"/>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5122379" y="2511113"/>
              <a:ext cx="215431" cy="2247553"/>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5320499" y="2511112"/>
              <a:ext cx="215431" cy="2247553"/>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5510999" y="2511111"/>
              <a:ext cx="215431" cy="2247553"/>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5705309" y="2511110"/>
              <a:ext cx="215431" cy="2247553"/>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6250594" y="4145566"/>
              <a:ext cx="58766" cy="613095"/>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6288239" y="2511107"/>
              <a:ext cx="58766" cy="613093"/>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6482549" y="2511106"/>
              <a:ext cx="215431" cy="2247553"/>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6676859" y="2511105"/>
              <a:ext cx="215431" cy="2247553"/>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6871169" y="2511104"/>
              <a:ext cx="215431" cy="2247553"/>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7065479" y="2511103"/>
              <a:ext cx="215431" cy="2247553"/>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7255979" y="2511102"/>
              <a:ext cx="215431" cy="2247553"/>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7446479" y="2511101"/>
              <a:ext cx="215431" cy="2247553"/>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7636979" y="2511100"/>
              <a:ext cx="215431" cy="2247553"/>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7831289" y="2511099"/>
              <a:ext cx="215431" cy="2247553"/>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8025599" y="2511098"/>
              <a:ext cx="215431" cy="2247553"/>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8216099" y="2511097"/>
              <a:ext cx="215431" cy="2247553"/>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6090119" y="2511097"/>
              <a:ext cx="58766" cy="613093"/>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5899619" y="2511087"/>
              <a:ext cx="58766" cy="613093"/>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6448714" y="4145555"/>
              <a:ext cx="58766" cy="613095"/>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6059866" y="4141744"/>
              <a:ext cx="58766" cy="613095"/>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4121032" y="4149405"/>
              <a:ext cx="58766" cy="613095"/>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4319152" y="4149394"/>
              <a:ext cx="58766" cy="613095"/>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3930304" y="4145583"/>
              <a:ext cx="58766" cy="613095"/>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4513234" y="4149405"/>
              <a:ext cx="58766" cy="613095"/>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4711354" y="4149394"/>
              <a:ext cx="58766" cy="613095"/>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4168324" y="2506367"/>
              <a:ext cx="58766" cy="613093"/>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3974014" y="2510167"/>
              <a:ext cx="58766" cy="613093"/>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3783514" y="2510157"/>
              <a:ext cx="58766" cy="613093"/>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a:off x="4550835" y="2506367"/>
              <a:ext cx="58766" cy="613093"/>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4360335" y="2506357"/>
              <a:ext cx="58766" cy="613093"/>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2385961" y="4141373"/>
              <a:ext cx="58766" cy="613095"/>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a:off x="2423606" y="2506914"/>
              <a:ext cx="58766" cy="613093"/>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a:off x="2225486" y="2506904"/>
              <a:ext cx="58766" cy="613093"/>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a:off x="2034986" y="2506894"/>
              <a:ext cx="58766" cy="613093"/>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a:off x="2584081" y="4141362"/>
              <a:ext cx="58766" cy="613095"/>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a:off x="2195233" y="4137551"/>
              <a:ext cx="58766" cy="613095"/>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sp>
          <p:nvSpPr>
            <p:cNvPr id="57" name="Oval 56"/>
            <p:cNvSpPr/>
            <p:nvPr/>
          </p:nvSpPr>
          <p:spPr>
            <a:xfrm>
              <a:off x="4686535" y="4128026"/>
              <a:ext cx="45719" cy="53340"/>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p:cNvSpPr/>
            <p:nvPr/>
          </p:nvSpPr>
          <p:spPr>
            <a:xfrm>
              <a:off x="4492973" y="4128026"/>
              <a:ext cx="45719" cy="53340"/>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p:cNvSpPr/>
            <p:nvPr/>
          </p:nvSpPr>
          <p:spPr>
            <a:xfrm>
              <a:off x="4299411" y="4128026"/>
              <a:ext cx="45719" cy="53340"/>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p:cNvSpPr/>
            <p:nvPr/>
          </p:nvSpPr>
          <p:spPr>
            <a:xfrm>
              <a:off x="4105849" y="4128026"/>
              <a:ext cx="45719" cy="53340"/>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p:cNvSpPr/>
            <p:nvPr/>
          </p:nvSpPr>
          <p:spPr>
            <a:xfrm>
              <a:off x="3912287" y="4128026"/>
              <a:ext cx="45719" cy="53340"/>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p:cNvSpPr/>
            <p:nvPr/>
          </p:nvSpPr>
          <p:spPr>
            <a:xfrm>
              <a:off x="4586954" y="3083667"/>
              <a:ext cx="45719" cy="53340"/>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p:cNvSpPr/>
            <p:nvPr/>
          </p:nvSpPr>
          <p:spPr>
            <a:xfrm>
              <a:off x="4393392" y="3083667"/>
              <a:ext cx="45719" cy="53340"/>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p:cNvSpPr/>
            <p:nvPr/>
          </p:nvSpPr>
          <p:spPr>
            <a:xfrm>
              <a:off x="4199830" y="3083667"/>
              <a:ext cx="45719" cy="53340"/>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p:cNvSpPr/>
            <p:nvPr/>
          </p:nvSpPr>
          <p:spPr>
            <a:xfrm>
              <a:off x="4006268" y="3083667"/>
              <a:ext cx="45719" cy="53340"/>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5"/>
            <p:cNvSpPr/>
            <p:nvPr/>
          </p:nvSpPr>
          <p:spPr>
            <a:xfrm>
              <a:off x="3812706" y="3083667"/>
              <a:ext cx="45719" cy="53340"/>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p:cNvSpPr/>
            <p:nvPr/>
          </p:nvSpPr>
          <p:spPr>
            <a:xfrm>
              <a:off x="6325062" y="3083667"/>
              <a:ext cx="45719" cy="53340"/>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p:cNvSpPr/>
            <p:nvPr/>
          </p:nvSpPr>
          <p:spPr>
            <a:xfrm>
              <a:off x="6131500" y="3083667"/>
              <a:ext cx="45719" cy="53340"/>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p:cNvSpPr/>
            <p:nvPr/>
          </p:nvSpPr>
          <p:spPr>
            <a:xfrm>
              <a:off x="5937938" y="3083667"/>
              <a:ext cx="45719" cy="53340"/>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p:cNvSpPr/>
            <p:nvPr/>
          </p:nvSpPr>
          <p:spPr>
            <a:xfrm>
              <a:off x="6423374" y="4128620"/>
              <a:ext cx="45719" cy="53340"/>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p:cNvSpPr/>
            <p:nvPr/>
          </p:nvSpPr>
          <p:spPr>
            <a:xfrm>
              <a:off x="6229812" y="4128620"/>
              <a:ext cx="45719" cy="53340"/>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p:cNvSpPr/>
            <p:nvPr/>
          </p:nvSpPr>
          <p:spPr>
            <a:xfrm>
              <a:off x="6036250" y="4128620"/>
              <a:ext cx="45719" cy="53340"/>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p:cNvSpPr/>
            <p:nvPr/>
          </p:nvSpPr>
          <p:spPr>
            <a:xfrm>
              <a:off x="2465393" y="3083645"/>
              <a:ext cx="45719" cy="53340"/>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p:cNvSpPr/>
            <p:nvPr/>
          </p:nvSpPr>
          <p:spPr>
            <a:xfrm>
              <a:off x="2271831" y="3083645"/>
              <a:ext cx="45719" cy="53340"/>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p:cNvSpPr/>
            <p:nvPr/>
          </p:nvSpPr>
          <p:spPr>
            <a:xfrm>
              <a:off x="2078269" y="3083645"/>
              <a:ext cx="45719" cy="53340"/>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Oval 75"/>
            <p:cNvSpPr/>
            <p:nvPr/>
          </p:nvSpPr>
          <p:spPr>
            <a:xfrm>
              <a:off x="2563705" y="4128598"/>
              <a:ext cx="45719" cy="53340"/>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p:cNvSpPr/>
            <p:nvPr/>
          </p:nvSpPr>
          <p:spPr>
            <a:xfrm>
              <a:off x="2370143" y="4128598"/>
              <a:ext cx="45719" cy="53340"/>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Oval 77"/>
            <p:cNvSpPr/>
            <p:nvPr/>
          </p:nvSpPr>
          <p:spPr>
            <a:xfrm>
              <a:off x="2176581" y="4128598"/>
              <a:ext cx="45719" cy="53340"/>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Parallelogram 78"/>
            <p:cNvSpPr/>
            <p:nvPr/>
          </p:nvSpPr>
          <p:spPr>
            <a:xfrm flipV="1">
              <a:off x="425919" y="2590800"/>
              <a:ext cx="7945921" cy="373380"/>
            </a:xfrm>
            <a:prstGeom prst="parallelogram">
              <a:avLst>
                <a:gd name="adj" fmla="val 10034"/>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Parallelogram 79"/>
            <p:cNvSpPr/>
            <p:nvPr/>
          </p:nvSpPr>
          <p:spPr>
            <a:xfrm flipV="1">
              <a:off x="550433" y="4296621"/>
              <a:ext cx="7945921" cy="373380"/>
            </a:xfrm>
            <a:prstGeom prst="parallelogram">
              <a:avLst>
                <a:gd name="adj" fmla="val 10034"/>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TextBox 80"/>
            <p:cNvSpPr txBox="1"/>
            <p:nvPr/>
          </p:nvSpPr>
          <p:spPr>
            <a:xfrm>
              <a:off x="2729474" y="2623601"/>
              <a:ext cx="1004797" cy="307777"/>
            </a:xfrm>
            <a:prstGeom prst="rect">
              <a:avLst/>
            </a:prstGeom>
            <a:noFill/>
          </p:spPr>
          <p:txBody>
            <a:bodyPr wrap="square" rtlCol="0">
              <a:spAutoFit/>
            </a:bodyPr>
            <a:lstStyle/>
            <a:p>
              <a:r>
                <a:rPr lang="en-US" sz="1400" dirty="0" smtClean="0"/>
                <a:t>Epoxy strip</a:t>
              </a:r>
              <a:endParaRPr lang="en-US" sz="1400" dirty="0"/>
            </a:p>
          </p:txBody>
        </p:sp>
        <p:sp>
          <p:nvSpPr>
            <p:cNvPr id="82" name="TextBox 81"/>
            <p:cNvSpPr txBox="1"/>
            <p:nvPr/>
          </p:nvSpPr>
          <p:spPr>
            <a:xfrm>
              <a:off x="4992562" y="4329422"/>
              <a:ext cx="1004797" cy="307777"/>
            </a:xfrm>
            <a:prstGeom prst="rect">
              <a:avLst/>
            </a:prstGeom>
            <a:noFill/>
          </p:spPr>
          <p:txBody>
            <a:bodyPr wrap="square" rtlCol="0">
              <a:spAutoFit/>
            </a:bodyPr>
            <a:lstStyle/>
            <a:p>
              <a:r>
                <a:rPr lang="en-US" sz="1400" dirty="0" smtClean="0"/>
                <a:t>Epoxy strip</a:t>
              </a:r>
              <a:endParaRPr lang="en-US" sz="1400" dirty="0"/>
            </a:p>
          </p:txBody>
        </p:sp>
      </p:grpSp>
      <p:sp>
        <p:nvSpPr>
          <p:cNvPr id="83" name="TextBox 82"/>
          <p:cNvSpPr txBox="1"/>
          <p:nvPr/>
        </p:nvSpPr>
        <p:spPr>
          <a:xfrm>
            <a:off x="580445" y="954157"/>
            <a:ext cx="7633252" cy="1754326"/>
          </a:xfrm>
          <a:prstGeom prst="rect">
            <a:avLst/>
          </a:prstGeom>
          <a:noFill/>
        </p:spPr>
        <p:txBody>
          <a:bodyPr wrap="square" rtlCol="0">
            <a:spAutoFit/>
          </a:bodyPr>
          <a:lstStyle/>
          <a:p>
            <a:pPr marL="285750" indent="-285750">
              <a:buFont typeface="Arial" panose="020B0604020202020204" pitchFamily="34" charset="0"/>
              <a:buChar char="•"/>
            </a:pPr>
            <a:r>
              <a:rPr lang="en-US" dirty="0" smtClean="0"/>
              <a:t>All wires are glued to the boards they run across.  Any wire that terminates at a board is soldered to a solder pad as well.</a:t>
            </a:r>
          </a:p>
          <a:p>
            <a:pPr marL="285750" indent="-285750">
              <a:buFont typeface="Arial" panose="020B0604020202020204" pitchFamily="34" charset="0"/>
              <a:buChar char="•"/>
            </a:pPr>
            <a:r>
              <a:rPr lang="en-US" dirty="0" smtClean="0"/>
              <a:t>If a wire doesn’t terminate at a board there is no net force between the glue and wire so soldering is not essential.</a:t>
            </a:r>
          </a:p>
          <a:p>
            <a:pPr marL="285750" indent="-285750">
              <a:buFont typeface="Arial" panose="020B0604020202020204" pitchFamily="34" charset="0"/>
              <a:buChar char="•"/>
            </a:pPr>
            <a:r>
              <a:rPr lang="en-US" dirty="0" smtClean="0"/>
              <a:t>All wires terminate at foot boards so these are attached to solder pads with no traces.</a:t>
            </a:r>
            <a:endParaRPr lang="en-US" dirty="0"/>
          </a:p>
        </p:txBody>
      </p:sp>
      <p:sp>
        <p:nvSpPr>
          <p:cNvPr id="84" name="TextBox 83"/>
          <p:cNvSpPr txBox="1"/>
          <p:nvPr/>
        </p:nvSpPr>
        <p:spPr>
          <a:xfrm>
            <a:off x="542002" y="5306365"/>
            <a:ext cx="7895645" cy="923330"/>
          </a:xfrm>
          <a:prstGeom prst="rect">
            <a:avLst/>
          </a:prstGeom>
          <a:noFill/>
        </p:spPr>
        <p:txBody>
          <a:bodyPr wrap="square" rtlCol="0">
            <a:spAutoFit/>
          </a:bodyPr>
          <a:lstStyle/>
          <a:p>
            <a:r>
              <a:rPr lang="en-US" dirty="0" smtClean="0"/>
              <a:t>The glue used is epoxy 2216 by 3M.  The solder is a 62%/36%/2%  tin/lead/silver.  The eutectic 63/37 is the best of the tin/lead solders but the addition of 2% silver improves the creep strength of the joint. </a:t>
            </a:r>
            <a:endParaRPr lang="en-US" dirty="0"/>
          </a:p>
        </p:txBody>
      </p:sp>
      <p:sp>
        <p:nvSpPr>
          <p:cNvPr id="86" name="Slide Number Placeholder 85"/>
          <p:cNvSpPr>
            <a:spLocks noGrp="1"/>
          </p:cNvSpPr>
          <p:nvPr>
            <p:ph type="sldNum" sz="quarter" idx="12"/>
          </p:nvPr>
        </p:nvSpPr>
        <p:spPr/>
        <p:txBody>
          <a:bodyPr/>
          <a:lstStyle/>
          <a:p>
            <a:fld id="{120C6250-5FF3-42B5-91AE-4EE9F84567D7}" type="slidenum">
              <a:rPr lang="en-US" smtClean="0"/>
              <a:t>33</a:t>
            </a:fld>
            <a:endParaRPr lang="en-US"/>
          </a:p>
        </p:txBody>
      </p:sp>
    </p:spTree>
    <p:extLst>
      <p:ext uri="{BB962C8B-B14F-4D97-AF65-F5344CB8AC3E}">
        <p14:creationId xmlns:p14="http://schemas.microsoft.com/office/powerpoint/2010/main" val="98444148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416061" y="1722077"/>
            <a:ext cx="6138407" cy="2862322"/>
          </a:xfrm>
          <a:prstGeom prst="rect">
            <a:avLst/>
          </a:prstGeom>
          <a:noFill/>
        </p:spPr>
        <p:txBody>
          <a:bodyPr wrap="square" rtlCol="0">
            <a:spAutoFit/>
          </a:bodyPr>
          <a:lstStyle/>
          <a:p>
            <a:pPr indent="230188"/>
            <a:r>
              <a:rPr lang="en-US" dirty="0" smtClean="0"/>
              <a:t>Long term tension tests led us to increase the solder pad length from 3mm to 7mm between the 40% and the 35T APAs.</a:t>
            </a:r>
          </a:p>
          <a:p>
            <a:pPr indent="230188"/>
            <a:endParaRPr lang="en-US" dirty="0" smtClean="0"/>
          </a:p>
          <a:p>
            <a:pPr indent="230188"/>
            <a:r>
              <a:rPr lang="en-US" dirty="0" smtClean="0"/>
              <a:t>We also found that the 2216 epoxy must be thoroughly cured for maximum holding strength.  Although it is hard after 12-24 hours it takes 7 days to completely cure at room temperature (or a couple hours at 150 degrees F).</a:t>
            </a:r>
          </a:p>
          <a:p>
            <a:pPr indent="230188"/>
            <a:endParaRPr lang="en-US" dirty="0"/>
          </a:p>
          <a:p>
            <a:pPr indent="230188"/>
            <a:r>
              <a:rPr lang="en-US" dirty="0" smtClean="0"/>
              <a:t>After making these changes we ran more tests and got promising results.</a:t>
            </a:r>
            <a:endParaRPr lang="en-US" dirty="0"/>
          </a:p>
        </p:txBody>
      </p:sp>
      <p:sp>
        <p:nvSpPr>
          <p:cNvPr id="4" name="Slide Number Placeholder 3"/>
          <p:cNvSpPr>
            <a:spLocks noGrp="1"/>
          </p:cNvSpPr>
          <p:nvPr>
            <p:ph type="sldNum" sz="quarter" idx="12"/>
          </p:nvPr>
        </p:nvSpPr>
        <p:spPr/>
        <p:txBody>
          <a:bodyPr/>
          <a:lstStyle/>
          <a:p>
            <a:fld id="{120C6250-5FF3-42B5-91AE-4EE9F84567D7}" type="slidenum">
              <a:rPr lang="en-US" smtClean="0"/>
              <a:t>34</a:t>
            </a:fld>
            <a:endParaRPr lang="en-US"/>
          </a:p>
        </p:txBody>
      </p:sp>
    </p:spTree>
    <p:extLst>
      <p:ext uri="{BB962C8B-B14F-4D97-AF65-F5344CB8AC3E}">
        <p14:creationId xmlns:p14="http://schemas.microsoft.com/office/powerpoint/2010/main" val="91375432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rotWithShape="1">
          <a:blip r:embed="rId2" cstate="print">
            <a:extLst>
              <a:ext uri="{28A0092B-C50C-407E-A947-70E740481C1C}">
                <a14:useLocalDpi xmlns:a14="http://schemas.microsoft.com/office/drawing/2010/main" val="0"/>
              </a:ext>
            </a:extLst>
          </a:blip>
          <a:srcRect/>
          <a:stretch/>
        </p:blipFill>
        <p:spPr bwMode="auto">
          <a:xfrm>
            <a:off x="1090032" y="403803"/>
            <a:ext cx="6447805" cy="5114402"/>
          </a:xfrm>
          <a:prstGeom prst="rect">
            <a:avLst/>
          </a:prstGeom>
          <a:ln>
            <a:noFill/>
          </a:ln>
          <a:extLst>
            <a:ext uri="{53640926-AAD7-44D8-BBD7-CCE9431645EC}">
              <a14:shadowObscured xmlns:a14="http://schemas.microsoft.com/office/drawing/2010/main"/>
            </a:ext>
          </a:extLst>
        </p:spPr>
      </p:pic>
      <p:sp>
        <p:nvSpPr>
          <p:cNvPr id="20" name="TextBox 19"/>
          <p:cNvSpPr txBox="1"/>
          <p:nvPr/>
        </p:nvSpPr>
        <p:spPr>
          <a:xfrm>
            <a:off x="486562" y="5209563"/>
            <a:ext cx="8405768" cy="1200329"/>
          </a:xfrm>
          <a:prstGeom prst="rect">
            <a:avLst/>
          </a:prstGeom>
          <a:noFill/>
        </p:spPr>
        <p:txBody>
          <a:bodyPr wrap="square" rtlCol="0">
            <a:spAutoFit/>
          </a:bodyPr>
          <a:lstStyle/>
          <a:p>
            <a:r>
              <a:rPr lang="en-US" dirty="0" smtClean="0"/>
              <a:t>These are the results from one of our long term tension tests over ~430 days.  Over the first 300 days the wires lost 4-5% of their tension but then stabilized.  Since the wires all lost tension equally, whether glued only, soldered only or both, it is not credible that this is due to joint slippage – it must be due to stress relaxation in the wire.</a:t>
            </a:r>
            <a:endParaRPr lang="en-US" dirty="0"/>
          </a:p>
        </p:txBody>
      </p:sp>
      <p:cxnSp>
        <p:nvCxnSpPr>
          <p:cNvPr id="4" name="Straight Connector 3"/>
          <p:cNvCxnSpPr/>
          <p:nvPr/>
        </p:nvCxnSpPr>
        <p:spPr>
          <a:xfrm>
            <a:off x="4948630" y="1342239"/>
            <a:ext cx="0" cy="2810311"/>
          </a:xfrm>
          <a:prstGeom prst="line">
            <a:avLst/>
          </a:prstGeom>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3773892" y="1367406"/>
            <a:ext cx="0" cy="2718033"/>
          </a:xfrm>
          <a:prstGeom prst="line">
            <a:avLst/>
          </a:prstGeom>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3942826" y="1300294"/>
            <a:ext cx="956345" cy="523220"/>
          </a:xfrm>
          <a:prstGeom prst="rect">
            <a:avLst/>
          </a:prstGeom>
          <a:noFill/>
        </p:spPr>
        <p:txBody>
          <a:bodyPr wrap="square" rtlCol="0">
            <a:spAutoFit/>
          </a:bodyPr>
          <a:lstStyle/>
          <a:p>
            <a:r>
              <a:rPr lang="en-US" sz="1400" dirty="0" smtClean="0"/>
              <a:t>tension stabilizing</a:t>
            </a:r>
            <a:endParaRPr lang="en-US" sz="1400" dirty="0"/>
          </a:p>
        </p:txBody>
      </p:sp>
      <p:sp>
        <p:nvSpPr>
          <p:cNvPr id="11" name="TextBox 10"/>
          <p:cNvSpPr txBox="1"/>
          <p:nvPr/>
        </p:nvSpPr>
        <p:spPr>
          <a:xfrm>
            <a:off x="5412297" y="1377193"/>
            <a:ext cx="956345" cy="954107"/>
          </a:xfrm>
          <a:prstGeom prst="rect">
            <a:avLst/>
          </a:prstGeom>
          <a:noFill/>
        </p:spPr>
        <p:txBody>
          <a:bodyPr wrap="square" rtlCol="0">
            <a:spAutoFit/>
          </a:bodyPr>
          <a:lstStyle/>
          <a:p>
            <a:r>
              <a:rPr lang="en-US" sz="1400" dirty="0" smtClean="0"/>
              <a:t>more about this section in a minute</a:t>
            </a:r>
            <a:endParaRPr lang="en-US" sz="1400" dirty="0"/>
          </a:p>
        </p:txBody>
      </p:sp>
      <p:sp>
        <p:nvSpPr>
          <p:cNvPr id="6" name="Slide Number Placeholder 5"/>
          <p:cNvSpPr>
            <a:spLocks noGrp="1"/>
          </p:cNvSpPr>
          <p:nvPr>
            <p:ph type="sldNum" sz="quarter" idx="12"/>
          </p:nvPr>
        </p:nvSpPr>
        <p:spPr/>
        <p:txBody>
          <a:bodyPr/>
          <a:lstStyle/>
          <a:p>
            <a:fld id="{120C6250-5FF3-42B5-91AE-4EE9F84567D7}" type="slidenum">
              <a:rPr lang="en-US" smtClean="0"/>
              <a:t>35</a:t>
            </a:fld>
            <a:endParaRPr lang="en-US"/>
          </a:p>
        </p:txBody>
      </p:sp>
    </p:spTree>
    <p:extLst>
      <p:ext uri="{BB962C8B-B14F-4D97-AF65-F5344CB8AC3E}">
        <p14:creationId xmlns:p14="http://schemas.microsoft.com/office/powerpoint/2010/main" val="292384532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96286" y="805343"/>
            <a:ext cx="5880682" cy="1477328"/>
          </a:xfrm>
          <a:prstGeom prst="rect">
            <a:avLst/>
          </a:prstGeom>
          <a:noFill/>
        </p:spPr>
        <p:txBody>
          <a:bodyPr wrap="square" rtlCol="0">
            <a:spAutoFit/>
          </a:bodyPr>
          <a:lstStyle/>
          <a:p>
            <a:r>
              <a:rPr lang="en-US" dirty="0" smtClean="0"/>
              <a:t>   Indeed </a:t>
            </a:r>
            <a:r>
              <a:rPr lang="en-US" dirty="0" err="1" smtClean="0"/>
              <a:t>CuBe</a:t>
            </a:r>
            <a:r>
              <a:rPr lang="en-US" dirty="0" smtClean="0"/>
              <a:t> wire is known to exhibit stress relaxation.  These wires were started at 10 N, twice the DUNE tension, and lost around 0.5 N over time.  Wires started at 5N lost around 0.2 N due to stress relaxation.</a:t>
            </a:r>
          </a:p>
          <a:p>
            <a:r>
              <a:rPr lang="en-US" dirty="0"/>
              <a:t> </a:t>
            </a:r>
            <a:r>
              <a:rPr lang="en-US" dirty="0" smtClean="0"/>
              <a:t>  The relaxation does appear to plateau.</a:t>
            </a:r>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766410" y="2585531"/>
            <a:ext cx="3774832" cy="3563815"/>
          </a:xfrm>
          <a:prstGeom prst="rect">
            <a:avLst/>
          </a:prstGeom>
        </p:spPr>
      </p:pic>
      <p:sp>
        <p:nvSpPr>
          <p:cNvPr id="4" name="TextBox 3"/>
          <p:cNvSpPr txBox="1"/>
          <p:nvPr/>
        </p:nvSpPr>
        <p:spPr>
          <a:xfrm>
            <a:off x="4681055" y="2450983"/>
            <a:ext cx="3926049" cy="3139321"/>
          </a:xfrm>
          <a:prstGeom prst="rect">
            <a:avLst/>
          </a:prstGeom>
          <a:noFill/>
        </p:spPr>
        <p:txBody>
          <a:bodyPr wrap="square" rtlCol="0">
            <a:spAutoFit/>
          </a:bodyPr>
          <a:lstStyle/>
          <a:p>
            <a:r>
              <a:rPr lang="en-US" dirty="0" smtClean="0"/>
              <a:t>   The wire in this test is “tempered” wire from Little Falls Alloy – mechanically hardened and heat treated.</a:t>
            </a:r>
          </a:p>
          <a:p>
            <a:r>
              <a:rPr lang="en-US" dirty="0"/>
              <a:t> </a:t>
            </a:r>
            <a:r>
              <a:rPr lang="en-US" dirty="0" smtClean="0"/>
              <a:t>  They also make a “hard” wire that is mechanically hardened but not heat treated.  It only loses about 1% due to stress relaxation but it has a lower yield strength (around 10 N vs 20+ N for tempered).  The wire with the higher yield strength is a better choice.</a:t>
            </a:r>
            <a:endParaRPr lang="en-US" dirty="0"/>
          </a:p>
        </p:txBody>
      </p:sp>
      <p:sp>
        <p:nvSpPr>
          <p:cNvPr id="6" name="Slide Number Placeholder 5"/>
          <p:cNvSpPr>
            <a:spLocks noGrp="1"/>
          </p:cNvSpPr>
          <p:nvPr>
            <p:ph type="sldNum" sz="quarter" idx="12"/>
          </p:nvPr>
        </p:nvSpPr>
        <p:spPr/>
        <p:txBody>
          <a:bodyPr/>
          <a:lstStyle/>
          <a:p>
            <a:fld id="{120C6250-5FF3-42B5-91AE-4EE9F84567D7}" type="slidenum">
              <a:rPr lang="en-US" smtClean="0"/>
              <a:t>36</a:t>
            </a:fld>
            <a:endParaRPr lang="en-US"/>
          </a:p>
        </p:txBody>
      </p:sp>
    </p:spTree>
    <p:extLst>
      <p:ext uri="{BB962C8B-B14F-4D97-AF65-F5344CB8AC3E}">
        <p14:creationId xmlns:p14="http://schemas.microsoft.com/office/powerpoint/2010/main" val="168527534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rotWithShape="1">
          <a:blip r:embed="rId2" cstate="print">
            <a:extLst>
              <a:ext uri="{28A0092B-C50C-407E-A947-70E740481C1C}">
                <a14:useLocalDpi xmlns:a14="http://schemas.microsoft.com/office/drawing/2010/main" val="0"/>
              </a:ext>
            </a:extLst>
          </a:blip>
          <a:srcRect/>
          <a:stretch/>
        </p:blipFill>
        <p:spPr bwMode="auto">
          <a:xfrm>
            <a:off x="1090032" y="403803"/>
            <a:ext cx="6447805" cy="5114402"/>
          </a:xfrm>
          <a:prstGeom prst="rect">
            <a:avLst/>
          </a:prstGeom>
          <a:ln>
            <a:noFill/>
          </a:ln>
          <a:extLst>
            <a:ext uri="{53640926-AAD7-44D8-BBD7-CCE9431645EC}">
              <a14:shadowObscured xmlns:a14="http://schemas.microsoft.com/office/drawing/2010/main"/>
            </a:ext>
          </a:extLst>
        </p:spPr>
      </p:pic>
      <p:cxnSp>
        <p:nvCxnSpPr>
          <p:cNvPr id="6" name="Straight Connector 5"/>
          <p:cNvCxnSpPr/>
          <p:nvPr/>
        </p:nvCxnSpPr>
        <p:spPr>
          <a:xfrm>
            <a:off x="6416703" y="2321782"/>
            <a:ext cx="0" cy="2132772"/>
          </a:xfrm>
          <a:prstGeom prst="line">
            <a:avLst/>
          </a:prstGeom>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rot="16200000">
            <a:off x="5732891" y="1526651"/>
            <a:ext cx="1351722" cy="307777"/>
          </a:xfrm>
          <a:prstGeom prst="rect">
            <a:avLst/>
          </a:prstGeom>
          <a:noFill/>
        </p:spPr>
        <p:txBody>
          <a:bodyPr wrap="square" rtlCol="0">
            <a:spAutoFit/>
          </a:bodyPr>
          <a:lstStyle/>
          <a:p>
            <a:r>
              <a:rPr lang="en-US" sz="1400" dirty="0" smtClean="0"/>
              <a:t>Early June 2016</a:t>
            </a:r>
            <a:endParaRPr lang="en-US" sz="1400" dirty="0"/>
          </a:p>
        </p:txBody>
      </p:sp>
      <p:sp>
        <p:nvSpPr>
          <p:cNvPr id="9" name="TextBox 8"/>
          <p:cNvSpPr txBox="1"/>
          <p:nvPr/>
        </p:nvSpPr>
        <p:spPr>
          <a:xfrm rot="16200000">
            <a:off x="3990812" y="953413"/>
            <a:ext cx="1864745" cy="307777"/>
          </a:xfrm>
          <a:prstGeom prst="rect">
            <a:avLst/>
          </a:prstGeom>
          <a:noFill/>
        </p:spPr>
        <p:txBody>
          <a:bodyPr wrap="square" rtlCol="0">
            <a:spAutoFit/>
          </a:bodyPr>
          <a:lstStyle/>
          <a:p>
            <a:r>
              <a:rPr lang="en-US" sz="1400" dirty="0" smtClean="0"/>
              <a:t>Early Feb. 2016</a:t>
            </a:r>
            <a:endParaRPr lang="en-US" sz="1400" dirty="0"/>
          </a:p>
        </p:txBody>
      </p:sp>
      <p:cxnSp>
        <p:nvCxnSpPr>
          <p:cNvPr id="10" name="Straight Connector 9"/>
          <p:cNvCxnSpPr/>
          <p:nvPr/>
        </p:nvCxnSpPr>
        <p:spPr>
          <a:xfrm>
            <a:off x="4923184" y="2005054"/>
            <a:ext cx="0" cy="2248164"/>
          </a:xfrm>
          <a:prstGeom prst="line">
            <a:avLst/>
          </a:prstGeom>
        </p:spPr>
        <p:style>
          <a:lnRef idx="1">
            <a:schemeClr val="accent1"/>
          </a:lnRef>
          <a:fillRef idx="0">
            <a:schemeClr val="accent1"/>
          </a:fillRef>
          <a:effectRef idx="0">
            <a:schemeClr val="accent1"/>
          </a:effectRef>
          <a:fontRef idx="minor">
            <a:schemeClr val="tx1"/>
          </a:fontRef>
        </p:style>
      </p:cxnSp>
      <p:grpSp>
        <p:nvGrpSpPr>
          <p:cNvPr id="19" name="Group 18"/>
          <p:cNvGrpSpPr/>
          <p:nvPr/>
        </p:nvGrpSpPr>
        <p:grpSpPr>
          <a:xfrm>
            <a:off x="7288356" y="2312079"/>
            <a:ext cx="1260026" cy="397565"/>
            <a:chOff x="4679380" y="5869011"/>
            <a:chExt cx="1260026" cy="397565"/>
          </a:xfrm>
        </p:grpSpPr>
        <p:cxnSp>
          <p:nvCxnSpPr>
            <p:cNvPr id="12" name="Straight Connector 11"/>
            <p:cNvCxnSpPr/>
            <p:nvPr/>
          </p:nvCxnSpPr>
          <p:spPr>
            <a:xfrm flipH="1">
              <a:off x="4679380" y="5869011"/>
              <a:ext cx="51683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4696608" y="6251999"/>
              <a:ext cx="51683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5079426" y="5875795"/>
              <a:ext cx="0" cy="390781"/>
            </a:xfrm>
            <a:prstGeom prst="straightConnector1">
              <a:avLst/>
            </a:prstGeom>
            <a:ln>
              <a:solidFill>
                <a:schemeClr val="tx1"/>
              </a:solidFill>
              <a:headEnd type="triangle" w="sm" len="lg"/>
              <a:tailEnd type="triangle" w="sm" len="lg"/>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5033395" y="5897461"/>
              <a:ext cx="906011" cy="338554"/>
            </a:xfrm>
            <a:prstGeom prst="rect">
              <a:avLst/>
            </a:prstGeom>
            <a:noFill/>
          </p:spPr>
          <p:txBody>
            <a:bodyPr wrap="square" rtlCol="0">
              <a:spAutoFit/>
            </a:bodyPr>
            <a:lstStyle/>
            <a:p>
              <a:r>
                <a:rPr lang="en-US" sz="1600" dirty="0" smtClean="0"/>
                <a:t>5 deg. F</a:t>
              </a:r>
              <a:endParaRPr lang="en-US" sz="1600" dirty="0"/>
            </a:p>
          </p:txBody>
        </p:sp>
      </p:grpSp>
      <p:sp>
        <p:nvSpPr>
          <p:cNvPr id="20" name="TextBox 19"/>
          <p:cNvSpPr txBox="1"/>
          <p:nvPr/>
        </p:nvSpPr>
        <p:spPr>
          <a:xfrm>
            <a:off x="595619" y="5343787"/>
            <a:ext cx="8279933" cy="954107"/>
          </a:xfrm>
          <a:prstGeom prst="rect">
            <a:avLst/>
          </a:prstGeom>
          <a:noFill/>
        </p:spPr>
        <p:txBody>
          <a:bodyPr wrap="square" rtlCol="0">
            <a:spAutoFit/>
          </a:bodyPr>
          <a:lstStyle/>
          <a:p>
            <a:r>
              <a:rPr lang="en-US" sz="1400" dirty="0" smtClean="0"/>
              <a:t>The results from 300 to 430 days are disturbing but:</a:t>
            </a:r>
          </a:p>
          <a:p>
            <a:pPr marL="285750" indent="-285750">
              <a:buFont typeface="Arial" panose="020B0604020202020204" pitchFamily="34" charset="0"/>
              <a:buChar char="•"/>
            </a:pPr>
            <a:r>
              <a:rPr lang="en-US" sz="1400" dirty="0"/>
              <a:t>T</a:t>
            </a:r>
            <a:r>
              <a:rPr lang="en-US" sz="1400" dirty="0" smtClean="0"/>
              <a:t>he wobbly traces are just due to problems with the measuring setup.</a:t>
            </a:r>
          </a:p>
          <a:p>
            <a:pPr marL="285750" indent="-285750">
              <a:buFont typeface="Arial" panose="020B0604020202020204" pitchFamily="34" charset="0"/>
              <a:buChar char="•"/>
            </a:pPr>
            <a:r>
              <a:rPr lang="en-US" sz="1400" dirty="0" smtClean="0"/>
              <a:t>it was realized after the latest measurements that AC was off in the room for the later readings and that the tension, at our level of interest, is sensitive to room temperature.  (</a:t>
            </a:r>
            <a:r>
              <a:rPr lang="el-GR" sz="1400" dirty="0" smtClean="0"/>
              <a:t>Δ</a:t>
            </a:r>
            <a:r>
              <a:rPr lang="en-US" sz="1400" dirty="0" smtClean="0"/>
              <a:t>T = ~0.04N/°C – independent of length)</a:t>
            </a:r>
            <a:endParaRPr lang="en-US" sz="1400" dirty="0"/>
          </a:p>
        </p:txBody>
      </p:sp>
      <p:sp>
        <p:nvSpPr>
          <p:cNvPr id="4" name="Slide Number Placeholder 3"/>
          <p:cNvSpPr>
            <a:spLocks noGrp="1"/>
          </p:cNvSpPr>
          <p:nvPr>
            <p:ph type="sldNum" sz="quarter" idx="12"/>
          </p:nvPr>
        </p:nvSpPr>
        <p:spPr/>
        <p:txBody>
          <a:bodyPr/>
          <a:lstStyle/>
          <a:p>
            <a:fld id="{120C6250-5FF3-42B5-91AE-4EE9F84567D7}" type="slidenum">
              <a:rPr lang="en-US" smtClean="0"/>
              <a:t>37</a:t>
            </a:fld>
            <a:endParaRPr lang="en-US"/>
          </a:p>
        </p:txBody>
      </p:sp>
    </p:spTree>
    <p:extLst>
      <p:ext uri="{BB962C8B-B14F-4D97-AF65-F5344CB8AC3E}">
        <p14:creationId xmlns:p14="http://schemas.microsoft.com/office/powerpoint/2010/main" val="230209089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444617" y="2696651"/>
            <a:ext cx="2945604" cy="2269632"/>
          </a:xfrm>
          <a:prstGeom prst="rect">
            <a:avLst/>
          </a:prstGeom>
          <a:noFill/>
          <a:ln w="222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3" name="Picture 3"/>
          <p:cNvPicPr>
            <a:picLocks noChangeAspect="1" noChangeArrowheads="1"/>
          </p:cNvPicPr>
          <p:nvPr/>
        </p:nvPicPr>
        <p:blipFill rotWithShape="1">
          <a:blip r:embed="rId3" cstate="screen">
            <a:extLst>
              <a:ext uri="{28A0092B-C50C-407E-A947-70E740481C1C}">
                <a14:useLocalDpi xmlns:a14="http://schemas.microsoft.com/office/drawing/2010/main" val="0"/>
              </a:ext>
            </a:extLst>
          </a:blip>
          <a:srcRect/>
          <a:stretch/>
        </p:blipFill>
        <p:spPr bwMode="auto">
          <a:xfrm rot="5400000">
            <a:off x="871785" y="80999"/>
            <a:ext cx="2091420" cy="2945757"/>
          </a:xfrm>
          <a:prstGeom prst="rect">
            <a:avLst/>
          </a:prstGeom>
          <a:noFill/>
          <a:ln w="222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4" name="Rectangle 3"/>
          <p:cNvSpPr/>
          <p:nvPr/>
        </p:nvSpPr>
        <p:spPr>
          <a:xfrm>
            <a:off x="243282" y="5044011"/>
            <a:ext cx="3907272" cy="1323439"/>
          </a:xfrm>
          <a:prstGeom prst="rect">
            <a:avLst/>
          </a:prstGeom>
        </p:spPr>
        <p:txBody>
          <a:bodyPr wrap="square" lIns="91440" rIns="91440">
            <a:spAutoFit/>
          </a:bodyPr>
          <a:lstStyle/>
          <a:p>
            <a:pPr marL="0" lvl="1" algn="r"/>
            <a:r>
              <a:rPr lang="en-US" sz="1600" dirty="0" smtClean="0"/>
              <a:t>Mesh </a:t>
            </a:r>
            <a:r>
              <a:rPr lang="en-US" sz="1600" dirty="0"/>
              <a:t>is being applied here to a 35T APA. Clamps and bars </a:t>
            </a:r>
            <a:r>
              <a:rPr lang="en-US" sz="1600" dirty="0" smtClean="0"/>
              <a:t>are used </a:t>
            </a:r>
            <a:r>
              <a:rPr lang="en-US" sz="1600" dirty="0"/>
              <a:t>to hold down </a:t>
            </a:r>
            <a:r>
              <a:rPr lang="en-US" sz="1600" dirty="0" smtClean="0"/>
              <a:t>mesh; they are loosened one or two at a time while the mesh is pulled tight.  Areas to be </a:t>
            </a:r>
            <a:r>
              <a:rPr lang="en-US" sz="1600" dirty="0"/>
              <a:t>glued are masked off</a:t>
            </a:r>
            <a:r>
              <a:rPr lang="en-US" sz="1600" dirty="0" smtClean="0"/>
              <a:t>.</a:t>
            </a:r>
          </a:p>
        </p:txBody>
      </p:sp>
      <p:pic>
        <p:nvPicPr>
          <p:cNvPr id="5" name="Picture 4"/>
          <p:cNvPicPr>
            <a:picLocks noChangeAspect="1"/>
          </p:cNvPicPr>
          <p:nvPr/>
        </p:nvPicPr>
        <p:blipFill rotWithShape="1">
          <a:blip r:embed="rId4" cstate="email">
            <a:extLst>
              <a:ext uri="{28A0092B-C50C-407E-A947-70E740481C1C}">
                <a14:useLocalDpi xmlns:a14="http://schemas.microsoft.com/office/drawing/2010/main" val="0"/>
              </a:ext>
            </a:extLst>
          </a:blip>
          <a:srcRect/>
          <a:stretch/>
        </p:blipFill>
        <p:spPr>
          <a:xfrm>
            <a:off x="4153321" y="480751"/>
            <a:ext cx="4495729" cy="5790252"/>
          </a:xfrm>
          <a:prstGeom prst="rect">
            <a:avLst/>
          </a:prstGeom>
        </p:spPr>
      </p:pic>
      <p:sp>
        <p:nvSpPr>
          <p:cNvPr id="6" name="TextBox 5"/>
          <p:cNvSpPr txBox="1"/>
          <p:nvPr/>
        </p:nvSpPr>
        <p:spPr>
          <a:xfrm>
            <a:off x="2206307" y="2072080"/>
            <a:ext cx="1325460" cy="369332"/>
          </a:xfrm>
          <a:prstGeom prst="rect">
            <a:avLst/>
          </a:prstGeom>
          <a:noFill/>
        </p:spPr>
        <p:txBody>
          <a:bodyPr wrap="square" rtlCol="0">
            <a:spAutoFit/>
          </a:bodyPr>
          <a:lstStyle/>
          <a:p>
            <a:r>
              <a:rPr lang="en-US" dirty="0" smtClean="0"/>
              <a:t>fine mesh</a:t>
            </a:r>
            <a:endParaRPr lang="en-US" dirty="0"/>
          </a:p>
        </p:txBody>
      </p:sp>
      <p:sp>
        <p:nvSpPr>
          <p:cNvPr id="7" name="TextBox 6"/>
          <p:cNvSpPr txBox="1"/>
          <p:nvPr/>
        </p:nvSpPr>
        <p:spPr>
          <a:xfrm>
            <a:off x="486562" y="4639112"/>
            <a:ext cx="2927758" cy="369332"/>
          </a:xfrm>
          <a:prstGeom prst="rect">
            <a:avLst/>
          </a:prstGeom>
          <a:noFill/>
        </p:spPr>
        <p:txBody>
          <a:bodyPr wrap="square" rtlCol="0">
            <a:spAutoFit/>
          </a:bodyPr>
          <a:lstStyle/>
          <a:p>
            <a:r>
              <a:rPr lang="en-US" dirty="0" smtClean="0">
                <a:solidFill>
                  <a:schemeClr val="bg1"/>
                </a:solidFill>
              </a:rPr>
              <a:t>mesh glued around openings</a:t>
            </a:r>
            <a:endParaRPr lang="en-US" dirty="0">
              <a:solidFill>
                <a:schemeClr val="bg1"/>
              </a:solidFill>
            </a:endParaRPr>
          </a:p>
        </p:txBody>
      </p:sp>
      <p:sp>
        <p:nvSpPr>
          <p:cNvPr id="8" name="TextBox 7"/>
          <p:cNvSpPr txBox="1"/>
          <p:nvPr/>
        </p:nvSpPr>
        <p:spPr>
          <a:xfrm>
            <a:off x="184558" y="83890"/>
            <a:ext cx="1040235" cy="369332"/>
          </a:xfrm>
          <a:prstGeom prst="rect">
            <a:avLst/>
          </a:prstGeom>
          <a:noFill/>
        </p:spPr>
        <p:txBody>
          <a:bodyPr wrap="square" rtlCol="0">
            <a:spAutoFit/>
          </a:bodyPr>
          <a:lstStyle/>
          <a:p>
            <a:r>
              <a:rPr lang="en-US" dirty="0" smtClean="0"/>
              <a:t>Mesh</a:t>
            </a:r>
            <a:endParaRPr lang="en-US" dirty="0"/>
          </a:p>
        </p:txBody>
      </p:sp>
      <p:sp>
        <p:nvSpPr>
          <p:cNvPr id="10" name="Slide Number Placeholder 9"/>
          <p:cNvSpPr>
            <a:spLocks noGrp="1"/>
          </p:cNvSpPr>
          <p:nvPr>
            <p:ph type="sldNum" sz="quarter" idx="12"/>
          </p:nvPr>
        </p:nvSpPr>
        <p:spPr/>
        <p:txBody>
          <a:bodyPr/>
          <a:lstStyle/>
          <a:p>
            <a:fld id="{120C6250-5FF3-42B5-91AE-4EE9F84567D7}" type="slidenum">
              <a:rPr lang="en-US" smtClean="0"/>
              <a:t>38</a:t>
            </a:fld>
            <a:endParaRPr lang="en-US"/>
          </a:p>
        </p:txBody>
      </p:sp>
    </p:spTree>
    <p:extLst>
      <p:ext uri="{BB962C8B-B14F-4D97-AF65-F5344CB8AC3E}">
        <p14:creationId xmlns:p14="http://schemas.microsoft.com/office/powerpoint/2010/main" val="285495458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4224" y="92280"/>
            <a:ext cx="947956" cy="369332"/>
          </a:xfrm>
          <a:prstGeom prst="rect">
            <a:avLst/>
          </a:prstGeom>
          <a:noFill/>
        </p:spPr>
        <p:txBody>
          <a:bodyPr wrap="square" rtlCol="0">
            <a:spAutoFit/>
          </a:bodyPr>
          <a:lstStyle/>
          <a:p>
            <a:r>
              <a:rPr lang="en-US" dirty="0" smtClean="0"/>
              <a:t>Combs</a:t>
            </a:r>
            <a:endParaRPr lang="en-US" dirty="0"/>
          </a:p>
        </p:txBody>
      </p:sp>
      <p:grpSp>
        <p:nvGrpSpPr>
          <p:cNvPr id="35" name="Group 34"/>
          <p:cNvGrpSpPr/>
          <p:nvPr/>
        </p:nvGrpSpPr>
        <p:grpSpPr>
          <a:xfrm>
            <a:off x="293615" y="578839"/>
            <a:ext cx="6595249" cy="3603073"/>
            <a:chOff x="597239" y="662730"/>
            <a:chExt cx="7659031" cy="4500696"/>
          </a:xfrm>
        </p:grpSpPr>
        <p:grpSp>
          <p:nvGrpSpPr>
            <p:cNvPr id="17" name="Group 16"/>
            <p:cNvGrpSpPr/>
            <p:nvPr/>
          </p:nvGrpSpPr>
          <p:grpSpPr>
            <a:xfrm>
              <a:off x="597239" y="2164358"/>
              <a:ext cx="7659031" cy="2567662"/>
              <a:chOff x="597239" y="2164358"/>
              <a:chExt cx="7659031" cy="2567662"/>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597239" y="2164358"/>
                <a:ext cx="7516733" cy="2563136"/>
              </a:xfrm>
              <a:prstGeom prst="rect">
                <a:avLst/>
              </a:prstGeom>
            </p:spPr>
          </p:pic>
          <p:sp>
            <p:nvSpPr>
              <p:cNvPr id="13" name="Rectangle 12"/>
              <p:cNvSpPr/>
              <p:nvPr/>
            </p:nvSpPr>
            <p:spPr>
              <a:xfrm>
                <a:off x="8084820" y="2564130"/>
                <a:ext cx="171450" cy="17068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7814310" y="2236470"/>
                <a:ext cx="346710" cy="1066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7814310" y="4625340"/>
                <a:ext cx="346710" cy="1066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7818120" y="2606040"/>
                <a:ext cx="251460" cy="16992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9" name="Straight Connector 18"/>
            <p:cNvCxnSpPr/>
            <p:nvPr/>
          </p:nvCxnSpPr>
          <p:spPr>
            <a:xfrm>
              <a:off x="2147582" y="1845578"/>
              <a:ext cx="0" cy="3313651"/>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3541552" y="1846977"/>
              <a:ext cx="0" cy="3313651"/>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4935522" y="1848376"/>
              <a:ext cx="0" cy="3313651"/>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6329492" y="1849775"/>
              <a:ext cx="0" cy="3313651"/>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H="1">
              <a:off x="2211897" y="1057013"/>
              <a:ext cx="1974209" cy="584435"/>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H="1">
              <a:off x="3580703" y="1057013"/>
              <a:ext cx="1008075" cy="680906"/>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4832059" y="1057013"/>
              <a:ext cx="100671" cy="727042"/>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5108895" y="1031846"/>
              <a:ext cx="1217806" cy="756402"/>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3951214" y="662730"/>
              <a:ext cx="2091854" cy="461343"/>
            </a:xfrm>
            <a:prstGeom prst="rect">
              <a:avLst/>
            </a:prstGeom>
            <a:noFill/>
          </p:spPr>
          <p:txBody>
            <a:bodyPr wrap="square" rtlCol="0">
              <a:spAutoFit/>
            </a:bodyPr>
            <a:lstStyle/>
            <a:p>
              <a:r>
                <a:rPr lang="en-US" dirty="0" smtClean="0"/>
                <a:t>comb locations</a:t>
              </a:r>
              <a:endParaRPr lang="en-US" dirty="0"/>
            </a:p>
          </p:txBody>
        </p:sp>
      </p:grpSp>
      <p:pic>
        <p:nvPicPr>
          <p:cNvPr id="36" name="Picture 35"/>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246306" y="4246660"/>
            <a:ext cx="4473044" cy="2103806"/>
          </a:xfrm>
          <a:prstGeom prst="rect">
            <a:avLst/>
          </a:prstGeom>
          <a:ln w="28575">
            <a:solidFill>
              <a:schemeClr val="tx1"/>
            </a:solidFill>
          </a:ln>
        </p:spPr>
      </p:pic>
      <p:pic>
        <p:nvPicPr>
          <p:cNvPr id="37" name="Picture 36"/>
          <p:cNvPicPr/>
          <p:nvPr/>
        </p:nvPicPr>
        <p:blipFill>
          <a:blip r:embed="rId4">
            <a:extLst>
              <a:ext uri="{28A0092B-C50C-407E-A947-70E740481C1C}">
                <a14:useLocalDpi xmlns:a14="http://schemas.microsoft.com/office/drawing/2010/main" val="0"/>
              </a:ext>
            </a:extLst>
          </a:blip>
          <a:srcRect/>
          <a:stretch>
            <a:fillRect/>
          </a:stretch>
        </p:blipFill>
        <p:spPr bwMode="auto">
          <a:xfrm>
            <a:off x="4938669" y="4224031"/>
            <a:ext cx="3550989" cy="2134824"/>
          </a:xfrm>
          <a:prstGeom prst="rect">
            <a:avLst/>
          </a:prstGeom>
          <a:noFill/>
        </p:spPr>
      </p:pic>
      <p:sp>
        <p:nvSpPr>
          <p:cNvPr id="38" name="TextBox 37"/>
          <p:cNvSpPr txBox="1"/>
          <p:nvPr/>
        </p:nvSpPr>
        <p:spPr>
          <a:xfrm>
            <a:off x="6862195" y="1476464"/>
            <a:ext cx="2206304" cy="2308324"/>
          </a:xfrm>
          <a:prstGeom prst="rect">
            <a:avLst/>
          </a:prstGeom>
          <a:noFill/>
        </p:spPr>
        <p:txBody>
          <a:bodyPr wrap="square" rtlCol="0">
            <a:spAutoFit/>
          </a:bodyPr>
          <a:lstStyle/>
          <a:p>
            <a:r>
              <a:rPr lang="en-US" dirty="0" smtClean="0"/>
              <a:t>   The combs are toothed pieces of 0.5mm thick G10 that are placed across each cross bar to support and align the wires at intermediate positions. </a:t>
            </a:r>
            <a:endParaRPr lang="en-US" dirty="0"/>
          </a:p>
        </p:txBody>
      </p:sp>
      <p:sp>
        <p:nvSpPr>
          <p:cNvPr id="5" name="Slide Number Placeholder 4"/>
          <p:cNvSpPr>
            <a:spLocks noGrp="1"/>
          </p:cNvSpPr>
          <p:nvPr>
            <p:ph type="sldNum" sz="quarter" idx="12"/>
          </p:nvPr>
        </p:nvSpPr>
        <p:spPr/>
        <p:txBody>
          <a:bodyPr/>
          <a:lstStyle/>
          <a:p>
            <a:fld id="{120C6250-5FF3-42B5-91AE-4EE9F84567D7}" type="slidenum">
              <a:rPr lang="en-US" smtClean="0"/>
              <a:t>39</a:t>
            </a:fld>
            <a:endParaRPr lang="en-US"/>
          </a:p>
        </p:txBody>
      </p:sp>
    </p:spTree>
    <p:extLst>
      <p:ext uri="{BB962C8B-B14F-4D97-AF65-F5344CB8AC3E}">
        <p14:creationId xmlns:p14="http://schemas.microsoft.com/office/powerpoint/2010/main" val="27818633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947955" y="1719743"/>
            <a:ext cx="7180977" cy="461665"/>
          </a:xfrm>
          <a:prstGeom prst="rect">
            <a:avLst/>
          </a:prstGeom>
          <a:noFill/>
        </p:spPr>
        <p:txBody>
          <a:bodyPr wrap="square" rtlCol="0">
            <a:spAutoFit/>
          </a:bodyPr>
          <a:lstStyle/>
          <a:p>
            <a:r>
              <a:rPr lang="en-US" sz="2400" dirty="0" smtClean="0"/>
              <a:t>Requirement:  Large area with closely spaced fine wires</a:t>
            </a:r>
            <a:endParaRPr lang="en-US" sz="2400" dirty="0"/>
          </a:p>
        </p:txBody>
      </p:sp>
      <p:sp>
        <p:nvSpPr>
          <p:cNvPr id="4" name="TextBox 3"/>
          <p:cNvSpPr txBox="1"/>
          <p:nvPr/>
        </p:nvSpPr>
        <p:spPr>
          <a:xfrm>
            <a:off x="1979802" y="2759978"/>
            <a:ext cx="5654180" cy="2031325"/>
          </a:xfrm>
          <a:prstGeom prst="rect">
            <a:avLst/>
          </a:prstGeom>
          <a:noFill/>
        </p:spPr>
        <p:txBody>
          <a:bodyPr wrap="square" rtlCol="0">
            <a:spAutoFit/>
          </a:bodyPr>
          <a:lstStyle/>
          <a:p>
            <a:pPr marL="285750" indent="-285750">
              <a:buFont typeface="Arial" panose="020B0604020202020204" pitchFamily="34" charset="0"/>
              <a:buChar char="•"/>
            </a:pPr>
            <a:r>
              <a:rPr lang="en-US" dirty="0" smtClean="0"/>
              <a:t>Closely spaced wires that don’t touch need to be under tension.</a:t>
            </a:r>
          </a:p>
          <a:p>
            <a:pPr marL="285750" indent="-285750">
              <a:buFont typeface="Arial" panose="020B0604020202020204" pitchFamily="34" charset="0"/>
              <a:buChar char="•"/>
            </a:pPr>
            <a:r>
              <a:rPr lang="en-US" dirty="0" smtClean="0"/>
              <a:t>1000’s of wire under tension, over a large area, mean a rigid frame.</a:t>
            </a:r>
          </a:p>
          <a:p>
            <a:pPr marL="285750" indent="-285750">
              <a:buFont typeface="Arial" panose="020B0604020202020204" pitchFamily="34" charset="0"/>
              <a:buChar char="•"/>
            </a:pPr>
            <a:r>
              <a:rPr lang="en-US" dirty="0" smtClean="0"/>
              <a:t>The frame is made of stainless steel rectangular hollow tubing.  Outer tubes 4” x 3” x 0.120” wall thickness.  Cross tubes 2” x 3” x 0.120”</a:t>
            </a:r>
            <a:endParaRPr lang="en-US" dirty="0"/>
          </a:p>
        </p:txBody>
      </p:sp>
      <p:sp>
        <p:nvSpPr>
          <p:cNvPr id="5" name="Slide Number Placeholder 4"/>
          <p:cNvSpPr>
            <a:spLocks noGrp="1"/>
          </p:cNvSpPr>
          <p:nvPr>
            <p:ph type="sldNum" sz="quarter" idx="12"/>
          </p:nvPr>
        </p:nvSpPr>
        <p:spPr/>
        <p:txBody>
          <a:bodyPr/>
          <a:lstStyle/>
          <a:p>
            <a:fld id="{120C6250-5FF3-42B5-91AE-4EE9F84567D7}" type="slidenum">
              <a:rPr lang="en-US" smtClean="0"/>
              <a:t>4</a:t>
            </a:fld>
            <a:endParaRPr lang="en-US"/>
          </a:p>
        </p:txBody>
      </p:sp>
      <p:sp>
        <p:nvSpPr>
          <p:cNvPr id="6" name="TextBox 5"/>
          <p:cNvSpPr txBox="1"/>
          <p:nvPr/>
        </p:nvSpPr>
        <p:spPr>
          <a:xfrm>
            <a:off x="176169" y="142613"/>
            <a:ext cx="5016616" cy="369332"/>
          </a:xfrm>
          <a:prstGeom prst="rect">
            <a:avLst/>
          </a:prstGeom>
          <a:noFill/>
        </p:spPr>
        <p:txBody>
          <a:bodyPr wrap="square" rtlCol="0">
            <a:spAutoFit/>
          </a:bodyPr>
          <a:lstStyle/>
          <a:p>
            <a:r>
              <a:rPr lang="en-US" dirty="0" smtClean="0"/>
              <a:t>APA requirements from physics requirements</a:t>
            </a:r>
            <a:endParaRPr lang="en-US" dirty="0"/>
          </a:p>
        </p:txBody>
      </p:sp>
    </p:spTree>
    <p:extLst>
      <p:ext uri="{BB962C8B-B14F-4D97-AF65-F5344CB8AC3E}">
        <p14:creationId xmlns:p14="http://schemas.microsoft.com/office/powerpoint/2010/main" val="271159770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2491531" y="167220"/>
            <a:ext cx="5226341" cy="6158079"/>
            <a:chOff x="2088859" y="301444"/>
            <a:chExt cx="5606150" cy="6632057"/>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2088859" y="3714505"/>
              <a:ext cx="5563602" cy="3218996"/>
            </a:xfrm>
            <a:prstGeom prst="rect">
              <a:avLst/>
            </a:prstGeom>
          </p:spPr>
        </p:pic>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099344" y="301444"/>
              <a:ext cx="5595665" cy="3276460"/>
            </a:xfrm>
            <a:prstGeom prst="rect">
              <a:avLst/>
            </a:prstGeom>
          </p:spPr>
        </p:pic>
      </p:grpSp>
      <p:sp>
        <p:nvSpPr>
          <p:cNvPr id="2" name="TextBox 1"/>
          <p:cNvSpPr txBox="1"/>
          <p:nvPr/>
        </p:nvSpPr>
        <p:spPr>
          <a:xfrm>
            <a:off x="234892" y="302004"/>
            <a:ext cx="3808602" cy="369332"/>
          </a:xfrm>
          <a:prstGeom prst="rect">
            <a:avLst/>
          </a:prstGeom>
          <a:noFill/>
        </p:spPr>
        <p:txBody>
          <a:bodyPr wrap="square" rtlCol="0">
            <a:spAutoFit/>
          </a:bodyPr>
          <a:lstStyle/>
          <a:p>
            <a:r>
              <a:rPr lang="en-US" dirty="0" smtClean="0"/>
              <a:t>Interface - APA to Winding Machine</a:t>
            </a:r>
            <a:endParaRPr lang="en-US" dirty="0"/>
          </a:p>
        </p:txBody>
      </p:sp>
      <p:cxnSp>
        <p:nvCxnSpPr>
          <p:cNvPr id="7" name="Straight Arrow Connector 6"/>
          <p:cNvCxnSpPr/>
          <p:nvPr/>
        </p:nvCxnSpPr>
        <p:spPr>
          <a:xfrm>
            <a:off x="2021747" y="1702965"/>
            <a:ext cx="629174" cy="595618"/>
          </a:xfrm>
          <a:prstGeom prst="straightConnector1">
            <a:avLst/>
          </a:prstGeom>
          <a:ln w="12700">
            <a:solidFill>
              <a:schemeClr val="bg1">
                <a:lumMod val="75000"/>
              </a:schemeClr>
            </a:solidFill>
            <a:tailEnd type="triangle" w="sm" len="lg"/>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flipV="1">
            <a:off x="7759817" y="973123"/>
            <a:ext cx="822123" cy="612396"/>
          </a:xfrm>
          <a:prstGeom prst="straightConnector1">
            <a:avLst/>
          </a:prstGeom>
          <a:ln w="12700">
            <a:solidFill>
              <a:schemeClr val="tx1"/>
            </a:solidFill>
            <a:tailEnd type="triangle" w="sm" len="lg"/>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1434517" y="1451295"/>
            <a:ext cx="880845" cy="307777"/>
          </a:xfrm>
          <a:prstGeom prst="rect">
            <a:avLst/>
          </a:prstGeom>
          <a:noFill/>
        </p:spPr>
        <p:txBody>
          <a:bodyPr wrap="square" rtlCol="0">
            <a:spAutoFit/>
          </a:bodyPr>
          <a:lstStyle/>
          <a:p>
            <a:r>
              <a:rPr lang="en-US" sz="1400" dirty="0" smtClean="0"/>
              <a:t>trunnion</a:t>
            </a:r>
            <a:endParaRPr lang="en-US" sz="1400" dirty="0"/>
          </a:p>
        </p:txBody>
      </p:sp>
      <p:sp>
        <p:nvSpPr>
          <p:cNvPr id="16" name="TextBox 15"/>
          <p:cNvSpPr txBox="1"/>
          <p:nvPr/>
        </p:nvSpPr>
        <p:spPr>
          <a:xfrm>
            <a:off x="8197442" y="1544972"/>
            <a:ext cx="837501" cy="307777"/>
          </a:xfrm>
          <a:prstGeom prst="rect">
            <a:avLst/>
          </a:prstGeom>
          <a:noFill/>
        </p:spPr>
        <p:txBody>
          <a:bodyPr wrap="square" rtlCol="0">
            <a:spAutoFit/>
          </a:bodyPr>
          <a:lstStyle/>
          <a:p>
            <a:r>
              <a:rPr lang="en-US" sz="1400" dirty="0" smtClean="0"/>
              <a:t>trunnion</a:t>
            </a:r>
            <a:endParaRPr lang="en-US" sz="1400" dirty="0"/>
          </a:p>
        </p:txBody>
      </p:sp>
      <p:sp>
        <p:nvSpPr>
          <p:cNvPr id="17" name="TextBox 16"/>
          <p:cNvSpPr txBox="1"/>
          <p:nvPr/>
        </p:nvSpPr>
        <p:spPr>
          <a:xfrm>
            <a:off x="100667" y="1971412"/>
            <a:ext cx="2147583" cy="3970318"/>
          </a:xfrm>
          <a:prstGeom prst="rect">
            <a:avLst/>
          </a:prstGeom>
          <a:noFill/>
        </p:spPr>
        <p:txBody>
          <a:bodyPr wrap="square" rtlCol="0">
            <a:spAutoFit/>
          </a:bodyPr>
          <a:lstStyle/>
          <a:p>
            <a:pPr indent="227013"/>
            <a:r>
              <a:rPr lang="en-US" dirty="0" smtClean="0"/>
              <a:t>The APA is supported in the winding machine by “interface frames” that mount with arms that extend into the side tubes and anchor to 20mm bolts through the side tube walls.</a:t>
            </a:r>
          </a:p>
          <a:p>
            <a:pPr indent="227013"/>
            <a:r>
              <a:rPr lang="en-US" dirty="0" smtClean="0"/>
              <a:t>Trunnions on the interface frames rest in winding machine bearings. </a:t>
            </a:r>
            <a:endParaRPr lang="en-US" dirty="0"/>
          </a:p>
        </p:txBody>
      </p:sp>
      <p:sp>
        <p:nvSpPr>
          <p:cNvPr id="19" name="TextBox 18"/>
          <p:cNvSpPr txBox="1"/>
          <p:nvPr/>
        </p:nvSpPr>
        <p:spPr>
          <a:xfrm>
            <a:off x="5897461" y="2357307"/>
            <a:ext cx="2701255" cy="1754326"/>
          </a:xfrm>
          <a:prstGeom prst="rect">
            <a:avLst/>
          </a:prstGeom>
          <a:solidFill>
            <a:schemeClr val="accent6">
              <a:lumMod val="20000"/>
              <a:lumOff val="80000"/>
            </a:schemeClr>
          </a:solidFill>
        </p:spPr>
        <p:txBody>
          <a:bodyPr wrap="square" rtlCol="0">
            <a:spAutoFit/>
          </a:bodyPr>
          <a:lstStyle/>
          <a:p>
            <a:r>
              <a:rPr lang="en-US" dirty="0" smtClean="0"/>
              <a:t>The wheel on the foot tube interface frame gives a hand-hold for manual rotation of the APA and provides a place to lock the rotation.</a:t>
            </a:r>
            <a:endParaRPr lang="en-US" dirty="0"/>
          </a:p>
        </p:txBody>
      </p:sp>
      <p:sp>
        <p:nvSpPr>
          <p:cNvPr id="8" name="Slide Number Placeholder 7"/>
          <p:cNvSpPr>
            <a:spLocks noGrp="1"/>
          </p:cNvSpPr>
          <p:nvPr>
            <p:ph type="sldNum" sz="quarter" idx="12"/>
          </p:nvPr>
        </p:nvSpPr>
        <p:spPr/>
        <p:txBody>
          <a:bodyPr/>
          <a:lstStyle/>
          <a:p>
            <a:fld id="{120C6250-5FF3-42B5-91AE-4EE9F84567D7}" type="slidenum">
              <a:rPr lang="en-US" smtClean="0"/>
              <a:t>40</a:t>
            </a:fld>
            <a:endParaRPr lang="en-US"/>
          </a:p>
        </p:txBody>
      </p:sp>
    </p:spTree>
    <p:extLst>
      <p:ext uri="{BB962C8B-B14F-4D97-AF65-F5344CB8AC3E}">
        <p14:creationId xmlns:p14="http://schemas.microsoft.com/office/powerpoint/2010/main" val="268649594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34891" y="302004"/>
            <a:ext cx="4211273" cy="369332"/>
          </a:xfrm>
          <a:prstGeom prst="rect">
            <a:avLst/>
          </a:prstGeom>
          <a:noFill/>
        </p:spPr>
        <p:txBody>
          <a:bodyPr wrap="square" rtlCol="0">
            <a:spAutoFit/>
          </a:bodyPr>
          <a:lstStyle/>
          <a:p>
            <a:r>
              <a:rPr lang="en-US" dirty="0" smtClean="0"/>
              <a:t>Interface – APA to Photon Detectors</a:t>
            </a:r>
            <a:endParaRPr lang="en-US" dirty="0"/>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5044149" y="700157"/>
            <a:ext cx="3321983" cy="5508675"/>
          </a:xfrm>
          <a:prstGeom prst="rect">
            <a:avLst/>
          </a:prstGeom>
        </p:spPr>
      </p:pic>
      <p:sp>
        <p:nvSpPr>
          <p:cNvPr id="5" name="TextBox 4"/>
          <p:cNvSpPr txBox="1"/>
          <p:nvPr/>
        </p:nvSpPr>
        <p:spPr>
          <a:xfrm>
            <a:off x="434339" y="777240"/>
            <a:ext cx="4213161" cy="2862322"/>
          </a:xfrm>
          <a:prstGeom prst="rect">
            <a:avLst/>
          </a:prstGeom>
          <a:noFill/>
        </p:spPr>
        <p:txBody>
          <a:bodyPr wrap="square" rtlCol="0">
            <a:spAutoFit/>
          </a:bodyPr>
          <a:lstStyle/>
          <a:p>
            <a:pPr indent="228600"/>
            <a:r>
              <a:rPr lang="en-US" dirty="0" smtClean="0"/>
              <a:t>The photon detector interface consists of slots in the side tubes to allow side installation of the PDs after completion of wire winding.  There are screw holes near the slots to anchor PDs.</a:t>
            </a:r>
          </a:p>
          <a:p>
            <a:pPr indent="228600"/>
            <a:r>
              <a:rPr lang="en-US" dirty="0" smtClean="0"/>
              <a:t>Five PDs are inserted from one side of the APA and five from the other into pre-mounted channels.  Each side tube has five slots through two walls and the center tube has ten slots through two walls.</a:t>
            </a:r>
            <a:endParaRPr lang="en-US" dirty="0"/>
          </a:p>
        </p:txBody>
      </p:sp>
      <p:grpSp>
        <p:nvGrpSpPr>
          <p:cNvPr id="8" name="Group 7"/>
          <p:cNvGrpSpPr/>
          <p:nvPr/>
        </p:nvGrpSpPr>
        <p:grpSpPr>
          <a:xfrm>
            <a:off x="835893" y="3693340"/>
            <a:ext cx="3452628" cy="2551704"/>
            <a:chOff x="861060" y="4062456"/>
            <a:chExt cx="3452628" cy="2551704"/>
          </a:xfrm>
        </p:grpSpPr>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861060" y="4062456"/>
              <a:ext cx="3452628" cy="2551704"/>
            </a:xfrm>
            <a:prstGeom prst="rect">
              <a:avLst/>
            </a:prstGeom>
          </p:spPr>
        </p:pic>
        <p:cxnSp>
          <p:nvCxnSpPr>
            <p:cNvPr id="9" name="Straight Arrow Connector 8"/>
            <p:cNvCxnSpPr/>
            <p:nvPr/>
          </p:nvCxnSpPr>
          <p:spPr>
            <a:xfrm>
              <a:off x="963712" y="4122420"/>
              <a:ext cx="247868" cy="251460"/>
            </a:xfrm>
            <a:prstGeom prst="straightConnector1">
              <a:avLst/>
            </a:prstGeom>
            <a:ln w="12700">
              <a:solidFill>
                <a:schemeClr val="tx1"/>
              </a:solidFill>
              <a:tailEnd type="triangle" w="sm" len="lg"/>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flipV="1">
              <a:off x="3992880" y="6065520"/>
              <a:ext cx="274320" cy="278296"/>
            </a:xfrm>
            <a:prstGeom prst="straightConnector1">
              <a:avLst/>
            </a:prstGeom>
            <a:ln w="12700">
              <a:solidFill>
                <a:schemeClr val="tx1"/>
              </a:solidFill>
              <a:tailEnd type="triangle" w="sm" len="lg"/>
            </a:ln>
          </p:spPr>
          <p:style>
            <a:lnRef idx="1">
              <a:schemeClr val="accent1"/>
            </a:lnRef>
            <a:fillRef idx="0">
              <a:schemeClr val="accent1"/>
            </a:fillRef>
            <a:effectRef idx="0">
              <a:schemeClr val="accent1"/>
            </a:effectRef>
            <a:fontRef idx="minor">
              <a:schemeClr val="tx1"/>
            </a:fontRef>
          </p:style>
        </p:cxnSp>
      </p:grpSp>
      <p:sp>
        <p:nvSpPr>
          <p:cNvPr id="6" name="Slide Number Placeholder 5"/>
          <p:cNvSpPr>
            <a:spLocks noGrp="1"/>
          </p:cNvSpPr>
          <p:nvPr>
            <p:ph type="sldNum" sz="quarter" idx="12"/>
          </p:nvPr>
        </p:nvSpPr>
        <p:spPr/>
        <p:txBody>
          <a:bodyPr/>
          <a:lstStyle/>
          <a:p>
            <a:fld id="{120C6250-5FF3-42B5-91AE-4EE9F84567D7}" type="slidenum">
              <a:rPr lang="en-US" smtClean="0"/>
              <a:t>41</a:t>
            </a:fld>
            <a:endParaRPr lang="en-US"/>
          </a:p>
        </p:txBody>
      </p:sp>
    </p:spTree>
    <p:extLst>
      <p:ext uri="{BB962C8B-B14F-4D97-AF65-F5344CB8AC3E}">
        <p14:creationId xmlns:p14="http://schemas.microsoft.com/office/powerpoint/2010/main" val="236091486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9058" y="100668"/>
            <a:ext cx="3724712" cy="369332"/>
          </a:xfrm>
          <a:prstGeom prst="rect">
            <a:avLst/>
          </a:prstGeom>
          <a:noFill/>
        </p:spPr>
        <p:txBody>
          <a:bodyPr wrap="square" rtlCol="0">
            <a:spAutoFit/>
          </a:bodyPr>
          <a:lstStyle/>
          <a:p>
            <a:r>
              <a:rPr lang="en-US" dirty="0" smtClean="0"/>
              <a:t>Interface – APA to Cold Electronics</a:t>
            </a:r>
            <a:endParaRPr lang="en-US" dirty="0"/>
          </a:p>
        </p:txBody>
      </p:sp>
      <p:sp>
        <p:nvSpPr>
          <p:cNvPr id="5" name="Slide Number Placeholder 4"/>
          <p:cNvSpPr>
            <a:spLocks noGrp="1"/>
          </p:cNvSpPr>
          <p:nvPr>
            <p:ph type="sldNum" sz="quarter" idx="12"/>
          </p:nvPr>
        </p:nvSpPr>
        <p:spPr/>
        <p:txBody>
          <a:bodyPr/>
          <a:lstStyle/>
          <a:p>
            <a:fld id="{120C6250-5FF3-42B5-91AE-4EE9F84567D7}" type="slidenum">
              <a:rPr lang="en-US" smtClean="0"/>
              <a:t>42</a:t>
            </a:fld>
            <a:endParaRPr lang="en-US"/>
          </a:p>
        </p:txBody>
      </p:sp>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864065" y="745362"/>
            <a:ext cx="7149749" cy="5336656"/>
          </a:xfrm>
          <a:prstGeom prst="rect">
            <a:avLst/>
          </a:prstGeom>
        </p:spPr>
      </p:pic>
      <p:sp>
        <p:nvSpPr>
          <p:cNvPr id="7" name="TextBox 6"/>
          <p:cNvSpPr txBox="1"/>
          <p:nvPr/>
        </p:nvSpPr>
        <p:spPr>
          <a:xfrm>
            <a:off x="2197915" y="679509"/>
            <a:ext cx="3145872" cy="646331"/>
          </a:xfrm>
          <a:prstGeom prst="rect">
            <a:avLst/>
          </a:prstGeom>
          <a:noFill/>
        </p:spPr>
        <p:txBody>
          <a:bodyPr wrap="square" rtlCol="0">
            <a:spAutoFit/>
          </a:bodyPr>
          <a:lstStyle/>
          <a:p>
            <a:r>
              <a:rPr lang="en-US" dirty="0" smtClean="0"/>
              <a:t>Cold electronics boxes – 1 per board stack – 20 total per APA</a:t>
            </a:r>
            <a:endParaRPr lang="en-US" dirty="0"/>
          </a:p>
        </p:txBody>
      </p:sp>
      <p:cxnSp>
        <p:nvCxnSpPr>
          <p:cNvPr id="8" name="Straight Arrow Connector 7"/>
          <p:cNvCxnSpPr/>
          <p:nvPr/>
        </p:nvCxnSpPr>
        <p:spPr>
          <a:xfrm flipH="1">
            <a:off x="2885813" y="1266738"/>
            <a:ext cx="545284" cy="545284"/>
          </a:xfrm>
          <a:prstGeom prst="straightConnector1">
            <a:avLst/>
          </a:prstGeom>
          <a:ln w="12700">
            <a:solidFill>
              <a:schemeClr val="tx1"/>
            </a:solidFill>
            <a:tailEnd type="triangle" w="sm" len="lg"/>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4202884" y="1275127"/>
            <a:ext cx="34955" cy="311791"/>
          </a:xfrm>
          <a:prstGeom prst="straightConnector1">
            <a:avLst/>
          </a:prstGeom>
          <a:ln w="12700">
            <a:solidFill>
              <a:schemeClr val="tx1"/>
            </a:solidFill>
            <a:tailEnd type="triangle" w="sm" len="lg"/>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5192785" y="1182848"/>
            <a:ext cx="420849" cy="160790"/>
          </a:xfrm>
          <a:prstGeom prst="straightConnector1">
            <a:avLst/>
          </a:prstGeom>
          <a:ln w="12700">
            <a:solidFill>
              <a:schemeClr val="tx1"/>
            </a:solidFill>
            <a:tailEnd type="triangle" w="sm" len="lg"/>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5117285" y="906013"/>
            <a:ext cx="1753298" cy="209723"/>
          </a:xfrm>
          <a:prstGeom prst="straightConnector1">
            <a:avLst/>
          </a:prstGeom>
          <a:ln w="12700">
            <a:solidFill>
              <a:schemeClr val="tx1"/>
            </a:solidFill>
            <a:tailEnd type="triangle" w="sm" len="lg"/>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3775046" y="5117285"/>
            <a:ext cx="1686187" cy="369332"/>
          </a:xfrm>
          <a:prstGeom prst="rect">
            <a:avLst/>
          </a:prstGeom>
          <a:noFill/>
        </p:spPr>
        <p:txBody>
          <a:bodyPr wrap="square" rtlCol="0">
            <a:spAutoFit/>
          </a:bodyPr>
          <a:lstStyle/>
          <a:p>
            <a:r>
              <a:rPr lang="en-US" dirty="0" smtClean="0"/>
              <a:t>APA Head tube</a:t>
            </a:r>
            <a:endParaRPr lang="en-US" dirty="0"/>
          </a:p>
        </p:txBody>
      </p:sp>
      <p:cxnSp>
        <p:nvCxnSpPr>
          <p:cNvPr id="21" name="Straight Arrow Connector 20"/>
          <p:cNvCxnSpPr/>
          <p:nvPr/>
        </p:nvCxnSpPr>
        <p:spPr>
          <a:xfrm flipH="1" flipV="1">
            <a:off x="4160940" y="4513277"/>
            <a:ext cx="76900" cy="613797"/>
          </a:xfrm>
          <a:prstGeom prst="straightConnector1">
            <a:avLst/>
          </a:prstGeom>
          <a:ln w="12700">
            <a:solidFill>
              <a:schemeClr val="tx1"/>
            </a:solidFill>
            <a:tailEnd type="triangle" w="sm" len="lg"/>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194344" y="1150690"/>
            <a:ext cx="1686187" cy="369332"/>
          </a:xfrm>
          <a:prstGeom prst="rect">
            <a:avLst/>
          </a:prstGeom>
          <a:noFill/>
        </p:spPr>
        <p:txBody>
          <a:bodyPr wrap="square" rtlCol="0">
            <a:spAutoFit/>
          </a:bodyPr>
          <a:lstStyle/>
          <a:p>
            <a:r>
              <a:rPr lang="en-US" dirty="0" smtClean="0"/>
              <a:t>APA Hanger</a:t>
            </a:r>
            <a:endParaRPr lang="en-US" dirty="0"/>
          </a:p>
        </p:txBody>
      </p:sp>
      <p:cxnSp>
        <p:nvCxnSpPr>
          <p:cNvPr id="24" name="Straight Arrow Connector 23"/>
          <p:cNvCxnSpPr/>
          <p:nvPr/>
        </p:nvCxnSpPr>
        <p:spPr>
          <a:xfrm>
            <a:off x="942364" y="1470873"/>
            <a:ext cx="676711" cy="978712"/>
          </a:xfrm>
          <a:prstGeom prst="straightConnector1">
            <a:avLst/>
          </a:prstGeom>
          <a:ln w="12700">
            <a:solidFill>
              <a:schemeClr val="tx1"/>
            </a:solidFill>
            <a:tailEnd type="triangle" w="sm" len="lg"/>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6108583" y="4749567"/>
            <a:ext cx="1686187" cy="369332"/>
          </a:xfrm>
          <a:prstGeom prst="rect">
            <a:avLst/>
          </a:prstGeom>
          <a:noFill/>
        </p:spPr>
        <p:txBody>
          <a:bodyPr wrap="square" rtlCol="0">
            <a:spAutoFit/>
          </a:bodyPr>
          <a:lstStyle/>
          <a:p>
            <a:r>
              <a:rPr lang="en-US" dirty="0" smtClean="0"/>
              <a:t>Field cage latch</a:t>
            </a:r>
            <a:endParaRPr lang="en-US" dirty="0"/>
          </a:p>
        </p:txBody>
      </p:sp>
      <p:cxnSp>
        <p:nvCxnSpPr>
          <p:cNvPr id="27" name="Straight Arrow Connector 26"/>
          <p:cNvCxnSpPr/>
          <p:nvPr/>
        </p:nvCxnSpPr>
        <p:spPr>
          <a:xfrm flipH="1" flipV="1">
            <a:off x="6962862" y="4018327"/>
            <a:ext cx="36354" cy="808142"/>
          </a:xfrm>
          <a:prstGeom prst="straightConnector1">
            <a:avLst/>
          </a:prstGeom>
          <a:ln w="12700">
            <a:solidFill>
              <a:schemeClr val="tx1"/>
            </a:solidFill>
            <a:tailEnd type="triangle" w="sm"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6123870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20C6250-5FF3-42B5-91AE-4EE9F84567D7}" type="slidenum">
              <a:rPr lang="en-US" smtClean="0"/>
              <a:pPr/>
              <a:t>43</a:t>
            </a:fld>
            <a:endParaRPr lang="en-US" dirty="0"/>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2407080" y="411480"/>
            <a:ext cx="2115663" cy="5760720"/>
          </a:xfrm>
          <a:prstGeom prst="rect">
            <a:avLst/>
          </a:prstGeom>
        </p:spPr>
      </p:pic>
      <p:sp>
        <p:nvSpPr>
          <p:cNvPr id="4" name="TextBox 3"/>
          <p:cNvSpPr txBox="1"/>
          <p:nvPr/>
        </p:nvSpPr>
        <p:spPr>
          <a:xfrm>
            <a:off x="5771625" y="1996580"/>
            <a:ext cx="3145872" cy="646331"/>
          </a:xfrm>
          <a:prstGeom prst="rect">
            <a:avLst/>
          </a:prstGeom>
          <a:noFill/>
        </p:spPr>
        <p:txBody>
          <a:bodyPr wrap="square" rtlCol="0">
            <a:spAutoFit/>
          </a:bodyPr>
          <a:lstStyle/>
          <a:p>
            <a:r>
              <a:rPr lang="en-US" dirty="0" smtClean="0"/>
              <a:t>Cold electronics boxes – 1 per board stack – 20 total per APA</a:t>
            </a:r>
            <a:endParaRPr lang="en-US" dirty="0"/>
          </a:p>
        </p:txBody>
      </p:sp>
      <p:cxnSp>
        <p:nvCxnSpPr>
          <p:cNvPr id="5" name="Straight Arrow Connector 4"/>
          <p:cNvCxnSpPr/>
          <p:nvPr/>
        </p:nvCxnSpPr>
        <p:spPr>
          <a:xfrm flipH="1">
            <a:off x="2810312" y="2323750"/>
            <a:ext cx="2894202" cy="192947"/>
          </a:xfrm>
          <a:prstGeom prst="straightConnector1">
            <a:avLst/>
          </a:prstGeom>
          <a:ln w="12700">
            <a:solidFill>
              <a:schemeClr val="tx1"/>
            </a:solidFill>
            <a:tailEnd type="triangle" w="sm" len="lg"/>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flipH="1">
            <a:off x="4110604" y="2399251"/>
            <a:ext cx="1627466" cy="226503"/>
          </a:xfrm>
          <a:prstGeom prst="straightConnector1">
            <a:avLst/>
          </a:prstGeom>
          <a:ln w="12700">
            <a:solidFill>
              <a:schemeClr val="tx1"/>
            </a:solidFill>
            <a:tailEnd type="triangle" w="sm" len="lg"/>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4328719" y="5243120"/>
            <a:ext cx="1686187" cy="369332"/>
          </a:xfrm>
          <a:prstGeom prst="rect">
            <a:avLst/>
          </a:prstGeom>
          <a:noFill/>
        </p:spPr>
        <p:txBody>
          <a:bodyPr wrap="square" rtlCol="0">
            <a:spAutoFit/>
          </a:bodyPr>
          <a:lstStyle/>
          <a:p>
            <a:r>
              <a:rPr lang="en-US" dirty="0" smtClean="0"/>
              <a:t>APA head tube</a:t>
            </a:r>
            <a:endParaRPr lang="en-US" dirty="0"/>
          </a:p>
        </p:txBody>
      </p:sp>
      <p:cxnSp>
        <p:nvCxnSpPr>
          <p:cNvPr id="8" name="Straight Arrow Connector 7"/>
          <p:cNvCxnSpPr/>
          <p:nvPr/>
        </p:nvCxnSpPr>
        <p:spPr>
          <a:xfrm flipH="1" flipV="1">
            <a:off x="3850546" y="5226342"/>
            <a:ext cx="528506" cy="209724"/>
          </a:xfrm>
          <a:prstGeom prst="straightConnector1">
            <a:avLst/>
          </a:prstGeom>
          <a:ln w="12700">
            <a:solidFill>
              <a:schemeClr val="tx1"/>
            </a:solidFill>
            <a:tailEnd type="triangle" w="sm" len="lg"/>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1444302" y="1284914"/>
            <a:ext cx="1307285" cy="369332"/>
          </a:xfrm>
          <a:prstGeom prst="rect">
            <a:avLst/>
          </a:prstGeom>
          <a:noFill/>
        </p:spPr>
        <p:txBody>
          <a:bodyPr wrap="square" rtlCol="0">
            <a:spAutoFit/>
          </a:bodyPr>
          <a:lstStyle/>
          <a:p>
            <a:r>
              <a:rPr lang="en-US" dirty="0" smtClean="0"/>
              <a:t>APA Hanger</a:t>
            </a:r>
            <a:endParaRPr lang="en-US" dirty="0"/>
          </a:p>
        </p:txBody>
      </p:sp>
      <p:sp>
        <p:nvSpPr>
          <p:cNvPr id="18" name="TextBox 17"/>
          <p:cNvSpPr txBox="1"/>
          <p:nvPr/>
        </p:nvSpPr>
        <p:spPr>
          <a:xfrm>
            <a:off x="5152238" y="3919057"/>
            <a:ext cx="2238462" cy="923330"/>
          </a:xfrm>
          <a:prstGeom prst="rect">
            <a:avLst/>
          </a:prstGeom>
          <a:noFill/>
        </p:spPr>
        <p:txBody>
          <a:bodyPr wrap="square" rtlCol="0">
            <a:spAutoFit/>
          </a:bodyPr>
          <a:lstStyle/>
          <a:p>
            <a:r>
              <a:rPr lang="en-US" dirty="0" smtClean="0"/>
              <a:t>Wire boards (electronics ends of wires attach to these)</a:t>
            </a:r>
            <a:endParaRPr lang="en-US" dirty="0"/>
          </a:p>
        </p:txBody>
      </p:sp>
      <p:cxnSp>
        <p:nvCxnSpPr>
          <p:cNvPr id="19" name="Straight Arrow Connector 18"/>
          <p:cNvCxnSpPr/>
          <p:nvPr/>
        </p:nvCxnSpPr>
        <p:spPr>
          <a:xfrm flipH="1" flipV="1">
            <a:off x="3934436" y="3816991"/>
            <a:ext cx="1259747" cy="521514"/>
          </a:xfrm>
          <a:prstGeom prst="straightConnector1">
            <a:avLst/>
          </a:prstGeom>
          <a:ln w="12700">
            <a:solidFill>
              <a:schemeClr val="tx1"/>
            </a:solidFill>
            <a:tailEnd type="triangle" w="sm" len="lg"/>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5354973" y="2771164"/>
            <a:ext cx="2430010" cy="646331"/>
          </a:xfrm>
          <a:prstGeom prst="rect">
            <a:avLst/>
          </a:prstGeom>
          <a:noFill/>
        </p:spPr>
        <p:txBody>
          <a:bodyPr wrap="square" rtlCol="0">
            <a:spAutoFit/>
          </a:bodyPr>
          <a:lstStyle/>
          <a:p>
            <a:r>
              <a:rPr lang="en-US" dirty="0" smtClean="0"/>
              <a:t>CR board (capacitor-resistor board)</a:t>
            </a:r>
            <a:endParaRPr lang="en-US" dirty="0"/>
          </a:p>
        </p:txBody>
      </p:sp>
      <p:cxnSp>
        <p:nvCxnSpPr>
          <p:cNvPr id="21" name="Straight Arrow Connector 20"/>
          <p:cNvCxnSpPr/>
          <p:nvPr/>
        </p:nvCxnSpPr>
        <p:spPr>
          <a:xfrm flipH="1">
            <a:off x="3828175" y="3254929"/>
            <a:ext cx="1339442" cy="120241"/>
          </a:xfrm>
          <a:prstGeom prst="straightConnector1">
            <a:avLst/>
          </a:prstGeom>
          <a:ln w="12700">
            <a:solidFill>
              <a:schemeClr val="tx1"/>
            </a:solidFill>
            <a:tailEnd type="triangle" w="sm" len="lg"/>
          </a:ln>
        </p:spPr>
        <p:style>
          <a:lnRef idx="1">
            <a:schemeClr val="accent1"/>
          </a:lnRef>
          <a:fillRef idx="0">
            <a:schemeClr val="accent1"/>
          </a:fillRef>
          <a:effectRef idx="0">
            <a:schemeClr val="accent1"/>
          </a:effectRef>
          <a:fontRef idx="minor">
            <a:schemeClr val="tx1"/>
          </a:fontRef>
        </p:style>
      </p:cxnSp>
      <p:sp>
        <p:nvSpPr>
          <p:cNvPr id="27" name="Left Brace 26"/>
          <p:cNvSpPr/>
          <p:nvPr/>
        </p:nvSpPr>
        <p:spPr>
          <a:xfrm>
            <a:off x="2827090" y="587229"/>
            <a:ext cx="184558" cy="1795244"/>
          </a:xfrm>
          <a:prstGeom prst="leftBrace">
            <a:avLst/>
          </a:prstGeom>
          <a:ln w="222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 name="TextBox 27"/>
          <p:cNvSpPr txBox="1"/>
          <p:nvPr/>
        </p:nvSpPr>
        <p:spPr>
          <a:xfrm>
            <a:off x="5018015" y="5722690"/>
            <a:ext cx="1686187" cy="369332"/>
          </a:xfrm>
          <a:prstGeom prst="rect">
            <a:avLst/>
          </a:prstGeom>
          <a:noFill/>
        </p:spPr>
        <p:txBody>
          <a:bodyPr wrap="square" rtlCol="0">
            <a:spAutoFit/>
          </a:bodyPr>
          <a:lstStyle/>
          <a:p>
            <a:r>
              <a:rPr lang="en-US" dirty="0" smtClean="0"/>
              <a:t>APA side tube</a:t>
            </a:r>
            <a:endParaRPr lang="en-US" dirty="0"/>
          </a:p>
        </p:txBody>
      </p:sp>
      <p:cxnSp>
        <p:nvCxnSpPr>
          <p:cNvPr id="29" name="Straight Arrow Connector 28"/>
          <p:cNvCxnSpPr/>
          <p:nvPr/>
        </p:nvCxnSpPr>
        <p:spPr>
          <a:xfrm flipH="1">
            <a:off x="3833769" y="5915636"/>
            <a:ext cx="1234579" cy="65714"/>
          </a:xfrm>
          <a:prstGeom prst="straightConnector1">
            <a:avLst/>
          </a:prstGeom>
          <a:ln w="12700">
            <a:solidFill>
              <a:schemeClr val="tx1"/>
            </a:solidFill>
            <a:tailEnd type="triangle" w="sm" len="lg"/>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109058" y="100668"/>
            <a:ext cx="3724712" cy="369332"/>
          </a:xfrm>
          <a:prstGeom prst="rect">
            <a:avLst/>
          </a:prstGeom>
          <a:noFill/>
        </p:spPr>
        <p:txBody>
          <a:bodyPr wrap="square" rtlCol="0">
            <a:spAutoFit/>
          </a:bodyPr>
          <a:lstStyle/>
          <a:p>
            <a:r>
              <a:rPr lang="en-US" dirty="0" smtClean="0"/>
              <a:t>Interface – APA to Cold Electronics</a:t>
            </a:r>
            <a:endParaRPr lang="en-US" dirty="0"/>
          </a:p>
        </p:txBody>
      </p:sp>
    </p:spTree>
    <p:extLst>
      <p:ext uri="{BB962C8B-B14F-4D97-AF65-F5344CB8AC3E}">
        <p14:creationId xmlns:p14="http://schemas.microsoft.com/office/powerpoint/2010/main" val="233449761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103926" y="2239860"/>
            <a:ext cx="2952925" cy="646331"/>
          </a:xfrm>
          <a:prstGeom prst="rect">
            <a:avLst/>
          </a:prstGeom>
          <a:noFill/>
        </p:spPr>
        <p:txBody>
          <a:bodyPr wrap="square" rtlCol="0">
            <a:spAutoFit/>
          </a:bodyPr>
          <a:lstStyle/>
          <a:p>
            <a:r>
              <a:rPr lang="en-US" sz="3600" dirty="0" smtClean="0"/>
              <a:t>Backup Slides</a:t>
            </a:r>
            <a:endParaRPr lang="en-US" sz="3600" dirty="0"/>
          </a:p>
        </p:txBody>
      </p:sp>
      <p:sp>
        <p:nvSpPr>
          <p:cNvPr id="4" name="Slide Number Placeholder 3"/>
          <p:cNvSpPr>
            <a:spLocks noGrp="1"/>
          </p:cNvSpPr>
          <p:nvPr>
            <p:ph type="sldNum" sz="quarter" idx="12"/>
          </p:nvPr>
        </p:nvSpPr>
        <p:spPr/>
        <p:txBody>
          <a:bodyPr/>
          <a:lstStyle/>
          <a:p>
            <a:fld id="{120C6250-5FF3-42B5-91AE-4EE9F84567D7}" type="slidenum">
              <a:rPr lang="en-US" smtClean="0"/>
              <a:t>44</a:t>
            </a:fld>
            <a:endParaRPr lang="en-US"/>
          </a:p>
        </p:txBody>
      </p:sp>
    </p:spTree>
    <p:extLst>
      <p:ext uri="{BB962C8B-B14F-4D97-AF65-F5344CB8AC3E}">
        <p14:creationId xmlns:p14="http://schemas.microsoft.com/office/powerpoint/2010/main" val="411676501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3007" y="4479721"/>
            <a:ext cx="7818538" cy="1815882"/>
          </a:xfrm>
          <a:prstGeom prst="rect">
            <a:avLst/>
          </a:prstGeom>
          <a:noFill/>
        </p:spPr>
        <p:txBody>
          <a:bodyPr wrap="square" rtlCol="0">
            <a:spAutoFit/>
          </a:bodyPr>
          <a:lstStyle/>
          <a:p>
            <a:r>
              <a:rPr lang="en-US" sz="1400" dirty="0"/>
              <a:t>The wire openings in the comb stack are small enough that the wires are accurately positioned at the combs.  They are not, however, deliberately glued at the combs. </a:t>
            </a:r>
            <a:r>
              <a:rPr lang="en-US" sz="1400" dirty="0" smtClean="0"/>
              <a:t>To </a:t>
            </a:r>
            <a:r>
              <a:rPr lang="en-US" sz="1400" dirty="0"/>
              <a:t>address </a:t>
            </a:r>
            <a:r>
              <a:rPr lang="en-US" sz="1400" dirty="0" smtClean="0"/>
              <a:t>the question of wire wear we </a:t>
            </a:r>
            <a:r>
              <a:rPr lang="en-US" sz="1400" dirty="0"/>
              <a:t>ran a test where wires were mounted on a long tube going through </a:t>
            </a:r>
            <a:r>
              <a:rPr lang="en-US" sz="1400" dirty="0" smtClean="0"/>
              <a:t>combs.  </a:t>
            </a:r>
            <a:r>
              <a:rPr lang="en-US" sz="1400" dirty="0"/>
              <a:t>The tube was then mounted on a device that rotated it on its long axis.  After many more rotations than the wires will ever see, the wires were removed and examined.  No cases were found of significant erosion of the wire.  The only handling that could, possibly, yield this number of cycles would be vibration during travel.  A shipping suspension with low transmissibility at these higher frequencies will be used to prevent this kind of vibration from moving the wires against the combs.</a:t>
            </a:r>
          </a:p>
        </p:txBody>
      </p:sp>
      <p:sp>
        <p:nvSpPr>
          <p:cNvPr id="4" name="Slide Number Placeholder 3"/>
          <p:cNvSpPr>
            <a:spLocks noGrp="1"/>
          </p:cNvSpPr>
          <p:nvPr>
            <p:ph type="sldNum" sz="quarter" idx="12"/>
          </p:nvPr>
        </p:nvSpPr>
        <p:spPr/>
        <p:txBody>
          <a:bodyPr/>
          <a:lstStyle/>
          <a:p>
            <a:fld id="{120C6250-5FF3-42B5-91AE-4EE9F84567D7}" type="slidenum">
              <a:rPr lang="en-US" smtClean="0"/>
              <a:t>45</a:t>
            </a:fld>
            <a:endParaRPr lang="en-US"/>
          </a:p>
        </p:txBody>
      </p:sp>
      <p:pic>
        <p:nvPicPr>
          <p:cNvPr id="5" name="Picture 4"/>
          <p:cNvPicPr/>
          <p:nvPr/>
        </p:nvPicPr>
        <p:blipFill rotWithShape="1">
          <a:blip r:embed="rId2" cstate="print">
            <a:extLst>
              <a:ext uri="{28A0092B-C50C-407E-A947-70E740481C1C}">
                <a14:useLocalDpi xmlns:a14="http://schemas.microsoft.com/office/drawing/2010/main" val="0"/>
              </a:ext>
            </a:extLst>
          </a:blip>
          <a:srcRect/>
          <a:stretch/>
        </p:blipFill>
        <p:spPr bwMode="auto">
          <a:xfrm>
            <a:off x="3087149" y="243281"/>
            <a:ext cx="4706222" cy="4152549"/>
          </a:xfrm>
          <a:prstGeom prst="rect">
            <a:avLst/>
          </a:prstGeom>
          <a:ln>
            <a:noFill/>
          </a:ln>
          <a:extLst>
            <a:ext uri="{53640926-AAD7-44D8-BBD7-CCE9431645EC}">
              <a14:shadowObscured xmlns:a14="http://schemas.microsoft.com/office/drawing/2010/main"/>
            </a:ext>
          </a:extLst>
        </p:spPr>
      </p:pic>
      <p:sp>
        <p:nvSpPr>
          <p:cNvPr id="6" name="TextBox 5"/>
          <p:cNvSpPr txBox="1"/>
          <p:nvPr/>
        </p:nvSpPr>
        <p:spPr>
          <a:xfrm>
            <a:off x="167780" y="117446"/>
            <a:ext cx="2441196" cy="369115"/>
          </a:xfrm>
          <a:prstGeom prst="rect">
            <a:avLst/>
          </a:prstGeom>
          <a:noFill/>
        </p:spPr>
        <p:txBody>
          <a:bodyPr wrap="square" rtlCol="0">
            <a:spAutoFit/>
          </a:bodyPr>
          <a:lstStyle/>
          <a:p>
            <a:r>
              <a:rPr lang="en-US" dirty="0" smtClean="0"/>
              <a:t>Wire wear at combs</a:t>
            </a:r>
            <a:endParaRPr lang="en-US" dirty="0"/>
          </a:p>
        </p:txBody>
      </p:sp>
    </p:spTree>
    <p:extLst>
      <p:ext uri="{BB962C8B-B14F-4D97-AF65-F5344CB8AC3E}">
        <p14:creationId xmlns:p14="http://schemas.microsoft.com/office/powerpoint/2010/main" val="327860817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626924666"/>
              </p:ext>
            </p:extLst>
          </p:nvPr>
        </p:nvGraphicFramePr>
        <p:xfrm>
          <a:off x="1465277" y="2013358"/>
          <a:ext cx="6096000" cy="3332480"/>
        </p:xfrm>
        <a:graphic>
          <a:graphicData uri="http://schemas.openxmlformats.org/drawingml/2006/table">
            <a:tbl>
              <a:tblPr firstRow="1" bandRow="1">
                <a:tableStyleId>{5C22544A-7EE6-4342-B048-85BDC9FD1C3A}</a:tableStyleId>
              </a:tblPr>
              <a:tblGrid>
                <a:gridCol w="3048000"/>
                <a:gridCol w="3048000"/>
              </a:tblGrid>
              <a:tr h="358490">
                <a:tc>
                  <a:txBody>
                    <a:bodyPr/>
                    <a:lstStyle/>
                    <a:p>
                      <a:endParaRPr lang="en-US" dirty="0"/>
                    </a:p>
                  </a:txBody>
                  <a:tcPr/>
                </a:tc>
                <a:tc>
                  <a:txBody>
                    <a:bodyPr/>
                    <a:lstStyle/>
                    <a:p>
                      <a:endParaRPr lang="en-US"/>
                    </a:p>
                  </a:txBody>
                  <a:tcPr/>
                </a:tc>
              </a:tr>
              <a:tr h="370840">
                <a:tc>
                  <a:txBody>
                    <a:bodyPr/>
                    <a:lstStyle/>
                    <a:p>
                      <a:r>
                        <a:rPr lang="en-US" dirty="0" smtClean="0"/>
                        <a:t>Diameter</a:t>
                      </a:r>
                      <a:endParaRPr lang="en-US" dirty="0"/>
                    </a:p>
                  </a:txBody>
                  <a:tcPr/>
                </a:tc>
                <a:tc>
                  <a:txBody>
                    <a:bodyPr/>
                    <a:lstStyle/>
                    <a:p>
                      <a:r>
                        <a:rPr lang="en-US" dirty="0" smtClean="0"/>
                        <a:t>150</a:t>
                      </a:r>
                      <a:r>
                        <a:rPr lang="el-GR" dirty="0" smtClean="0"/>
                        <a:t>μ</a:t>
                      </a:r>
                      <a:r>
                        <a:rPr lang="en-US" dirty="0" smtClean="0"/>
                        <a:t>  (0.006”)</a:t>
                      </a:r>
                      <a:endParaRPr lang="en-US" dirty="0"/>
                    </a:p>
                  </a:txBody>
                  <a:tcPr/>
                </a:tc>
              </a:tr>
              <a:tr h="370840">
                <a:tc>
                  <a:txBody>
                    <a:bodyPr/>
                    <a:lstStyle/>
                    <a:p>
                      <a:r>
                        <a:rPr lang="en-US" dirty="0" smtClean="0"/>
                        <a:t>Composition</a:t>
                      </a:r>
                      <a:endParaRPr lang="en-US" dirty="0"/>
                    </a:p>
                  </a:txBody>
                  <a:tcPr/>
                </a:tc>
                <a:tc>
                  <a:txBody>
                    <a:bodyPr/>
                    <a:lstStyle/>
                    <a:p>
                      <a:r>
                        <a:rPr lang="en-US" dirty="0" smtClean="0"/>
                        <a:t>98% Cu, 1.9% Be, other trace</a:t>
                      </a:r>
                      <a:endParaRPr lang="en-US" dirty="0"/>
                    </a:p>
                  </a:txBody>
                  <a:tcPr/>
                </a:tc>
              </a:tr>
              <a:tr h="370840">
                <a:tc>
                  <a:txBody>
                    <a:bodyPr/>
                    <a:lstStyle/>
                    <a:p>
                      <a:r>
                        <a:rPr lang="en-US" dirty="0" smtClean="0"/>
                        <a:t>Tension target</a:t>
                      </a:r>
                      <a:endParaRPr lang="en-US" dirty="0"/>
                    </a:p>
                  </a:txBody>
                  <a:tcPr/>
                </a:tc>
                <a:tc>
                  <a:txBody>
                    <a:bodyPr/>
                    <a:lstStyle/>
                    <a:p>
                      <a:r>
                        <a:rPr lang="en-US" dirty="0" smtClean="0"/>
                        <a:t>5 N  (1.12 </a:t>
                      </a:r>
                      <a:r>
                        <a:rPr lang="en-US" dirty="0" err="1" smtClean="0"/>
                        <a:t>lb</a:t>
                      </a:r>
                      <a:r>
                        <a:rPr lang="en-US" dirty="0" smtClean="0"/>
                        <a:t>)</a:t>
                      </a:r>
                      <a:endParaRPr lang="en-US" dirty="0"/>
                    </a:p>
                  </a:txBody>
                  <a:tcPr/>
                </a:tc>
              </a:tr>
              <a:tr h="370840">
                <a:tc>
                  <a:txBody>
                    <a:bodyPr/>
                    <a:lstStyle/>
                    <a:p>
                      <a:r>
                        <a:rPr lang="en-US" dirty="0" smtClean="0"/>
                        <a:t>Stress at target</a:t>
                      </a:r>
                      <a:r>
                        <a:rPr lang="en-US" baseline="0" dirty="0" smtClean="0"/>
                        <a:t> tension</a:t>
                      </a:r>
                      <a:endParaRPr lang="en-US" dirty="0"/>
                    </a:p>
                  </a:txBody>
                  <a:tcPr/>
                </a:tc>
                <a:tc>
                  <a:txBody>
                    <a:bodyPr/>
                    <a:lstStyle/>
                    <a:p>
                      <a:r>
                        <a:rPr lang="en-US" dirty="0" smtClean="0"/>
                        <a:t>280 MPa (41,000</a:t>
                      </a:r>
                      <a:r>
                        <a:rPr lang="en-US" baseline="0" dirty="0" smtClean="0"/>
                        <a:t> psi)</a:t>
                      </a:r>
                      <a:endParaRPr lang="en-US" dirty="0"/>
                    </a:p>
                  </a:txBody>
                  <a:tcPr/>
                </a:tc>
              </a:tr>
              <a:tr h="370840">
                <a:tc>
                  <a:txBody>
                    <a:bodyPr/>
                    <a:lstStyle/>
                    <a:p>
                      <a:r>
                        <a:rPr lang="en-US" dirty="0" smtClean="0"/>
                        <a:t>~ Breaking tension</a:t>
                      </a:r>
                      <a:endParaRPr lang="en-US" dirty="0"/>
                    </a:p>
                  </a:txBody>
                  <a:tcPr/>
                </a:tc>
                <a:tc>
                  <a:txBody>
                    <a:bodyPr/>
                    <a:lstStyle/>
                    <a:p>
                      <a:r>
                        <a:rPr lang="en-US" dirty="0" smtClean="0"/>
                        <a:t>25.6 N</a:t>
                      </a:r>
                      <a:endParaRPr lang="en-US" dirty="0"/>
                    </a:p>
                  </a:txBody>
                  <a:tcPr/>
                </a:tc>
              </a:tr>
              <a:tr h="370840">
                <a:tc>
                  <a:txBody>
                    <a:bodyPr/>
                    <a:lstStyle/>
                    <a:p>
                      <a:r>
                        <a:rPr lang="en-US" dirty="0" smtClean="0"/>
                        <a:t>~ Breaking stress</a:t>
                      </a:r>
                      <a:endParaRPr lang="en-US" dirty="0"/>
                    </a:p>
                  </a:txBody>
                  <a:tcPr/>
                </a:tc>
                <a:tc>
                  <a:txBody>
                    <a:bodyPr/>
                    <a:lstStyle/>
                    <a:p>
                      <a:r>
                        <a:rPr lang="en-US" dirty="0" smtClean="0"/>
                        <a:t>1450 MPa</a:t>
                      </a:r>
                      <a:r>
                        <a:rPr lang="en-US" baseline="0" dirty="0" smtClean="0"/>
                        <a:t> (210,000 psi)</a:t>
                      </a:r>
                      <a:endParaRPr lang="en-US" dirty="0"/>
                    </a:p>
                  </a:txBody>
                  <a:tcPr/>
                </a:tc>
              </a:tr>
              <a:tr h="370840">
                <a:tc>
                  <a:txBody>
                    <a:bodyPr/>
                    <a:lstStyle/>
                    <a:p>
                      <a:r>
                        <a:rPr lang="en-US" dirty="0" smtClean="0"/>
                        <a:t>~ Y</a:t>
                      </a:r>
                      <a:r>
                        <a:rPr lang="en-US" baseline="0" dirty="0" smtClean="0"/>
                        <a:t>ield tension</a:t>
                      </a:r>
                      <a:endParaRPr lang="en-US" dirty="0"/>
                    </a:p>
                  </a:txBody>
                  <a:tcPr/>
                </a:tc>
                <a:tc>
                  <a:txBody>
                    <a:bodyPr/>
                    <a:lstStyle/>
                    <a:p>
                      <a:r>
                        <a:rPr lang="en-US" dirty="0" smtClean="0"/>
                        <a:t>21.7 N</a:t>
                      </a:r>
                      <a:endParaRPr lang="en-US" dirty="0"/>
                    </a:p>
                  </a:txBody>
                  <a:tcPr/>
                </a:tc>
              </a:tr>
              <a:tr h="370840">
                <a:tc>
                  <a:txBody>
                    <a:bodyPr/>
                    <a:lstStyle/>
                    <a:p>
                      <a:r>
                        <a:rPr lang="en-US" dirty="0" smtClean="0"/>
                        <a:t>~ Yield</a:t>
                      </a:r>
                      <a:r>
                        <a:rPr lang="en-US" baseline="0" dirty="0" smtClean="0"/>
                        <a:t> stress</a:t>
                      </a:r>
                      <a:endParaRPr lang="en-US" dirty="0"/>
                    </a:p>
                  </a:txBody>
                  <a:tcPr/>
                </a:tc>
                <a:tc>
                  <a:txBody>
                    <a:bodyPr/>
                    <a:lstStyle/>
                    <a:p>
                      <a:r>
                        <a:rPr lang="en-US" dirty="0" smtClean="0"/>
                        <a:t>1230 MPa</a:t>
                      </a:r>
                      <a:r>
                        <a:rPr lang="en-US" baseline="0" dirty="0" smtClean="0"/>
                        <a:t> (180,000 psi)</a:t>
                      </a:r>
                      <a:endParaRPr lang="en-US" dirty="0"/>
                    </a:p>
                  </a:txBody>
                  <a:tcPr/>
                </a:tc>
              </a:tr>
            </a:tbl>
          </a:graphicData>
        </a:graphic>
      </p:graphicFrame>
      <p:sp>
        <p:nvSpPr>
          <p:cNvPr id="3" name="TextBox 2"/>
          <p:cNvSpPr txBox="1"/>
          <p:nvPr/>
        </p:nvSpPr>
        <p:spPr>
          <a:xfrm>
            <a:off x="738231" y="1124125"/>
            <a:ext cx="3707934" cy="369332"/>
          </a:xfrm>
          <a:prstGeom prst="rect">
            <a:avLst/>
          </a:prstGeom>
          <a:noFill/>
        </p:spPr>
        <p:txBody>
          <a:bodyPr wrap="square" rtlCol="0">
            <a:spAutoFit/>
          </a:bodyPr>
          <a:lstStyle/>
          <a:p>
            <a:r>
              <a:rPr lang="en-US" dirty="0" smtClean="0"/>
              <a:t>Wire properties / stresses</a:t>
            </a:r>
            <a:endParaRPr lang="en-US" dirty="0"/>
          </a:p>
        </p:txBody>
      </p:sp>
      <p:sp>
        <p:nvSpPr>
          <p:cNvPr id="5" name="Slide Number Placeholder 4"/>
          <p:cNvSpPr>
            <a:spLocks noGrp="1"/>
          </p:cNvSpPr>
          <p:nvPr>
            <p:ph type="sldNum" sz="quarter" idx="12"/>
          </p:nvPr>
        </p:nvSpPr>
        <p:spPr/>
        <p:txBody>
          <a:bodyPr/>
          <a:lstStyle/>
          <a:p>
            <a:fld id="{120C6250-5FF3-42B5-91AE-4EE9F84567D7}" type="slidenum">
              <a:rPr lang="en-US" smtClean="0"/>
              <a:t>46</a:t>
            </a:fld>
            <a:endParaRPr lang="en-US"/>
          </a:p>
        </p:txBody>
      </p:sp>
    </p:spTree>
    <p:extLst>
      <p:ext uri="{BB962C8B-B14F-4D97-AF65-F5344CB8AC3E}">
        <p14:creationId xmlns:p14="http://schemas.microsoft.com/office/powerpoint/2010/main" val="376880935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9" name="Table 28"/>
          <p:cNvGraphicFramePr>
            <a:graphicFrameLocks noGrp="1"/>
          </p:cNvGraphicFramePr>
          <p:nvPr>
            <p:extLst>
              <p:ext uri="{D42A27DB-BD31-4B8C-83A1-F6EECF244321}">
                <p14:modId xmlns:p14="http://schemas.microsoft.com/office/powerpoint/2010/main" val="3032886517"/>
              </p:ext>
            </p:extLst>
          </p:nvPr>
        </p:nvGraphicFramePr>
        <p:xfrm>
          <a:off x="752109" y="677627"/>
          <a:ext cx="7354943" cy="5760720"/>
        </p:xfrm>
        <a:graphic>
          <a:graphicData uri="http://schemas.openxmlformats.org/drawingml/2006/table">
            <a:tbl>
              <a:tblPr firstRow="1" bandRow="1">
                <a:tableStyleId>{5C22544A-7EE6-4342-B048-85BDC9FD1C3A}</a:tableStyleId>
              </a:tblPr>
              <a:tblGrid>
                <a:gridCol w="4940276"/>
                <a:gridCol w="2414667"/>
              </a:tblGrid>
              <a:tr h="348237">
                <a:tc>
                  <a:txBody>
                    <a:bodyPr/>
                    <a:lstStyle/>
                    <a:p>
                      <a:r>
                        <a:rPr lang="en-US" dirty="0" smtClean="0"/>
                        <a:t>APA</a:t>
                      </a:r>
                      <a:r>
                        <a:rPr lang="en-US" baseline="0" dirty="0" smtClean="0"/>
                        <a:t> – Dimensions and Numbers</a:t>
                      </a:r>
                      <a:endParaRPr lang="en-US" dirty="0"/>
                    </a:p>
                  </a:txBody>
                  <a:tcPr/>
                </a:tc>
                <a:tc>
                  <a:txBody>
                    <a:bodyPr/>
                    <a:lstStyle/>
                    <a:p>
                      <a:endParaRPr lang="en-US" dirty="0"/>
                    </a:p>
                  </a:txBody>
                  <a:tcPr/>
                </a:tc>
              </a:tr>
              <a:tr h="348237">
                <a:tc>
                  <a:txBody>
                    <a:bodyPr/>
                    <a:lstStyle/>
                    <a:p>
                      <a:r>
                        <a:rPr lang="en-US" dirty="0" smtClean="0"/>
                        <a:t>Active height (not incl. edge and wire boards)</a:t>
                      </a:r>
                      <a:endParaRPr lang="en-US" dirty="0"/>
                    </a:p>
                  </a:txBody>
                  <a:tcPr/>
                </a:tc>
                <a:tc>
                  <a:txBody>
                    <a:bodyPr/>
                    <a:lstStyle/>
                    <a:p>
                      <a:r>
                        <a:rPr lang="en-US" dirty="0" smtClean="0"/>
                        <a:t>5984 mm</a:t>
                      </a:r>
                      <a:endParaRPr lang="en-US" dirty="0"/>
                    </a:p>
                  </a:txBody>
                  <a:tcPr/>
                </a:tc>
              </a:tr>
              <a:tr h="348237">
                <a:tc>
                  <a:txBody>
                    <a:bodyPr/>
                    <a:lstStyle/>
                    <a:p>
                      <a:r>
                        <a:rPr lang="en-US" baseline="0" dirty="0" smtClean="0"/>
                        <a:t>Active width (not incl. edge boards)</a:t>
                      </a:r>
                      <a:endParaRPr lang="en-US" dirty="0"/>
                    </a:p>
                  </a:txBody>
                  <a:tcPr/>
                </a:tc>
                <a:tc>
                  <a:txBody>
                    <a:bodyPr/>
                    <a:lstStyle/>
                    <a:p>
                      <a:r>
                        <a:rPr lang="en-US" dirty="0" smtClean="0"/>
                        <a:t>2300 mm</a:t>
                      </a:r>
                      <a:endParaRPr lang="en-US" dirty="0"/>
                    </a:p>
                  </a:txBody>
                  <a:tcPr/>
                </a:tc>
              </a:tr>
              <a:tr h="348237">
                <a:tc>
                  <a:txBody>
                    <a:bodyPr/>
                    <a:lstStyle/>
                    <a:p>
                      <a:r>
                        <a:rPr lang="en-US" dirty="0" smtClean="0"/>
                        <a:t>Side tube length</a:t>
                      </a:r>
                      <a:endParaRPr lang="en-US" dirty="0"/>
                    </a:p>
                  </a:txBody>
                  <a:tcPr/>
                </a:tc>
                <a:tc>
                  <a:txBody>
                    <a:bodyPr/>
                    <a:lstStyle/>
                    <a:p>
                      <a:r>
                        <a:rPr lang="en-US" dirty="0" smtClean="0"/>
                        <a:t>6060.1mm (19’10.6”)</a:t>
                      </a:r>
                      <a:endParaRPr lang="en-US" dirty="0"/>
                    </a:p>
                  </a:txBody>
                  <a:tcPr/>
                </a:tc>
              </a:tr>
              <a:tr h="348237">
                <a:tc>
                  <a:txBody>
                    <a:bodyPr/>
                    <a:lstStyle/>
                    <a:p>
                      <a:r>
                        <a:rPr lang="en-US" dirty="0" smtClean="0"/>
                        <a:t>U and V angle (deg.)</a:t>
                      </a:r>
                      <a:endParaRPr lang="en-US" dirty="0"/>
                    </a:p>
                  </a:txBody>
                  <a:tcPr/>
                </a:tc>
                <a:tc>
                  <a:txBody>
                    <a:bodyPr/>
                    <a:lstStyle/>
                    <a:p>
                      <a:r>
                        <a:rPr lang="en-US" dirty="0" smtClean="0"/>
                        <a:t>35.71 </a:t>
                      </a:r>
                      <a:r>
                        <a:rPr lang="en-US" dirty="0" err="1" smtClean="0"/>
                        <a:t>deg</a:t>
                      </a:r>
                      <a:endParaRPr lang="en-US" dirty="0"/>
                    </a:p>
                  </a:txBody>
                  <a:tcPr/>
                </a:tc>
              </a:tr>
              <a:tr h="348237">
                <a:tc>
                  <a:txBody>
                    <a:bodyPr/>
                    <a:lstStyle/>
                    <a:p>
                      <a:r>
                        <a:rPr lang="en-US" dirty="0" smtClean="0"/>
                        <a:t>U and V wire to wire pitch</a:t>
                      </a:r>
                      <a:endParaRPr lang="en-US" dirty="0"/>
                    </a:p>
                  </a:txBody>
                  <a:tcPr/>
                </a:tc>
                <a:tc>
                  <a:txBody>
                    <a:bodyPr/>
                    <a:lstStyle/>
                    <a:p>
                      <a:r>
                        <a:rPr lang="en-US" dirty="0" smtClean="0"/>
                        <a:t>4.67</a:t>
                      </a:r>
                      <a:endParaRPr lang="en-US" dirty="0"/>
                    </a:p>
                  </a:txBody>
                  <a:tcPr/>
                </a:tc>
              </a:tr>
              <a:tr h="348237">
                <a:tc>
                  <a:txBody>
                    <a:bodyPr/>
                    <a:lstStyle/>
                    <a:p>
                      <a:r>
                        <a:rPr lang="en-US" dirty="0" smtClean="0"/>
                        <a:t>X</a:t>
                      </a:r>
                      <a:r>
                        <a:rPr lang="en-US" baseline="0" dirty="0" smtClean="0"/>
                        <a:t> and G wire to wire pitch</a:t>
                      </a:r>
                      <a:endParaRPr lang="en-US" dirty="0"/>
                    </a:p>
                  </a:txBody>
                  <a:tcPr/>
                </a:tc>
                <a:tc>
                  <a:txBody>
                    <a:bodyPr/>
                    <a:lstStyle/>
                    <a:p>
                      <a:r>
                        <a:rPr lang="en-US" dirty="0" smtClean="0"/>
                        <a:t>4.79</a:t>
                      </a:r>
                      <a:endParaRPr lang="en-US" dirty="0"/>
                    </a:p>
                  </a:txBody>
                  <a:tcPr/>
                </a:tc>
              </a:tr>
              <a:tr h="348237">
                <a:tc>
                  <a:txBody>
                    <a:bodyPr/>
                    <a:lstStyle/>
                    <a:p>
                      <a:r>
                        <a:rPr lang="en-US" dirty="0" smtClean="0"/>
                        <a:t>Number and length of top boards</a:t>
                      </a:r>
                      <a:endParaRPr lang="en-US" dirty="0"/>
                    </a:p>
                  </a:txBody>
                  <a:tcPr/>
                </a:tc>
                <a:tc>
                  <a:txBody>
                    <a:bodyPr/>
                    <a:lstStyle/>
                    <a:p>
                      <a:r>
                        <a:rPr lang="en-US" dirty="0" smtClean="0"/>
                        <a:t>10 @ 230 mm</a:t>
                      </a:r>
                      <a:endParaRPr lang="en-US" dirty="0"/>
                    </a:p>
                  </a:txBody>
                  <a:tcPr/>
                </a:tc>
              </a:tr>
              <a:tr h="348237">
                <a:tc>
                  <a:txBody>
                    <a:bodyPr/>
                    <a:lstStyle/>
                    <a:p>
                      <a:r>
                        <a:rPr lang="en-US" dirty="0" smtClean="0"/>
                        <a:t>U &amp; V wire</a:t>
                      </a:r>
                      <a:r>
                        <a:rPr lang="en-US" baseline="0" dirty="0" smtClean="0"/>
                        <a:t> spacing </a:t>
                      </a:r>
                      <a:r>
                        <a:rPr lang="en-US" i="0" u="sng" baseline="0" dirty="0" smtClean="0"/>
                        <a:t>along</a:t>
                      </a:r>
                      <a:r>
                        <a:rPr lang="en-US" baseline="0" dirty="0" smtClean="0"/>
                        <a:t> top boards</a:t>
                      </a:r>
                      <a:endParaRPr lang="en-US" dirty="0"/>
                    </a:p>
                  </a:txBody>
                  <a:tcPr/>
                </a:tc>
                <a:tc>
                  <a:txBody>
                    <a:bodyPr/>
                    <a:lstStyle/>
                    <a:p>
                      <a:r>
                        <a:rPr lang="en-US" dirty="0" smtClean="0"/>
                        <a:t>5.75 mm</a:t>
                      </a:r>
                      <a:endParaRPr lang="en-US" dirty="0"/>
                    </a:p>
                  </a:txBody>
                  <a:tcPr/>
                </a:tc>
              </a:tr>
              <a:tr h="348237">
                <a:tc>
                  <a:txBody>
                    <a:bodyPr/>
                    <a:lstStyle/>
                    <a:p>
                      <a:r>
                        <a:rPr lang="en-US" dirty="0" smtClean="0"/>
                        <a:t>Number</a:t>
                      </a:r>
                      <a:r>
                        <a:rPr lang="en-US" baseline="0" dirty="0" smtClean="0"/>
                        <a:t> of U or V wires per top board</a:t>
                      </a:r>
                      <a:endParaRPr lang="en-US" dirty="0"/>
                    </a:p>
                  </a:txBody>
                  <a:tcPr/>
                </a:tc>
                <a:tc>
                  <a:txBody>
                    <a:bodyPr/>
                    <a:lstStyle/>
                    <a:p>
                      <a:r>
                        <a:rPr lang="en-US" dirty="0" smtClean="0"/>
                        <a:t>40</a:t>
                      </a:r>
                      <a:endParaRPr lang="en-US" dirty="0"/>
                    </a:p>
                  </a:txBody>
                  <a:tcPr/>
                </a:tc>
              </a:tr>
              <a:tr h="348237">
                <a:tc>
                  <a:txBody>
                    <a:bodyPr/>
                    <a:lstStyle/>
                    <a:p>
                      <a:r>
                        <a:rPr lang="en-US" dirty="0" smtClean="0"/>
                        <a:t>Number of X or G wires</a:t>
                      </a:r>
                      <a:r>
                        <a:rPr lang="en-US" baseline="0" dirty="0" smtClean="0"/>
                        <a:t> per top board</a:t>
                      </a:r>
                      <a:endParaRPr lang="en-US" dirty="0"/>
                    </a:p>
                  </a:txBody>
                  <a:tcPr/>
                </a:tc>
                <a:tc>
                  <a:txBody>
                    <a:bodyPr/>
                    <a:lstStyle/>
                    <a:p>
                      <a:r>
                        <a:rPr lang="en-US" dirty="0" smtClean="0"/>
                        <a:t>48</a:t>
                      </a:r>
                      <a:endParaRPr lang="en-US" dirty="0"/>
                    </a:p>
                  </a:txBody>
                  <a:tcPr/>
                </a:tc>
              </a:tr>
              <a:tr h="348237">
                <a:tc>
                  <a:txBody>
                    <a:bodyPr/>
                    <a:lstStyle/>
                    <a:p>
                      <a:r>
                        <a:rPr lang="en-US" dirty="0" smtClean="0"/>
                        <a:t>Number of U,</a:t>
                      </a:r>
                      <a:r>
                        <a:rPr lang="en-US" baseline="0" dirty="0" smtClean="0"/>
                        <a:t> V and X channels per board stack</a:t>
                      </a:r>
                      <a:endParaRPr lang="en-US" dirty="0"/>
                    </a:p>
                  </a:txBody>
                  <a:tcPr/>
                </a:tc>
                <a:tc>
                  <a:txBody>
                    <a:bodyPr/>
                    <a:lstStyle/>
                    <a:p>
                      <a:r>
                        <a:rPr lang="en-US" dirty="0" smtClean="0"/>
                        <a:t>40 + 40 + 48 = 128</a:t>
                      </a:r>
                      <a:endParaRPr lang="en-US" dirty="0"/>
                    </a:p>
                  </a:txBody>
                  <a:tcPr/>
                </a:tc>
              </a:tr>
              <a:tr h="609416">
                <a:tc>
                  <a:txBody>
                    <a:bodyPr/>
                    <a:lstStyle/>
                    <a:p>
                      <a:r>
                        <a:rPr lang="en-US" dirty="0" smtClean="0"/>
                        <a:t>Number and length</a:t>
                      </a:r>
                      <a:r>
                        <a:rPr lang="en-US" baseline="0" dirty="0" smtClean="0"/>
                        <a:t> of side boards</a:t>
                      </a:r>
                      <a:endParaRPr lang="en-US" dirty="0"/>
                    </a:p>
                  </a:txBody>
                  <a:tcPr/>
                </a:tc>
                <a:tc>
                  <a:txBody>
                    <a:bodyPr/>
                    <a:lstStyle/>
                    <a:p>
                      <a:r>
                        <a:rPr lang="en-US" dirty="0" smtClean="0"/>
                        <a:t>20 @ 296 mm (end</a:t>
                      </a:r>
                      <a:r>
                        <a:rPr lang="en-US" baseline="0" dirty="0" smtClean="0"/>
                        <a:t> board longer)</a:t>
                      </a:r>
                      <a:endParaRPr lang="en-US" dirty="0"/>
                    </a:p>
                  </a:txBody>
                  <a:tcPr/>
                </a:tc>
              </a:tr>
              <a:tr h="348237">
                <a:tc>
                  <a:txBody>
                    <a:bodyPr/>
                    <a:lstStyle/>
                    <a:p>
                      <a:r>
                        <a:rPr lang="en-US" dirty="0" smtClean="0"/>
                        <a:t>Side board wire spacing (U &amp; V wires)</a:t>
                      </a:r>
                      <a:endParaRPr lang="en-US" dirty="0"/>
                    </a:p>
                  </a:txBody>
                  <a:tcPr/>
                </a:tc>
                <a:tc>
                  <a:txBody>
                    <a:bodyPr/>
                    <a:lstStyle/>
                    <a:p>
                      <a:r>
                        <a:rPr lang="en-US" dirty="0" smtClean="0"/>
                        <a:t>8.00</a:t>
                      </a:r>
                      <a:r>
                        <a:rPr lang="en-US" baseline="0" dirty="0" smtClean="0"/>
                        <a:t> mm</a:t>
                      </a:r>
                      <a:endParaRPr lang="en-US" dirty="0"/>
                    </a:p>
                  </a:txBody>
                  <a:tcPr/>
                </a:tc>
              </a:tr>
              <a:tr h="348237">
                <a:tc>
                  <a:txBody>
                    <a:bodyPr/>
                    <a:lstStyle/>
                    <a:p>
                      <a:r>
                        <a:rPr lang="en-US" dirty="0" smtClean="0"/>
                        <a:t>Layer to layer spacing</a:t>
                      </a:r>
                      <a:endParaRPr lang="en-US" dirty="0"/>
                    </a:p>
                  </a:txBody>
                  <a:tcPr/>
                </a:tc>
                <a:tc>
                  <a:txBody>
                    <a:bodyPr/>
                    <a:lstStyle/>
                    <a:p>
                      <a:r>
                        <a:rPr lang="en-US" dirty="0" smtClean="0"/>
                        <a:t>4.76 mm</a:t>
                      </a:r>
                      <a:endParaRPr lang="en-US" dirty="0"/>
                    </a:p>
                  </a:txBody>
                  <a:tcPr/>
                </a:tc>
              </a:tr>
            </a:tbl>
          </a:graphicData>
        </a:graphic>
      </p:graphicFrame>
      <p:sp>
        <p:nvSpPr>
          <p:cNvPr id="3" name="Slide Number Placeholder 2"/>
          <p:cNvSpPr>
            <a:spLocks noGrp="1"/>
          </p:cNvSpPr>
          <p:nvPr>
            <p:ph type="sldNum" sz="quarter" idx="12"/>
          </p:nvPr>
        </p:nvSpPr>
        <p:spPr/>
        <p:txBody>
          <a:bodyPr/>
          <a:lstStyle/>
          <a:p>
            <a:fld id="{120C6250-5FF3-42B5-91AE-4EE9F84567D7}" type="slidenum">
              <a:rPr lang="en-US" smtClean="0"/>
              <a:t>47</a:t>
            </a:fld>
            <a:endParaRPr lang="en-US"/>
          </a:p>
        </p:txBody>
      </p:sp>
    </p:spTree>
    <p:extLst>
      <p:ext uri="{BB962C8B-B14F-4D97-AF65-F5344CB8AC3E}">
        <p14:creationId xmlns:p14="http://schemas.microsoft.com/office/powerpoint/2010/main" val="416065489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3890" y="92280"/>
            <a:ext cx="4118995" cy="369332"/>
          </a:xfrm>
          <a:prstGeom prst="rect">
            <a:avLst/>
          </a:prstGeom>
          <a:noFill/>
        </p:spPr>
        <p:txBody>
          <a:bodyPr wrap="square" rtlCol="0">
            <a:spAutoFit/>
          </a:bodyPr>
          <a:lstStyle/>
          <a:p>
            <a:r>
              <a:rPr lang="en-US" dirty="0" smtClean="0"/>
              <a:t>Board shape to prevent wire breakage.</a:t>
            </a:r>
            <a:endParaRPr lang="en-US" dirty="0"/>
          </a:p>
        </p:txBody>
      </p:sp>
      <p:sp>
        <p:nvSpPr>
          <p:cNvPr id="4" name="Slide Number Placeholder 3"/>
          <p:cNvSpPr>
            <a:spLocks noGrp="1"/>
          </p:cNvSpPr>
          <p:nvPr>
            <p:ph type="sldNum" sz="quarter" idx="12"/>
          </p:nvPr>
        </p:nvSpPr>
        <p:spPr/>
        <p:txBody>
          <a:bodyPr/>
          <a:lstStyle/>
          <a:p>
            <a:fld id="{120C6250-5FF3-42B5-91AE-4EE9F84567D7}" type="slidenum">
              <a:rPr lang="en-US" smtClean="0"/>
              <a:t>48</a:t>
            </a:fld>
            <a:endParaRPr lang="en-US"/>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rot="16200000">
            <a:off x="1641130" y="2297622"/>
            <a:ext cx="2597053" cy="5377969"/>
          </a:xfrm>
          <a:prstGeom prst="rect">
            <a:avLst/>
          </a:prstGeom>
        </p:spPr>
      </p:pic>
      <p:sp>
        <p:nvSpPr>
          <p:cNvPr id="8" name="TextBox 7"/>
          <p:cNvSpPr txBox="1"/>
          <p:nvPr/>
        </p:nvSpPr>
        <p:spPr>
          <a:xfrm>
            <a:off x="2194986" y="1860876"/>
            <a:ext cx="1658042" cy="923330"/>
          </a:xfrm>
          <a:prstGeom prst="rect">
            <a:avLst/>
          </a:prstGeom>
          <a:noFill/>
        </p:spPr>
        <p:txBody>
          <a:bodyPr wrap="square" rtlCol="0">
            <a:spAutoFit/>
          </a:bodyPr>
          <a:lstStyle/>
          <a:p>
            <a:r>
              <a:rPr lang="en-US" dirty="0" smtClean="0"/>
              <a:t>Approximate location of  glue strip</a:t>
            </a:r>
            <a:endParaRPr lang="en-US" dirty="0"/>
          </a:p>
        </p:txBody>
      </p:sp>
      <p:grpSp>
        <p:nvGrpSpPr>
          <p:cNvPr id="20" name="Group 19"/>
          <p:cNvGrpSpPr/>
          <p:nvPr/>
        </p:nvGrpSpPr>
        <p:grpSpPr>
          <a:xfrm>
            <a:off x="3302000" y="619759"/>
            <a:ext cx="5334000" cy="2844801"/>
            <a:chOff x="1203749" y="493716"/>
            <a:chExt cx="7940251" cy="4493963"/>
          </a:xfrm>
        </p:grpSpPr>
        <p:pic>
          <p:nvPicPr>
            <p:cNvPr id="6" name="Picture 2"/>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a:stretch/>
          </p:blipFill>
          <p:spPr bwMode="auto">
            <a:xfrm>
              <a:off x="1736432" y="493716"/>
              <a:ext cx="7145785" cy="41237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7" name="Straight Connector 6"/>
            <p:cNvCxnSpPr/>
            <p:nvPr/>
          </p:nvCxnSpPr>
          <p:spPr>
            <a:xfrm flipH="1">
              <a:off x="4909028" y="3351021"/>
              <a:ext cx="1527529" cy="1606651"/>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1203749" y="3343615"/>
              <a:ext cx="94004" cy="341832"/>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5291979" y="3351021"/>
              <a:ext cx="1556058" cy="1636658"/>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4488872" y="2909061"/>
              <a:ext cx="1970546" cy="2072614"/>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a:off x="4110808" y="2489961"/>
              <a:ext cx="2340990" cy="2466167"/>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3292613" y="3305301"/>
              <a:ext cx="1543745" cy="1623705"/>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3655187" y="3465321"/>
              <a:ext cx="1417390" cy="1490807"/>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1306299" y="3651264"/>
              <a:ext cx="7837701" cy="837488"/>
            </a:xfrm>
            <a:prstGeom prst="rect">
              <a:avLst/>
            </a:prstGeom>
            <a:solidFill>
              <a:schemeClr val="accent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Right Brace 15"/>
          <p:cNvSpPr/>
          <p:nvPr/>
        </p:nvSpPr>
        <p:spPr>
          <a:xfrm rot="5400000">
            <a:off x="5426606" y="3158601"/>
            <a:ext cx="284476" cy="815129"/>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TextBox 17"/>
          <p:cNvSpPr txBox="1"/>
          <p:nvPr/>
        </p:nvSpPr>
        <p:spPr>
          <a:xfrm>
            <a:off x="5977628" y="4223100"/>
            <a:ext cx="2681912" cy="646331"/>
          </a:xfrm>
          <a:prstGeom prst="rect">
            <a:avLst/>
          </a:prstGeom>
          <a:noFill/>
        </p:spPr>
        <p:txBody>
          <a:bodyPr wrap="square" rtlCol="0">
            <a:spAutoFit/>
          </a:bodyPr>
          <a:lstStyle/>
          <a:p>
            <a:r>
              <a:rPr lang="en-US" dirty="0" smtClean="0"/>
              <a:t>These 3 wires can end up attached to both boards.</a:t>
            </a:r>
            <a:endParaRPr lang="en-US" dirty="0"/>
          </a:p>
        </p:txBody>
      </p:sp>
      <p:cxnSp>
        <p:nvCxnSpPr>
          <p:cNvPr id="19" name="Straight Connector 18"/>
          <p:cNvCxnSpPr/>
          <p:nvPr/>
        </p:nvCxnSpPr>
        <p:spPr>
          <a:xfrm>
            <a:off x="5568844" y="3728724"/>
            <a:ext cx="740516" cy="477516"/>
          </a:xfrm>
          <a:prstGeom prst="line">
            <a:avLst/>
          </a:prstGeom>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1137920" y="3931920"/>
            <a:ext cx="4135120" cy="923330"/>
          </a:xfrm>
          <a:prstGeom prst="rect">
            <a:avLst/>
          </a:prstGeom>
          <a:noFill/>
        </p:spPr>
        <p:txBody>
          <a:bodyPr wrap="square" rtlCol="0">
            <a:spAutoFit/>
          </a:bodyPr>
          <a:lstStyle/>
          <a:p>
            <a:r>
              <a:rPr lang="en-US" dirty="0" smtClean="0"/>
              <a:t>With this shape wires are glued to the same board they are soldered to – and only glued to one board.</a:t>
            </a:r>
            <a:endParaRPr lang="en-US" dirty="0"/>
          </a:p>
        </p:txBody>
      </p:sp>
    </p:spTree>
    <p:extLst>
      <p:ext uri="{BB962C8B-B14F-4D97-AF65-F5344CB8AC3E}">
        <p14:creationId xmlns:p14="http://schemas.microsoft.com/office/powerpoint/2010/main" val="28243376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947955" y="1719743"/>
            <a:ext cx="7180977" cy="461665"/>
          </a:xfrm>
          <a:prstGeom prst="rect">
            <a:avLst/>
          </a:prstGeom>
          <a:noFill/>
        </p:spPr>
        <p:txBody>
          <a:bodyPr wrap="square" rtlCol="0">
            <a:spAutoFit/>
          </a:bodyPr>
          <a:lstStyle/>
          <a:p>
            <a:r>
              <a:rPr lang="en-US" sz="2400" dirty="0" smtClean="0"/>
              <a:t>Requirement:  Precisely spaced wires and wire planes</a:t>
            </a:r>
            <a:endParaRPr lang="en-US" sz="2400" dirty="0"/>
          </a:p>
        </p:txBody>
      </p:sp>
      <p:sp>
        <p:nvSpPr>
          <p:cNvPr id="4" name="TextBox 3"/>
          <p:cNvSpPr txBox="1"/>
          <p:nvPr/>
        </p:nvSpPr>
        <p:spPr>
          <a:xfrm>
            <a:off x="1979802" y="2759978"/>
            <a:ext cx="5654180" cy="1477328"/>
          </a:xfrm>
          <a:prstGeom prst="rect">
            <a:avLst/>
          </a:prstGeom>
          <a:noFill/>
        </p:spPr>
        <p:txBody>
          <a:bodyPr wrap="square" rtlCol="0">
            <a:spAutoFit/>
          </a:bodyPr>
          <a:lstStyle/>
          <a:p>
            <a:pPr marL="285750" indent="-285750">
              <a:buFont typeface="Arial" panose="020B0604020202020204" pitchFamily="34" charset="0"/>
              <a:buChar char="•"/>
            </a:pPr>
            <a:r>
              <a:rPr lang="en-US" dirty="0" smtClean="0"/>
              <a:t>The boards that hold and locate wires are machined or injection molded for accuracy.</a:t>
            </a:r>
            <a:endParaRPr lang="en-US" dirty="0"/>
          </a:p>
          <a:p>
            <a:pPr marL="285750" indent="-285750">
              <a:buFont typeface="Arial" panose="020B0604020202020204" pitchFamily="34" charset="0"/>
              <a:buChar char="•"/>
            </a:pPr>
            <a:r>
              <a:rPr lang="en-US" dirty="0" smtClean="0"/>
              <a:t>The boards are attached to the steel frame by accurately machined holes that lie in a plane around the perimeter of the frame.</a:t>
            </a:r>
          </a:p>
        </p:txBody>
      </p:sp>
      <p:sp>
        <p:nvSpPr>
          <p:cNvPr id="5" name="Slide Number Placeholder 4"/>
          <p:cNvSpPr>
            <a:spLocks noGrp="1"/>
          </p:cNvSpPr>
          <p:nvPr>
            <p:ph type="sldNum" sz="quarter" idx="12"/>
          </p:nvPr>
        </p:nvSpPr>
        <p:spPr/>
        <p:txBody>
          <a:bodyPr/>
          <a:lstStyle/>
          <a:p>
            <a:fld id="{120C6250-5FF3-42B5-91AE-4EE9F84567D7}" type="slidenum">
              <a:rPr lang="en-US" smtClean="0"/>
              <a:t>5</a:t>
            </a:fld>
            <a:endParaRPr lang="en-US"/>
          </a:p>
        </p:txBody>
      </p:sp>
      <p:sp>
        <p:nvSpPr>
          <p:cNvPr id="6" name="TextBox 5"/>
          <p:cNvSpPr txBox="1"/>
          <p:nvPr/>
        </p:nvSpPr>
        <p:spPr>
          <a:xfrm>
            <a:off x="176169" y="142613"/>
            <a:ext cx="5016616" cy="369332"/>
          </a:xfrm>
          <a:prstGeom prst="rect">
            <a:avLst/>
          </a:prstGeom>
          <a:noFill/>
        </p:spPr>
        <p:txBody>
          <a:bodyPr wrap="square" rtlCol="0">
            <a:spAutoFit/>
          </a:bodyPr>
          <a:lstStyle/>
          <a:p>
            <a:r>
              <a:rPr lang="en-US" dirty="0" smtClean="0"/>
              <a:t>APA requirements from physics requirements</a:t>
            </a:r>
            <a:endParaRPr lang="en-US" dirty="0"/>
          </a:p>
        </p:txBody>
      </p:sp>
    </p:spTree>
    <p:extLst>
      <p:ext uri="{BB962C8B-B14F-4D97-AF65-F5344CB8AC3E}">
        <p14:creationId xmlns:p14="http://schemas.microsoft.com/office/powerpoint/2010/main" val="24400577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947955" y="1719743"/>
            <a:ext cx="7180977" cy="461665"/>
          </a:xfrm>
          <a:prstGeom prst="rect">
            <a:avLst/>
          </a:prstGeom>
          <a:noFill/>
        </p:spPr>
        <p:txBody>
          <a:bodyPr wrap="square" rtlCol="0">
            <a:spAutoFit/>
          </a:bodyPr>
          <a:lstStyle/>
          <a:p>
            <a:r>
              <a:rPr lang="en-US" sz="2400" dirty="0" smtClean="0"/>
              <a:t>Requirement:  Frame flatness</a:t>
            </a:r>
            <a:endParaRPr lang="en-US" sz="2400" dirty="0"/>
          </a:p>
        </p:txBody>
      </p:sp>
      <p:sp>
        <p:nvSpPr>
          <p:cNvPr id="4" name="TextBox 3"/>
          <p:cNvSpPr txBox="1"/>
          <p:nvPr/>
        </p:nvSpPr>
        <p:spPr>
          <a:xfrm>
            <a:off x="1979802" y="2759978"/>
            <a:ext cx="5654180" cy="1754326"/>
          </a:xfrm>
          <a:prstGeom prst="rect">
            <a:avLst/>
          </a:prstGeom>
          <a:noFill/>
        </p:spPr>
        <p:txBody>
          <a:bodyPr wrap="square" rtlCol="0">
            <a:spAutoFit/>
          </a:bodyPr>
          <a:lstStyle/>
          <a:p>
            <a:pPr marL="285750" indent="-285750">
              <a:buFont typeface="Arial" panose="020B0604020202020204" pitchFamily="34" charset="0"/>
              <a:buChar char="•"/>
            </a:pPr>
            <a:r>
              <a:rPr lang="en-US" dirty="0" smtClean="0"/>
              <a:t>The frames can be made </a:t>
            </a:r>
            <a:r>
              <a:rPr lang="en-US" dirty="0"/>
              <a:t>with </a:t>
            </a:r>
            <a:r>
              <a:rPr lang="en-US" dirty="0" smtClean="0"/>
              <a:t>either machined joints or with welded joints.  If joints are welded, weld stresses must be carefully balanced to avoid distortion.</a:t>
            </a:r>
          </a:p>
          <a:p>
            <a:pPr marL="285750" indent="-285750">
              <a:buFont typeface="Arial" panose="020B0604020202020204" pitchFamily="34" charset="0"/>
              <a:buChar char="•"/>
            </a:pPr>
            <a:r>
              <a:rPr lang="en-US" dirty="0" smtClean="0"/>
              <a:t>Frame will be surveyed after fabrication and have a means for remediation if it’s found to be out of flatness tolerance.</a:t>
            </a:r>
            <a:endParaRPr lang="en-US" dirty="0"/>
          </a:p>
        </p:txBody>
      </p:sp>
      <p:sp>
        <p:nvSpPr>
          <p:cNvPr id="5" name="Slide Number Placeholder 4"/>
          <p:cNvSpPr>
            <a:spLocks noGrp="1"/>
          </p:cNvSpPr>
          <p:nvPr>
            <p:ph type="sldNum" sz="quarter" idx="12"/>
          </p:nvPr>
        </p:nvSpPr>
        <p:spPr/>
        <p:txBody>
          <a:bodyPr/>
          <a:lstStyle/>
          <a:p>
            <a:fld id="{120C6250-5FF3-42B5-91AE-4EE9F84567D7}" type="slidenum">
              <a:rPr lang="en-US" smtClean="0"/>
              <a:t>6</a:t>
            </a:fld>
            <a:endParaRPr lang="en-US"/>
          </a:p>
        </p:txBody>
      </p:sp>
      <p:sp>
        <p:nvSpPr>
          <p:cNvPr id="6" name="TextBox 5"/>
          <p:cNvSpPr txBox="1"/>
          <p:nvPr/>
        </p:nvSpPr>
        <p:spPr>
          <a:xfrm>
            <a:off x="176169" y="142613"/>
            <a:ext cx="5016616" cy="369332"/>
          </a:xfrm>
          <a:prstGeom prst="rect">
            <a:avLst/>
          </a:prstGeom>
          <a:noFill/>
        </p:spPr>
        <p:txBody>
          <a:bodyPr wrap="square" rtlCol="0">
            <a:spAutoFit/>
          </a:bodyPr>
          <a:lstStyle/>
          <a:p>
            <a:r>
              <a:rPr lang="en-US" dirty="0" smtClean="0"/>
              <a:t>APA requirements from physics requirements</a:t>
            </a:r>
            <a:endParaRPr lang="en-US" dirty="0"/>
          </a:p>
        </p:txBody>
      </p:sp>
    </p:spTree>
    <p:extLst>
      <p:ext uri="{BB962C8B-B14F-4D97-AF65-F5344CB8AC3E}">
        <p14:creationId xmlns:p14="http://schemas.microsoft.com/office/powerpoint/2010/main" val="14784854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47955" y="1719743"/>
            <a:ext cx="7180977" cy="830997"/>
          </a:xfrm>
          <a:prstGeom prst="rect">
            <a:avLst/>
          </a:prstGeom>
          <a:noFill/>
        </p:spPr>
        <p:txBody>
          <a:bodyPr wrap="square" rtlCol="0">
            <a:spAutoFit/>
          </a:bodyPr>
          <a:lstStyle/>
          <a:p>
            <a:r>
              <a:rPr lang="en-US" sz="2400" dirty="0" smtClean="0"/>
              <a:t>Requirement:  Minimize number of missing/unreadable channels</a:t>
            </a:r>
            <a:endParaRPr lang="en-US" sz="2400" dirty="0"/>
          </a:p>
        </p:txBody>
      </p:sp>
      <p:sp>
        <p:nvSpPr>
          <p:cNvPr id="3" name="TextBox 2"/>
          <p:cNvSpPr txBox="1"/>
          <p:nvPr/>
        </p:nvSpPr>
        <p:spPr>
          <a:xfrm>
            <a:off x="1988191" y="2634143"/>
            <a:ext cx="5654180" cy="3139321"/>
          </a:xfrm>
          <a:prstGeom prst="rect">
            <a:avLst/>
          </a:prstGeom>
          <a:noFill/>
        </p:spPr>
        <p:txBody>
          <a:bodyPr wrap="square" rtlCol="0">
            <a:spAutoFit/>
          </a:bodyPr>
          <a:lstStyle/>
          <a:p>
            <a:pPr marL="285750" indent="-285750">
              <a:buFont typeface="Arial" panose="020B0604020202020204" pitchFamily="34" charset="0"/>
              <a:buChar char="•"/>
            </a:pPr>
            <a:r>
              <a:rPr lang="en-US" dirty="0" smtClean="0"/>
              <a:t>Most wire breakage in previous APAs came from situations where a wire was attached to two different boards in a short distance (&lt;~20mm). </a:t>
            </a:r>
          </a:p>
          <a:p>
            <a:pPr marL="285750" indent="-285750">
              <a:buFont typeface="Arial" panose="020B0604020202020204" pitchFamily="34" charset="0"/>
              <a:buChar char="•"/>
            </a:pPr>
            <a:r>
              <a:rPr lang="en-US" dirty="0" smtClean="0"/>
              <a:t>In the 35T APAs about 9% of the signal wires had this condition – about 192 wires.  Of the 22 wires that developed breaks, all but 1 were in this set.</a:t>
            </a:r>
            <a:endParaRPr lang="en-US" dirty="0"/>
          </a:p>
          <a:p>
            <a:pPr marL="285750" indent="-285750">
              <a:buFont typeface="Arial" panose="020B0604020202020204" pitchFamily="34" charset="0"/>
              <a:buChar char="•"/>
            </a:pPr>
            <a:r>
              <a:rPr lang="en-US" dirty="0" smtClean="0"/>
              <a:t>In this case flexing of frame or other relative movement between boards could stretch wire to break point.</a:t>
            </a:r>
          </a:p>
          <a:p>
            <a:pPr marL="285750" indent="-285750">
              <a:buFont typeface="Arial" panose="020B0604020202020204" pitchFamily="34" charset="0"/>
              <a:buChar char="•"/>
            </a:pPr>
            <a:r>
              <a:rPr lang="en-US" i="1" dirty="0" smtClean="0"/>
              <a:t>Design has been changed to eliminate these points.</a:t>
            </a:r>
          </a:p>
          <a:p>
            <a:pPr marL="285750" indent="-285750">
              <a:buFont typeface="Arial" panose="020B0604020202020204" pitchFamily="34" charset="0"/>
              <a:buChar char="•"/>
            </a:pPr>
            <a:r>
              <a:rPr lang="en-US" dirty="0" smtClean="0"/>
              <a:t>Wire breakage during winding of a layer can be repaired before starting next layer.</a:t>
            </a:r>
            <a:endParaRPr lang="en-US" dirty="0"/>
          </a:p>
        </p:txBody>
      </p:sp>
      <p:sp>
        <p:nvSpPr>
          <p:cNvPr id="5" name="Slide Number Placeholder 4"/>
          <p:cNvSpPr>
            <a:spLocks noGrp="1"/>
          </p:cNvSpPr>
          <p:nvPr>
            <p:ph type="sldNum" sz="quarter" idx="12"/>
          </p:nvPr>
        </p:nvSpPr>
        <p:spPr/>
        <p:txBody>
          <a:bodyPr/>
          <a:lstStyle/>
          <a:p>
            <a:fld id="{120C6250-5FF3-42B5-91AE-4EE9F84567D7}" type="slidenum">
              <a:rPr lang="en-US" smtClean="0"/>
              <a:t>7</a:t>
            </a:fld>
            <a:endParaRPr lang="en-US"/>
          </a:p>
        </p:txBody>
      </p:sp>
      <p:sp>
        <p:nvSpPr>
          <p:cNvPr id="6" name="TextBox 5"/>
          <p:cNvSpPr txBox="1"/>
          <p:nvPr/>
        </p:nvSpPr>
        <p:spPr>
          <a:xfrm>
            <a:off x="176169" y="142613"/>
            <a:ext cx="5016616" cy="369332"/>
          </a:xfrm>
          <a:prstGeom prst="rect">
            <a:avLst/>
          </a:prstGeom>
          <a:noFill/>
        </p:spPr>
        <p:txBody>
          <a:bodyPr wrap="square" rtlCol="0">
            <a:spAutoFit/>
          </a:bodyPr>
          <a:lstStyle/>
          <a:p>
            <a:r>
              <a:rPr lang="en-US" dirty="0" smtClean="0"/>
              <a:t>APA requirements from physics requirements</a:t>
            </a:r>
            <a:endParaRPr lang="en-US" dirty="0"/>
          </a:p>
        </p:txBody>
      </p:sp>
    </p:spTree>
    <p:extLst>
      <p:ext uri="{BB962C8B-B14F-4D97-AF65-F5344CB8AC3E}">
        <p14:creationId xmlns:p14="http://schemas.microsoft.com/office/powerpoint/2010/main" val="27636861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47955" y="1719743"/>
            <a:ext cx="7180977" cy="461665"/>
          </a:xfrm>
          <a:prstGeom prst="rect">
            <a:avLst/>
          </a:prstGeom>
          <a:noFill/>
        </p:spPr>
        <p:txBody>
          <a:bodyPr wrap="square" rtlCol="0">
            <a:spAutoFit/>
          </a:bodyPr>
          <a:lstStyle/>
          <a:p>
            <a:r>
              <a:rPr lang="en-US" sz="2400" dirty="0" smtClean="0"/>
              <a:t>Requirement: Wire position accuracy</a:t>
            </a:r>
            <a:endParaRPr lang="en-US" sz="2400" dirty="0"/>
          </a:p>
        </p:txBody>
      </p:sp>
      <p:sp>
        <p:nvSpPr>
          <p:cNvPr id="3" name="TextBox 2"/>
          <p:cNvSpPr txBox="1"/>
          <p:nvPr/>
        </p:nvSpPr>
        <p:spPr>
          <a:xfrm>
            <a:off x="1979802" y="2759978"/>
            <a:ext cx="5654180" cy="369332"/>
          </a:xfrm>
          <a:prstGeom prst="rect">
            <a:avLst/>
          </a:prstGeom>
          <a:noFill/>
        </p:spPr>
        <p:txBody>
          <a:bodyPr wrap="square" rtlCol="0">
            <a:spAutoFit/>
          </a:bodyPr>
          <a:lstStyle/>
          <a:p>
            <a:pPr marL="285750" indent="-285750">
              <a:buFont typeface="Arial" panose="020B0604020202020204" pitchFamily="34" charset="0"/>
              <a:buChar char="•"/>
            </a:pPr>
            <a:r>
              <a:rPr lang="en-US" dirty="0" smtClean="0"/>
              <a:t>Addressed later in talk</a:t>
            </a:r>
            <a:endParaRPr lang="en-US" dirty="0"/>
          </a:p>
        </p:txBody>
      </p:sp>
      <p:sp>
        <p:nvSpPr>
          <p:cNvPr id="5" name="Slide Number Placeholder 4"/>
          <p:cNvSpPr>
            <a:spLocks noGrp="1"/>
          </p:cNvSpPr>
          <p:nvPr>
            <p:ph type="sldNum" sz="quarter" idx="12"/>
          </p:nvPr>
        </p:nvSpPr>
        <p:spPr/>
        <p:txBody>
          <a:bodyPr/>
          <a:lstStyle/>
          <a:p>
            <a:fld id="{120C6250-5FF3-42B5-91AE-4EE9F84567D7}" type="slidenum">
              <a:rPr lang="en-US" smtClean="0"/>
              <a:t>8</a:t>
            </a:fld>
            <a:endParaRPr lang="en-US"/>
          </a:p>
        </p:txBody>
      </p:sp>
      <p:sp>
        <p:nvSpPr>
          <p:cNvPr id="6" name="TextBox 5"/>
          <p:cNvSpPr txBox="1"/>
          <p:nvPr/>
        </p:nvSpPr>
        <p:spPr>
          <a:xfrm>
            <a:off x="176169" y="142613"/>
            <a:ext cx="5016616" cy="369332"/>
          </a:xfrm>
          <a:prstGeom prst="rect">
            <a:avLst/>
          </a:prstGeom>
          <a:noFill/>
        </p:spPr>
        <p:txBody>
          <a:bodyPr wrap="square" rtlCol="0">
            <a:spAutoFit/>
          </a:bodyPr>
          <a:lstStyle/>
          <a:p>
            <a:r>
              <a:rPr lang="en-US" dirty="0" smtClean="0"/>
              <a:t>APA requirements from physics requirements</a:t>
            </a:r>
            <a:endParaRPr lang="en-US" dirty="0"/>
          </a:p>
        </p:txBody>
      </p:sp>
    </p:spTree>
    <p:extLst>
      <p:ext uri="{BB962C8B-B14F-4D97-AF65-F5344CB8AC3E}">
        <p14:creationId xmlns:p14="http://schemas.microsoft.com/office/powerpoint/2010/main" val="14493804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85227" y="192947"/>
            <a:ext cx="1946245" cy="369332"/>
          </a:xfrm>
          <a:prstGeom prst="rect">
            <a:avLst/>
          </a:prstGeom>
          <a:noFill/>
        </p:spPr>
        <p:txBody>
          <a:bodyPr wrap="square" rtlCol="0">
            <a:spAutoFit/>
          </a:bodyPr>
          <a:lstStyle/>
          <a:p>
            <a:r>
              <a:rPr lang="en-US" dirty="0" smtClean="0"/>
              <a:t>Wire properties:</a:t>
            </a:r>
          </a:p>
        </p:txBody>
      </p:sp>
      <p:graphicFrame>
        <p:nvGraphicFramePr>
          <p:cNvPr id="3" name="Table 2"/>
          <p:cNvGraphicFramePr>
            <a:graphicFrameLocks noGrp="1"/>
          </p:cNvGraphicFramePr>
          <p:nvPr>
            <p:extLst>
              <p:ext uri="{D42A27DB-BD31-4B8C-83A1-F6EECF244321}">
                <p14:modId xmlns:p14="http://schemas.microsoft.com/office/powerpoint/2010/main" val="3405326235"/>
              </p:ext>
            </p:extLst>
          </p:nvPr>
        </p:nvGraphicFramePr>
        <p:xfrm>
          <a:off x="444617" y="1124125"/>
          <a:ext cx="4767742" cy="2990118"/>
        </p:xfrm>
        <a:graphic>
          <a:graphicData uri="http://schemas.openxmlformats.org/drawingml/2006/table">
            <a:tbl>
              <a:tblPr firstRow="1" bandRow="1">
                <a:tableStyleId>{5C22544A-7EE6-4342-B048-85BDC9FD1C3A}</a:tableStyleId>
              </a:tblPr>
              <a:tblGrid>
                <a:gridCol w="2364187"/>
                <a:gridCol w="2403555"/>
              </a:tblGrid>
              <a:tr h="338358">
                <a:tc>
                  <a:txBody>
                    <a:bodyPr/>
                    <a:lstStyle/>
                    <a:p>
                      <a:r>
                        <a:rPr lang="en-US" sz="1400" baseline="0" dirty="0" smtClean="0"/>
                        <a:t>Beryllium Copper</a:t>
                      </a:r>
                      <a:endParaRPr lang="en-US" sz="1400" dirty="0"/>
                    </a:p>
                  </a:txBody>
                  <a:tcPr/>
                </a:tc>
                <a:tc>
                  <a:txBody>
                    <a:bodyPr/>
                    <a:lstStyle/>
                    <a:p>
                      <a:endParaRPr lang="en-US" sz="1400"/>
                    </a:p>
                  </a:txBody>
                  <a:tcPr/>
                </a:tc>
              </a:tr>
              <a:tr h="258194">
                <a:tc>
                  <a:txBody>
                    <a:bodyPr/>
                    <a:lstStyle/>
                    <a:p>
                      <a:r>
                        <a:rPr lang="en-US" sz="1400" dirty="0" smtClean="0"/>
                        <a:t>Diameter</a:t>
                      </a:r>
                      <a:endParaRPr lang="en-US" sz="1400" dirty="0"/>
                    </a:p>
                  </a:txBody>
                  <a:tcPr/>
                </a:tc>
                <a:tc>
                  <a:txBody>
                    <a:bodyPr/>
                    <a:lstStyle/>
                    <a:p>
                      <a:r>
                        <a:rPr lang="en-US" sz="1400" dirty="0" smtClean="0"/>
                        <a:t>150</a:t>
                      </a:r>
                      <a:r>
                        <a:rPr lang="el-GR" sz="1400" dirty="0" smtClean="0"/>
                        <a:t>μ</a:t>
                      </a:r>
                      <a:r>
                        <a:rPr lang="en-US" sz="1400" dirty="0" smtClean="0"/>
                        <a:t>  (0.006”)</a:t>
                      </a:r>
                      <a:endParaRPr lang="en-US" sz="1400" dirty="0"/>
                    </a:p>
                  </a:txBody>
                  <a:tcPr/>
                </a:tc>
              </a:tr>
              <a:tr h="258194">
                <a:tc>
                  <a:txBody>
                    <a:bodyPr/>
                    <a:lstStyle/>
                    <a:p>
                      <a:r>
                        <a:rPr lang="en-US" sz="1400" dirty="0" smtClean="0"/>
                        <a:t>Composition</a:t>
                      </a:r>
                      <a:endParaRPr lang="en-US" sz="1400" dirty="0"/>
                    </a:p>
                  </a:txBody>
                  <a:tcPr/>
                </a:tc>
                <a:tc>
                  <a:txBody>
                    <a:bodyPr/>
                    <a:lstStyle/>
                    <a:p>
                      <a:r>
                        <a:rPr lang="en-US" sz="1400" dirty="0" smtClean="0"/>
                        <a:t>98% Cu, 1.9% Be, other trace</a:t>
                      </a:r>
                      <a:endParaRPr lang="en-US" sz="1400" dirty="0"/>
                    </a:p>
                  </a:txBody>
                  <a:tcPr/>
                </a:tc>
              </a:tr>
              <a:tr h="258194">
                <a:tc>
                  <a:txBody>
                    <a:bodyPr/>
                    <a:lstStyle/>
                    <a:p>
                      <a:r>
                        <a:rPr lang="en-US" sz="1400" dirty="0" smtClean="0"/>
                        <a:t>Tension target</a:t>
                      </a:r>
                      <a:endParaRPr lang="en-US" sz="1400" dirty="0"/>
                    </a:p>
                  </a:txBody>
                  <a:tcPr/>
                </a:tc>
                <a:tc>
                  <a:txBody>
                    <a:bodyPr/>
                    <a:lstStyle/>
                    <a:p>
                      <a:r>
                        <a:rPr lang="en-US" sz="1400" dirty="0" smtClean="0"/>
                        <a:t>5 N  (1.12 </a:t>
                      </a:r>
                      <a:r>
                        <a:rPr lang="en-US" sz="1400" dirty="0" err="1" smtClean="0"/>
                        <a:t>lb</a:t>
                      </a:r>
                      <a:r>
                        <a:rPr lang="en-US" sz="1400" dirty="0" smtClean="0"/>
                        <a:t>)</a:t>
                      </a:r>
                      <a:endParaRPr lang="en-US" sz="1400" dirty="0"/>
                    </a:p>
                  </a:txBody>
                  <a:tcPr/>
                </a:tc>
              </a:tr>
              <a:tr h="258194">
                <a:tc>
                  <a:txBody>
                    <a:bodyPr/>
                    <a:lstStyle/>
                    <a:p>
                      <a:r>
                        <a:rPr lang="en-US" sz="1400" dirty="0" smtClean="0"/>
                        <a:t>Approx. breaking tension</a:t>
                      </a:r>
                      <a:endParaRPr lang="en-US" sz="1400" dirty="0"/>
                    </a:p>
                  </a:txBody>
                  <a:tcPr/>
                </a:tc>
                <a:tc>
                  <a:txBody>
                    <a:bodyPr/>
                    <a:lstStyle/>
                    <a:p>
                      <a:r>
                        <a:rPr lang="en-US" sz="1400" dirty="0" smtClean="0"/>
                        <a:t>25.6 N (based on vendor test of sample from</a:t>
                      </a:r>
                      <a:r>
                        <a:rPr lang="en-US" sz="1400" baseline="0" dirty="0" smtClean="0"/>
                        <a:t> each spool)</a:t>
                      </a:r>
                      <a:endParaRPr lang="en-US" sz="1400" dirty="0"/>
                    </a:p>
                  </a:txBody>
                  <a:tcPr/>
                </a:tc>
              </a:tr>
              <a:tr h="258194">
                <a:tc>
                  <a:txBody>
                    <a:bodyPr/>
                    <a:lstStyle/>
                    <a:p>
                      <a:r>
                        <a:rPr lang="en-US" sz="1400" dirty="0" smtClean="0"/>
                        <a:t>Approx.</a:t>
                      </a:r>
                      <a:r>
                        <a:rPr lang="en-US" sz="1400" baseline="0" dirty="0" smtClean="0"/>
                        <a:t> yield tension</a:t>
                      </a:r>
                      <a:endParaRPr lang="en-US" sz="1400" dirty="0"/>
                    </a:p>
                  </a:txBody>
                  <a:tcPr/>
                </a:tc>
                <a:tc>
                  <a:txBody>
                    <a:bodyPr/>
                    <a:lstStyle/>
                    <a:p>
                      <a:r>
                        <a:rPr lang="en-US" sz="1400" dirty="0" smtClean="0"/>
                        <a:t>21.7 N</a:t>
                      </a:r>
                      <a:endParaRPr lang="en-US" sz="1400" dirty="0"/>
                    </a:p>
                  </a:txBody>
                  <a:tcPr/>
                </a:tc>
              </a:tr>
              <a:tr h="258194">
                <a:tc>
                  <a:txBody>
                    <a:bodyPr/>
                    <a:lstStyle/>
                    <a:p>
                      <a:r>
                        <a:rPr lang="en-US" sz="1400" dirty="0" err="1" smtClean="0"/>
                        <a:t>Coeff</a:t>
                      </a:r>
                      <a:r>
                        <a:rPr lang="en-US" sz="1400" dirty="0" smtClean="0"/>
                        <a:t>. thermal expansion</a:t>
                      </a:r>
                      <a:endParaRPr lang="en-US" sz="1400" dirty="0"/>
                    </a:p>
                  </a:txBody>
                  <a:tcPr/>
                </a:tc>
                <a:tc>
                  <a:txBody>
                    <a:bodyPr/>
                    <a:lstStyle/>
                    <a:p>
                      <a:r>
                        <a:rPr lang="en-US" sz="1400" dirty="0" smtClean="0"/>
                        <a:t>-2.9 mm/m (integrated to 87K)</a:t>
                      </a:r>
                      <a:endParaRPr lang="en-US" sz="1400" dirty="0"/>
                    </a:p>
                  </a:txBody>
                  <a:tcPr/>
                </a:tc>
              </a:tr>
              <a:tr h="258194">
                <a:tc>
                  <a:txBody>
                    <a:bodyPr/>
                    <a:lstStyle/>
                    <a:p>
                      <a:endParaRPr lang="en-US" sz="1400" dirty="0"/>
                    </a:p>
                  </a:txBody>
                  <a:tcPr/>
                </a:tc>
                <a:tc>
                  <a:txBody>
                    <a:bodyPr/>
                    <a:lstStyle/>
                    <a:p>
                      <a:endParaRPr lang="en-US" sz="1400" dirty="0"/>
                    </a:p>
                  </a:txBody>
                  <a:tcPr/>
                </a:tc>
              </a:tr>
              <a:tr h="258194">
                <a:tc>
                  <a:txBody>
                    <a:bodyPr/>
                    <a:lstStyle/>
                    <a:p>
                      <a:endParaRPr lang="en-US" sz="1400" dirty="0"/>
                    </a:p>
                  </a:txBody>
                  <a:tcPr/>
                </a:tc>
                <a:tc>
                  <a:txBody>
                    <a:bodyPr/>
                    <a:lstStyle/>
                    <a:p>
                      <a:endParaRPr lang="en-US" sz="1400" dirty="0"/>
                    </a:p>
                  </a:txBody>
                  <a:tcPr/>
                </a:tc>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1550573302"/>
              </p:ext>
            </p:extLst>
          </p:nvPr>
        </p:nvGraphicFramePr>
        <p:xfrm>
          <a:off x="453007" y="4358312"/>
          <a:ext cx="4773334" cy="1270700"/>
        </p:xfrm>
        <a:graphic>
          <a:graphicData uri="http://schemas.openxmlformats.org/drawingml/2006/table">
            <a:tbl>
              <a:tblPr firstRow="1" bandRow="1">
                <a:tableStyleId>{5C22544A-7EE6-4342-B048-85BDC9FD1C3A}</a:tableStyleId>
              </a:tblPr>
              <a:tblGrid>
                <a:gridCol w="2386667"/>
                <a:gridCol w="2386667"/>
              </a:tblGrid>
              <a:tr h="317675">
                <a:tc>
                  <a:txBody>
                    <a:bodyPr/>
                    <a:lstStyle/>
                    <a:p>
                      <a:r>
                        <a:rPr lang="en-US" sz="1400" dirty="0" smtClean="0"/>
                        <a:t>Other CTE for</a:t>
                      </a:r>
                      <a:r>
                        <a:rPr lang="en-US" sz="1400" baseline="0" dirty="0" smtClean="0"/>
                        <a:t> reference</a:t>
                      </a:r>
                      <a:endParaRPr lang="en-US" sz="1400" dirty="0"/>
                    </a:p>
                  </a:txBody>
                  <a:tcPr/>
                </a:tc>
                <a:tc>
                  <a:txBody>
                    <a:bodyPr/>
                    <a:lstStyle/>
                    <a:p>
                      <a:r>
                        <a:rPr lang="en-US" sz="1400" dirty="0" smtClean="0"/>
                        <a:t>(integrated to 87K)</a:t>
                      </a:r>
                      <a:endParaRPr lang="en-US" sz="1400" dirty="0"/>
                    </a:p>
                  </a:txBody>
                  <a:tcPr/>
                </a:tc>
              </a:tr>
              <a:tr h="317675">
                <a:tc>
                  <a:txBody>
                    <a:bodyPr/>
                    <a:lstStyle/>
                    <a:p>
                      <a:r>
                        <a:rPr lang="en-US" sz="1400" dirty="0" smtClean="0"/>
                        <a:t>304</a:t>
                      </a:r>
                      <a:r>
                        <a:rPr lang="en-US" sz="1400" baseline="0" dirty="0" smtClean="0"/>
                        <a:t> stainless steel</a:t>
                      </a:r>
                      <a:endParaRPr lang="en-US" sz="1400" dirty="0"/>
                    </a:p>
                  </a:txBody>
                  <a:tcPr/>
                </a:tc>
                <a:tc>
                  <a:txBody>
                    <a:bodyPr/>
                    <a:lstStyle/>
                    <a:p>
                      <a:r>
                        <a:rPr lang="en-US" sz="1400" dirty="0" smtClean="0"/>
                        <a:t>-2.7mm/m</a:t>
                      </a:r>
                      <a:endParaRPr lang="en-US" sz="1400" dirty="0"/>
                    </a:p>
                  </a:txBody>
                  <a:tcPr/>
                </a:tc>
              </a:tr>
              <a:tr h="317675">
                <a:tc>
                  <a:txBody>
                    <a:bodyPr/>
                    <a:lstStyle/>
                    <a:p>
                      <a:r>
                        <a:rPr lang="en-US" sz="1400" dirty="0" smtClean="0"/>
                        <a:t>G10 – warp direction</a:t>
                      </a:r>
                      <a:endParaRPr lang="en-US" sz="1400" dirty="0"/>
                    </a:p>
                  </a:txBody>
                  <a:tcPr/>
                </a:tc>
                <a:tc>
                  <a:txBody>
                    <a:bodyPr/>
                    <a:lstStyle/>
                    <a:p>
                      <a:r>
                        <a:rPr lang="en-US" sz="1400" dirty="0" smtClean="0"/>
                        <a:t>-2.1 mm/m</a:t>
                      </a:r>
                      <a:endParaRPr lang="en-US" sz="1400" dirty="0"/>
                    </a:p>
                  </a:txBody>
                  <a:tcPr/>
                </a:tc>
              </a:tr>
              <a:tr h="317675">
                <a:tc>
                  <a:txBody>
                    <a:bodyPr/>
                    <a:lstStyle/>
                    <a:p>
                      <a:r>
                        <a:rPr lang="en-US" sz="1400" dirty="0" smtClean="0"/>
                        <a:t>Aluminum (avoided)</a:t>
                      </a:r>
                      <a:endParaRPr lang="en-US" sz="1400" dirty="0"/>
                    </a:p>
                  </a:txBody>
                  <a:tcPr/>
                </a:tc>
                <a:tc>
                  <a:txBody>
                    <a:bodyPr/>
                    <a:lstStyle/>
                    <a:p>
                      <a:r>
                        <a:rPr lang="en-US" sz="1400" dirty="0" smtClean="0"/>
                        <a:t>-3.8 mm/m</a:t>
                      </a:r>
                      <a:endParaRPr lang="en-US" sz="1400" dirty="0"/>
                    </a:p>
                  </a:txBody>
                  <a:tcPr/>
                </a:tc>
              </a:tr>
            </a:tbl>
          </a:graphicData>
        </a:graphic>
      </p:graphicFrame>
      <p:sp>
        <p:nvSpPr>
          <p:cNvPr id="6" name="Slide Number Placeholder 5"/>
          <p:cNvSpPr>
            <a:spLocks noGrp="1"/>
          </p:cNvSpPr>
          <p:nvPr>
            <p:ph type="sldNum" sz="quarter" idx="12"/>
          </p:nvPr>
        </p:nvSpPr>
        <p:spPr/>
        <p:txBody>
          <a:bodyPr/>
          <a:lstStyle/>
          <a:p>
            <a:fld id="{120C6250-5FF3-42B5-91AE-4EE9F84567D7}" type="slidenum">
              <a:rPr lang="en-US" smtClean="0"/>
              <a:t>9</a:t>
            </a:fld>
            <a:endParaRPr lang="en-US"/>
          </a:p>
        </p:txBody>
      </p:sp>
      <p:sp>
        <p:nvSpPr>
          <p:cNvPr id="7" name="TextBox 6"/>
          <p:cNvSpPr txBox="1"/>
          <p:nvPr/>
        </p:nvSpPr>
        <p:spPr>
          <a:xfrm>
            <a:off x="5570290" y="981512"/>
            <a:ext cx="2801923" cy="1754326"/>
          </a:xfrm>
          <a:prstGeom prst="rect">
            <a:avLst/>
          </a:prstGeom>
          <a:noFill/>
        </p:spPr>
        <p:txBody>
          <a:bodyPr wrap="square" rtlCol="0">
            <a:spAutoFit/>
          </a:bodyPr>
          <a:lstStyle/>
          <a:p>
            <a:r>
              <a:rPr lang="en-US" dirty="0"/>
              <a:t> </a:t>
            </a:r>
            <a:r>
              <a:rPr lang="en-US" dirty="0" smtClean="0"/>
              <a:t>  The chosen wire is a tempered copper-beryllium alloy (UNS 17200).  There are other reasonably choices but this one was picked because:</a:t>
            </a:r>
            <a:endParaRPr lang="en-US" dirty="0"/>
          </a:p>
        </p:txBody>
      </p:sp>
      <p:sp>
        <p:nvSpPr>
          <p:cNvPr id="8" name="TextBox 7"/>
          <p:cNvSpPr txBox="1"/>
          <p:nvPr/>
        </p:nvSpPr>
        <p:spPr>
          <a:xfrm>
            <a:off x="5872294" y="2835480"/>
            <a:ext cx="3103926" cy="1477328"/>
          </a:xfrm>
          <a:prstGeom prst="rect">
            <a:avLst/>
          </a:prstGeom>
          <a:noFill/>
        </p:spPr>
        <p:txBody>
          <a:bodyPr wrap="square" rtlCol="0">
            <a:spAutoFit/>
          </a:bodyPr>
          <a:lstStyle/>
          <a:p>
            <a:pPr marL="285750" indent="-285750">
              <a:buFont typeface="Arial" panose="020B0604020202020204" pitchFamily="34" charset="0"/>
              <a:buChar char="•"/>
            </a:pPr>
            <a:r>
              <a:rPr lang="en-US" dirty="0" smtClean="0"/>
              <a:t>very high yield strength</a:t>
            </a:r>
          </a:p>
          <a:p>
            <a:pPr marL="285750" indent="-285750">
              <a:buFont typeface="Arial" panose="020B0604020202020204" pitchFamily="34" charset="0"/>
              <a:buChar char="•"/>
            </a:pPr>
            <a:r>
              <a:rPr lang="en-US" dirty="0" smtClean="0"/>
              <a:t>cheaper than copper and gold plated SS</a:t>
            </a:r>
          </a:p>
          <a:p>
            <a:pPr marL="285750" indent="-285750">
              <a:buFont typeface="Arial" panose="020B0604020202020204" pitchFamily="34" charset="0"/>
              <a:buChar char="•"/>
            </a:pPr>
            <a:r>
              <a:rPr lang="en-US" dirty="0" smtClean="0"/>
              <a:t>low electrical resistance</a:t>
            </a:r>
          </a:p>
          <a:p>
            <a:pPr marL="285750" indent="-285750">
              <a:buFont typeface="Arial" panose="020B0604020202020204" pitchFamily="34" charset="0"/>
              <a:buChar char="•"/>
            </a:pPr>
            <a:r>
              <a:rPr lang="en-US" dirty="0" smtClean="0"/>
              <a:t>good solderability</a:t>
            </a:r>
            <a:endParaRPr lang="en-US" dirty="0"/>
          </a:p>
        </p:txBody>
      </p:sp>
    </p:spTree>
    <p:extLst>
      <p:ext uri="{BB962C8B-B14F-4D97-AF65-F5344CB8AC3E}">
        <p14:creationId xmlns:p14="http://schemas.microsoft.com/office/powerpoint/2010/main" val="3055020862"/>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1924</TotalTime>
  <Words>3489</Words>
  <Application>Microsoft Macintosh PowerPoint</Application>
  <PresentationFormat>On-screen Show (4:3)</PresentationFormat>
  <Paragraphs>436</Paragraphs>
  <Slides>48</Slides>
  <Notes>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48</vt:i4>
      </vt:variant>
    </vt:vector>
  </HeadingPairs>
  <TitlesOfParts>
    <vt:vector size="54" baseType="lpstr">
      <vt:lpstr>Arial</vt:lpstr>
      <vt:lpstr>Bodoni MT</vt:lpstr>
      <vt:lpstr>Calibri</vt:lpstr>
      <vt:lpstr>Calibri Light</vt:lpstr>
      <vt:lpstr>Helvetica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15.0023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Lee Greenler</dc:creator>
  <cp:lastModifiedBy>Microsoft Office User</cp:lastModifiedBy>
  <cp:revision>121</cp:revision>
  <cp:lastPrinted>2016-06-30T15:57:43Z</cp:lastPrinted>
  <dcterms:created xsi:type="dcterms:W3CDTF">2016-06-17T19:32:46Z</dcterms:created>
  <dcterms:modified xsi:type="dcterms:W3CDTF">2016-07-08T21:08:43Z</dcterms:modified>
</cp:coreProperties>
</file>