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60" r:id="rId4"/>
    <p:sldId id="259" r:id="rId5"/>
    <p:sldId id="258" r:id="rId6"/>
    <p:sldId id="291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1" r:id="rId17"/>
    <p:sldId id="292" r:id="rId18"/>
    <p:sldId id="293" r:id="rId19"/>
    <p:sldId id="294" r:id="rId20"/>
    <p:sldId id="297" r:id="rId21"/>
    <p:sldId id="270" r:id="rId22"/>
    <p:sldId id="295" r:id="rId23"/>
    <p:sldId id="296" r:id="rId24"/>
    <p:sldId id="298" r:id="rId25"/>
    <p:sldId id="299" r:id="rId26"/>
    <p:sldId id="272" r:id="rId27"/>
    <p:sldId id="300" r:id="rId28"/>
    <p:sldId id="273" r:id="rId29"/>
    <p:sldId id="274" r:id="rId30"/>
    <p:sldId id="275" r:id="rId31"/>
    <p:sldId id="277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301" r:id="rId42"/>
    <p:sldId id="303" r:id="rId43"/>
    <p:sldId id="302" r:id="rId44"/>
    <p:sldId id="289" r:id="rId45"/>
    <p:sldId id="290" r:id="rId46"/>
    <p:sldId id="28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35" autoAdjust="0"/>
  </p:normalViewPr>
  <p:slideViewPr>
    <p:cSldViewPr>
      <p:cViewPr>
        <p:scale>
          <a:sx n="80" d="100"/>
          <a:sy n="80" d="100"/>
        </p:scale>
        <p:origin x="1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D1921-932E-4A7A-A113-43A46090BCC6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08BA9-DA85-48DF-AB1F-475573026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FA28-59C0-497E-A3E4-93A57F59D7A8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BEDD-8DAA-45AB-AFA1-6B6DC79E8AA5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5DE3-C290-48F9-B515-4B6ADBBAA838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16D6-CD21-4A39-A487-96184EE41B40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97BB-0FF7-4DF9-9F90-C6785E40D764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9B2-C01B-42A2-B3D2-67ECD0F6BED9}" type="datetime1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7107-DEAC-45C0-980F-C7A63CCBBB76}" type="datetime1">
              <a:rPr lang="en-US" smtClean="0"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A07B-4486-4292-8E37-FEDB89092352}" type="datetime1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7036-B40D-4578-BA30-E6EBA3B5AADF}" type="datetime1">
              <a:rPr lang="en-US" smtClean="0"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C7C5-5E47-4AFE-8A5D-3B4DA6FBE837}" type="datetime1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6C99-61A8-4120-B9C5-DDA1B2C1BF4E}" type="datetime1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9BEC8-E370-4A19-8DB1-A91330C00B74}" type="datetime1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584" y="1295400"/>
            <a:ext cx="7772400" cy="1470025"/>
          </a:xfrm>
        </p:spPr>
        <p:txBody>
          <a:bodyPr/>
          <a:lstStyle/>
          <a:p>
            <a:r>
              <a:rPr lang="en-US" dirty="0" smtClean="0"/>
              <a:t>APA Electronics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dirty="0" smtClean="0"/>
              <a:t>Andrew </a:t>
            </a:r>
            <a:r>
              <a:rPr lang="en-US" dirty="0" err="1" smtClean="0"/>
              <a:t>Laundrie</a:t>
            </a:r>
            <a:endParaRPr lang="en-US" dirty="0" smtClean="0"/>
          </a:p>
          <a:p>
            <a:r>
              <a:rPr lang="en-US" dirty="0" smtClean="0"/>
              <a:t>Lead Electrical Engineer</a:t>
            </a:r>
          </a:p>
          <a:p>
            <a:r>
              <a:rPr lang="en-US" dirty="0" smtClean="0"/>
              <a:t>UW Physical Sciences Laboratory</a:t>
            </a:r>
            <a:endParaRPr lang="en-US" dirty="0"/>
          </a:p>
        </p:txBody>
      </p:sp>
      <p:pic>
        <p:nvPicPr>
          <p:cNvPr id="4" name="Picture 10" descr="PSL logo al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54713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ocs.dunescience.org:8080/includes/DUNElogo_color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83504"/>
            <a:ext cx="30956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156025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7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8986" y="529233"/>
            <a:ext cx="264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U-Plane Wire Board</a:t>
            </a:r>
            <a:endParaRPr lang="en-US" sz="2400" dirty="0"/>
          </a:p>
        </p:txBody>
      </p:sp>
      <p:pic>
        <p:nvPicPr>
          <p:cNvPr id="5122" name="Picture 2" descr="C:\Users\awlaundrie\Documents\000 PSL\Dune\ProtoDune Wire Boards\U-plan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7519"/>
            <a:ext cx="7391400" cy="485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0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0761" y="763793"/>
            <a:ext cx="2739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G-Plane Wire Board</a:t>
            </a:r>
            <a:endParaRPr lang="en-US" sz="2400" dirty="0"/>
          </a:p>
        </p:txBody>
      </p:sp>
      <p:pic>
        <p:nvPicPr>
          <p:cNvPr id="6146" name="Picture 2" descr="C:\Users\awlaundrie\Documents\000 PSL\Dune\ProtoDune Wire Boards\G-plan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5" y="1447800"/>
            <a:ext cx="7690468" cy="30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4651572"/>
            <a:ext cx="491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A daughter board contains bias components and</a:t>
            </a:r>
          </a:p>
          <a:p>
            <a:pPr algn="ctr"/>
            <a:r>
              <a:rPr lang="en-US" i="1" dirty="0" smtClean="0"/>
              <a:t>mounts on the top side after winding is completed.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3048000" y="2971169"/>
            <a:ext cx="3200400" cy="1448431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86000" y="41910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1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Between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35T wire boards were connected using</a:t>
            </a:r>
            <a:br>
              <a:rPr lang="en-US" dirty="0" smtClean="0"/>
            </a:br>
            <a:r>
              <a:rPr lang="en-US" dirty="0" smtClean="0"/>
              <a:t>Mill-Max pins and sockets</a:t>
            </a:r>
          </a:p>
          <a:p>
            <a:r>
              <a:rPr lang="en-US" dirty="0" smtClean="0"/>
              <a:t>Insertion of long pins between boards was difficult and time-consuming</a:t>
            </a:r>
          </a:p>
          <a:p>
            <a:r>
              <a:rPr lang="en-US" dirty="0" smtClean="0"/>
              <a:t>Inspection of inserted pins was challenging</a:t>
            </a:r>
          </a:p>
          <a:p>
            <a:r>
              <a:rPr lang="en-US" dirty="0" smtClean="0"/>
              <a:t>New strategy: Use different Mill-Max pins and sockets, simplify assembly procedures, and still achieve reliable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3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wlaundrie\Desktop\boardstack figures 7-11\Pin_illustration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6492"/>
            <a:ext cx="7442674" cy="51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9356" y="2678668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365324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8475" y="206906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5929" y="1486764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8229600" cy="944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Connections Between Boards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250" y="678320"/>
            <a:ext cx="508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Mill-Max </a:t>
            </a:r>
            <a:r>
              <a:rPr lang="en-US" sz="2000" dirty="0" smtClean="0"/>
              <a:t>socket: 1701-0-15-84-30-14-10-0</a:t>
            </a:r>
          </a:p>
          <a:p>
            <a:pPr algn="ctr"/>
            <a:r>
              <a:rPr lang="en-US" sz="2000" dirty="0"/>
              <a:t>Pin/Socket combo: 0307-0-15-15-30-27-04-0</a:t>
            </a:r>
          </a:p>
        </p:txBody>
      </p:sp>
      <p:pic>
        <p:nvPicPr>
          <p:cNvPr id="5122" name="Picture 2" descr="C:\Users\awlaundrie\Desktop\boardstack figures 7-11\Pin_illustration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742040" cy="465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5527" y="213360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13359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1090" y="213359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2133600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Board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Mounted boards must not have any upward protrusions that could interfere with winding</a:t>
            </a:r>
          </a:p>
          <a:p>
            <a:r>
              <a:rPr lang="en-US" dirty="0" smtClean="0"/>
              <a:t>No pins may protrude from any board during APA winding (prevents unrepairable damage)</a:t>
            </a:r>
          </a:p>
          <a:p>
            <a:r>
              <a:rPr lang="en-US" dirty="0" smtClean="0"/>
              <a:t>Joining of boards must be facilitated by screws that align pins and pull boards together</a:t>
            </a:r>
            <a:br>
              <a:rPr lang="en-US" dirty="0" smtClean="0"/>
            </a:br>
            <a:r>
              <a:rPr lang="en-US" dirty="0" smtClean="0"/>
              <a:t>(up to 40 </a:t>
            </a:r>
            <a:r>
              <a:rPr lang="en-US" dirty="0" err="1" smtClean="0"/>
              <a:t>lbs</a:t>
            </a:r>
            <a:r>
              <a:rPr lang="en-US" dirty="0" smtClean="0"/>
              <a:t> of force required)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3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X-Plane boards</a:t>
            </a:r>
            <a:endParaRPr lang="en-US" sz="2400" dirty="0"/>
          </a:p>
        </p:txBody>
      </p:sp>
      <p:pic>
        <p:nvPicPr>
          <p:cNvPr id="6146" name="Picture 2" descr="C:\Users\awlaundrie\Desktop\boardstack figures 7-11\Board_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5801"/>
            <a:ext cx="7543800" cy="52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789286">
            <a:off x="808097" y="2306294"/>
            <a:ext cx="440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48 solder pads for X-plane wires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789286">
            <a:off x="2497936" y="3529020"/>
            <a:ext cx="533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48 sockets accept pins from CR board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89286">
            <a:off x="4404281" y="4368297"/>
            <a:ext cx="396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More sockets pass U and V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signals to the CR  board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wlaundrie\Desktop\boardstack figures 7-11\Board_X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02" y="1143000"/>
            <a:ext cx="7375995" cy="50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42925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X-Plane boards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535382"/>
            <a:ext cx="491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Threaded inserts receive screws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to pull boards together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2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wlaundrie\Desktop\boardstack figures 7-11\Board_X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570385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42925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X-Plane boards (bottom view)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10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wlaundrie\Desktop\boardstack figures 7-11\Board_V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57759"/>
            <a:ext cx="7696200" cy="53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42925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V-Plane boards (bottom view)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5334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Pins plug into the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X-plane board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219200"/>
            <a:ext cx="352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Edge is milled to make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room for X-plane wires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5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Electronics overview</a:t>
            </a:r>
          </a:p>
          <a:p>
            <a:r>
              <a:rPr lang="en-US" dirty="0" smtClean="0"/>
              <a:t>Wire-board designs</a:t>
            </a:r>
          </a:p>
          <a:p>
            <a:r>
              <a:rPr lang="en-US" dirty="0" smtClean="0"/>
              <a:t>Board-to-Board connections</a:t>
            </a:r>
          </a:p>
          <a:p>
            <a:r>
              <a:rPr lang="en-US" dirty="0" smtClean="0"/>
              <a:t>Wire-board stack-up</a:t>
            </a:r>
          </a:p>
          <a:p>
            <a:r>
              <a:rPr lang="en-US" dirty="0" smtClean="0"/>
              <a:t>CR board </a:t>
            </a: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s</a:t>
            </a:r>
            <a:r>
              <a:rPr lang="en-US" dirty="0" smtClean="0"/>
              <a:t>tatus</a:t>
            </a:r>
          </a:p>
          <a:p>
            <a:r>
              <a:rPr lang="en-US" dirty="0" smtClean="0"/>
              <a:t>Remaining design </a:t>
            </a:r>
            <a:r>
              <a:rPr lang="en-US" dirty="0"/>
              <a:t>t</a:t>
            </a:r>
            <a:r>
              <a:rPr lang="en-US" dirty="0" smtClean="0"/>
              <a:t>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3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42925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U-Plane boards (bottom view)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5334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Pins plug into the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X-plane board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219200"/>
            <a:ext cx="352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Edge is milled to make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room for X-plane wires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awlaundrie\Desktop\boardstack figures 7-11\Board_U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1" y="1066800"/>
            <a:ext cx="7584186" cy="52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awlaundrie\Desktop\DUNE cr board images\Frame_sectio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65449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Middle section of APA frame: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4343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Threaded holes in the frame support the wire boards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2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1485" y="271462"/>
            <a:ext cx="8229600" cy="600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X-Plane boards attach first</a:t>
            </a:r>
            <a:endParaRPr lang="en-US" sz="2400" dirty="0"/>
          </a:p>
        </p:txBody>
      </p:sp>
      <p:pic>
        <p:nvPicPr>
          <p:cNvPr id="11266" name="Picture 2" descr="C:\Users\awlaundrie\Desktop\boardstack figures 7-11\Stackup_X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0" y="790974"/>
            <a:ext cx="7983865" cy="55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5297" y="2895600"/>
            <a:ext cx="352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Screws are seated in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counter-bored holes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391025" y="2314575"/>
            <a:ext cx="302884" cy="4286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00200" y="3886200"/>
            <a:ext cx="302884" cy="4286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54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42925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X-Plane wires cross the entire board during winding</a:t>
            </a:r>
            <a:endParaRPr lang="en-US" sz="2400" dirty="0"/>
          </a:p>
        </p:txBody>
      </p:sp>
      <p:pic>
        <p:nvPicPr>
          <p:cNvPr id="12290" name="Picture 2" descr="C:\Users\awlaundrie\Desktop\boardstack figures 7-11\Stackup_X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3420"/>
            <a:ext cx="7696200" cy="53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5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42925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X-Plane wires are soldered and glued</a:t>
            </a:r>
            <a:endParaRPr lang="en-US" sz="2400" dirty="0"/>
          </a:p>
        </p:txBody>
      </p:sp>
      <p:pic>
        <p:nvPicPr>
          <p:cNvPr id="13314" name="Picture 2" descr="C:\Users\awlaundrie\Desktop\boardstack figures 7-11\Stackup_X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2560"/>
            <a:ext cx="7620000" cy="52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86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42925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X-Plane wires are trimmed</a:t>
            </a:r>
            <a:endParaRPr lang="en-US" sz="2400" dirty="0"/>
          </a:p>
        </p:txBody>
      </p:sp>
      <p:pic>
        <p:nvPicPr>
          <p:cNvPr id="14338" name="Picture 2" descr="C:\Users\awlaundrie\Desktop\boardstack figures 7-11\Stackup_X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6" y="1066800"/>
            <a:ext cx="7570384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7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V-Plane boards plug in next:</a:t>
            </a:r>
            <a:endParaRPr lang="en-US" sz="2400" dirty="0"/>
          </a:p>
        </p:txBody>
      </p:sp>
      <p:pic>
        <p:nvPicPr>
          <p:cNvPr id="15362" name="Picture 2" descr="C:\Users\awlaundrie\Desktop\boardstack figures 7-11\Stackup_V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38364"/>
            <a:ext cx="7772400" cy="536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3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U-Plane boards follow</a:t>
            </a:r>
            <a:endParaRPr lang="en-US" sz="2400" dirty="0"/>
          </a:p>
        </p:txBody>
      </p:sp>
      <p:pic>
        <p:nvPicPr>
          <p:cNvPr id="16386" name="Picture 2" descr="C:\Users\awlaundrie\Desktop\boardstack figures 7-11\Stackup_U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53196" cy="52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4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G-Plane boards on top of the stack</a:t>
            </a:r>
            <a:endParaRPr lang="en-US" sz="2400" dirty="0"/>
          </a:p>
        </p:txBody>
      </p:sp>
      <p:pic>
        <p:nvPicPr>
          <p:cNvPr id="17411" name="Picture 3" descr="C:\Users\awlaundrie\Desktop\boardstack figures 7-11\Stackup_G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35684"/>
            <a:ext cx="7772400" cy="536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3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89857"/>
            <a:ext cx="82296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The CR board plugs into the bottom of the X-plane wire board</a:t>
            </a:r>
            <a:endParaRPr lang="en-US" sz="2400" dirty="0"/>
          </a:p>
        </p:txBody>
      </p:sp>
      <p:pic>
        <p:nvPicPr>
          <p:cNvPr id="18434" name="Picture 2" descr="C:\Users\awlaundrie\Desktop\boardstack figures 7-11\Stackup_C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8074"/>
            <a:ext cx="7696200" cy="53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wire planes on each side of an APA frame</a:t>
            </a:r>
          </a:p>
          <a:p>
            <a:r>
              <a:rPr lang="en-US" dirty="0" smtClean="0"/>
              <a:t>G-plane wires: -665V</a:t>
            </a:r>
          </a:p>
          <a:p>
            <a:r>
              <a:rPr lang="en-US" dirty="0" smtClean="0"/>
              <a:t>U-plane wires: -370V</a:t>
            </a:r>
          </a:p>
          <a:p>
            <a:r>
              <a:rPr lang="en-US" dirty="0" smtClean="0"/>
              <a:t>V-plane wires: 0V</a:t>
            </a:r>
          </a:p>
          <a:p>
            <a:r>
              <a:rPr lang="en-US" dirty="0" smtClean="0"/>
              <a:t>X-plane wires: +820V</a:t>
            </a:r>
          </a:p>
          <a:p>
            <a:r>
              <a:rPr lang="en-US" dirty="0" smtClean="0"/>
              <a:t>U and X wires are coupled through capacitors to Cold Electronics; V wires are direct-coupled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50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9100" y="493939"/>
            <a:ext cx="82296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View from below shows most components are on the bottom</a:t>
            </a:r>
            <a:endParaRPr lang="en-US" sz="2400" dirty="0"/>
          </a:p>
        </p:txBody>
      </p:sp>
      <p:pic>
        <p:nvPicPr>
          <p:cNvPr id="19458" name="Picture 2" descr="C:\Users\awlaundrie\Desktop\boardstack figures 7-11\Stackup_CR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40532"/>
            <a:ext cx="7848600" cy="541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3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3495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CR Board Top Side:</a:t>
            </a:r>
            <a:endParaRPr lang="en-US" sz="2400" dirty="0"/>
          </a:p>
        </p:txBody>
      </p:sp>
      <p:pic>
        <p:nvPicPr>
          <p:cNvPr id="20482" name="Picture 2" descr="C:\Users\awlaundrie\Desktop\boardstack figures 7-11\Board_C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1" y="838200"/>
            <a:ext cx="7943037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57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Board Design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Board dimensions are determined</a:t>
            </a:r>
          </a:p>
          <a:p>
            <a:r>
              <a:rPr lang="en-US" dirty="0" smtClean="0"/>
              <a:t>Connector locations are determined</a:t>
            </a:r>
          </a:p>
          <a:p>
            <a:r>
              <a:rPr lang="en-US" dirty="0" smtClean="0"/>
              <a:t>Trace-routing strategy is developed</a:t>
            </a:r>
          </a:p>
          <a:p>
            <a:r>
              <a:rPr lang="en-US" dirty="0"/>
              <a:t>C</a:t>
            </a:r>
            <a:r>
              <a:rPr lang="en-US" dirty="0" smtClean="0"/>
              <a:t>omponent packages are selected </a:t>
            </a:r>
            <a:br>
              <a:rPr lang="en-US" dirty="0" smtClean="0"/>
            </a:br>
            <a:r>
              <a:rPr lang="en-US" dirty="0" smtClean="0"/>
              <a:t>(required to validate above items)</a:t>
            </a:r>
          </a:p>
          <a:p>
            <a:r>
              <a:rPr lang="en-US" dirty="0" smtClean="0"/>
              <a:t>Components and trace locations are being evaluated relative to IPC standards</a:t>
            </a:r>
          </a:p>
          <a:p>
            <a:r>
              <a:rPr lang="en-US" i="1" dirty="0" smtClean="0"/>
              <a:t>Designing for Manufacturability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1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wlaundrie\Desktop\schematic jpgs\page_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6606"/>
            <a:ext cx="7772400" cy="59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38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wlaundrie\Desktop\schematic jpgs\page_0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6924"/>
            <a:ext cx="7620000" cy="59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wlaundrie\Desktop\schematic jpgs\page_0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543800" cy="58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3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wlaundrie\Desktop\schematic jpgs\page_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7" y="533400"/>
            <a:ext cx="7392243" cy="570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98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050" y="1219199"/>
            <a:ext cx="493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Preliminary CR board layout, Top layer</a:t>
            </a:r>
            <a:endParaRPr lang="en-US" sz="2400" dirty="0"/>
          </a:p>
        </p:txBody>
      </p:sp>
      <p:pic>
        <p:nvPicPr>
          <p:cNvPr id="1026" name="Picture 2" descr="C:\Users\awlaundrie\Desktop\cr board jpgs\CR board top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" y="1828800"/>
            <a:ext cx="839410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63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30084"/>
            <a:ext cx="523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Preliminary CR board layout, Mid-1 layer</a:t>
            </a:r>
            <a:endParaRPr lang="en-US" sz="2400" dirty="0"/>
          </a:p>
        </p:txBody>
      </p:sp>
      <p:pic>
        <p:nvPicPr>
          <p:cNvPr id="23554" name="Picture 2" descr="C:\Users\awlaundrie\Desktop\cr board jpgs\CR board m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1521"/>
            <a:ext cx="851775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5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907" y="1219199"/>
            <a:ext cx="523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Preliminary CR board layout, Mid-2 layer</a:t>
            </a:r>
            <a:endParaRPr lang="en-US" sz="2400" dirty="0"/>
          </a:p>
        </p:txBody>
      </p:sp>
      <p:pic>
        <p:nvPicPr>
          <p:cNvPr id="24578" name="Picture 2" descr="C:\Users\awlaundrie\Desktop\cr board jpgs\CR board mi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05800" cy="349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wlaundrie\Desktop\schematic jpgs\dune elec ov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98027"/>
            <a:ext cx="8382000" cy="435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3423" y="1031136"/>
            <a:ext cx="6010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G-Plane bias components are carried on the wire board: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505198" y="1431246"/>
            <a:ext cx="14961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 Plane Wires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25298" y="2605206"/>
            <a:ext cx="737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-665V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1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810" y="1196194"/>
            <a:ext cx="5420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Preliminary CR board layout, Bottom layer</a:t>
            </a:r>
            <a:endParaRPr lang="en-US" sz="2400" dirty="0"/>
          </a:p>
        </p:txBody>
      </p:sp>
      <p:pic>
        <p:nvPicPr>
          <p:cNvPr id="25602" name="Picture 2" descr="C:\Users\awlaundrie\Desktop\cr board jpgs\CR board 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67686"/>
            <a:ext cx="8458200" cy="36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5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34528"/>
            <a:ext cx="5632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3.9nF 5% 2kV NPO Capacitor</a:t>
            </a:r>
            <a:r>
              <a:rPr lang="en-US" sz="2400" dirty="0"/>
              <a:t>,</a:t>
            </a:r>
            <a:r>
              <a:rPr lang="en-US" sz="2400" dirty="0" smtClean="0"/>
              <a:t> 2225 Package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6" name="Picture 2" descr="C:\Users\awlaundrie\Desktop\cr board jpgs\CR cap view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0" y="1523999"/>
            <a:ext cx="8351699" cy="41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28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074" name="Picture 2" descr="C:\Users\awlaundrie\Desktop\cr board jpgs\CR cap view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371600"/>
            <a:ext cx="8026549" cy="41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6054" y="720913"/>
            <a:ext cx="6534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47nF 10% 2 kV capacitor, axial package (bias filter)</a:t>
            </a:r>
          </a:p>
          <a:p>
            <a:pPr algn="ctr"/>
            <a:r>
              <a:rPr lang="en-US" sz="2400" dirty="0" smtClean="0"/>
              <a:t>ESR = 12 </a:t>
            </a:r>
            <a:r>
              <a:rPr lang="en-US" sz="2400" dirty="0" err="1" smtClean="0"/>
              <a:t>mOhms</a:t>
            </a:r>
            <a:r>
              <a:rPr lang="en-US" sz="2400" dirty="0" smtClean="0"/>
              <a:t>    ESL = 22 </a:t>
            </a:r>
            <a:r>
              <a:rPr lang="en-US" sz="2400" dirty="0" err="1" smtClean="0"/>
              <a:t>nF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930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20913"/>
            <a:ext cx="505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50 Meg 5% 2 kV Resistor, 1225 Package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0" name="Picture 2" descr="C:\Users\awlaundrie\Desktop\cr board jpgs\CR res view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50" y="1371600"/>
            <a:ext cx="7626350" cy="32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wlaundrie\Desktop\cr board jpgs\CR res view 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54052"/>
            <a:ext cx="8141934" cy="11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1371600"/>
            <a:ext cx="1935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dirty="0" err="1" smtClean="0"/>
              <a:t>Ohmite</a:t>
            </a:r>
            <a:r>
              <a:rPr lang="en-US" sz="36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54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une\boardstack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91425" cy="52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2151" y="605135"/>
            <a:ext cx="467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Bias-voltage wiring (details pending)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 electronic components based on 35T and other </a:t>
            </a:r>
            <a:r>
              <a:rPr lang="en-US" dirty="0" err="1" smtClean="0"/>
              <a:t>LAr</a:t>
            </a:r>
            <a:r>
              <a:rPr lang="en-US" dirty="0" smtClean="0"/>
              <a:t> experience</a:t>
            </a:r>
          </a:p>
          <a:p>
            <a:r>
              <a:rPr lang="en-US" dirty="0" smtClean="0"/>
              <a:t>Qualify new materials and components for operation in </a:t>
            </a:r>
            <a:r>
              <a:rPr lang="en-US" dirty="0" err="1" smtClean="0"/>
              <a:t>LAr</a:t>
            </a:r>
            <a:endParaRPr lang="en-US" dirty="0" smtClean="0"/>
          </a:p>
          <a:p>
            <a:r>
              <a:rPr lang="en-US" dirty="0" smtClean="0"/>
              <a:t>Meet or exceed IPC standards for circuit board design and manufacturing methods</a:t>
            </a:r>
          </a:p>
          <a:p>
            <a:r>
              <a:rPr lang="en-US" dirty="0" smtClean="0"/>
              <a:t>Apply IPC-A-610 </a:t>
            </a:r>
            <a:r>
              <a:rPr lang="en-US" dirty="0"/>
              <a:t>Acceptability of Electronic </a:t>
            </a:r>
            <a:r>
              <a:rPr lang="en-US" dirty="0" smtClean="0"/>
              <a:t>Assemblies, J-STD-001 </a:t>
            </a:r>
            <a:r>
              <a:rPr lang="en-US" dirty="0"/>
              <a:t>Requirements for Soldered Electrical and Electronic </a:t>
            </a:r>
            <a:r>
              <a:rPr lang="en-US" dirty="0" smtClean="0"/>
              <a:t>Assemblies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21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</a:t>
            </a:r>
            <a:r>
              <a:rPr lang="en-US" sz="3600" dirty="0" smtClean="0"/>
              <a:t>emaining CR Board design tasks: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Adjust traces and component locations to minimize electric field intensities</a:t>
            </a:r>
          </a:p>
          <a:p>
            <a:r>
              <a:rPr lang="en-US" dirty="0" smtClean="0"/>
              <a:t>Evaluate ground connections to minimize resistance and inductance</a:t>
            </a:r>
          </a:p>
          <a:p>
            <a:r>
              <a:rPr lang="en-US" dirty="0"/>
              <a:t>Develop manufacturing and test </a:t>
            </a:r>
            <a:r>
              <a:rPr lang="en-US" dirty="0" smtClean="0"/>
              <a:t>plans</a:t>
            </a:r>
          </a:p>
          <a:p>
            <a:r>
              <a:rPr lang="en-US" i="1" dirty="0" smtClean="0"/>
              <a:t>Evaluate and select electronic components</a:t>
            </a:r>
          </a:p>
          <a:p>
            <a:r>
              <a:rPr lang="en-US" i="1" dirty="0" smtClean="0"/>
              <a:t>Test samples, order long-lead items</a:t>
            </a:r>
          </a:p>
          <a:p>
            <a:r>
              <a:rPr lang="en-US" i="1" dirty="0" smtClean="0"/>
              <a:t>Caps: 12 to 20 weeks		Resistors: 14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5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wlaundrie\Desktop\schematic jpgs\dune elec ove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5" y="876022"/>
            <a:ext cx="7760150" cy="55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1012" y="2875369"/>
            <a:ext cx="10423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 Board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6096000"/>
            <a:ext cx="2636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Cold Electronics Enclosure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57931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48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1856" y="57931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40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7899" y="579313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40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wlaundrie\Desktop\boardstack figures 7-11\Stackup_CR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0842"/>
            <a:ext cx="8122538" cy="560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1524000"/>
            <a:ext cx="172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Cold Electronics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218934"/>
            <a:ext cx="104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 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676400"/>
            <a:ext cx="13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Mesh Wires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823" y="2221089"/>
            <a:ext cx="178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Wire Board Stack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1463" y="4038600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APA Frame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62000" y="2045732"/>
            <a:ext cx="152400" cy="34873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86455" y="838200"/>
            <a:ext cx="279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Electronics Overview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9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Wire-board </a:t>
            </a:r>
            <a:r>
              <a:rPr lang="en-US" dirty="0"/>
              <a:t>f</a:t>
            </a:r>
            <a:r>
              <a:rPr lang="en-US" dirty="0" smtClean="0"/>
              <a:t>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Anchor APA wires </a:t>
            </a:r>
          </a:p>
          <a:p>
            <a:r>
              <a:rPr lang="en-US" dirty="0" smtClean="0"/>
              <a:t>Provide secure electrical connections from the wires to the CR boards</a:t>
            </a:r>
          </a:p>
          <a:p>
            <a:r>
              <a:rPr lang="en-US" dirty="0" smtClean="0"/>
              <a:t>Mechanically support CR 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1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wlaundrie\Documents\000 PSL\Dune\ProtoDune Wire Boards\X-plan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1000703"/>
            <a:ext cx="7151914" cy="501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6486" y="1120837"/>
            <a:ext cx="272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APA Wire Termination Pads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18563" y="539037"/>
            <a:ext cx="261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X-Plane Wire Board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58296" y="4651023"/>
            <a:ext cx="573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Pressed-in Mill-Max sockets receive pins from the CR board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33153" y="5993899"/>
            <a:ext cx="720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More Mill-Max sockets receive pins from the CR board and the V board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wlaundrie\Documents\000 PSL\Dune\ProtoDune Wire Boards\V-plan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1066800"/>
            <a:ext cx="7715225" cy="50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4148" y="539037"/>
            <a:ext cx="2627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V-Plane Wire Board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3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678</Words>
  <Application>Microsoft Office PowerPoint</Application>
  <PresentationFormat>On-screen Show (4:3)</PresentationFormat>
  <Paragraphs>173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APA Electronics Update</vt:lpstr>
      <vt:lpstr>Presentation Outline</vt:lpstr>
      <vt:lpstr>Electronics Overview</vt:lpstr>
      <vt:lpstr>PowerPoint Presentation</vt:lpstr>
      <vt:lpstr>PowerPoint Presentation</vt:lpstr>
      <vt:lpstr>PowerPoint Presentation</vt:lpstr>
      <vt:lpstr>Wire-board functions</vt:lpstr>
      <vt:lpstr>PowerPoint Presentation</vt:lpstr>
      <vt:lpstr>PowerPoint Presentation</vt:lpstr>
      <vt:lpstr>PowerPoint Presentation</vt:lpstr>
      <vt:lpstr>PowerPoint Presentation</vt:lpstr>
      <vt:lpstr>Connections Between Boards</vt:lpstr>
      <vt:lpstr>PowerPoint Presentation</vt:lpstr>
      <vt:lpstr>PowerPoint Presentation</vt:lpstr>
      <vt:lpstr>Wire Board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 Board Design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Principles</vt:lpstr>
      <vt:lpstr>Remaining CR Board design tasks: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Electronics Update</dc:title>
  <dc:creator>awlaundrie</dc:creator>
  <cp:lastModifiedBy>Kettell, Steven</cp:lastModifiedBy>
  <cp:revision>105</cp:revision>
  <dcterms:created xsi:type="dcterms:W3CDTF">2006-08-16T00:00:00Z</dcterms:created>
  <dcterms:modified xsi:type="dcterms:W3CDTF">2016-07-14T16:29:32Z</dcterms:modified>
</cp:coreProperties>
</file>