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5"/>
  </p:notesMasterIdLst>
  <p:handoutMasterIdLst>
    <p:handoutMasterId r:id="rId36"/>
  </p:handoutMasterIdLst>
  <p:sldIdLst>
    <p:sldId id="256" r:id="rId3"/>
    <p:sldId id="340" r:id="rId4"/>
    <p:sldId id="259" r:id="rId5"/>
    <p:sldId id="303" r:id="rId6"/>
    <p:sldId id="310" r:id="rId7"/>
    <p:sldId id="309" r:id="rId8"/>
    <p:sldId id="313" r:id="rId9"/>
    <p:sldId id="305" r:id="rId10"/>
    <p:sldId id="312" r:id="rId11"/>
    <p:sldId id="337" r:id="rId12"/>
    <p:sldId id="311" r:id="rId13"/>
    <p:sldId id="318" r:id="rId14"/>
    <p:sldId id="315" r:id="rId15"/>
    <p:sldId id="308" r:id="rId16"/>
    <p:sldId id="306" r:id="rId17"/>
    <p:sldId id="304" r:id="rId18"/>
    <p:sldId id="316" r:id="rId19"/>
    <p:sldId id="317" r:id="rId20"/>
    <p:sldId id="319" r:id="rId21"/>
    <p:sldId id="327" r:id="rId22"/>
    <p:sldId id="328" r:id="rId23"/>
    <p:sldId id="331" r:id="rId24"/>
    <p:sldId id="335" r:id="rId25"/>
    <p:sldId id="336" r:id="rId26"/>
    <p:sldId id="341" r:id="rId27"/>
    <p:sldId id="338" r:id="rId28"/>
    <p:sldId id="343" r:id="rId29"/>
    <p:sldId id="345" r:id="rId30"/>
    <p:sldId id="348" r:id="rId31"/>
    <p:sldId id="347" r:id="rId32"/>
    <p:sldId id="346" r:id="rId33"/>
    <p:sldId id="349"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A77"/>
    <a:srgbClr val="5680AB"/>
    <a:srgbClr val="E95125"/>
    <a:srgbClr val="F37C23"/>
    <a:srgbClr val="BC5F2B"/>
    <a:srgbClr val="32547A"/>
    <a:srgbClr val="B8561A"/>
    <a:srgbClr val="B65A1F"/>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41" autoAdjust="0"/>
  </p:normalViewPr>
  <p:slideViewPr>
    <p:cSldViewPr snapToGrid="0" snapToObjects="1">
      <p:cViewPr varScale="1">
        <p:scale>
          <a:sx n="125" d="100"/>
          <a:sy n="125" d="100"/>
        </p:scale>
        <p:origin x="1194" y="108"/>
      </p:cViewPr>
      <p:guideLst>
        <p:guide orient="horz" pos="4204"/>
        <p:guide orient="horz" pos="476"/>
        <p:guide orient="horz" pos="1443"/>
        <p:guide orient="horz" pos="966"/>
        <p:guide orient="horz" pos="1876"/>
        <p:guide orient="horz" pos="3616"/>
        <p:guide pos="2190"/>
        <p:guide pos="2188"/>
        <p:guide pos="5026"/>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9" d="100"/>
          <a:sy n="99" d="100"/>
        </p:scale>
        <p:origin x="35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7/13/2016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dirty="0"/>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7/13/2016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dirty="0"/>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13 July 2016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 Mechanical Engineer</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13 July 2016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 Mechanical Engineer</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13 July 2016</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 Mechanical Engineer</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13 July 2016</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 Mechanical Engineer</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13 July 2016</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 Mechanical Engineer</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13 July 2016</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 Mechanical Engineer</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13 July 2016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Dan Wenman Mechanical Engineer</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5422F3C-B974-411B-877A-66202B80C6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3494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6.jpeg"/><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pic>
        <p:nvPicPr>
          <p:cNvPr id="11" name="Picture 10" descr="PSL logo alone"/>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448500" y="5972908"/>
            <a:ext cx="6731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13 July 2016</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dirty="0" smtClean="0"/>
              <a:t>Dan Wenman Mechanical Engineer</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9" name="Picture 10" descr="PSL logo alone"/>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258392" y="6416178"/>
            <a:ext cx="384690" cy="38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7"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59" y="658916"/>
            <a:ext cx="8218488" cy="1143000"/>
          </a:xfrm>
        </p:spPr>
        <p:txBody>
          <a:bodyPr/>
          <a:lstStyle/>
          <a:p>
            <a:r>
              <a:rPr lang="en-GB" dirty="0" smtClean="0"/>
              <a:t>Fabrication and Assembly Plans</a:t>
            </a:r>
            <a:endParaRPr lang="en-GB" dirty="0"/>
          </a:p>
        </p:txBody>
      </p:sp>
      <p:sp>
        <p:nvSpPr>
          <p:cNvPr id="3" name="Text Placeholder 2"/>
          <p:cNvSpPr>
            <a:spLocks noGrp="1"/>
          </p:cNvSpPr>
          <p:nvPr>
            <p:ph type="body" sz="quarter" idx="10"/>
          </p:nvPr>
        </p:nvSpPr>
        <p:spPr>
          <a:xfrm>
            <a:off x="369184" y="1914402"/>
            <a:ext cx="8221663" cy="1721069"/>
          </a:xfrm>
        </p:spPr>
        <p:txBody>
          <a:bodyPr/>
          <a:lstStyle/>
          <a:p>
            <a:r>
              <a:rPr lang="en-GB" dirty="0" smtClean="0"/>
              <a:t>Dan Wenman</a:t>
            </a:r>
          </a:p>
          <a:p>
            <a:r>
              <a:rPr lang="en-GB" dirty="0" smtClean="0"/>
              <a:t>APA Design Review</a:t>
            </a:r>
          </a:p>
          <a:p>
            <a:r>
              <a:rPr lang="en-GB" dirty="0" smtClean="0"/>
              <a:t>13 July, 2016</a:t>
            </a:r>
          </a:p>
        </p:txBody>
      </p:sp>
    </p:spTree>
    <p:extLst>
      <p:ext uri="{BB962C8B-B14F-4D97-AF65-F5344CB8AC3E}">
        <p14:creationId xmlns:p14="http://schemas.microsoft.com/office/powerpoint/2010/main" val="174176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1911" y="2127142"/>
            <a:ext cx="5234972" cy="4045206"/>
          </a:xfrm>
          <a:prstGeom prst="rect">
            <a:avLst/>
          </a:prstGeom>
        </p:spPr>
      </p:pic>
      <p:sp>
        <p:nvSpPr>
          <p:cNvPr id="4" name="Title 3"/>
          <p:cNvSpPr>
            <a:spLocks noGrp="1"/>
          </p:cNvSpPr>
          <p:nvPr>
            <p:ph type="title"/>
          </p:nvPr>
        </p:nvSpPr>
        <p:spPr>
          <a:xfrm>
            <a:off x="454026" y="462518"/>
            <a:ext cx="8689974" cy="647102"/>
          </a:xfrm>
        </p:spPr>
        <p:txBody>
          <a:bodyPr>
            <a:noAutofit/>
          </a:bodyPr>
          <a:lstStyle/>
          <a:p>
            <a:r>
              <a:rPr lang="en-US" sz="2800" dirty="0" smtClean="0"/>
              <a:t>Handling the frame</a:t>
            </a:r>
            <a:r>
              <a:rPr lang="en-US" sz="3200" dirty="0"/>
              <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
        <p:nvSpPr>
          <p:cNvPr id="2" name="Content Placeholder 1"/>
          <p:cNvSpPr>
            <a:spLocks noGrp="1"/>
          </p:cNvSpPr>
          <p:nvPr>
            <p:ph idx="11"/>
          </p:nvPr>
        </p:nvSpPr>
        <p:spPr>
          <a:xfrm>
            <a:off x="450855" y="1263508"/>
            <a:ext cx="8232771" cy="4268518"/>
          </a:xfrm>
        </p:spPr>
        <p:txBody>
          <a:bodyPr>
            <a:normAutofit/>
          </a:bodyPr>
          <a:lstStyle/>
          <a:p>
            <a:r>
              <a:rPr lang="en-US" sz="1800" dirty="0" smtClean="0"/>
              <a:t>The APA </a:t>
            </a:r>
            <a:r>
              <a:rPr lang="en-US" sz="1800" dirty="0" err="1" smtClean="0"/>
              <a:t>trunnion</a:t>
            </a:r>
            <a:r>
              <a:rPr lang="en-US" sz="1800" dirty="0" smtClean="0"/>
              <a:t> assembly.</a:t>
            </a:r>
          </a:p>
          <a:p>
            <a:pPr lvl="1"/>
            <a:r>
              <a:rPr lang="en-US" sz="1400" dirty="0" smtClean="0"/>
              <a:t>“Interface frames” mount to the head and foot end of the APA frame and provide a </a:t>
            </a:r>
            <a:r>
              <a:rPr lang="en-US" sz="1400" dirty="0" err="1" smtClean="0"/>
              <a:t>tru</a:t>
            </a:r>
            <a:r>
              <a:rPr lang="en-US" sz="1400" dirty="0" err="1"/>
              <a:t>n</a:t>
            </a:r>
            <a:r>
              <a:rPr lang="en-US" sz="1400" dirty="0" err="1" smtClean="0"/>
              <a:t>nion</a:t>
            </a:r>
            <a:r>
              <a:rPr lang="en-US" sz="1400" dirty="0" smtClean="0"/>
              <a:t> mount to the assembly to add in handling during winding and other processing steps.</a:t>
            </a:r>
          </a:p>
          <a:p>
            <a:endParaRPr lang="en-US" sz="1800" dirty="0"/>
          </a:p>
        </p:txBody>
      </p:sp>
      <p:sp>
        <p:nvSpPr>
          <p:cNvPr id="11" name="TextBox 10"/>
          <p:cNvSpPr txBox="1"/>
          <p:nvPr/>
        </p:nvSpPr>
        <p:spPr>
          <a:xfrm>
            <a:off x="454025" y="3763926"/>
            <a:ext cx="1236551" cy="923330"/>
          </a:xfrm>
          <a:prstGeom prst="rect">
            <a:avLst/>
          </a:prstGeom>
          <a:noFill/>
        </p:spPr>
        <p:txBody>
          <a:bodyPr wrap="square" rtlCol="0">
            <a:spAutoFit/>
          </a:bodyPr>
          <a:lstStyle/>
          <a:p>
            <a:r>
              <a:rPr lang="en-US" dirty="0" smtClean="0"/>
              <a:t>Interface frame – foot end</a:t>
            </a:r>
            <a:endParaRPr lang="en-US" dirty="0"/>
          </a:p>
        </p:txBody>
      </p:sp>
      <p:sp>
        <p:nvSpPr>
          <p:cNvPr id="12" name="Rectangle 11"/>
          <p:cNvSpPr/>
          <p:nvPr/>
        </p:nvSpPr>
        <p:spPr>
          <a:xfrm>
            <a:off x="7414244" y="3301111"/>
            <a:ext cx="1729756" cy="646331"/>
          </a:xfrm>
          <a:prstGeom prst="rect">
            <a:avLst/>
          </a:prstGeom>
        </p:spPr>
        <p:txBody>
          <a:bodyPr wrap="square">
            <a:spAutoFit/>
          </a:bodyPr>
          <a:lstStyle/>
          <a:p>
            <a:r>
              <a:rPr lang="en-US" dirty="0"/>
              <a:t>Interface frame – </a:t>
            </a:r>
            <a:r>
              <a:rPr lang="en-US" dirty="0" smtClean="0"/>
              <a:t>head </a:t>
            </a:r>
            <a:r>
              <a:rPr lang="en-US" dirty="0"/>
              <a:t>end</a:t>
            </a:r>
          </a:p>
        </p:txBody>
      </p:sp>
      <p:cxnSp>
        <p:nvCxnSpPr>
          <p:cNvPr id="14" name="Straight Arrow Connector 13"/>
          <p:cNvCxnSpPr/>
          <p:nvPr/>
        </p:nvCxnSpPr>
        <p:spPr>
          <a:xfrm flipH="1" flipV="1">
            <a:off x="6734150" y="3593796"/>
            <a:ext cx="680094" cy="1701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364550" y="4225591"/>
            <a:ext cx="513236" cy="485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685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US" sz="2800" dirty="0" smtClean="0"/>
              <a:t>Handling the frame</a:t>
            </a:r>
            <a:r>
              <a:rPr lang="en-US" sz="3200" dirty="0"/>
              <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
        <p:nvSpPr>
          <p:cNvPr id="2" name="Content Placeholder 1"/>
          <p:cNvSpPr>
            <a:spLocks noGrp="1"/>
          </p:cNvSpPr>
          <p:nvPr>
            <p:ph idx="11"/>
          </p:nvPr>
        </p:nvSpPr>
        <p:spPr>
          <a:xfrm>
            <a:off x="450855" y="1263508"/>
            <a:ext cx="8232771" cy="4268518"/>
          </a:xfrm>
        </p:spPr>
        <p:txBody>
          <a:bodyPr>
            <a:normAutofit/>
          </a:bodyPr>
          <a:lstStyle/>
          <a:p>
            <a:r>
              <a:rPr lang="en-US" sz="1800" dirty="0" smtClean="0"/>
              <a:t>The APA </a:t>
            </a:r>
            <a:r>
              <a:rPr lang="en-US" sz="1800" dirty="0" err="1" smtClean="0"/>
              <a:t>trunnion</a:t>
            </a:r>
            <a:r>
              <a:rPr lang="en-US" sz="1800" dirty="0" smtClean="0"/>
              <a:t> assembly – cont.</a:t>
            </a:r>
          </a:p>
          <a:p>
            <a:pPr lvl="1"/>
            <a:r>
              <a:rPr lang="en-US" sz="1400" dirty="0" smtClean="0"/>
              <a:t>To install the interface frame, the APA frame is supported  with the vertical lift kit and the interface frame is supported on a mobile hand operated crane.</a:t>
            </a:r>
          </a:p>
          <a:p>
            <a:pPr lvl="1"/>
            <a:r>
              <a:rPr lang="en-US" sz="1400" dirty="0" smtClean="0"/>
              <a:t>The </a:t>
            </a:r>
            <a:r>
              <a:rPr lang="en-US" sz="1400" dirty="0" err="1" smtClean="0"/>
              <a:t>trunnions</a:t>
            </a:r>
            <a:r>
              <a:rPr lang="en-US" sz="1400" dirty="0" smtClean="0"/>
              <a:t> have a pillow block mounted spherical bearing on each end.  The bearing is fixed axially in the </a:t>
            </a:r>
            <a:r>
              <a:rPr lang="en-US" sz="1400" dirty="0" err="1" smtClean="0"/>
              <a:t>trunnion</a:t>
            </a:r>
            <a:r>
              <a:rPr lang="en-US" sz="1400" dirty="0" smtClean="0"/>
              <a:t> on the “”wheel” end and can slide axially on the head end.  The pillow blocks are pinned to maintain registration as needed.</a:t>
            </a:r>
            <a:endParaRPr lang="en-US" sz="1400" dirty="0"/>
          </a:p>
          <a:p>
            <a:pPr lvl="1"/>
            <a:r>
              <a:rPr lang="en-US" sz="1400" dirty="0" smtClean="0"/>
              <a:t>Counter balance weights on the interface frame allow for fine balancing of the interface frame to prevent twisting the APA frame.</a:t>
            </a:r>
          </a:p>
          <a:p>
            <a:pPr lvl="1"/>
            <a:r>
              <a:rPr lang="en-US" sz="1400" dirty="0" smtClean="0"/>
              <a:t>FEA has been used to analyzed the stress and deflection of the interface frames.  The design was driven by keeping the APA </a:t>
            </a:r>
            <a:r>
              <a:rPr lang="en-US" sz="1400" dirty="0" err="1" smtClean="0"/>
              <a:t>trunnion</a:t>
            </a:r>
            <a:r>
              <a:rPr lang="en-US" sz="1400" dirty="0" smtClean="0"/>
              <a:t> assembly deflection less than 4cm.  The results can be found on the APA review document site.</a:t>
            </a:r>
          </a:p>
          <a:p>
            <a:pPr marL="274638" lvl="1" indent="0">
              <a:buNone/>
            </a:pPr>
            <a:endParaRPr lang="en-US" sz="1400" dirty="0" smtClean="0"/>
          </a:p>
          <a:p>
            <a:pPr lvl="1"/>
            <a:endParaRPr lang="en-US" sz="1400" dirty="0" smtClean="0"/>
          </a:p>
          <a:p>
            <a:endParaRPr lang="en-US" sz="1800" dirty="0"/>
          </a:p>
        </p:txBody>
      </p:sp>
    </p:spTree>
    <p:extLst>
      <p:ext uri="{BB962C8B-B14F-4D97-AF65-F5344CB8AC3E}">
        <p14:creationId xmlns:p14="http://schemas.microsoft.com/office/powerpoint/2010/main" val="3996609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US" sz="2800" dirty="0" smtClean="0"/>
              <a:t>Handling the APA frame</a:t>
            </a:r>
            <a:r>
              <a:rPr lang="en-US" sz="3200" dirty="0"/>
              <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
        <p:nvSpPr>
          <p:cNvPr id="2" name="Content Placeholder 1"/>
          <p:cNvSpPr>
            <a:spLocks noGrp="1"/>
          </p:cNvSpPr>
          <p:nvPr>
            <p:ph idx="11"/>
          </p:nvPr>
        </p:nvSpPr>
        <p:spPr>
          <a:xfrm>
            <a:off x="450855" y="1027838"/>
            <a:ext cx="8232771" cy="4268518"/>
          </a:xfrm>
        </p:spPr>
        <p:txBody>
          <a:bodyPr>
            <a:normAutofit/>
          </a:bodyPr>
          <a:lstStyle/>
          <a:p>
            <a:r>
              <a:rPr lang="en-US" sz="1800" dirty="0" smtClean="0"/>
              <a:t>The Process Cart.</a:t>
            </a:r>
          </a:p>
          <a:p>
            <a:pPr lvl="1"/>
            <a:r>
              <a:rPr lang="en-US" sz="1400" dirty="0" smtClean="0"/>
              <a:t>The APA with </a:t>
            </a:r>
            <a:r>
              <a:rPr lang="en-US" sz="1400" dirty="0" err="1" smtClean="0"/>
              <a:t>Trunnion</a:t>
            </a:r>
            <a:r>
              <a:rPr lang="en-US" sz="1400" dirty="0" smtClean="0"/>
              <a:t> can then be mounted in the process cart.</a:t>
            </a:r>
          </a:p>
          <a:p>
            <a:pPr lvl="2"/>
            <a:r>
              <a:rPr lang="en-US" sz="1200" dirty="0" smtClean="0"/>
              <a:t>Allows for rotating the APA on its long axis 360 degrees.</a:t>
            </a:r>
          </a:p>
          <a:p>
            <a:endParaRPr lang="en-US" sz="18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39" y="2684219"/>
            <a:ext cx="3941431" cy="295607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676" r="12351"/>
          <a:stretch/>
        </p:blipFill>
        <p:spPr>
          <a:xfrm>
            <a:off x="4567240" y="2209975"/>
            <a:ext cx="4463690" cy="3904559"/>
          </a:xfrm>
          <a:prstGeom prst="rect">
            <a:avLst/>
          </a:prstGeom>
        </p:spPr>
      </p:pic>
    </p:spTree>
    <p:extLst>
      <p:ext uri="{BB962C8B-B14F-4D97-AF65-F5344CB8AC3E}">
        <p14:creationId xmlns:p14="http://schemas.microsoft.com/office/powerpoint/2010/main" val="4032565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US" sz="2800" dirty="0" smtClean="0"/>
              <a:t>Handling the APA frame</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
        <p:nvSpPr>
          <p:cNvPr id="2" name="Content Placeholder 1"/>
          <p:cNvSpPr>
            <a:spLocks noGrp="1"/>
          </p:cNvSpPr>
          <p:nvPr>
            <p:ph idx="11"/>
          </p:nvPr>
        </p:nvSpPr>
        <p:spPr>
          <a:xfrm>
            <a:off x="450855" y="1027838"/>
            <a:ext cx="8232771" cy="4268518"/>
          </a:xfrm>
        </p:spPr>
        <p:txBody>
          <a:bodyPr>
            <a:normAutofit/>
          </a:bodyPr>
          <a:lstStyle/>
          <a:p>
            <a:r>
              <a:rPr lang="en-US" sz="1800" dirty="0" smtClean="0"/>
              <a:t>The Process Cart.</a:t>
            </a:r>
          </a:p>
          <a:p>
            <a:pPr lvl="2"/>
            <a:r>
              <a:rPr lang="en-US" sz="1200" dirty="0" smtClean="0"/>
              <a:t>Most operations in the process cart will be done with the APA horizontal and supported on its edge with jack stands.  The load will be transferred to the APA through “feet” attached to the </a:t>
            </a:r>
            <a:r>
              <a:rPr lang="en-US" sz="1200" dirty="0" err="1" smtClean="0"/>
              <a:t>rivnuts</a:t>
            </a:r>
            <a:r>
              <a:rPr lang="en-US" sz="1200" dirty="0" smtClean="0"/>
              <a:t> on the edge of the frame.</a:t>
            </a:r>
            <a:endParaRPr lang="en-US" sz="1400" dirty="0" smtClean="0"/>
          </a:p>
          <a:p>
            <a:endParaRPr lang="en-US" sz="1800" dirty="0"/>
          </a:p>
        </p:txBody>
      </p:sp>
      <p:sp>
        <p:nvSpPr>
          <p:cNvPr id="9" name="TextBox 8"/>
          <p:cNvSpPr txBox="1"/>
          <p:nvPr/>
        </p:nvSpPr>
        <p:spPr>
          <a:xfrm>
            <a:off x="5927496" y="5974080"/>
            <a:ext cx="1659118" cy="369332"/>
          </a:xfrm>
          <a:prstGeom prst="rect">
            <a:avLst/>
          </a:prstGeom>
          <a:noFill/>
        </p:spPr>
        <p:txBody>
          <a:bodyPr wrap="square" rtlCol="0">
            <a:spAutoFit/>
          </a:bodyPr>
          <a:lstStyle/>
          <a:p>
            <a:r>
              <a:rPr lang="en-US" dirty="0" smtClean="0"/>
              <a:t>Jack stands</a:t>
            </a:r>
            <a:endParaRPr lang="en-US"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583" y="3354466"/>
            <a:ext cx="4003817" cy="2568486"/>
          </a:xfrm>
          <a:prstGeom prst="rect">
            <a:avLst/>
          </a:prstGeom>
        </p:spPr>
      </p:pic>
      <p:sp>
        <p:nvSpPr>
          <p:cNvPr id="5" name="TextBox 4"/>
          <p:cNvSpPr txBox="1"/>
          <p:nvPr/>
        </p:nvSpPr>
        <p:spPr>
          <a:xfrm>
            <a:off x="1706880" y="5974080"/>
            <a:ext cx="2575560" cy="369332"/>
          </a:xfrm>
          <a:prstGeom prst="rect">
            <a:avLst/>
          </a:prstGeom>
          <a:noFill/>
        </p:spPr>
        <p:txBody>
          <a:bodyPr wrap="square" rtlCol="0">
            <a:spAutoFit/>
          </a:bodyPr>
          <a:lstStyle/>
          <a:p>
            <a:r>
              <a:rPr lang="en-US" dirty="0" smtClean="0"/>
              <a:t>APA feet</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603115" y="2644775"/>
            <a:ext cx="3804920" cy="2853690"/>
          </a:xfrm>
          <a:prstGeom prst="rect">
            <a:avLst/>
          </a:prstGeom>
        </p:spPr>
      </p:pic>
      <p:sp>
        <p:nvSpPr>
          <p:cNvPr id="10" name="TextBox 9"/>
          <p:cNvSpPr txBox="1"/>
          <p:nvPr/>
        </p:nvSpPr>
        <p:spPr>
          <a:xfrm>
            <a:off x="2699631" y="2563555"/>
            <a:ext cx="1775460" cy="584775"/>
          </a:xfrm>
          <a:prstGeom prst="rect">
            <a:avLst/>
          </a:prstGeom>
          <a:noFill/>
        </p:spPr>
        <p:txBody>
          <a:bodyPr wrap="square" rtlCol="0">
            <a:spAutoFit/>
          </a:bodyPr>
          <a:lstStyle/>
          <a:p>
            <a:r>
              <a:rPr lang="en-US" sz="1600" dirty="0" smtClean="0"/>
              <a:t>Holes for mounting to frame </a:t>
            </a:r>
            <a:r>
              <a:rPr lang="en-US" sz="1600" dirty="0" err="1" smtClean="0"/>
              <a:t>rivnuts</a:t>
            </a:r>
            <a:endParaRPr lang="en-US" sz="1600" dirty="0"/>
          </a:p>
        </p:txBody>
      </p:sp>
      <p:cxnSp>
        <p:nvCxnSpPr>
          <p:cNvPr id="12" name="Straight Arrow Connector 11"/>
          <p:cNvCxnSpPr/>
          <p:nvPr/>
        </p:nvCxnSpPr>
        <p:spPr>
          <a:xfrm>
            <a:off x="3710940" y="3162097"/>
            <a:ext cx="424424" cy="11051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3497580" y="3162097"/>
            <a:ext cx="213360" cy="7164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05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855" y="107645"/>
            <a:ext cx="8229600" cy="647102"/>
          </a:xfrm>
        </p:spPr>
        <p:txBody>
          <a:bodyPr>
            <a:noAutofit/>
          </a:bodyPr>
          <a:lstStyle/>
          <a:p>
            <a:r>
              <a:rPr lang="en-US" sz="3200" dirty="0"/>
              <a:t>APA frame with epoxied components</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52441" y="2979016"/>
            <a:ext cx="4846954" cy="3138715"/>
          </a:xfrm>
          <a:prstGeom prst="rect">
            <a:avLst/>
          </a:prstGeom>
        </p:spPr>
      </p:pic>
      <p:pic>
        <p:nvPicPr>
          <p:cNvPr id="1026" name="Picture 2" descr="IMG_54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635" y="3699736"/>
            <a:ext cx="3601586" cy="222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6623" y="5959445"/>
            <a:ext cx="1844040" cy="369332"/>
          </a:xfrm>
          <a:prstGeom prst="rect">
            <a:avLst/>
          </a:prstGeom>
          <a:noFill/>
        </p:spPr>
        <p:txBody>
          <a:bodyPr wrap="square" rtlCol="0">
            <a:spAutoFit/>
          </a:bodyPr>
          <a:lstStyle/>
          <a:p>
            <a:r>
              <a:rPr lang="en-US" dirty="0" smtClean="0"/>
              <a:t>35ton Mesh jig</a:t>
            </a:r>
            <a:endParaRPr lang="en-US" dirty="0"/>
          </a:p>
        </p:txBody>
      </p:sp>
      <p:sp>
        <p:nvSpPr>
          <p:cNvPr id="8" name="TextBox 7"/>
          <p:cNvSpPr txBox="1"/>
          <p:nvPr/>
        </p:nvSpPr>
        <p:spPr>
          <a:xfrm>
            <a:off x="5242560" y="6017579"/>
            <a:ext cx="2293620" cy="369332"/>
          </a:xfrm>
          <a:prstGeom prst="rect">
            <a:avLst/>
          </a:prstGeom>
          <a:noFill/>
        </p:spPr>
        <p:txBody>
          <a:bodyPr wrap="square" rtlCol="0">
            <a:spAutoFit/>
          </a:bodyPr>
          <a:lstStyle/>
          <a:p>
            <a:r>
              <a:rPr lang="en-US" dirty="0" err="1" smtClean="0"/>
              <a:t>protoDUNE</a:t>
            </a:r>
            <a:r>
              <a:rPr lang="en-US" dirty="0" smtClean="0"/>
              <a:t> mesh jig</a:t>
            </a:r>
            <a:endParaRPr lang="en-US" dirty="0"/>
          </a:p>
        </p:txBody>
      </p:sp>
      <p:sp>
        <p:nvSpPr>
          <p:cNvPr id="2" name="Content Placeholder 1"/>
          <p:cNvSpPr>
            <a:spLocks noGrp="1"/>
          </p:cNvSpPr>
          <p:nvPr>
            <p:ph idx="11"/>
          </p:nvPr>
        </p:nvSpPr>
        <p:spPr>
          <a:xfrm>
            <a:off x="454026" y="746470"/>
            <a:ext cx="8232771" cy="4268518"/>
          </a:xfrm>
        </p:spPr>
        <p:txBody>
          <a:bodyPr>
            <a:normAutofit/>
          </a:bodyPr>
          <a:lstStyle/>
          <a:p>
            <a:r>
              <a:rPr lang="en-US" sz="1800" dirty="0" smtClean="0"/>
              <a:t>The first assembly step of preparing a frame for assembly is to bond the mesh on to the APA frame.</a:t>
            </a:r>
          </a:p>
          <a:p>
            <a:pPr lvl="1"/>
            <a:r>
              <a:rPr lang="en-US" sz="1600" dirty="0" smtClean="0"/>
              <a:t>Commercially available mesh is 1380 mm wide and is applied to one half of an APA at a time.</a:t>
            </a:r>
          </a:p>
          <a:p>
            <a:pPr lvl="1"/>
            <a:r>
              <a:rPr lang="en-US" sz="1600" dirty="0" smtClean="0"/>
              <a:t>A custom mesh jig is used to stretch and clamp the mesh to the APA frame during epoxy application and cure.</a:t>
            </a:r>
          </a:p>
          <a:p>
            <a:pPr lvl="1"/>
            <a:r>
              <a:rPr lang="en-US" sz="1600" dirty="0" smtClean="0"/>
              <a:t>After cure, the jig is removed and the mesh is trimmed.</a:t>
            </a:r>
          </a:p>
          <a:p>
            <a:pPr lvl="1"/>
            <a:endParaRPr lang="en-US" sz="1600" dirty="0" smtClean="0"/>
          </a:p>
          <a:p>
            <a:endParaRPr lang="en-US" sz="1800" dirty="0"/>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82440" y="4828859"/>
            <a:ext cx="1783080" cy="1188720"/>
          </a:xfrm>
          <a:prstGeom prst="rect">
            <a:avLst/>
          </a:prstGeom>
        </p:spPr>
      </p:pic>
      <p:sp>
        <p:nvSpPr>
          <p:cNvPr id="12" name="TextBox 11"/>
          <p:cNvSpPr txBox="1"/>
          <p:nvPr/>
        </p:nvSpPr>
        <p:spPr>
          <a:xfrm>
            <a:off x="2754792" y="6067655"/>
            <a:ext cx="1525872" cy="369332"/>
          </a:xfrm>
          <a:prstGeom prst="rect">
            <a:avLst/>
          </a:prstGeom>
          <a:noFill/>
        </p:spPr>
        <p:txBody>
          <a:bodyPr wrap="square" rtlCol="0">
            <a:spAutoFit/>
          </a:bodyPr>
          <a:lstStyle/>
          <a:p>
            <a:r>
              <a:rPr lang="en-US" dirty="0" smtClean="0"/>
              <a:t>Bonded mesh</a:t>
            </a:r>
            <a:endParaRPr lang="en-US" dirty="0"/>
          </a:p>
        </p:txBody>
      </p:sp>
      <p:cxnSp>
        <p:nvCxnSpPr>
          <p:cNvPr id="14" name="Straight Arrow Connector 13"/>
          <p:cNvCxnSpPr/>
          <p:nvPr/>
        </p:nvCxnSpPr>
        <p:spPr>
          <a:xfrm flipH="1" flipV="1">
            <a:off x="3242895" y="5286260"/>
            <a:ext cx="64185" cy="857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42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6765" y="3017934"/>
            <a:ext cx="2941162" cy="3102681"/>
          </a:xfrm>
          <a:prstGeom prst="rect">
            <a:avLst/>
          </a:prstGeom>
        </p:spPr>
      </p:pic>
      <p:sp>
        <p:nvSpPr>
          <p:cNvPr id="4" name="Title 3"/>
          <p:cNvSpPr>
            <a:spLocks noGrp="1"/>
          </p:cNvSpPr>
          <p:nvPr>
            <p:ph type="title"/>
          </p:nvPr>
        </p:nvSpPr>
        <p:spPr/>
        <p:txBody>
          <a:bodyPr>
            <a:noAutofit/>
          </a:bodyPr>
          <a:lstStyle/>
          <a:p>
            <a:r>
              <a:rPr lang="en-US" sz="3200" dirty="0"/>
              <a:t>APA frame with epoxied components</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
        <p:nvSpPr>
          <p:cNvPr id="2" name="Content Placeholder 1"/>
          <p:cNvSpPr>
            <a:spLocks noGrp="1"/>
          </p:cNvSpPr>
          <p:nvPr>
            <p:ph idx="11"/>
          </p:nvPr>
        </p:nvSpPr>
        <p:spPr>
          <a:xfrm>
            <a:off x="450856" y="1263508"/>
            <a:ext cx="3668658" cy="4268518"/>
          </a:xfrm>
        </p:spPr>
        <p:txBody>
          <a:bodyPr>
            <a:normAutofit/>
          </a:bodyPr>
          <a:lstStyle/>
          <a:p>
            <a:r>
              <a:rPr lang="en-US" sz="1800" dirty="0" smtClean="0"/>
              <a:t>The second step of preparing a frame for assembly is to bond the wire combs on to the APA frame.</a:t>
            </a:r>
          </a:p>
          <a:p>
            <a:pPr lvl="1"/>
            <a:r>
              <a:rPr lang="en-US" sz="1600" dirty="0" smtClean="0"/>
              <a:t>A “comb base prep jig” and comb base install jig is required for this process.</a:t>
            </a:r>
          </a:p>
          <a:p>
            <a:pPr lvl="2"/>
            <a:r>
              <a:rPr lang="en-US" sz="1400" dirty="0" smtClean="0"/>
              <a:t>Comb base prep jig – registers and clamps the x layer comb to its base.  Status: Design is complete and fabrication has begun.</a:t>
            </a:r>
          </a:p>
          <a:p>
            <a:endParaRPr lang="en-US" sz="1800" dirty="0"/>
          </a:p>
        </p:txBody>
      </p:sp>
      <p:sp>
        <p:nvSpPr>
          <p:cNvPr id="11" name="Content Placeholder 1"/>
          <p:cNvSpPr txBox="1">
            <a:spLocks/>
          </p:cNvSpPr>
          <p:nvPr/>
        </p:nvSpPr>
        <p:spPr>
          <a:xfrm>
            <a:off x="4576906" y="2281030"/>
            <a:ext cx="3668658" cy="4268518"/>
          </a:xfrm>
          <a:prstGeom prst="rect">
            <a:avLst/>
          </a:prstGeom>
        </p:spPr>
        <p:txBody>
          <a:bodyPr lIns="0" rIns="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1400" dirty="0" smtClean="0"/>
              <a:t>Comb base install jig – registers and clamps the x layer comb to the frame.  Status: Design is complete and fabrication has begun.</a:t>
            </a:r>
          </a:p>
          <a:p>
            <a:endParaRPr lang="en-US" sz="1800"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2513" y="3413028"/>
            <a:ext cx="3603736" cy="2461931"/>
          </a:xfrm>
          <a:prstGeom prst="rect">
            <a:avLst/>
          </a:prstGeom>
        </p:spPr>
      </p:pic>
      <p:sp>
        <p:nvSpPr>
          <p:cNvPr id="13" name="TextBox 12"/>
          <p:cNvSpPr txBox="1"/>
          <p:nvPr/>
        </p:nvSpPr>
        <p:spPr>
          <a:xfrm>
            <a:off x="3464194" y="4196913"/>
            <a:ext cx="708527" cy="369332"/>
          </a:xfrm>
          <a:prstGeom prst="rect">
            <a:avLst/>
          </a:prstGeom>
          <a:noFill/>
        </p:spPr>
        <p:txBody>
          <a:bodyPr wrap="none" rtlCol="0">
            <a:spAutoFit/>
          </a:bodyPr>
          <a:lstStyle/>
          <a:p>
            <a:r>
              <a:rPr lang="en-US" dirty="0" smtClean="0"/>
              <a:t>comb</a:t>
            </a:r>
            <a:endParaRPr lang="en-US" dirty="0"/>
          </a:p>
        </p:txBody>
      </p:sp>
      <p:sp>
        <p:nvSpPr>
          <p:cNvPr id="14" name="TextBox 13"/>
          <p:cNvSpPr txBox="1"/>
          <p:nvPr/>
        </p:nvSpPr>
        <p:spPr>
          <a:xfrm>
            <a:off x="3414781" y="5874959"/>
            <a:ext cx="622286" cy="369332"/>
          </a:xfrm>
          <a:prstGeom prst="rect">
            <a:avLst/>
          </a:prstGeom>
          <a:noFill/>
        </p:spPr>
        <p:txBody>
          <a:bodyPr wrap="none" rtlCol="0">
            <a:spAutoFit/>
          </a:bodyPr>
          <a:lstStyle/>
          <a:p>
            <a:r>
              <a:rPr lang="en-US" dirty="0" smtClean="0"/>
              <a:t>base</a:t>
            </a:r>
            <a:endParaRPr lang="en-US" dirty="0"/>
          </a:p>
        </p:txBody>
      </p:sp>
      <p:cxnSp>
        <p:nvCxnSpPr>
          <p:cNvPr id="10" name="Straight Arrow Connector 9"/>
          <p:cNvCxnSpPr/>
          <p:nvPr/>
        </p:nvCxnSpPr>
        <p:spPr>
          <a:xfrm>
            <a:off x="3952723" y="4569274"/>
            <a:ext cx="62870" cy="752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4" idx="0"/>
          </p:cNvCxnSpPr>
          <p:nvPr/>
        </p:nvCxnSpPr>
        <p:spPr>
          <a:xfrm flipV="1">
            <a:off x="3725924" y="5446026"/>
            <a:ext cx="226799" cy="428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695083" y="5981700"/>
            <a:ext cx="3448917" cy="369332"/>
          </a:xfrm>
          <a:prstGeom prst="rect">
            <a:avLst/>
          </a:prstGeom>
          <a:noFill/>
        </p:spPr>
        <p:txBody>
          <a:bodyPr wrap="square" rtlCol="0">
            <a:spAutoFit/>
          </a:bodyPr>
          <a:lstStyle/>
          <a:p>
            <a:r>
              <a:rPr lang="en-US" dirty="0" smtClean="0"/>
              <a:t>Comb and comb base assembly</a:t>
            </a:r>
            <a:endParaRPr lang="en-US" dirty="0"/>
          </a:p>
        </p:txBody>
      </p:sp>
      <p:cxnSp>
        <p:nvCxnSpPr>
          <p:cNvPr id="19" name="Straight Arrow Connector 18"/>
          <p:cNvCxnSpPr/>
          <p:nvPr/>
        </p:nvCxnSpPr>
        <p:spPr>
          <a:xfrm flipV="1">
            <a:off x="7063740" y="5196840"/>
            <a:ext cx="213360" cy="7848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27660" y="5981700"/>
            <a:ext cx="2011680" cy="276999"/>
          </a:xfrm>
          <a:prstGeom prst="rect">
            <a:avLst/>
          </a:prstGeom>
          <a:noFill/>
        </p:spPr>
        <p:txBody>
          <a:bodyPr wrap="square" rtlCol="0">
            <a:spAutoFit/>
          </a:bodyPr>
          <a:lstStyle/>
          <a:p>
            <a:r>
              <a:rPr lang="en-US" sz="1200" dirty="0" smtClean="0"/>
              <a:t>Images: Ken </a:t>
            </a:r>
            <a:r>
              <a:rPr lang="en-US" sz="1200" dirty="0" err="1" smtClean="0"/>
              <a:t>Kriesel</a:t>
            </a:r>
            <a:endParaRPr lang="en-US" sz="1200" dirty="0"/>
          </a:p>
        </p:txBody>
      </p:sp>
    </p:spTree>
    <p:extLst>
      <p:ext uri="{BB962C8B-B14F-4D97-AF65-F5344CB8AC3E}">
        <p14:creationId xmlns:p14="http://schemas.microsoft.com/office/powerpoint/2010/main" val="1099695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GB" sz="3200" dirty="0" smtClean="0"/>
              <a:t>Board assembly</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sp>
        <p:nvSpPr>
          <p:cNvPr id="2" name="Content Placeholder 1"/>
          <p:cNvSpPr>
            <a:spLocks noGrp="1"/>
          </p:cNvSpPr>
          <p:nvPr>
            <p:ph idx="11"/>
          </p:nvPr>
        </p:nvSpPr>
        <p:spPr>
          <a:xfrm>
            <a:off x="369187" y="1109620"/>
            <a:ext cx="4764311" cy="4268518"/>
          </a:xfrm>
        </p:spPr>
        <p:txBody>
          <a:bodyPr>
            <a:normAutofit/>
          </a:bodyPr>
          <a:lstStyle/>
          <a:p>
            <a:r>
              <a:rPr lang="en-US" sz="1800" dirty="0" smtClean="0"/>
              <a:t>Assembled </a:t>
            </a:r>
            <a:r>
              <a:rPr lang="en-US" sz="1800" dirty="0" err="1" smtClean="0"/>
              <a:t>edgeboards</a:t>
            </a:r>
            <a:r>
              <a:rPr lang="en-US" sz="1800" dirty="0" smtClean="0"/>
              <a:t> are needed for the to begin the assembly of the basic APA.</a:t>
            </a:r>
          </a:p>
          <a:p>
            <a:r>
              <a:rPr lang="en-US" sz="1800" dirty="0" smtClean="0"/>
              <a:t>Edge board tooth strips are bonded to the edge of the G-10 boards using custom tooling jigs.</a:t>
            </a:r>
            <a:endParaRPr lang="en-US" sz="180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4439065" y="2080686"/>
            <a:ext cx="4952142" cy="3714106"/>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889" y="3195506"/>
            <a:ext cx="4110086" cy="3082565"/>
          </a:xfrm>
          <a:prstGeom prst="rect">
            <a:avLst/>
          </a:prstGeom>
        </p:spPr>
      </p:pic>
    </p:spTree>
    <p:extLst>
      <p:ext uri="{BB962C8B-B14F-4D97-AF65-F5344CB8AC3E}">
        <p14:creationId xmlns:p14="http://schemas.microsoft.com/office/powerpoint/2010/main" val="1429026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GB" sz="3200" dirty="0" smtClean="0"/>
              <a:t>Board assembly</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414"/>
          <a:stretch/>
        </p:blipFill>
        <p:spPr>
          <a:xfrm rot="5400000">
            <a:off x="2853069" y="1117716"/>
            <a:ext cx="4024680" cy="6351309"/>
          </a:xfrm>
          <a:prstGeom prst="rect">
            <a:avLst/>
          </a:prstGeom>
        </p:spPr>
      </p:pic>
      <p:sp>
        <p:nvSpPr>
          <p:cNvPr id="2" name="Content Placeholder 1"/>
          <p:cNvSpPr>
            <a:spLocks noGrp="1"/>
          </p:cNvSpPr>
          <p:nvPr>
            <p:ph idx="11"/>
          </p:nvPr>
        </p:nvSpPr>
        <p:spPr>
          <a:xfrm>
            <a:off x="369187" y="1109620"/>
            <a:ext cx="7671877" cy="4268518"/>
          </a:xfrm>
        </p:spPr>
        <p:txBody>
          <a:bodyPr>
            <a:normAutofit/>
          </a:bodyPr>
          <a:lstStyle/>
          <a:p>
            <a:r>
              <a:rPr lang="en-US" sz="1800" dirty="0" err="1" smtClean="0"/>
              <a:t>Edgeboard</a:t>
            </a:r>
            <a:r>
              <a:rPr lang="en-US" sz="1800" dirty="0" smtClean="0"/>
              <a:t> assembly</a:t>
            </a:r>
          </a:p>
          <a:p>
            <a:pPr lvl="1"/>
            <a:r>
              <a:rPr lang="en-US" sz="1600" dirty="0" smtClean="0"/>
              <a:t>With the APA frame horizontal in the process cart the X-layer </a:t>
            </a:r>
            <a:r>
              <a:rPr lang="en-US" sz="1600" dirty="0" err="1" smtClean="0"/>
              <a:t>edgeboards</a:t>
            </a:r>
            <a:r>
              <a:rPr lang="en-US" sz="1600" dirty="0" smtClean="0"/>
              <a:t> and </a:t>
            </a:r>
            <a:r>
              <a:rPr lang="en-US" sz="1600" dirty="0" err="1" smtClean="0"/>
              <a:t>wireboards</a:t>
            </a:r>
            <a:r>
              <a:rPr lang="en-US" sz="1600" dirty="0" smtClean="0"/>
              <a:t> are mounted to the frame using board alignment sleeves and mounting screws.</a:t>
            </a:r>
            <a:endParaRPr lang="en-US" sz="1600" dirty="0"/>
          </a:p>
        </p:txBody>
      </p:sp>
    </p:spTree>
    <p:extLst>
      <p:ext uri="{BB962C8B-B14F-4D97-AF65-F5344CB8AC3E}">
        <p14:creationId xmlns:p14="http://schemas.microsoft.com/office/powerpoint/2010/main" val="231014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37" y="-426166"/>
            <a:ext cx="5206738" cy="4023388"/>
          </a:xfrm>
          <a:prstGeom prst="rect">
            <a:avLst/>
          </a:prstGeom>
        </p:spPr>
      </p:pic>
      <p:sp>
        <p:nvSpPr>
          <p:cNvPr id="4" name="Title 3"/>
          <p:cNvSpPr>
            <a:spLocks noGrp="1"/>
          </p:cNvSpPr>
          <p:nvPr>
            <p:ph type="title"/>
          </p:nvPr>
        </p:nvSpPr>
        <p:spPr>
          <a:xfrm>
            <a:off x="190591" y="138967"/>
            <a:ext cx="8689974" cy="647102"/>
          </a:xfrm>
        </p:spPr>
        <p:txBody>
          <a:bodyPr>
            <a:noAutofit/>
          </a:bodyPr>
          <a:lstStyle/>
          <a:p>
            <a:r>
              <a:rPr lang="en-GB" sz="3200" dirty="0" smtClean="0"/>
              <a:t>Winding</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
        <p:nvSpPr>
          <p:cNvPr id="2" name="Content Placeholder 1"/>
          <p:cNvSpPr>
            <a:spLocks noGrp="1"/>
          </p:cNvSpPr>
          <p:nvPr>
            <p:ph idx="11"/>
          </p:nvPr>
        </p:nvSpPr>
        <p:spPr>
          <a:xfrm>
            <a:off x="5607348" y="199400"/>
            <a:ext cx="3231852" cy="4268518"/>
          </a:xfrm>
        </p:spPr>
        <p:txBody>
          <a:bodyPr>
            <a:normAutofit/>
          </a:bodyPr>
          <a:lstStyle/>
          <a:p>
            <a:r>
              <a:rPr lang="en-US" sz="1800" dirty="0" smtClean="0"/>
              <a:t>After the boards are mounted, the APA is rotated vertical (on edge) and the APA </a:t>
            </a:r>
            <a:r>
              <a:rPr lang="en-US" sz="1800" dirty="0" err="1" smtClean="0"/>
              <a:t>trunnion</a:t>
            </a:r>
            <a:r>
              <a:rPr lang="en-US" sz="1800" dirty="0" smtClean="0"/>
              <a:t> assembly is lifted into the winding machine with the vertical lift kit.</a:t>
            </a:r>
            <a:endParaRPr lang="en-US" sz="1800" dirty="0"/>
          </a:p>
        </p:txBody>
      </p:sp>
      <p:sp>
        <p:nvSpPr>
          <p:cNvPr id="5" name="TextBox 4"/>
          <p:cNvSpPr txBox="1"/>
          <p:nvPr/>
        </p:nvSpPr>
        <p:spPr>
          <a:xfrm>
            <a:off x="0" y="3412556"/>
            <a:ext cx="3512820" cy="369332"/>
          </a:xfrm>
          <a:prstGeom prst="rect">
            <a:avLst/>
          </a:prstGeom>
          <a:noFill/>
        </p:spPr>
        <p:txBody>
          <a:bodyPr wrap="square" rtlCol="0">
            <a:spAutoFit/>
          </a:bodyPr>
          <a:lstStyle/>
          <a:p>
            <a:r>
              <a:rPr lang="en-US" dirty="0" err="1" smtClean="0"/>
              <a:t>Iso</a:t>
            </a:r>
            <a:r>
              <a:rPr lang="en-US" dirty="0" smtClean="0"/>
              <a:t> view of the winding machine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300" y="2282171"/>
            <a:ext cx="4762500" cy="3571875"/>
          </a:xfrm>
          <a:prstGeom prst="rect">
            <a:avLst/>
          </a:prstGeom>
        </p:spPr>
      </p:pic>
      <p:sp>
        <p:nvSpPr>
          <p:cNvPr id="11" name="TextBox 10"/>
          <p:cNvSpPr txBox="1"/>
          <p:nvPr/>
        </p:nvSpPr>
        <p:spPr>
          <a:xfrm>
            <a:off x="3924300" y="5928360"/>
            <a:ext cx="2720340" cy="369332"/>
          </a:xfrm>
          <a:prstGeom prst="rect">
            <a:avLst/>
          </a:prstGeom>
          <a:noFill/>
        </p:spPr>
        <p:txBody>
          <a:bodyPr wrap="square" rtlCol="0">
            <a:spAutoFit/>
          </a:bodyPr>
          <a:lstStyle/>
          <a:p>
            <a:r>
              <a:rPr lang="en-US" dirty="0" smtClean="0"/>
              <a:t>Status as of June 22, 2016</a:t>
            </a:r>
            <a:endParaRPr lang="en-US" dirty="0"/>
          </a:p>
        </p:txBody>
      </p:sp>
    </p:spTree>
    <p:extLst>
      <p:ext uri="{BB962C8B-B14F-4D97-AF65-F5344CB8AC3E}">
        <p14:creationId xmlns:p14="http://schemas.microsoft.com/office/powerpoint/2010/main" val="619584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GB" sz="3200" dirty="0" smtClean="0"/>
              <a:t>Winding</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
        <p:nvSpPr>
          <p:cNvPr id="2" name="Content Placeholder 1"/>
          <p:cNvSpPr>
            <a:spLocks noGrp="1"/>
          </p:cNvSpPr>
          <p:nvPr>
            <p:ph idx="11"/>
          </p:nvPr>
        </p:nvSpPr>
        <p:spPr>
          <a:xfrm>
            <a:off x="369186" y="1109619"/>
            <a:ext cx="7389073" cy="4838693"/>
          </a:xfrm>
        </p:spPr>
        <p:txBody>
          <a:bodyPr>
            <a:normAutofit lnSpcReduction="10000"/>
          </a:bodyPr>
          <a:lstStyle/>
          <a:p>
            <a:pPr lvl="1"/>
            <a:r>
              <a:rPr lang="en-US" sz="1600" dirty="0" smtClean="0"/>
              <a:t>The winding machine</a:t>
            </a:r>
          </a:p>
          <a:p>
            <a:pPr lvl="2"/>
            <a:r>
              <a:rPr lang="en-US" sz="1400" dirty="0" smtClean="0"/>
              <a:t>Under development for a little over a year.</a:t>
            </a:r>
          </a:p>
          <a:p>
            <a:pPr lvl="2"/>
            <a:r>
              <a:rPr lang="en-US" sz="1400" dirty="0" smtClean="0"/>
              <a:t>Wraps 28km of wire on each APA. ( A few of these km are eventually trimmed off in the process.) </a:t>
            </a:r>
          </a:p>
          <a:p>
            <a:pPr lvl="2"/>
            <a:r>
              <a:rPr lang="en-US" sz="1400" dirty="0" smtClean="0"/>
              <a:t>Accurately passes a winding head that wraps tensioned wire around the APA in a continuous process. (Wires will be periodically soldered to limit redo if a wire breaks.)</a:t>
            </a:r>
          </a:p>
          <a:p>
            <a:pPr lvl="2"/>
            <a:r>
              <a:rPr lang="en-US" sz="1400" dirty="0" smtClean="0"/>
              <a:t>A vision system accurately measures the location of the </a:t>
            </a:r>
            <a:r>
              <a:rPr lang="en-US" sz="1400" dirty="0" err="1" smtClean="0"/>
              <a:t>edgeboard</a:t>
            </a:r>
            <a:r>
              <a:rPr lang="en-US" sz="1400" dirty="0" smtClean="0"/>
              <a:t> pins in the machine coordinate system.</a:t>
            </a:r>
          </a:p>
          <a:p>
            <a:pPr lvl="2"/>
            <a:r>
              <a:rPr lang="en-US" sz="1400" dirty="0" smtClean="0"/>
              <a:t>The design passed an external design review in December of 2015.</a:t>
            </a:r>
          </a:p>
          <a:p>
            <a:pPr lvl="2"/>
            <a:r>
              <a:rPr lang="en-US" sz="1400" dirty="0" smtClean="0"/>
              <a:t>Many documents including the system requirements document, software requirements document, FMEA, and the test and integration plan can be found on the APA review document site.</a:t>
            </a:r>
          </a:p>
          <a:p>
            <a:pPr lvl="2"/>
            <a:r>
              <a:rPr lang="en-US" sz="1400" dirty="0" smtClean="0"/>
              <a:t>Near term schedule:</a:t>
            </a:r>
          </a:p>
          <a:p>
            <a:pPr lvl="3"/>
            <a:r>
              <a:rPr lang="en-US" sz="1200" dirty="0" smtClean="0"/>
              <a:t>Process prototype to be in the winder the week of the 18</a:t>
            </a:r>
            <a:r>
              <a:rPr lang="en-US" sz="1200" baseline="30000" dirty="0" smtClean="0"/>
              <a:t>th</a:t>
            </a:r>
            <a:r>
              <a:rPr lang="en-US" sz="1200" dirty="0" smtClean="0"/>
              <a:t>.</a:t>
            </a:r>
          </a:p>
          <a:p>
            <a:pPr lvl="3"/>
            <a:r>
              <a:rPr lang="en-US" sz="1200" dirty="0" smtClean="0"/>
              <a:t>The vision system to be tested the week of the 25</a:t>
            </a:r>
            <a:r>
              <a:rPr lang="en-US" sz="1200" baseline="30000" dirty="0" smtClean="0"/>
              <a:t>th</a:t>
            </a:r>
            <a:r>
              <a:rPr lang="en-US" sz="1200" dirty="0" smtClean="0"/>
              <a:t>.</a:t>
            </a:r>
            <a:endParaRPr lang="en-US" sz="1200" dirty="0"/>
          </a:p>
          <a:p>
            <a:pPr lvl="3"/>
            <a:r>
              <a:rPr lang="en-US" sz="1200" dirty="0" smtClean="0"/>
              <a:t>Start winding the process frame on August 2.</a:t>
            </a:r>
          </a:p>
          <a:p>
            <a:pPr lvl="2"/>
            <a:endParaRPr lang="en-US" sz="1400" dirty="0" smtClean="0"/>
          </a:p>
          <a:p>
            <a:pPr lvl="2"/>
            <a:endParaRPr lang="en-US" sz="1400" dirty="0"/>
          </a:p>
        </p:txBody>
      </p:sp>
    </p:spTree>
    <p:extLst>
      <p:ext uri="{BB962C8B-B14F-4D97-AF65-F5344CB8AC3E}">
        <p14:creationId xmlns:p14="http://schemas.microsoft.com/office/powerpoint/2010/main" val="46936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a:t>Fabrication and Assembly Plans</a:t>
            </a:r>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dirty="0"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
        <p:nvSpPr>
          <p:cNvPr id="2" name="Content Placeholder 1"/>
          <p:cNvSpPr>
            <a:spLocks noGrp="1"/>
          </p:cNvSpPr>
          <p:nvPr>
            <p:ph idx="11"/>
          </p:nvPr>
        </p:nvSpPr>
        <p:spPr/>
        <p:txBody>
          <a:bodyPr>
            <a:normAutofit/>
          </a:bodyPr>
          <a:lstStyle/>
          <a:p>
            <a:r>
              <a:rPr lang="en-US" sz="2000" dirty="0" smtClean="0"/>
              <a:t>Facility</a:t>
            </a:r>
          </a:p>
          <a:p>
            <a:r>
              <a:rPr lang="en-US" sz="2000" dirty="0" smtClean="0"/>
              <a:t>Inventory and process control</a:t>
            </a:r>
          </a:p>
          <a:p>
            <a:r>
              <a:rPr lang="en-US" sz="2000" dirty="0" smtClean="0"/>
              <a:t>APA frame fabrication</a:t>
            </a:r>
          </a:p>
          <a:p>
            <a:r>
              <a:rPr lang="en-US" sz="2000" dirty="0" smtClean="0"/>
              <a:t>Handling the APA</a:t>
            </a:r>
          </a:p>
          <a:p>
            <a:r>
              <a:rPr lang="en-US" sz="2000" dirty="0"/>
              <a:t>APA with bonded components (mesh and combs)</a:t>
            </a:r>
          </a:p>
          <a:p>
            <a:r>
              <a:rPr lang="en-US" sz="2000" dirty="0" smtClean="0"/>
              <a:t>Assembling the basic APA</a:t>
            </a:r>
          </a:p>
          <a:p>
            <a:pPr lvl="1"/>
            <a:r>
              <a:rPr lang="en-US" dirty="0" smtClean="0"/>
              <a:t>Board Assembly</a:t>
            </a:r>
          </a:p>
          <a:p>
            <a:pPr lvl="1"/>
            <a:r>
              <a:rPr lang="en-US" dirty="0" smtClean="0"/>
              <a:t>Winding</a:t>
            </a:r>
          </a:p>
          <a:p>
            <a:pPr lvl="1"/>
            <a:r>
              <a:rPr lang="en-US" dirty="0" smtClean="0"/>
              <a:t>Tension Checking</a:t>
            </a:r>
          </a:p>
          <a:p>
            <a:pPr lvl="1"/>
            <a:r>
              <a:rPr lang="en-US" dirty="0" smtClean="0"/>
              <a:t>Wire anchoring</a:t>
            </a:r>
          </a:p>
        </p:txBody>
      </p:sp>
    </p:spTree>
    <p:extLst>
      <p:ext uri="{BB962C8B-B14F-4D97-AF65-F5344CB8AC3E}">
        <p14:creationId xmlns:p14="http://schemas.microsoft.com/office/powerpoint/2010/main" val="3135499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GB" sz="3200" dirty="0" smtClean="0"/>
              <a:t>Wire distribution after winding a half layer</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
        <p:nvSpPr>
          <p:cNvPr id="2" name="Content Placeholder 1"/>
          <p:cNvSpPr>
            <a:spLocks noGrp="1"/>
          </p:cNvSpPr>
          <p:nvPr>
            <p:ph idx="11"/>
          </p:nvPr>
        </p:nvSpPr>
        <p:spPr>
          <a:xfrm>
            <a:off x="369186" y="1109619"/>
            <a:ext cx="7389073" cy="4838693"/>
          </a:xfrm>
        </p:spPr>
        <p:txBody>
          <a:bodyPr>
            <a:normAutofit/>
          </a:bodyPr>
          <a:lstStyle/>
          <a:p>
            <a:pPr lvl="2"/>
            <a:endParaRPr lang="en-US" sz="1400" dirty="0" smtClean="0"/>
          </a:p>
          <a:p>
            <a:pPr lvl="2"/>
            <a:endParaRPr lang="en-US" sz="1400" dirty="0"/>
          </a:p>
        </p:txBody>
      </p:sp>
      <p:pic>
        <p:nvPicPr>
          <p:cNvPr id="8" name="Content Placeholder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0933" y="2051571"/>
            <a:ext cx="5829300" cy="2174081"/>
          </a:xfrm>
          <a:prstGeom prst="rect">
            <a:avLst/>
          </a:prstGeom>
        </p:spPr>
      </p:pic>
      <p:sp>
        <p:nvSpPr>
          <p:cNvPr id="9" name="TextBox 5"/>
          <p:cNvSpPr txBox="1">
            <a:spLocks noChangeArrowheads="1"/>
          </p:cNvSpPr>
          <p:nvPr/>
        </p:nvSpPr>
        <p:spPr bwMode="auto">
          <a:xfrm>
            <a:off x="5375673" y="3128963"/>
            <a:ext cx="11272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dirty="0">
                <a:solidFill>
                  <a:prstClr val="black"/>
                </a:solidFill>
              </a:rPr>
              <a:t>Front wires in blue</a:t>
            </a:r>
          </a:p>
        </p:txBody>
      </p:sp>
      <p:sp>
        <p:nvSpPr>
          <p:cNvPr id="10" name="TextBox 6"/>
          <p:cNvSpPr txBox="1">
            <a:spLocks noChangeArrowheads="1"/>
          </p:cNvSpPr>
          <p:nvPr/>
        </p:nvSpPr>
        <p:spPr bwMode="auto">
          <a:xfrm>
            <a:off x="2256236" y="3128963"/>
            <a:ext cx="1217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dirty="0">
                <a:solidFill>
                  <a:prstClr val="black"/>
                </a:solidFill>
              </a:rPr>
              <a:t>Back wires in yellow</a:t>
            </a:r>
          </a:p>
        </p:txBody>
      </p:sp>
      <p:sp>
        <p:nvSpPr>
          <p:cNvPr id="11" name="TextBox 7"/>
          <p:cNvSpPr txBox="1">
            <a:spLocks noChangeArrowheads="1"/>
          </p:cNvSpPr>
          <p:nvPr/>
        </p:nvSpPr>
        <p:spPr bwMode="auto">
          <a:xfrm>
            <a:off x="3849291" y="2531270"/>
            <a:ext cx="11721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dirty="0">
                <a:solidFill>
                  <a:prstClr val="black"/>
                </a:solidFill>
              </a:rPr>
              <a:t>Both sides in green</a:t>
            </a:r>
          </a:p>
        </p:txBody>
      </p:sp>
      <p:sp>
        <p:nvSpPr>
          <p:cNvPr id="12" name="TextBox 8"/>
          <p:cNvSpPr txBox="1">
            <a:spLocks noChangeArrowheads="1"/>
          </p:cNvSpPr>
          <p:nvPr/>
        </p:nvSpPr>
        <p:spPr bwMode="auto">
          <a:xfrm>
            <a:off x="3849292" y="1860947"/>
            <a:ext cx="1217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dirty="0">
                <a:solidFill>
                  <a:prstClr val="black"/>
                </a:solidFill>
              </a:rPr>
              <a:t>Top edge in winding</a:t>
            </a:r>
          </a:p>
        </p:txBody>
      </p:sp>
      <p:sp>
        <p:nvSpPr>
          <p:cNvPr id="13" name="TextBox 12"/>
          <p:cNvSpPr txBox="1"/>
          <p:nvPr/>
        </p:nvSpPr>
        <p:spPr>
          <a:xfrm>
            <a:off x="6357446" y="4227131"/>
            <a:ext cx="1129205" cy="230832"/>
          </a:xfrm>
          <a:prstGeom prst="rect">
            <a:avLst/>
          </a:prstGeom>
          <a:noFill/>
        </p:spPr>
        <p:txBody>
          <a:bodyPr wrap="square" rtlCol="0">
            <a:spAutoFit/>
          </a:bodyPr>
          <a:lstStyle/>
          <a:p>
            <a:r>
              <a:rPr lang="en-US" sz="900" dirty="0">
                <a:solidFill>
                  <a:prstClr val="black"/>
                </a:solidFill>
              </a:rPr>
              <a:t>image: Ken Kriesel</a:t>
            </a:r>
          </a:p>
        </p:txBody>
      </p:sp>
      <p:sp>
        <p:nvSpPr>
          <p:cNvPr id="15" name="TextBox 14"/>
          <p:cNvSpPr txBox="1"/>
          <p:nvPr/>
        </p:nvSpPr>
        <p:spPr>
          <a:xfrm>
            <a:off x="1665077" y="4783063"/>
            <a:ext cx="5540543" cy="923330"/>
          </a:xfrm>
          <a:prstGeom prst="rect">
            <a:avLst/>
          </a:prstGeom>
          <a:noFill/>
        </p:spPr>
        <p:txBody>
          <a:bodyPr wrap="square" rtlCol="0">
            <a:spAutoFit/>
          </a:bodyPr>
          <a:lstStyle/>
          <a:p>
            <a:r>
              <a:rPr lang="en-US" dirty="0">
                <a:solidFill>
                  <a:srgbClr val="3C5A77"/>
                </a:solidFill>
                <a:latin typeface="Helvetica" panose="020B0604020202020204" pitchFamily="34" charset="0"/>
                <a:cs typeface="Helvetica" panose="020B0604020202020204" pitchFamily="34" charset="0"/>
              </a:rPr>
              <a:t>One half of a layer is wound at a time and then the wires are anchored and the APA is rotated 180 degrees and the second half of the layer is wound.</a:t>
            </a:r>
          </a:p>
        </p:txBody>
      </p:sp>
    </p:spTree>
    <p:extLst>
      <p:ext uri="{BB962C8B-B14F-4D97-AF65-F5344CB8AC3E}">
        <p14:creationId xmlns:p14="http://schemas.microsoft.com/office/powerpoint/2010/main" val="3242984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2770" y="2543918"/>
            <a:ext cx="5078270" cy="3808703"/>
          </a:xfrm>
          <a:prstGeom prst="rect">
            <a:avLst/>
          </a:prstGeom>
        </p:spPr>
      </p:pic>
      <p:sp>
        <p:nvSpPr>
          <p:cNvPr id="4" name="Title 3"/>
          <p:cNvSpPr>
            <a:spLocks noGrp="1"/>
          </p:cNvSpPr>
          <p:nvPr>
            <p:ph type="title"/>
          </p:nvPr>
        </p:nvSpPr>
        <p:spPr>
          <a:xfrm>
            <a:off x="454026" y="462518"/>
            <a:ext cx="8689974" cy="647102"/>
          </a:xfrm>
        </p:spPr>
        <p:txBody>
          <a:bodyPr>
            <a:noAutofit/>
          </a:bodyPr>
          <a:lstStyle/>
          <a:p>
            <a:r>
              <a:rPr lang="en-US" sz="3200" dirty="0"/>
              <a:t>Key components of the winding machine</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sp>
        <p:nvSpPr>
          <p:cNvPr id="2" name="Content Placeholder 1"/>
          <p:cNvSpPr>
            <a:spLocks noGrp="1"/>
          </p:cNvSpPr>
          <p:nvPr>
            <p:ph idx="11"/>
          </p:nvPr>
        </p:nvSpPr>
        <p:spPr>
          <a:xfrm>
            <a:off x="369186" y="1109619"/>
            <a:ext cx="7389073" cy="4838693"/>
          </a:xfrm>
        </p:spPr>
        <p:txBody>
          <a:bodyPr>
            <a:normAutofit/>
          </a:bodyPr>
          <a:lstStyle/>
          <a:p>
            <a:pPr lvl="2"/>
            <a:r>
              <a:rPr lang="en-US" sz="1400" dirty="0" smtClean="0"/>
              <a:t>The winding head delivers tensioned wire to the APA and incorporates the latching blocks that secure the winding head as it is passed from one side of the APA to the other.</a:t>
            </a:r>
          </a:p>
          <a:p>
            <a:pPr lvl="2"/>
            <a:r>
              <a:rPr lang="en-US" sz="1400" dirty="0" smtClean="0"/>
              <a:t>The compensator compensates for misalignment between the moving side and the fixed side of the z stage assembly.</a:t>
            </a:r>
          </a:p>
          <a:p>
            <a:pPr marL="625475" lvl="2" indent="0">
              <a:buNone/>
            </a:pPr>
            <a:endParaRPr lang="en-US" sz="1400" dirty="0" smtClean="0"/>
          </a:p>
        </p:txBody>
      </p:sp>
      <p:sp>
        <p:nvSpPr>
          <p:cNvPr id="9" name="TextBox 8"/>
          <p:cNvSpPr txBox="1"/>
          <p:nvPr/>
        </p:nvSpPr>
        <p:spPr>
          <a:xfrm>
            <a:off x="518486" y="3528965"/>
            <a:ext cx="1720031" cy="369332"/>
          </a:xfrm>
          <a:prstGeom prst="rect">
            <a:avLst/>
          </a:prstGeom>
          <a:noFill/>
        </p:spPr>
        <p:txBody>
          <a:bodyPr wrap="square" rtlCol="0">
            <a:spAutoFit/>
          </a:bodyPr>
          <a:lstStyle/>
          <a:p>
            <a:r>
              <a:rPr lang="en-US" dirty="0">
                <a:solidFill>
                  <a:prstClr val="black"/>
                </a:solidFill>
              </a:rPr>
              <a:t>Z stage</a:t>
            </a:r>
          </a:p>
        </p:txBody>
      </p:sp>
      <p:sp>
        <p:nvSpPr>
          <p:cNvPr id="11" name="TextBox 10"/>
          <p:cNvSpPr txBox="1"/>
          <p:nvPr/>
        </p:nvSpPr>
        <p:spPr>
          <a:xfrm>
            <a:off x="7064927" y="2286088"/>
            <a:ext cx="1570999" cy="646331"/>
          </a:xfrm>
          <a:prstGeom prst="rect">
            <a:avLst/>
          </a:prstGeom>
          <a:noFill/>
        </p:spPr>
        <p:txBody>
          <a:bodyPr wrap="square" rtlCol="0">
            <a:spAutoFit/>
          </a:bodyPr>
          <a:lstStyle/>
          <a:p>
            <a:r>
              <a:rPr lang="en-US" dirty="0">
                <a:solidFill>
                  <a:prstClr val="black"/>
                </a:solidFill>
              </a:rPr>
              <a:t>Alignment </a:t>
            </a:r>
            <a:r>
              <a:rPr lang="en-US" dirty="0" smtClean="0">
                <a:solidFill>
                  <a:prstClr val="black"/>
                </a:solidFill>
              </a:rPr>
              <a:t>compensator</a:t>
            </a:r>
            <a:endParaRPr lang="en-US" dirty="0">
              <a:solidFill>
                <a:prstClr val="black"/>
              </a:solidFill>
            </a:endParaRPr>
          </a:p>
        </p:txBody>
      </p:sp>
      <p:sp>
        <p:nvSpPr>
          <p:cNvPr id="12" name="TextBox 11"/>
          <p:cNvSpPr txBox="1"/>
          <p:nvPr/>
        </p:nvSpPr>
        <p:spPr>
          <a:xfrm>
            <a:off x="7227856" y="5230302"/>
            <a:ext cx="1408070" cy="646331"/>
          </a:xfrm>
          <a:prstGeom prst="rect">
            <a:avLst/>
          </a:prstGeom>
          <a:noFill/>
        </p:spPr>
        <p:txBody>
          <a:bodyPr wrap="square" rtlCol="0">
            <a:spAutoFit/>
          </a:bodyPr>
          <a:lstStyle/>
          <a:p>
            <a:r>
              <a:rPr lang="en-US" dirty="0" smtClean="0">
                <a:solidFill>
                  <a:prstClr val="black"/>
                </a:solidFill>
              </a:rPr>
              <a:t>Winding head</a:t>
            </a:r>
            <a:endParaRPr lang="en-US" dirty="0">
              <a:solidFill>
                <a:prstClr val="black"/>
              </a:solidFill>
            </a:endParaRPr>
          </a:p>
        </p:txBody>
      </p:sp>
      <p:cxnSp>
        <p:nvCxnSpPr>
          <p:cNvPr id="13" name="Straight Arrow Connector 12"/>
          <p:cNvCxnSpPr/>
          <p:nvPr/>
        </p:nvCxnSpPr>
        <p:spPr>
          <a:xfrm flipH="1" flipV="1">
            <a:off x="4819669" y="4611860"/>
            <a:ext cx="2456480" cy="820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11" idx="2"/>
          </p:cNvCxnSpPr>
          <p:nvPr/>
        </p:nvCxnSpPr>
        <p:spPr>
          <a:xfrm flipH="1">
            <a:off x="5571241" y="2932419"/>
            <a:ext cx="2279186" cy="11764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1281689" y="3741818"/>
            <a:ext cx="2100096" cy="556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4026" y="5284922"/>
            <a:ext cx="1041560" cy="646331"/>
          </a:xfrm>
          <a:prstGeom prst="rect">
            <a:avLst/>
          </a:prstGeom>
          <a:noFill/>
        </p:spPr>
        <p:txBody>
          <a:bodyPr wrap="square" rtlCol="0">
            <a:spAutoFit/>
          </a:bodyPr>
          <a:lstStyle/>
          <a:p>
            <a:r>
              <a:rPr lang="en-US" dirty="0" smtClean="0"/>
              <a:t>Latch stage</a:t>
            </a:r>
            <a:endParaRPr lang="en-US" dirty="0"/>
          </a:p>
        </p:txBody>
      </p:sp>
      <p:cxnSp>
        <p:nvCxnSpPr>
          <p:cNvPr id="21" name="Straight Arrow Connector 20"/>
          <p:cNvCxnSpPr/>
          <p:nvPr/>
        </p:nvCxnSpPr>
        <p:spPr>
          <a:xfrm flipV="1">
            <a:off x="1201119" y="4432515"/>
            <a:ext cx="2913681" cy="11236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80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GB" sz="3200" dirty="0" smtClean="0"/>
              <a:t>Key components in the winding machine</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sp>
        <p:nvSpPr>
          <p:cNvPr id="2" name="Content Placeholder 1"/>
          <p:cNvSpPr>
            <a:spLocks noGrp="1"/>
          </p:cNvSpPr>
          <p:nvPr>
            <p:ph idx="11"/>
          </p:nvPr>
        </p:nvSpPr>
        <p:spPr>
          <a:xfrm>
            <a:off x="369186" y="1109619"/>
            <a:ext cx="7389073" cy="4838693"/>
          </a:xfrm>
        </p:spPr>
        <p:txBody>
          <a:bodyPr>
            <a:normAutofit/>
          </a:bodyPr>
          <a:lstStyle/>
          <a:p>
            <a:pPr lvl="1"/>
            <a:r>
              <a:rPr lang="en-US" sz="1600" dirty="0" smtClean="0"/>
              <a:t>The vision system</a:t>
            </a:r>
          </a:p>
          <a:p>
            <a:pPr lvl="2"/>
            <a:r>
              <a:rPr lang="en-US" sz="1400" dirty="0" smtClean="0"/>
              <a:t>The </a:t>
            </a:r>
            <a:r>
              <a:rPr lang="en-US" sz="1400" dirty="0"/>
              <a:t>vision system can measure the location of a line of pins in the winding machine coordinate system as it travels the edge of the frame at more then 25mm/ sec.</a:t>
            </a:r>
          </a:p>
          <a:p>
            <a:pPr lvl="1"/>
            <a:endParaRPr lang="en-US" sz="1600" dirty="0" smtClean="0"/>
          </a:p>
          <a:p>
            <a:pPr lvl="2"/>
            <a:endParaRPr lang="en-US" sz="1400" dirty="0" smtClean="0"/>
          </a:p>
          <a:p>
            <a:pPr lvl="2"/>
            <a:endParaRPr lang="en-US" sz="1400" dirty="0"/>
          </a:p>
        </p:txBody>
      </p:sp>
      <p:sp>
        <p:nvSpPr>
          <p:cNvPr id="15" name="Title 1"/>
          <p:cNvSpPr txBox="1">
            <a:spLocks/>
          </p:cNvSpPr>
          <p:nvPr/>
        </p:nvSpPr>
        <p:spPr>
          <a:xfrm>
            <a:off x="845219" y="1224966"/>
            <a:ext cx="6915150" cy="994172"/>
          </a:xfrm>
          <a:prstGeom prst="rect">
            <a:avLst/>
          </a:prstGeom>
        </p:spPr>
        <p:txBody>
          <a:bodyPr vert="horz" lIns="0" tIns="0" rIns="0" bIns="0">
            <a:noAutofit/>
          </a:bodyPr>
          <a:lstStyle>
            <a:lvl1pPr algn="l" defTabSz="457200" rtl="0" fontAlgn="base">
              <a:spcBef>
                <a:spcPct val="0"/>
              </a:spcBef>
              <a:spcAft>
                <a:spcPct val="0"/>
              </a:spcAft>
              <a:defRPr sz="4000" b="1" i="0" kern="1200" baseline="0">
                <a:solidFill>
                  <a:srgbClr val="E95125"/>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sz="2400" dirty="0" smtClean="0"/>
              <a:t>  </a:t>
            </a:r>
            <a:br>
              <a:rPr lang="en-US" sz="2400" dirty="0" smtClean="0"/>
            </a:br>
            <a:endParaRPr lang="en-US" sz="1500" dirty="0">
              <a:solidFill>
                <a:srgbClr val="0070C0"/>
              </a:solidFill>
            </a:endParaRP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1037" y="3444448"/>
            <a:ext cx="3238500" cy="2428875"/>
          </a:xfrm>
          <a:prstGeom prst="rect">
            <a:avLst/>
          </a:prstGeom>
        </p:spPr>
      </p:pic>
      <p:sp>
        <p:nvSpPr>
          <p:cNvPr id="21" name="TextBox 20"/>
          <p:cNvSpPr txBox="1"/>
          <p:nvPr/>
        </p:nvSpPr>
        <p:spPr>
          <a:xfrm>
            <a:off x="3285389" y="2493223"/>
            <a:ext cx="1343025" cy="369332"/>
          </a:xfrm>
          <a:prstGeom prst="rect">
            <a:avLst/>
          </a:prstGeom>
          <a:noFill/>
        </p:spPr>
        <p:txBody>
          <a:bodyPr wrap="square" rtlCol="0">
            <a:spAutoFit/>
          </a:bodyPr>
          <a:lstStyle/>
          <a:p>
            <a:r>
              <a:rPr lang="en-US" dirty="0">
                <a:solidFill>
                  <a:prstClr val="black"/>
                </a:solidFill>
              </a:rPr>
              <a:t>Camera</a:t>
            </a:r>
          </a:p>
        </p:txBody>
      </p:sp>
      <p:sp>
        <p:nvSpPr>
          <p:cNvPr id="22" name="TextBox 21"/>
          <p:cNvSpPr txBox="1"/>
          <p:nvPr/>
        </p:nvSpPr>
        <p:spPr>
          <a:xfrm>
            <a:off x="5090482" y="2334484"/>
            <a:ext cx="1028700" cy="923330"/>
          </a:xfrm>
          <a:prstGeom prst="rect">
            <a:avLst/>
          </a:prstGeom>
          <a:noFill/>
        </p:spPr>
        <p:txBody>
          <a:bodyPr wrap="square" rtlCol="0">
            <a:spAutoFit/>
          </a:bodyPr>
          <a:lstStyle/>
          <a:p>
            <a:r>
              <a:rPr lang="en-US" dirty="0">
                <a:solidFill>
                  <a:prstClr val="black"/>
                </a:solidFill>
              </a:rPr>
              <a:t>Edge board pins</a:t>
            </a:r>
          </a:p>
        </p:txBody>
      </p:sp>
      <p:cxnSp>
        <p:nvCxnSpPr>
          <p:cNvPr id="23" name="Straight Arrow Connector 22"/>
          <p:cNvCxnSpPr/>
          <p:nvPr/>
        </p:nvCxnSpPr>
        <p:spPr>
          <a:xfrm>
            <a:off x="3849713" y="2820374"/>
            <a:ext cx="4512" cy="176611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5338487" y="3174041"/>
            <a:ext cx="18047" cy="105877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6139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GB" sz="3200" dirty="0" smtClean="0"/>
              <a:t>Winder Safety</a:t>
            </a:r>
            <a:endParaRPr lang="en-GB" sz="3200" dirty="0"/>
          </a:p>
        </p:txBody>
      </p:sp>
      <p:sp>
        <p:nvSpPr>
          <p:cNvPr id="5" name="Content Placeholder 4"/>
          <p:cNvSpPr>
            <a:spLocks noGrp="1"/>
          </p:cNvSpPr>
          <p:nvPr>
            <p:ph idx="11"/>
          </p:nvPr>
        </p:nvSpPr>
        <p:spPr/>
        <p:txBody>
          <a:bodyPr>
            <a:normAutofit fontScale="92500" lnSpcReduction="20000"/>
          </a:bodyPr>
          <a:lstStyle/>
          <a:p>
            <a:r>
              <a:rPr lang="en-US" dirty="0" smtClean="0"/>
              <a:t>Personal safety</a:t>
            </a:r>
          </a:p>
          <a:p>
            <a:pPr lvl="1"/>
            <a:r>
              <a:rPr lang="en-US" dirty="0" smtClean="0"/>
              <a:t>A light curtain will be used to keep personal away from the machine during normal operation.</a:t>
            </a:r>
          </a:p>
          <a:p>
            <a:pPr lvl="1"/>
            <a:r>
              <a:rPr lang="en-US" dirty="0" smtClean="0"/>
              <a:t>E-stops are present on both ends of the machine and on the operator interfaces.</a:t>
            </a:r>
          </a:p>
          <a:p>
            <a:r>
              <a:rPr lang="en-US" dirty="0" smtClean="0"/>
              <a:t>Machine and detector safety</a:t>
            </a:r>
          </a:p>
          <a:p>
            <a:pPr lvl="1"/>
            <a:r>
              <a:rPr lang="en-US" dirty="0" smtClean="0"/>
              <a:t>Absolute encoders are used to ensure that the machine knows where it is and the operating system will use encoder feedback to drive the machine safely as it winds.</a:t>
            </a:r>
          </a:p>
          <a:p>
            <a:pPr lvl="1"/>
            <a:r>
              <a:rPr lang="en-US" dirty="0" smtClean="0"/>
              <a:t>The safety system will use independent sensors to shut the operating system down before any unsafe conditions can occur. For example:</a:t>
            </a:r>
          </a:p>
          <a:p>
            <a:pPr lvl="2"/>
            <a:r>
              <a:rPr lang="en-US" dirty="0" smtClean="0"/>
              <a:t>Z enable ensures the z stage can not drive into the APA</a:t>
            </a:r>
          </a:p>
          <a:p>
            <a:pPr lvl="2"/>
            <a:r>
              <a:rPr lang="en-US" dirty="0" smtClean="0"/>
              <a:t>Latch sensors ensure that the winding head is present and latched before the z stage can consider </a:t>
            </a:r>
            <a:r>
              <a:rPr lang="en-US" dirty="0"/>
              <a:t>a</a:t>
            </a:r>
            <a:r>
              <a:rPr lang="en-US" dirty="0" smtClean="0"/>
              <a:t> transfer complete.</a:t>
            </a:r>
          </a:p>
          <a:p>
            <a:pPr lvl="2"/>
            <a:r>
              <a:rPr lang="en-US" dirty="0" smtClean="0"/>
              <a:t>End of travel limits make sure the motion stages do not reach their mechanical stops.</a:t>
            </a:r>
          </a:p>
          <a:p>
            <a:pPr lvl="3"/>
            <a:endParaRPr lang="en-US" dirty="0" smtClean="0"/>
          </a:p>
          <a:p>
            <a:pPr lvl="1"/>
            <a:endParaRPr lang="en-US" dirty="0"/>
          </a:p>
        </p:txBody>
      </p:sp>
    </p:spTree>
    <p:extLst>
      <p:ext uri="{BB962C8B-B14F-4D97-AF65-F5344CB8AC3E}">
        <p14:creationId xmlns:p14="http://schemas.microsoft.com/office/powerpoint/2010/main" val="2615060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GB" sz="3200" dirty="0" smtClean="0"/>
              <a:t>Winder users interface</a:t>
            </a:r>
            <a:endParaRPr lang="en-GB" sz="3200" dirty="0"/>
          </a:p>
        </p:txBody>
      </p:sp>
      <p:sp>
        <p:nvSpPr>
          <p:cNvPr id="5" name="Content Placeholder 4"/>
          <p:cNvSpPr>
            <a:spLocks noGrp="1"/>
          </p:cNvSpPr>
          <p:nvPr>
            <p:ph idx="11"/>
          </p:nvPr>
        </p:nvSpPr>
        <p:spPr>
          <a:xfrm>
            <a:off x="454026" y="1014267"/>
            <a:ext cx="8232771" cy="5070302"/>
          </a:xfrm>
        </p:spPr>
        <p:txBody>
          <a:bodyPr>
            <a:normAutofit/>
          </a:bodyPr>
          <a:lstStyle/>
          <a:p>
            <a:r>
              <a:rPr lang="en-US" dirty="0" smtClean="0"/>
              <a:t>Winder interface displays live position of the winding head and sensor states</a:t>
            </a:r>
          </a:p>
          <a:p>
            <a:pPr lvl="3"/>
            <a:endParaRPr lang="en-US" dirty="0" smtClean="0"/>
          </a:p>
          <a:p>
            <a:pPr lvl="1"/>
            <a:endParaRPr lang="en-US" dirty="0"/>
          </a:p>
        </p:txBody>
      </p:sp>
      <p:pic>
        <p:nvPicPr>
          <p:cNvPr id="2" name="2016-06-28 -- Grid_smal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43940" y="1716880"/>
            <a:ext cx="7764780" cy="4367689"/>
          </a:xfrm>
          <a:prstGeom prst="rect">
            <a:avLst/>
          </a:prstGeom>
        </p:spPr>
      </p:pic>
    </p:spTree>
    <p:extLst>
      <p:ext uri="{BB962C8B-B14F-4D97-AF65-F5344CB8AC3E}">
        <p14:creationId xmlns:p14="http://schemas.microsoft.com/office/powerpoint/2010/main" val="562007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Wire anchoring procedure</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sp>
        <p:nvSpPr>
          <p:cNvPr id="2" name="Content Placeholder 1"/>
          <p:cNvSpPr>
            <a:spLocks noGrp="1"/>
          </p:cNvSpPr>
          <p:nvPr>
            <p:ph idx="11"/>
          </p:nvPr>
        </p:nvSpPr>
        <p:spPr>
          <a:xfrm>
            <a:off x="450855" y="1077913"/>
            <a:ext cx="4563105" cy="4268518"/>
          </a:xfrm>
        </p:spPr>
        <p:txBody>
          <a:bodyPr>
            <a:normAutofit/>
          </a:bodyPr>
          <a:lstStyle/>
          <a:p>
            <a:r>
              <a:rPr lang="en-US" sz="1800" dirty="0" smtClean="0"/>
              <a:t>Wire anchoring procedure</a:t>
            </a:r>
          </a:p>
          <a:p>
            <a:pPr lvl="1"/>
            <a:r>
              <a:rPr lang="en-US" sz="1400" dirty="0" smtClean="0"/>
              <a:t>Epoxy areas are masked to keep them clean.</a:t>
            </a:r>
          </a:p>
          <a:p>
            <a:pPr lvl="1"/>
            <a:r>
              <a:rPr lang="en-US" sz="1400" dirty="0" smtClean="0"/>
              <a:t>Wires are soldered and cut.</a:t>
            </a:r>
          </a:p>
          <a:p>
            <a:pPr lvl="1"/>
            <a:r>
              <a:rPr lang="en-US" sz="1400" dirty="0" smtClean="0"/>
              <a:t>Controlled beads of epoxy are applied to the bottom surface of the next board layers before clamping these boards to the </a:t>
            </a:r>
            <a:r>
              <a:rPr lang="en-US" sz="1400" dirty="0"/>
              <a:t>board stack - “Sandwich method</a:t>
            </a:r>
            <a:r>
              <a:rPr lang="en-US" sz="1400" dirty="0" smtClean="0"/>
              <a:t>”.</a:t>
            </a:r>
          </a:p>
          <a:p>
            <a:endParaRPr lang="en-US" sz="1600" dirty="0" smtClean="0"/>
          </a:p>
          <a:p>
            <a:pPr lvl="1"/>
            <a:endParaRPr lang="en-US" sz="1600" dirty="0" smtClean="0"/>
          </a:p>
          <a:p>
            <a:endParaRPr lang="en-US" sz="18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623" y="3154713"/>
            <a:ext cx="3251156" cy="2438367"/>
          </a:xfrm>
          <a:prstGeom prst="rect">
            <a:avLst/>
          </a:prstGeom>
        </p:spPr>
      </p:pic>
      <p:sp>
        <p:nvSpPr>
          <p:cNvPr id="8" name="TextBox 7"/>
          <p:cNvSpPr txBox="1"/>
          <p:nvPr/>
        </p:nvSpPr>
        <p:spPr>
          <a:xfrm>
            <a:off x="608180" y="5638660"/>
            <a:ext cx="3712359" cy="646331"/>
          </a:xfrm>
          <a:prstGeom prst="rect">
            <a:avLst/>
          </a:prstGeom>
          <a:noFill/>
        </p:spPr>
        <p:txBody>
          <a:bodyPr wrap="square" rtlCol="0">
            <a:spAutoFit/>
          </a:bodyPr>
          <a:lstStyle/>
          <a:p>
            <a:r>
              <a:rPr lang="en-US" dirty="0" smtClean="0"/>
              <a:t>Epoxy and solder anchor – 35 ton</a:t>
            </a:r>
          </a:p>
          <a:p>
            <a:r>
              <a:rPr lang="en-US" dirty="0" smtClean="0"/>
              <a:t>Epoxy transferred using </a:t>
            </a:r>
            <a:r>
              <a:rPr lang="en-US" dirty="0" err="1" smtClean="0"/>
              <a:t>mylar</a:t>
            </a:r>
            <a:r>
              <a:rPr lang="en-US" dirty="0" smtClean="0"/>
              <a:t> tape</a:t>
            </a:r>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3960" y="1492116"/>
            <a:ext cx="2983230" cy="3977640"/>
          </a:xfrm>
          <a:prstGeom prst="rect">
            <a:avLst/>
          </a:prstGeom>
        </p:spPr>
      </p:pic>
      <p:sp>
        <p:nvSpPr>
          <p:cNvPr id="11" name="TextBox 10"/>
          <p:cNvSpPr txBox="1"/>
          <p:nvPr/>
        </p:nvSpPr>
        <p:spPr>
          <a:xfrm>
            <a:off x="4640580" y="5593080"/>
            <a:ext cx="4610100" cy="646331"/>
          </a:xfrm>
          <a:prstGeom prst="rect">
            <a:avLst/>
          </a:prstGeom>
          <a:noFill/>
        </p:spPr>
        <p:txBody>
          <a:bodyPr wrap="square" rtlCol="0">
            <a:spAutoFit/>
          </a:bodyPr>
          <a:lstStyle/>
          <a:p>
            <a:r>
              <a:rPr lang="en-US" dirty="0" smtClean="0"/>
              <a:t>Life test of sandwich method</a:t>
            </a:r>
          </a:p>
          <a:p>
            <a:r>
              <a:rPr lang="en-US" dirty="0" smtClean="0"/>
              <a:t>Epoxy transferred using the next board layer</a:t>
            </a:r>
            <a:endParaRPr lang="en-US" dirty="0"/>
          </a:p>
        </p:txBody>
      </p:sp>
    </p:spTree>
    <p:extLst>
      <p:ext uri="{BB962C8B-B14F-4D97-AF65-F5344CB8AC3E}">
        <p14:creationId xmlns:p14="http://schemas.microsoft.com/office/powerpoint/2010/main" val="1302266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Tension checking</a:t>
            </a:r>
            <a:r>
              <a:rPr lang="en-US" sz="3200" dirty="0"/>
              <a:t/>
            </a:r>
            <a:br>
              <a:rPr lang="en-US" sz="3200" dirty="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
        <p:nvSpPr>
          <p:cNvPr id="2" name="Content Placeholder 1"/>
          <p:cNvSpPr>
            <a:spLocks noGrp="1"/>
          </p:cNvSpPr>
          <p:nvPr>
            <p:ph idx="11"/>
          </p:nvPr>
        </p:nvSpPr>
        <p:spPr>
          <a:xfrm>
            <a:off x="450855" y="1263508"/>
            <a:ext cx="3519165" cy="4268518"/>
          </a:xfrm>
        </p:spPr>
        <p:txBody>
          <a:bodyPr>
            <a:normAutofit/>
          </a:bodyPr>
          <a:lstStyle/>
          <a:p>
            <a:r>
              <a:rPr lang="en-US" sz="1600" dirty="0" smtClean="0"/>
              <a:t>After winding each layer, the APA </a:t>
            </a:r>
            <a:r>
              <a:rPr lang="en-US" sz="1600" dirty="0" err="1" smtClean="0"/>
              <a:t>trunnion</a:t>
            </a:r>
            <a:r>
              <a:rPr lang="en-US" sz="1600" dirty="0" smtClean="0"/>
              <a:t> assembly is transfer back to the process cart.</a:t>
            </a:r>
          </a:p>
          <a:p>
            <a:r>
              <a:rPr lang="en-US" sz="1600" dirty="0" smtClean="0"/>
              <a:t>Wire tension is determined by measuring the natural frequency of the wire and calculating the corresponding tension.  The natural frequency is measured by focusing a laser at the wire, exciting the wire with compressed air, and measuring the frequency of the intensity of the reflected wire. </a:t>
            </a:r>
            <a:endParaRPr lang="en-US" sz="1600" dirty="0"/>
          </a:p>
          <a:p>
            <a:r>
              <a:rPr lang="en-US" sz="1600" dirty="0" smtClean="0"/>
              <a:t>Wire tension will be 100% inspected and recorded.</a:t>
            </a:r>
          </a:p>
          <a:p>
            <a:pPr marL="274638" lvl="1" indent="0">
              <a:buNone/>
            </a:pPr>
            <a:endParaRPr lang="en-US" sz="1600" dirty="0" smtClean="0"/>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8903" y="2296464"/>
            <a:ext cx="4743718" cy="3557789"/>
          </a:xfrm>
          <a:prstGeom prst="rect">
            <a:avLst/>
          </a:prstGeom>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9731" y="1140183"/>
            <a:ext cx="2568261" cy="1926196"/>
          </a:xfrm>
          <a:prstGeom prst="rect">
            <a:avLst/>
          </a:prstGeom>
        </p:spPr>
      </p:pic>
      <p:sp>
        <p:nvSpPr>
          <p:cNvPr id="17" name="Rectangle 16"/>
          <p:cNvSpPr/>
          <p:nvPr/>
        </p:nvSpPr>
        <p:spPr>
          <a:xfrm>
            <a:off x="6309731" y="1140183"/>
            <a:ext cx="2568261" cy="192619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flipV="1">
            <a:off x="7514823" y="2798741"/>
            <a:ext cx="79039" cy="14488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407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1911" y="2125980"/>
            <a:ext cx="5236475" cy="4046368"/>
          </a:xfrm>
          <a:prstGeom prst="rect">
            <a:avLst/>
          </a:prstGeom>
        </p:spPr>
      </p:pic>
      <p:sp>
        <p:nvSpPr>
          <p:cNvPr id="4" name="Title 3"/>
          <p:cNvSpPr>
            <a:spLocks noGrp="1"/>
          </p:cNvSpPr>
          <p:nvPr>
            <p:ph type="title"/>
          </p:nvPr>
        </p:nvSpPr>
        <p:spPr>
          <a:xfrm>
            <a:off x="545466" y="359042"/>
            <a:ext cx="8689974" cy="647102"/>
          </a:xfrm>
        </p:spPr>
        <p:txBody>
          <a:bodyPr>
            <a:noAutofit/>
          </a:bodyPr>
          <a:lstStyle/>
          <a:p>
            <a:r>
              <a:rPr lang="en-US" sz="2800" dirty="0" smtClean="0"/>
              <a:t>Reconfiguring the interface frame</a:t>
            </a:r>
            <a:r>
              <a:rPr lang="en-US" sz="3200" dirty="0"/>
              <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sp>
        <p:nvSpPr>
          <p:cNvPr id="2" name="Content Placeholder 1"/>
          <p:cNvSpPr>
            <a:spLocks noGrp="1"/>
          </p:cNvSpPr>
          <p:nvPr>
            <p:ph idx="11"/>
          </p:nvPr>
        </p:nvSpPr>
        <p:spPr>
          <a:xfrm>
            <a:off x="450855" y="856205"/>
            <a:ext cx="8232771" cy="4268518"/>
          </a:xfrm>
        </p:spPr>
        <p:txBody>
          <a:bodyPr>
            <a:normAutofit/>
          </a:bodyPr>
          <a:lstStyle/>
          <a:p>
            <a:r>
              <a:rPr lang="en-US" sz="1400" dirty="0" smtClean="0"/>
              <a:t>After wires are anchored, the interface frames need to be remounted.</a:t>
            </a:r>
          </a:p>
          <a:p>
            <a:pPr lvl="1"/>
            <a:r>
              <a:rPr lang="en-US" sz="1200" dirty="0" smtClean="0"/>
              <a:t>The APA is lifted from the process cart with the vertical lift kit.</a:t>
            </a:r>
          </a:p>
          <a:p>
            <a:pPr lvl="1"/>
            <a:r>
              <a:rPr lang="en-US" sz="1200" dirty="0" smtClean="0"/>
              <a:t>The interface frames are removed with the aide of a mobile hand operated crane, a temporary lift point is added on the counter balance end, the frames are rotated 180 degrees and reconnected.</a:t>
            </a:r>
          </a:p>
          <a:p>
            <a:pPr lvl="1"/>
            <a:r>
              <a:rPr lang="en-US" sz="1200" dirty="0" smtClean="0"/>
              <a:t>The </a:t>
            </a:r>
            <a:r>
              <a:rPr lang="en-US" sz="1200" dirty="0" err="1" smtClean="0"/>
              <a:t>trunnion</a:t>
            </a:r>
            <a:r>
              <a:rPr lang="en-US" sz="1200" dirty="0" smtClean="0"/>
              <a:t> assembly is then transferred back to the winder and rotated 180 degrees.</a:t>
            </a:r>
            <a:endParaRPr lang="en-US" sz="900" dirty="0" smtClean="0"/>
          </a:p>
          <a:p>
            <a:endParaRPr lang="en-US" sz="1800" dirty="0"/>
          </a:p>
        </p:txBody>
      </p:sp>
      <p:sp>
        <p:nvSpPr>
          <p:cNvPr id="11" name="TextBox 10"/>
          <p:cNvSpPr txBox="1"/>
          <p:nvPr/>
        </p:nvSpPr>
        <p:spPr>
          <a:xfrm>
            <a:off x="454025" y="4663058"/>
            <a:ext cx="1236551" cy="923330"/>
          </a:xfrm>
          <a:prstGeom prst="rect">
            <a:avLst/>
          </a:prstGeom>
          <a:noFill/>
        </p:spPr>
        <p:txBody>
          <a:bodyPr wrap="square" rtlCol="0">
            <a:spAutoFit/>
          </a:bodyPr>
          <a:lstStyle/>
          <a:p>
            <a:r>
              <a:rPr lang="en-US" dirty="0" smtClean="0"/>
              <a:t>Interface frame – foot end</a:t>
            </a:r>
            <a:endParaRPr lang="en-US" dirty="0"/>
          </a:p>
        </p:txBody>
      </p:sp>
      <p:sp>
        <p:nvSpPr>
          <p:cNvPr id="12" name="Rectangle 11"/>
          <p:cNvSpPr/>
          <p:nvPr/>
        </p:nvSpPr>
        <p:spPr>
          <a:xfrm>
            <a:off x="7284704" y="3947442"/>
            <a:ext cx="1729756" cy="646331"/>
          </a:xfrm>
          <a:prstGeom prst="rect">
            <a:avLst/>
          </a:prstGeom>
        </p:spPr>
        <p:txBody>
          <a:bodyPr wrap="square">
            <a:spAutoFit/>
          </a:bodyPr>
          <a:lstStyle/>
          <a:p>
            <a:r>
              <a:rPr lang="en-US" dirty="0"/>
              <a:t>Interface frame – </a:t>
            </a:r>
            <a:r>
              <a:rPr lang="en-US" dirty="0" smtClean="0"/>
              <a:t>head end</a:t>
            </a:r>
            <a:endParaRPr lang="en-US" dirty="0"/>
          </a:p>
        </p:txBody>
      </p:sp>
      <p:cxnSp>
        <p:nvCxnSpPr>
          <p:cNvPr id="14" name="Straight Arrow Connector 13"/>
          <p:cNvCxnSpPr/>
          <p:nvPr/>
        </p:nvCxnSpPr>
        <p:spPr>
          <a:xfrm flipH="1" flipV="1">
            <a:off x="6651834" y="3521846"/>
            <a:ext cx="884346" cy="5319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364550" y="4953000"/>
            <a:ext cx="513235" cy="266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463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Installation of combs after winding</a:t>
            </a:r>
            <a:r>
              <a:rPr lang="en-US" sz="3200" dirty="0"/>
              <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sp>
        <p:nvSpPr>
          <p:cNvPr id="2" name="Content Placeholder 1"/>
          <p:cNvSpPr>
            <a:spLocks noGrp="1"/>
          </p:cNvSpPr>
          <p:nvPr>
            <p:ph idx="11"/>
          </p:nvPr>
        </p:nvSpPr>
        <p:spPr>
          <a:xfrm>
            <a:off x="450855" y="988052"/>
            <a:ext cx="8232771" cy="4268518"/>
          </a:xfrm>
        </p:spPr>
        <p:txBody>
          <a:bodyPr>
            <a:normAutofit/>
          </a:bodyPr>
          <a:lstStyle/>
          <a:p>
            <a:r>
              <a:rPr lang="en-US" sz="1800" dirty="0" smtClean="0"/>
              <a:t>After a full layer is wound the APA </a:t>
            </a:r>
            <a:r>
              <a:rPr lang="en-US" sz="1800" dirty="0" err="1" smtClean="0"/>
              <a:t>trunnion</a:t>
            </a:r>
            <a:r>
              <a:rPr lang="en-US" sz="1800" dirty="0" smtClean="0"/>
              <a:t> assembly is transferred back to the process cart and the wire anchoring and tension checking processes are repeated for the second half.  </a:t>
            </a:r>
          </a:p>
          <a:p>
            <a:r>
              <a:rPr lang="en-US" sz="1800" dirty="0" smtClean="0"/>
              <a:t>After a full wire layer is completed, the combs for the next layer must be bonded to the combs for the layer just completed.</a:t>
            </a:r>
          </a:p>
          <a:p>
            <a:r>
              <a:rPr lang="en-US" sz="1600" dirty="0" smtClean="0"/>
              <a:t>A “comb to comb jig” is required for this process.</a:t>
            </a:r>
          </a:p>
          <a:p>
            <a:pPr lvl="2"/>
            <a:r>
              <a:rPr lang="en-US" sz="1400" dirty="0" smtClean="0"/>
              <a:t>Comb to comb jig – registers and bonds the comb for the layer about to be wound to the layer that has just been wound.</a:t>
            </a:r>
          </a:p>
          <a:p>
            <a:endParaRPr lang="en-US" sz="1800"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6560" y="3562156"/>
            <a:ext cx="3680460" cy="2760345"/>
          </a:xfrm>
          <a:prstGeom prst="rect">
            <a:avLst/>
          </a:prstGeom>
        </p:spPr>
      </p:pic>
      <p:sp>
        <p:nvSpPr>
          <p:cNvPr id="8" name="TextBox 7"/>
          <p:cNvSpPr txBox="1"/>
          <p:nvPr/>
        </p:nvSpPr>
        <p:spPr>
          <a:xfrm>
            <a:off x="3391057" y="5842275"/>
            <a:ext cx="3012242" cy="369332"/>
          </a:xfrm>
          <a:prstGeom prst="rect">
            <a:avLst/>
          </a:prstGeom>
          <a:noFill/>
        </p:spPr>
        <p:txBody>
          <a:bodyPr wrap="square" rtlCol="0">
            <a:spAutoFit/>
          </a:bodyPr>
          <a:lstStyle/>
          <a:p>
            <a:r>
              <a:rPr lang="en-US" dirty="0" smtClean="0"/>
              <a:t>Comb jig for the 35ton APA’s</a:t>
            </a:r>
            <a:endParaRPr lang="en-US" dirty="0"/>
          </a:p>
        </p:txBody>
      </p:sp>
    </p:spTree>
    <p:extLst>
      <p:ext uri="{BB962C8B-B14F-4D97-AF65-F5344CB8AC3E}">
        <p14:creationId xmlns:p14="http://schemas.microsoft.com/office/powerpoint/2010/main" val="3405265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6-Mar-2016</a:t>
            </a:r>
            <a:endParaRPr lang="en-US" dirty="0"/>
          </a:p>
        </p:txBody>
      </p:sp>
      <p:sp>
        <p:nvSpPr>
          <p:cNvPr id="3" name="Footer Placeholder 2"/>
          <p:cNvSpPr>
            <a:spLocks noGrp="1"/>
          </p:cNvSpPr>
          <p:nvPr>
            <p:ph type="ftr" sz="quarter" idx="11"/>
          </p:nvPr>
        </p:nvSpPr>
        <p:spPr/>
        <p:txBody>
          <a:bodyPr/>
          <a:lstStyle/>
          <a:p>
            <a:r>
              <a:rPr lang="en-GB" smtClean="0"/>
              <a:t>Dan Wenman | FC Installation</a:t>
            </a:r>
            <a:endParaRPr lang="en-US" dirty="0"/>
          </a:p>
        </p:txBody>
      </p:sp>
      <p:sp>
        <p:nvSpPr>
          <p:cNvPr id="4" name="Slide Number Placeholder 3"/>
          <p:cNvSpPr>
            <a:spLocks noGrp="1"/>
          </p:cNvSpPr>
          <p:nvPr>
            <p:ph type="sldNum" sz="quarter" idx="12"/>
          </p:nvPr>
        </p:nvSpPr>
        <p:spPr/>
        <p:txBody>
          <a:bodyPr/>
          <a:lstStyle/>
          <a:p>
            <a:fld id="{CCE63EB2-1AE2-4521-B8B8-C80781883A92}" type="slidenum">
              <a:rPr lang="en-US" smtClean="0"/>
              <a:pPr/>
              <a:t>29</a:t>
            </a:fld>
            <a:endParaRPr lang="en-US" dirty="0"/>
          </a:p>
        </p:txBody>
      </p:sp>
      <p:sp>
        <p:nvSpPr>
          <p:cNvPr id="13" name="Rectangle 12"/>
          <p:cNvSpPr/>
          <p:nvPr/>
        </p:nvSpPr>
        <p:spPr>
          <a:xfrm>
            <a:off x="569405" y="291354"/>
            <a:ext cx="2701381" cy="523220"/>
          </a:xfrm>
          <a:prstGeom prst="rect">
            <a:avLst/>
          </a:prstGeom>
        </p:spPr>
        <p:txBody>
          <a:bodyPr wrap="none">
            <a:spAutoFit/>
          </a:bodyPr>
          <a:lstStyle/>
          <a:p>
            <a:r>
              <a:rPr lang="en-US" sz="2800" b="1" dirty="0" smtClean="0">
                <a:solidFill>
                  <a:srgbClr val="E95125"/>
                </a:solidFill>
                <a:latin typeface="Helvetica"/>
              </a:rPr>
              <a:t>Storage Frame</a:t>
            </a:r>
            <a:endParaRPr lang="en-US" dirty="0"/>
          </a:p>
        </p:txBody>
      </p:sp>
      <p:sp>
        <p:nvSpPr>
          <p:cNvPr id="14" name="Rectangle 13"/>
          <p:cNvSpPr/>
          <p:nvPr/>
        </p:nvSpPr>
        <p:spPr>
          <a:xfrm>
            <a:off x="666623" y="904519"/>
            <a:ext cx="2549017" cy="738664"/>
          </a:xfrm>
          <a:prstGeom prst="rect">
            <a:avLst/>
          </a:prstGeom>
        </p:spPr>
        <p:txBody>
          <a:bodyPr wrap="square">
            <a:spAutoFit/>
          </a:bodyPr>
          <a:lstStyle/>
          <a:p>
            <a:pPr marL="256032" lvl="0" indent="-265176">
              <a:spcBef>
                <a:spcPts val="1200"/>
              </a:spcBef>
              <a:spcAft>
                <a:spcPts val="0"/>
              </a:spcAft>
              <a:buFont typeface="Arial"/>
              <a:buChar char="•"/>
            </a:pPr>
            <a:r>
              <a:rPr lang="en-US" sz="1400" dirty="0" smtClean="0">
                <a:solidFill>
                  <a:srgbClr val="3C5A77"/>
                </a:solidFill>
                <a:latin typeface="Helvetica"/>
              </a:rPr>
              <a:t>Four position storage rack for in process or finished APAs.</a:t>
            </a:r>
          </a:p>
        </p:txBody>
      </p:sp>
      <p:sp>
        <p:nvSpPr>
          <p:cNvPr id="7" name="TextBox 6"/>
          <p:cNvSpPr txBox="1"/>
          <p:nvPr/>
        </p:nvSpPr>
        <p:spPr>
          <a:xfrm>
            <a:off x="6770299" y="5524500"/>
            <a:ext cx="1794581" cy="276999"/>
          </a:xfrm>
          <a:prstGeom prst="rect">
            <a:avLst/>
          </a:prstGeom>
          <a:noFill/>
        </p:spPr>
        <p:txBody>
          <a:bodyPr wrap="square" rtlCol="0">
            <a:spAutoFit/>
          </a:bodyPr>
          <a:lstStyle/>
          <a:p>
            <a:r>
              <a:rPr lang="en-US" sz="1200" dirty="0" smtClean="0"/>
              <a:t>Image: Ken </a:t>
            </a:r>
            <a:r>
              <a:rPr lang="en-US" sz="1200" dirty="0" err="1" smtClean="0"/>
              <a:t>Kriesel</a:t>
            </a:r>
            <a:endParaRPr lang="en-US" sz="1200"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284220" y="1021080"/>
            <a:ext cx="5417820" cy="5143500"/>
          </a:xfrm>
          <a:prstGeom prst="rect">
            <a:avLst/>
          </a:prstGeom>
        </p:spPr>
      </p:pic>
    </p:spTree>
    <p:extLst>
      <p:ext uri="{BB962C8B-B14F-4D97-AF65-F5344CB8AC3E}">
        <p14:creationId xmlns:p14="http://schemas.microsoft.com/office/powerpoint/2010/main" val="50362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Facility at PSL</a:t>
            </a:r>
            <a:endParaRPr lang="en-GB" sz="44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2" name="Content Placeholder 1"/>
          <p:cNvSpPr>
            <a:spLocks noGrp="1"/>
          </p:cNvSpPr>
          <p:nvPr>
            <p:ph idx="11"/>
          </p:nvPr>
        </p:nvSpPr>
        <p:spPr>
          <a:xfrm>
            <a:off x="454030" y="1207770"/>
            <a:ext cx="4143772" cy="5070302"/>
          </a:xfrm>
        </p:spPr>
        <p:txBody>
          <a:bodyPr>
            <a:normAutofit/>
          </a:bodyPr>
          <a:lstStyle/>
          <a:p>
            <a:r>
              <a:rPr lang="en-US" dirty="0" smtClean="0"/>
              <a:t>The total available space for APA production is 43 x 43 meters (1850m^2).</a:t>
            </a:r>
          </a:p>
          <a:p>
            <a:r>
              <a:rPr lang="en-US" dirty="0" smtClean="0"/>
              <a:t>A clean room with a space of approximately 12 x 24 meters (268m^2) has been built in this space.  The target for cleanliness is a class 100k.</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7801" y="2167676"/>
            <a:ext cx="4095001" cy="3885126"/>
          </a:xfrm>
          <a:prstGeom prst="rect">
            <a:avLst/>
          </a:prstGeom>
        </p:spPr>
      </p:pic>
      <p:cxnSp>
        <p:nvCxnSpPr>
          <p:cNvPr id="9" name="Straight Arrow Connector 8"/>
          <p:cNvCxnSpPr/>
          <p:nvPr/>
        </p:nvCxnSpPr>
        <p:spPr>
          <a:xfrm flipV="1">
            <a:off x="3474720" y="4518660"/>
            <a:ext cx="2522220" cy="457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790993" y="4747260"/>
            <a:ext cx="815340" cy="646331"/>
          </a:xfrm>
          <a:prstGeom prst="rect">
            <a:avLst/>
          </a:prstGeom>
          <a:noFill/>
        </p:spPr>
        <p:txBody>
          <a:bodyPr wrap="square" rtlCol="0">
            <a:spAutoFit/>
          </a:bodyPr>
          <a:lstStyle/>
          <a:p>
            <a:r>
              <a:rPr lang="en-US" dirty="0" smtClean="0"/>
              <a:t>Clean space</a:t>
            </a:r>
            <a:endParaRPr lang="en-US" dirty="0"/>
          </a:p>
        </p:txBody>
      </p:sp>
      <p:cxnSp>
        <p:nvCxnSpPr>
          <p:cNvPr id="12" name="Elbow Connector 11"/>
          <p:cNvCxnSpPr/>
          <p:nvPr/>
        </p:nvCxnSpPr>
        <p:spPr>
          <a:xfrm rot="5400000">
            <a:off x="5090160" y="4541520"/>
            <a:ext cx="2026920" cy="12700"/>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6097270" y="5561330"/>
            <a:ext cx="897890" cy="12700"/>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6995160" y="3534410"/>
            <a:ext cx="0" cy="203962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6109970" y="3534410"/>
            <a:ext cx="88519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482840" y="6052802"/>
            <a:ext cx="1897380" cy="261610"/>
          </a:xfrm>
          <a:prstGeom prst="rect">
            <a:avLst/>
          </a:prstGeom>
          <a:noFill/>
        </p:spPr>
        <p:txBody>
          <a:bodyPr wrap="square" rtlCol="0">
            <a:spAutoFit/>
          </a:bodyPr>
          <a:lstStyle/>
          <a:p>
            <a:r>
              <a:rPr lang="en-US" sz="1050" dirty="0" smtClean="0"/>
              <a:t>Image: Ken </a:t>
            </a:r>
            <a:r>
              <a:rPr lang="en-US" sz="1050" dirty="0" err="1" smtClean="0"/>
              <a:t>Kriesel</a:t>
            </a:r>
            <a:endParaRPr lang="en-US" sz="1050" dirty="0"/>
          </a:p>
        </p:txBody>
      </p:sp>
      <p:cxnSp>
        <p:nvCxnSpPr>
          <p:cNvPr id="15" name="Straight Arrow Connector 14"/>
          <p:cNvCxnSpPr/>
          <p:nvPr/>
        </p:nvCxnSpPr>
        <p:spPr>
          <a:xfrm flipV="1">
            <a:off x="6627023" y="1392912"/>
            <a:ext cx="0" cy="4130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705600" y="1392912"/>
            <a:ext cx="502920" cy="369332"/>
          </a:xfrm>
          <a:prstGeom prst="rect">
            <a:avLst/>
          </a:prstGeom>
          <a:noFill/>
        </p:spPr>
        <p:txBody>
          <a:bodyPr wrap="square" rtlCol="0">
            <a:spAutoFit/>
          </a:bodyPr>
          <a:lstStyle/>
          <a:p>
            <a:r>
              <a:rPr lang="en-US" dirty="0" smtClean="0"/>
              <a:t>N</a:t>
            </a:r>
            <a:endParaRPr lang="en-US" dirty="0"/>
          </a:p>
        </p:txBody>
      </p:sp>
    </p:spTree>
    <p:extLst>
      <p:ext uri="{BB962C8B-B14F-4D97-AF65-F5344CB8AC3E}">
        <p14:creationId xmlns:p14="http://schemas.microsoft.com/office/powerpoint/2010/main" val="3843139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7785" y="2660282"/>
            <a:ext cx="8689974" cy="647102"/>
          </a:xfrm>
        </p:spPr>
        <p:txBody>
          <a:bodyPr>
            <a:noAutofit/>
          </a:bodyPr>
          <a:lstStyle/>
          <a:p>
            <a:r>
              <a:rPr lang="en-US" sz="2800" dirty="0" smtClean="0"/>
              <a:t>Back up slides</a:t>
            </a:r>
            <a:r>
              <a:rPr lang="en-US" sz="3200" dirty="0"/>
              <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30</a:t>
            </a:fld>
            <a:endParaRPr lang="en-US" dirty="0"/>
          </a:p>
        </p:txBody>
      </p:sp>
      <p:sp>
        <p:nvSpPr>
          <p:cNvPr id="11" name="TextBox 10"/>
          <p:cNvSpPr txBox="1"/>
          <p:nvPr/>
        </p:nvSpPr>
        <p:spPr>
          <a:xfrm>
            <a:off x="454025" y="4663058"/>
            <a:ext cx="123655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568942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GB" sz="3200" dirty="0" smtClean="0"/>
              <a:t>Assembly of the basic APA</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31</a:t>
            </a:fld>
            <a:endParaRPr lang="en-US" dirty="0"/>
          </a:p>
        </p:txBody>
      </p:sp>
      <p:sp>
        <p:nvSpPr>
          <p:cNvPr id="2" name="Content Placeholder 1"/>
          <p:cNvSpPr>
            <a:spLocks noGrp="1"/>
          </p:cNvSpPr>
          <p:nvPr>
            <p:ph idx="11"/>
          </p:nvPr>
        </p:nvSpPr>
        <p:spPr>
          <a:xfrm>
            <a:off x="369186" y="1047751"/>
            <a:ext cx="7403214" cy="4900562"/>
          </a:xfrm>
        </p:spPr>
        <p:txBody>
          <a:bodyPr>
            <a:normAutofit/>
          </a:bodyPr>
          <a:lstStyle/>
          <a:p>
            <a:pPr lvl="1"/>
            <a:r>
              <a:rPr lang="en-US" sz="1600" dirty="0" smtClean="0"/>
              <a:t>Z enable safety system of the </a:t>
            </a:r>
            <a:r>
              <a:rPr lang="en-US" sz="1600" dirty="0"/>
              <a:t>winding </a:t>
            </a:r>
            <a:r>
              <a:rPr lang="en-US" sz="1600" dirty="0" smtClean="0"/>
              <a:t>machine electrically shuts down the winder if the operating system tries to drive the Z axis into the APA </a:t>
            </a:r>
          </a:p>
          <a:p>
            <a:pPr lvl="1"/>
            <a:endParaRPr lang="en-US" sz="1600" dirty="0" smtClean="0"/>
          </a:p>
          <a:p>
            <a:pPr lvl="2"/>
            <a:endParaRPr lang="en-US" sz="1400" dirty="0" smtClean="0"/>
          </a:p>
          <a:p>
            <a:pPr lvl="2"/>
            <a:endParaRPr lang="en-US" sz="1400" dirty="0"/>
          </a:p>
        </p:txBody>
      </p:sp>
      <p:sp>
        <p:nvSpPr>
          <p:cNvPr id="15" name="Title 1"/>
          <p:cNvSpPr txBox="1">
            <a:spLocks/>
          </p:cNvSpPr>
          <p:nvPr/>
        </p:nvSpPr>
        <p:spPr>
          <a:xfrm>
            <a:off x="845219" y="1224966"/>
            <a:ext cx="6915150" cy="994172"/>
          </a:xfrm>
          <a:prstGeom prst="rect">
            <a:avLst/>
          </a:prstGeom>
        </p:spPr>
        <p:txBody>
          <a:bodyPr vert="horz" lIns="0" tIns="0" rIns="0" bIns="0">
            <a:noAutofit/>
          </a:bodyPr>
          <a:lstStyle>
            <a:lvl1pPr algn="l" defTabSz="457200" rtl="0" fontAlgn="base">
              <a:spcBef>
                <a:spcPct val="0"/>
              </a:spcBef>
              <a:spcAft>
                <a:spcPct val="0"/>
              </a:spcAft>
              <a:defRPr sz="4000" b="1" i="0" kern="1200" baseline="0">
                <a:solidFill>
                  <a:srgbClr val="E95125"/>
                </a:solidFill>
                <a:latin typeface="Helvetica"/>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sz="2400" dirty="0" smtClean="0"/>
              <a:t>  </a:t>
            </a:r>
            <a:br>
              <a:rPr lang="en-US" sz="2400" dirty="0" smtClean="0"/>
            </a:br>
            <a:endParaRPr lang="en-US" sz="1500" dirty="0">
              <a:solidFill>
                <a:srgbClr val="0070C0"/>
              </a:solidFill>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9731" y="2903681"/>
            <a:ext cx="5679059" cy="2683892"/>
          </a:xfrm>
          <a:prstGeom prst="rect">
            <a:avLst/>
          </a:prstGeom>
        </p:spPr>
      </p:pic>
      <p:sp>
        <p:nvSpPr>
          <p:cNvPr id="14" name="TextBox 13"/>
          <p:cNvSpPr txBox="1"/>
          <p:nvPr/>
        </p:nvSpPr>
        <p:spPr>
          <a:xfrm>
            <a:off x="4839256" y="2010388"/>
            <a:ext cx="3427427" cy="369332"/>
          </a:xfrm>
          <a:prstGeom prst="rect">
            <a:avLst/>
          </a:prstGeom>
          <a:noFill/>
        </p:spPr>
        <p:txBody>
          <a:bodyPr wrap="square" rtlCol="0">
            <a:spAutoFit/>
          </a:bodyPr>
          <a:lstStyle/>
          <a:p>
            <a:r>
              <a:rPr lang="en-US" dirty="0" smtClean="0"/>
              <a:t>=Metal target for proximity switch</a:t>
            </a:r>
            <a:endParaRPr lang="en-US" dirty="0"/>
          </a:p>
        </p:txBody>
      </p:sp>
      <p:sp>
        <p:nvSpPr>
          <p:cNvPr id="16" name="TextBox 15"/>
          <p:cNvSpPr txBox="1"/>
          <p:nvPr/>
        </p:nvSpPr>
        <p:spPr>
          <a:xfrm>
            <a:off x="410880" y="2172460"/>
            <a:ext cx="648300" cy="369332"/>
          </a:xfrm>
          <a:prstGeom prst="rect">
            <a:avLst/>
          </a:prstGeom>
          <a:noFill/>
        </p:spPr>
        <p:txBody>
          <a:bodyPr wrap="square" rtlCol="0">
            <a:spAutoFit/>
          </a:bodyPr>
          <a:lstStyle/>
          <a:p>
            <a:r>
              <a:rPr lang="en-US" dirty="0" smtClean="0"/>
              <a:t>C Y1</a:t>
            </a:r>
            <a:endParaRPr lang="en-US" dirty="0"/>
          </a:p>
        </p:txBody>
      </p:sp>
      <p:sp>
        <p:nvSpPr>
          <p:cNvPr id="19" name="TextBox 18"/>
          <p:cNvSpPr txBox="1"/>
          <p:nvPr/>
        </p:nvSpPr>
        <p:spPr>
          <a:xfrm>
            <a:off x="7168790" y="5143190"/>
            <a:ext cx="2000250" cy="369332"/>
          </a:xfrm>
          <a:prstGeom prst="rect">
            <a:avLst/>
          </a:prstGeom>
          <a:noFill/>
        </p:spPr>
        <p:txBody>
          <a:bodyPr wrap="square" rtlCol="0">
            <a:spAutoFit/>
          </a:bodyPr>
          <a:lstStyle/>
          <a:p>
            <a:r>
              <a:rPr lang="en-US" dirty="0" smtClean="0"/>
              <a:t>X sensors</a:t>
            </a:r>
            <a:endParaRPr lang="en-US" dirty="0"/>
          </a:p>
        </p:txBody>
      </p:sp>
      <p:sp>
        <p:nvSpPr>
          <p:cNvPr id="20" name="TextBox 19"/>
          <p:cNvSpPr txBox="1"/>
          <p:nvPr/>
        </p:nvSpPr>
        <p:spPr>
          <a:xfrm>
            <a:off x="7238386" y="5553130"/>
            <a:ext cx="813209" cy="369332"/>
          </a:xfrm>
          <a:prstGeom prst="rect">
            <a:avLst/>
          </a:prstGeom>
          <a:noFill/>
        </p:spPr>
        <p:txBody>
          <a:bodyPr wrap="square" rtlCol="0">
            <a:spAutoFit/>
          </a:bodyPr>
          <a:lstStyle/>
          <a:p>
            <a:r>
              <a:rPr lang="en-US" dirty="0" smtClean="0"/>
              <a:t>A Park </a:t>
            </a:r>
            <a:endParaRPr lang="en-US" dirty="0"/>
          </a:p>
        </p:txBody>
      </p:sp>
      <p:sp>
        <p:nvSpPr>
          <p:cNvPr id="25" name="TextBox 24"/>
          <p:cNvSpPr txBox="1"/>
          <p:nvPr/>
        </p:nvSpPr>
        <p:spPr>
          <a:xfrm>
            <a:off x="7251122" y="5819703"/>
            <a:ext cx="955618" cy="369332"/>
          </a:xfrm>
          <a:prstGeom prst="rect">
            <a:avLst/>
          </a:prstGeom>
          <a:noFill/>
        </p:spPr>
        <p:txBody>
          <a:bodyPr wrap="square" rtlCol="0">
            <a:spAutoFit/>
          </a:bodyPr>
          <a:lstStyle/>
          <a:p>
            <a:r>
              <a:rPr lang="en-US" dirty="0" smtClean="0"/>
              <a:t>B X</a:t>
            </a:r>
            <a:endParaRPr lang="en-US" dirty="0"/>
          </a:p>
        </p:txBody>
      </p:sp>
      <p:sp>
        <p:nvSpPr>
          <p:cNvPr id="26" name="Rectangle 25"/>
          <p:cNvSpPr/>
          <p:nvPr/>
        </p:nvSpPr>
        <p:spPr>
          <a:xfrm>
            <a:off x="6591300" y="5655283"/>
            <a:ext cx="157163" cy="13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flipH="1" flipV="1">
            <a:off x="5957210" y="5861494"/>
            <a:ext cx="114300" cy="127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48433" y="5870082"/>
            <a:ext cx="157163" cy="13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63772" y="4053840"/>
            <a:ext cx="139430" cy="838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4157" y="2805674"/>
            <a:ext cx="205739" cy="23567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0850" y="4663441"/>
            <a:ext cx="20573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67228" y="2170969"/>
            <a:ext cx="2156971" cy="369332"/>
          </a:xfrm>
          <a:prstGeom prst="rect">
            <a:avLst/>
          </a:prstGeom>
          <a:noFill/>
        </p:spPr>
        <p:txBody>
          <a:bodyPr wrap="square" rtlCol="0">
            <a:spAutoFit/>
          </a:bodyPr>
          <a:lstStyle/>
          <a:p>
            <a:r>
              <a:rPr lang="en-US" dirty="0" smtClean="0"/>
              <a:t>D Y2  Y sensors</a:t>
            </a:r>
            <a:endParaRPr lang="en-US" dirty="0"/>
          </a:p>
        </p:txBody>
      </p:sp>
      <p:sp>
        <p:nvSpPr>
          <p:cNvPr id="22" name="Rectangle 21"/>
          <p:cNvSpPr/>
          <p:nvPr/>
        </p:nvSpPr>
        <p:spPr>
          <a:xfrm>
            <a:off x="4560062" y="2098808"/>
            <a:ext cx="205739" cy="23567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756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9123578">
            <a:off x="411392" y="2166707"/>
            <a:ext cx="2971801" cy="2293179"/>
          </a:xfrm>
          <a:prstGeom prst="rect">
            <a:avLst/>
          </a:prstGeom>
        </p:spPr>
      </p:pic>
      <p:sp>
        <p:nvSpPr>
          <p:cNvPr id="4" name="Title 3"/>
          <p:cNvSpPr>
            <a:spLocks noGrp="1"/>
          </p:cNvSpPr>
          <p:nvPr>
            <p:ph type="title"/>
          </p:nvPr>
        </p:nvSpPr>
        <p:spPr>
          <a:xfrm>
            <a:off x="545466" y="359042"/>
            <a:ext cx="8689974" cy="647102"/>
          </a:xfrm>
        </p:spPr>
        <p:txBody>
          <a:bodyPr>
            <a:noAutofit/>
          </a:bodyPr>
          <a:lstStyle/>
          <a:p>
            <a:r>
              <a:rPr lang="en-US" sz="2800" dirty="0" smtClean="0"/>
              <a:t>APA testing</a:t>
            </a:r>
            <a:r>
              <a:rPr lang="en-US" sz="3200" dirty="0"/>
              <a:t/>
            </a:r>
            <a:br>
              <a:rPr lang="en-US" sz="3200" dirty="0"/>
            </a:b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32</a:t>
            </a:fld>
            <a:endParaRPr lang="en-US" dirty="0"/>
          </a:p>
        </p:txBody>
      </p:sp>
      <p:sp>
        <p:nvSpPr>
          <p:cNvPr id="2" name="Content Placeholder 1"/>
          <p:cNvSpPr>
            <a:spLocks noGrp="1"/>
          </p:cNvSpPr>
          <p:nvPr>
            <p:ph idx="11"/>
          </p:nvPr>
        </p:nvSpPr>
        <p:spPr>
          <a:xfrm>
            <a:off x="450855" y="856205"/>
            <a:ext cx="8232771" cy="4268518"/>
          </a:xfrm>
        </p:spPr>
        <p:txBody>
          <a:bodyPr>
            <a:normAutofit/>
          </a:bodyPr>
          <a:lstStyle/>
          <a:p>
            <a:r>
              <a:rPr lang="en-US" sz="1400" dirty="0" smtClean="0"/>
              <a:t>After all the wires are installed the APA will be </a:t>
            </a:r>
            <a:r>
              <a:rPr lang="en-US" sz="1400" dirty="0" err="1" smtClean="0"/>
              <a:t>cryo</a:t>
            </a:r>
            <a:r>
              <a:rPr lang="en-US" sz="1400" dirty="0" smtClean="0"/>
              <a:t>-tested</a:t>
            </a:r>
          </a:p>
          <a:p>
            <a:r>
              <a:rPr lang="en-US" sz="1400" dirty="0" smtClean="0"/>
              <a:t>A cryostat has been designed that is cable of testing in liquid, but current plans are to test in gas.</a:t>
            </a:r>
          </a:p>
          <a:p>
            <a:r>
              <a:rPr lang="en-US" sz="1400" dirty="0" smtClean="0"/>
              <a:t>After </a:t>
            </a:r>
            <a:r>
              <a:rPr lang="en-US" sz="1400" dirty="0" err="1" smtClean="0"/>
              <a:t>cryo</a:t>
            </a:r>
            <a:r>
              <a:rPr lang="en-US" sz="1400" dirty="0" smtClean="0"/>
              <a:t>-testing the APA will be high voltage tested in room temperature conditions.</a:t>
            </a:r>
            <a:endParaRPr lang="en-US" sz="1100" dirty="0" smtClean="0"/>
          </a:p>
          <a:p>
            <a:endParaRPr lang="en-US" sz="1800" dirty="0"/>
          </a:p>
        </p:txBody>
      </p:sp>
      <p:sp>
        <p:nvSpPr>
          <p:cNvPr id="11" name="TextBox 10"/>
          <p:cNvSpPr txBox="1"/>
          <p:nvPr/>
        </p:nvSpPr>
        <p:spPr>
          <a:xfrm>
            <a:off x="48347" y="4478392"/>
            <a:ext cx="1236551"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6818" y="2430968"/>
            <a:ext cx="5041881" cy="3513803"/>
          </a:xfrm>
          <a:prstGeom prst="rect">
            <a:avLst/>
          </a:prstGeom>
        </p:spPr>
      </p:pic>
      <p:sp>
        <p:nvSpPr>
          <p:cNvPr id="5" name="TextBox 4"/>
          <p:cNvSpPr txBox="1"/>
          <p:nvPr/>
        </p:nvSpPr>
        <p:spPr>
          <a:xfrm>
            <a:off x="6560820" y="6065520"/>
            <a:ext cx="1424940" cy="261610"/>
          </a:xfrm>
          <a:prstGeom prst="rect">
            <a:avLst/>
          </a:prstGeom>
          <a:noFill/>
        </p:spPr>
        <p:txBody>
          <a:bodyPr wrap="square" rtlCol="0">
            <a:spAutoFit/>
          </a:bodyPr>
          <a:lstStyle/>
          <a:p>
            <a:r>
              <a:rPr lang="en-US" sz="1100" dirty="0" smtClean="0"/>
              <a:t>Image: Ken </a:t>
            </a:r>
            <a:r>
              <a:rPr lang="en-US" sz="1100" dirty="0" err="1" smtClean="0"/>
              <a:t>Kriesel</a:t>
            </a:r>
            <a:endParaRPr lang="en-US" sz="1100" dirty="0"/>
          </a:p>
        </p:txBody>
      </p:sp>
      <p:sp>
        <p:nvSpPr>
          <p:cNvPr id="10" name="TextBox 9"/>
          <p:cNvSpPr txBox="1"/>
          <p:nvPr/>
        </p:nvSpPr>
        <p:spPr>
          <a:xfrm>
            <a:off x="545466" y="4478392"/>
            <a:ext cx="1892934" cy="923330"/>
          </a:xfrm>
          <a:prstGeom prst="rect">
            <a:avLst/>
          </a:prstGeom>
          <a:noFill/>
        </p:spPr>
        <p:txBody>
          <a:bodyPr wrap="square" rtlCol="0">
            <a:spAutoFit/>
          </a:bodyPr>
          <a:lstStyle/>
          <a:p>
            <a:r>
              <a:rPr lang="en-US" dirty="0" smtClean="0"/>
              <a:t>H spreader beam for lifting a horizontal APA</a:t>
            </a:r>
            <a:endParaRPr lang="en-US" dirty="0"/>
          </a:p>
        </p:txBody>
      </p:sp>
    </p:spTree>
    <p:extLst>
      <p:ext uri="{BB962C8B-B14F-4D97-AF65-F5344CB8AC3E}">
        <p14:creationId xmlns:p14="http://schemas.microsoft.com/office/powerpoint/2010/main" val="2916553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200" dirty="0" smtClean="0"/>
              <a:t>Inventory Control - </a:t>
            </a:r>
            <a:r>
              <a:rPr lang="en-GB" sz="3200" dirty="0" err="1" smtClean="0"/>
              <a:t>protoDUNE</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2" name="Content Placeholder 1"/>
          <p:cNvSpPr>
            <a:spLocks noGrp="1"/>
          </p:cNvSpPr>
          <p:nvPr>
            <p:ph idx="11"/>
          </p:nvPr>
        </p:nvSpPr>
        <p:spPr/>
        <p:txBody>
          <a:bodyPr>
            <a:normAutofit/>
          </a:bodyPr>
          <a:lstStyle/>
          <a:p>
            <a:r>
              <a:rPr lang="en-US" sz="1800" dirty="0" smtClean="0"/>
              <a:t>All incoming </a:t>
            </a:r>
            <a:r>
              <a:rPr lang="en-US" sz="1800" dirty="0" err="1" smtClean="0"/>
              <a:t>protoDUNE</a:t>
            </a:r>
            <a:r>
              <a:rPr lang="en-US" sz="1800" dirty="0" smtClean="0"/>
              <a:t> material will be kept in an incoming storage location until it is inspected.</a:t>
            </a:r>
          </a:p>
          <a:p>
            <a:r>
              <a:rPr lang="en-US" sz="1800" dirty="0" smtClean="0"/>
              <a:t>Non-conforming materials will be segregated and tagged as non-conforming until a disposition is made.</a:t>
            </a:r>
          </a:p>
          <a:p>
            <a:r>
              <a:rPr lang="en-US" sz="1800" dirty="0" smtClean="0"/>
              <a:t>Accepted materials will be placed in one of two inventory locations.</a:t>
            </a:r>
          </a:p>
          <a:p>
            <a:pPr lvl="1"/>
            <a:r>
              <a:rPr lang="en-US" sz="1600" dirty="0" smtClean="0"/>
              <a:t>Materials that are clean and ready for APA assembly will be kept in the APA factory inventory.</a:t>
            </a:r>
          </a:p>
          <a:p>
            <a:pPr lvl="1"/>
            <a:r>
              <a:rPr lang="en-US" sz="1600" dirty="0" smtClean="0"/>
              <a:t>Materials that need further processing in the PSL shop will be kept in a DUNE designated inventory location in the PSL shop and upon completion will be moved to the APA factory inventory.</a:t>
            </a:r>
          </a:p>
          <a:p>
            <a:r>
              <a:rPr lang="en-US" sz="1800" dirty="0" smtClean="0"/>
              <a:t>Parts needed for a specific task will be picked and kitted for the task as needed. </a:t>
            </a:r>
            <a:endParaRPr lang="en-US" sz="1800" dirty="0"/>
          </a:p>
        </p:txBody>
      </p:sp>
    </p:spTree>
    <p:extLst>
      <p:ext uri="{BB962C8B-B14F-4D97-AF65-F5344CB8AC3E}">
        <p14:creationId xmlns:p14="http://schemas.microsoft.com/office/powerpoint/2010/main" val="3829232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200" dirty="0" smtClean="0"/>
              <a:t>Process Control - </a:t>
            </a:r>
            <a:r>
              <a:rPr lang="en-GB" sz="3200" dirty="0" err="1" smtClean="0"/>
              <a:t>protoDUNE</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
        <p:nvSpPr>
          <p:cNvPr id="2" name="Content Placeholder 1"/>
          <p:cNvSpPr>
            <a:spLocks noGrp="1"/>
          </p:cNvSpPr>
          <p:nvPr>
            <p:ph idx="11"/>
          </p:nvPr>
        </p:nvSpPr>
        <p:spPr/>
        <p:txBody>
          <a:bodyPr>
            <a:normAutofit/>
          </a:bodyPr>
          <a:lstStyle/>
          <a:p>
            <a:r>
              <a:rPr lang="en-US" sz="1800" dirty="0" smtClean="0"/>
              <a:t>Simple components like machined parts will be inspected against specifications and accepted and rejected per PSL quality procedures.</a:t>
            </a:r>
          </a:p>
          <a:p>
            <a:r>
              <a:rPr lang="en-US" sz="1800" dirty="0" smtClean="0"/>
              <a:t>The APA frame, the CR board, and APA assembly will be serialized and processed according to written procedures.  The assembly process, inspection results and test results will be recorded in an associated traveler.</a:t>
            </a:r>
          </a:p>
          <a:p>
            <a:r>
              <a:rPr lang="en-US" sz="1800" dirty="0" smtClean="0"/>
              <a:t>For an examples of a </a:t>
            </a:r>
            <a:r>
              <a:rPr lang="en-US" sz="1800" dirty="0" err="1" smtClean="0"/>
              <a:t>protoDUNE</a:t>
            </a:r>
            <a:r>
              <a:rPr lang="en-US" sz="1800" dirty="0" smtClean="0"/>
              <a:t> procedures please see the APA review document site.  Paper forms of the travelers exist and electronic versions are being developed for use on a tablet. </a:t>
            </a:r>
          </a:p>
          <a:p>
            <a:r>
              <a:rPr lang="en-US" sz="1800" dirty="0" smtClean="0"/>
              <a:t>Procedures and travelers have been written.  Some are in draft form and will be finalized as the process prototype is built.</a:t>
            </a:r>
          </a:p>
          <a:p>
            <a:pPr marL="0" indent="0">
              <a:buNone/>
            </a:pPr>
            <a:endParaRPr lang="en-US" sz="1800" dirty="0"/>
          </a:p>
        </p:txBody>
      </p:sp>
    </p:spTree>
    <p:extLst>
      <p:ext uri="{BB962C8B-B14F-4D97-AF65-F5344CB8AC3E}">
        <p14:creationId xmlns:p14="http://schemas.microsoft.com/office/powerpoint/2010/main" val="204274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138967"/>
            <a:ext cx="8229600" cy="647102"/>
          </a:xfrm>
        </p:spPr>
        <p:txBody>
          <a:bodyPr>
            <a:noAutofit/>
          </a:bodyPr>
          <a:lstStyle/>
          <a:p>
            <a:r>
              <a:rPr lang="en-GB" sz="3200" dirty="0" smtClean="0"/>
              <a:t>APA frame fabrication</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2" name="Content Placeholder 1"/>
          <p:cNvSpPr>
            <a:spLocks noGrp="1"/>
          </p:cNvSpPr>
          <p:nvPr>
            <p:ph idx="11"/>
          </p:nvPr>
        </p:nvSpPr>
        <p:spPr>
          <a:xfrm>
            <a:off x="450855" y="774639"/>
            <a:ext cx="8232771" cy="5070302"/>
          </a:xfrm>
        </p:spPr>
        <p:txBody>
          <a:bodyPr>
            <a:normAutofit/>
          </a:bodyPr>
          <a:lstStyle/>
          <a:p>
            <a:r>
              <a:rPr lang="en-US" sz="1600" dirty="0" smtClean="0"/>
              <a:t>The five major structural elements of the bolted frame subcontracted.</a:t>
            </a:r>
          </a:p>
          <a:p>
            <a:pPr lvl="1"/>
            <a:r>
              <a:rPr lang="en-US" sz="1400" dirty="0" smtClean="0"/>
              <a:t>We purchase the tube stock and have it dropped ship to our subcontractor and fully inspect it on site before fabrication.</a:t>
            </a:r>
          </a:p>
          <a:p>
            <a:pPr lvl="2"/>
            <a:r>
              <a:rPr lang="en-US" sz="1200" dirty="0" smtClean="0"/>
              <a:t>Goals of inspection</a:t>
            </a:r>
          </a:p>
          <a:p>
            <a:pPr lvl="3"/>
            <a:r>
              <a:rPr lang="en-US" sz="1100" dirty="0" smtClean="0"/>
              <a:t>Make sure stock meets industry standards.</a:t>
            </a:r>
          </a:p>
          <a:p>
            <a:pPr lvl="3"/>
            <a:r>
              <a:rPr lang="en-US" sz="1100" dirty="0" smtClean="0"/>
              <a:t>Assign stock to frame components in a manner to increase frame accuracy.</a:t>
            </a:r>
          </a:p>
          <a:p>
            <a:pPr lvl="1"/>
            <a:r>
              <a:rPr lang="en-US" sz="1400" dirty="0" smtClean="0"/>
              <a:t>Upon receipt of stock, the components are inspected against print tolerances.</a:t>
            </a:r>
          </a:p>
          <a:p>
            <a:r>
              <a:rPr lang="en-US" sz="1600" dirty="0" smtClean="0"/>
              <a:t>Long side tubes require further processing at PSL.  </a:t>
            </a:r>
            <a:r>
              <a:rPr lang="en-US" sz="1600" dirty="0" err="1" smtClean="0"/>
              <a:t>Endcaps</a:t>
            </a:r>
            <a:r>
              <a:rPr lang="en-US" sz="1600" dirty="0" smtClean="0"/>
              <a:t> are welded and machined to final length.</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3657" y="3902934"/>
            <a:ext cx="2562548" cy="1942007"/>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9006" y="3436632"/>
            <a:ext cx="4247381" cy="2408309"/>
          </a:xfrm>
          <a:prstGeom prst="rect">
            <a:avLst/>
          </a:prstGeom>
        </p:spPr>
      </p:pic>
      <p:sp>
        <p:nvSpPr>
          <p:cNvPr id="9" name="TextBox 8"/>
          <p:cNvSpPr txBox="1"/>
          <p:nvPr/>
        </p:nvSpPr>
        <p:spPr>
          <a:xfrm>
            <a:off x="990600" y="5775960"/>
            <a:ext cx="2346960" cy="646331"/>
          </a:xfrm>
          <a:prstGeom prst="rect">
            <a:avLst/>
          </a:prstGeom>
          <a:noFill/>
        </p:spPr>
        <p:txBody>
          <a:bodyPr wrap="square" rtlCol="0">
            <a:spAutoFit/>
          </a:bodyPr>
          <a:lstStyle/>
          <a:p>
            <a:r>
              <a:rPr lang="en-US" dirty="0" smtClean="0"/>
              <a:t>Inspection of SS tubing at Ace </a:t>
            </a:r>
            <a:r>
              <a:rPr lang="en-US" dirty="0" err="1" smtClean="0"/>
              <a:t>Metalcraft</a:t>
            </a:r>
            <a:endParaRPr lang="en-US" dirty="0"/>
          </a:p>
        </p:txBody>
      </p:sp>
      <p:sp>
        <p:nvSpPr>
          <p:cNvPr id="10" name="TextBox 9"/>
          <p:cNvSpPr txBox="1"/>
          <p:nvPr/>
        </p:nvSpPr>
        <p:spPr>
          <a:xfrm>
            <a:off x="4465320" y="5920740"/>
            <a:ext cx="3459480" cy="369332"/>
          </a:xfrm>
          <a:prstGeom prst="rect">
            <a:avLst/>
          </a:prstGeom>
          <a:noFill/>
        </p:spPr>
        <p:txBody>
          <a:bodyPr wrap="square" rtlCol="0">
            <a:spAutoFit/>
          </a:bodyPr>
          <a:lstStyle/>
          <a:p>
            <a:r>
              <a:rPr lang="en-US" dirty="0" smtClean="0"/>
              <a:t>Tube processing machine</a:t>
            </a:r>
            <a:endParaRPr lang="en-US" dirty="0"/>
          </a:p>
        </p:txBody>
      </p:sp>
    </p:spTree>
    <p:extLst>
      <p:ext uri="{BB962C8B-B14F-4D97-AF65-F5344CB8AC3E}">
        <p14:creationId xmlns:p14="http://schemas.microsoft.com/office/powerpoint/2010/main" val="4133142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1152" y="3404225"/>
            <a:ext cx="4854805" cy="2606559"/>
          </a:xfrm>
          <a:prstGeom prst="rect">
            <a:avLst/>
          </a:prstGeom>
        </p:spPr>
      </p:pic>
      <p:sp>
        <p:nvSpPr>
          <p:cNvPr id="4" name="Title 3"/>
          <p:cNvSpPr>
            <a:spLocks noGrp="1"/>
          </p:cNvSpPr>
          <p:nvPr>
            <p:ph type="title"/>
          </p:nvPr>
        </p:nvSpPr>
        <p:spPr/>
        <p:txBody>
          <a:bodyPr>
            <a:noAutofit/>
          </a:bodyPr>
          <a:lstStyle/>
          <a:p>
            <a:r>
              <a:rPr lang="en-GB" sz="3200" dirty="0" smtClean="0"/>
              <a:t>APA frame fabrication</a:t>
            </a: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
        <p:nvSpPr>
          <p:cNvPr id="2" name="Content Placeholder 1"/>
          <p:cNvSpPr>
            <a:spLocks noGrp="1"/>
          </p:cNvSpPr>
          <p:nvPr>
            <p:ph idx="11"/>
          </p:nvPr>
        </p:nvSpPr>
        <p:spPr>
          <a:xfrm>
            <a:off x="454029" y="981527"/>
            <a:ext cx="8232771" cy="3247573"/>
          </a:xfrm>
        </p:spPr>
        <p:txBody>
          <a:bodyPr>
            <a:normAutofit/>
          </a:bodyPr>
          <a:lstStyle/>
          <a:p>
            <a:r>
              <a:rPr lang="en-US" sz="1600" dirty="0" smtClean="0"/>
              <a:t>The bolted frame is then assembled following the Frame Assembly Procedure .  Each frame is serialized and the assembly process will be documented with a frame traveler. </a:t>
            </a:r>
          </a:p>
          <a:p>
            <a:r>
              <a:rPr lang="en-US" sz="1400" dirty="0" smtClean="0"/>
              <a:t>The frame is assembled on our 24 x 10 foot flat assembly table.</a:t>
            </a:r>
          </a:p>
          <a:p>
            <a:pPr lvl="1"/>
            <a:r>
              <a:rPr lang="en-US" sz="1400" dirty="0" smtClean="0"/>
              <a:t>A procedure of careful alignment, clamping and shimming is used to </a:t>
            </a:r>
            <a:r>
              <a:rPr lang="en-US" sz="1400" dirty="0" err="1" smtClean="0"/>
              <a:t>maximizethe</a:t>
            </a:r>
            <a:r>
              <a:rPr lang="en-US" sz="1400" dirty="0" smtClean="0"/>
              <a:t> frame accuracy and minimize stored energy in the frame that may cause frame twist when the clamping is released.</a:t>
            </a:r>
          </a:p>
          <a:p>
            <a:pPr lvl="1"/>
            <a:r>
              <a:rPr lang="en-US" sz="1400" dirty="0" smtClean="0"/>
              <a:t>The completed frame is then inspected against tolerances for feature location and frame flatness.</a:t>
            </a:r>
          </a:p>
          <a:p>
            <a:pPr marL="274638" lvl="1" indent="0">
              <a:buNone/>
            </a:pPr>
            <a:endParaRPr lang="en-US" sz="1600" dirty="0" smtClean="0"/>
          </a:p>
          <a:p>
            <a:endParaRPr lang="en-US" sz="1800" dirty="0"/>
          </a:p>
        </p:txBody>
      </p:sp>
      <p:sp>
        <p:nvSpPr>
          <p:cNvPr id="9" name="TextBox 8"/>
          <p:cNvSpPr txBox="1"/>
          <p:nvPr/>
        </p:nvSpPr>
        <p:spPr>
          <a:xfrm>
            <a:off x="2674620" y="6010784"/>
            <a:ext cx="4876800" cy="369332"/>
          </a:xfrm>
          <a:prstGeom prst="rect">
            <a:avLst/>
          </a:prstGeom>
          <a:noFill/>
        </p:spPr>
        <p:txBody>
          <a:bodyPr wrap="square" rtlCol="0">
            <a:spAutoFit/>
          </a:bodyPr>
          <a:lstStyle/>
          <a:p>
            <a:r>
              <a:rPr lang="en-US" dirty="0" smtClean="0"/>
              <a:t>Frame is carefully aligned and shimmed</a:t>
            </a:r>
            <a:endParaRPr lang="en-US" dirty="0"/>
          </a:p>
        </p:txBody>
      </p:sp>
    </p:spTree>
    <p:extLst>
      <p:ext uri="{BB962C8B-B14F-4D97-AF65-F5344CB8AC3E}">
        <p14:creationId xmlns:p14="http://schemas.microsoft.com/office/powerpoint/2010/main" val="1418337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US" sz="2800" dirty="0" smtClean="0"/>
              <a:t>Handling the APA frame</a:t>
            </a: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2" name="Content Placeholder 1"/>
          <p:cNvSpPr>
            <a:spLocks noGrp="1"/>
          </p:cNvSpPr>
          <p:nvPr>
            <p:ph idx="11"/>
          </p:nvPr>
        </p:nvSpPr>
        <p:spPr>
          <a:xfrm>
            <a:off x="450855" y="1263508"/>
            <a:ext cx="8232771" cy="4268518"/>
          </a:xfrm>
        </p:spPr>
        <p:txBody>
          <a:bodyPr>
            <a:normAutofit/>
          </a:bodyPr>
          <a:lstStyle/>
          <a:p>
            <a:r>
              <a:rPr lang="en-US" sz="1800" dirty="0" smtClean="0"/>
              <a:t>Transport cart for delivery of the frame from the shop to the factory</a:t>
            </a:r>
          </a:p>
          <a:p>
            <a:pPr lvl="1"/>
            <a:endParaRPr lang="en-US" sz="1400" dirty="0" smtClean="0"/>
          </a:p>
          <a:p>
            <a:endParaRPr lang="en-US" sz="1800"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95307" y="1784617"/>
            <a:ext cx="5231771" cy="4411589"/>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30936">
            <a:off x="207403" y="3127648"/>
            <a:ext cx="4797009" cy="2198496"/>
          </a:xfrm>
          <a:prstGeom prst="rect">
            <a:avLst/>
          </a:prstGeom>
        </p:spPr>
      </p:pic>
      <p:sp>
        <p:nvSpPr>
          <p:cNvPr id="5" name="TextBox 4"/>
          <p:cNvSpPr txBox="1"/>
          <p:nvPr/>
        </p:nvSpPr>
        <p:spPr>
          <a:xfrm>
            <a:off x="207403" y="5198315"/>
            <a:ext cx="1684020" cy="276999"/>
          </a:xfrm>
          <a:prstGeom prst="rect">
            <a:avLst/>
          </a:prstGeom>
          <a:noFill/>
        </p:spPr>
        <p:txBody>
          <a:bodyPr wrap="square" rtlCol="0">
            <a:spAutoFit/>
          </a:bodyPr>
          <a:lstStyle/>
          <a:p>
            <a:r>
              <a:rPr lang="en-US" sz="1200" dirty="0" smtClean="0"/>
              <a:t>Image: Ken </a:t>
            </a:r>
            <a:r>
              <a:rPr lang="en-US" sz="1200" dirty="0" err="1" smtClean="0"/>
              <a:t>Kriesel</a:t>
            </a:r>
            <a:endParaRPr lang="en-US" sz="1200" dirty="0"/>
          </a:p>
        </p:txBody>
      </p:sp>
    </p:spTree>
    <p:extLst>
      <p:ext uri="{BB962C8B-B14F-4D97-AF65-F5344CB8AC3E}">
        <p14:creationId xmlns:p14="http://schemas.microsoft.com/office/powerpoint/2010/main" val="2054996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6" y="462518"/>
            <a:ext cx="8689974" cy="647102"/>
          </a:xfrm>
        </p:spPr>
        <p:txBody>
          <a:bodyPr>
            <a:noAutofit/>
          </a:bodyPr>
          <a:lstStyle/>
          <a:p>
            <a:r>
              <a:rPr lang="en-US" sz="2800" dirty="0" smtClean="0"/>
              <a:t>Handling the APA frame</a:t>
            </a:r>
            <a:r>
              <a:rPr lang="en-GB" sz="3200" dirty="0" smtClean="0"/>
              <a:t/>
            </a:r>
            <a:br>
              <a:rPr lang="en-GB" sz="3200" dirty="0" smtClean="0"/>
            </a:br>
            <a:endParaRPr lang="en-GB" sz="32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13 July 2016</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Dan Wenman Mechanical Engineer</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
        <p:nvSpPr>
          <p:cNvPr id="2" name="Content Placeholder 1"/>
          <p:cNvSpPr>
            <a:spLocks noGrp="1"/>
          </p:cNvSpPr>
          <p:nvPr>
            <p:ph idx="11"/>
          </p:nvPr>
        </p:nvSpPr>
        <p:spPr>
          <a:xfrm>
            <a:off x="289515" y="1109620"/>
            <a:ext cx="3762925" cy="4268518"/>
          </a:xfrm>
        </p:spPr>
        <p:txBody>
          <a:bodyPr>
            <a:normAutofit/>
          </a:bodyPr>
          <a:lstStyle/>
          <a:p>
            <a:r>
              <a:rPr lang="en-US" sz="1800" dirty="0" smtClean="0"/>
              <a:t>The APA vertical (edge) lift kit</a:t>
            </a:r>
          </a:p>
          <a:p>
            <a:pPr lvl="1"/>
            <a:r>
              <a:rPr lang="en-US" sz="1400" dirty="0" smtClean="0"/>
              <a:t>This rigging kit connects to four 10mm </a:t>
            </a:r>
            <a:r>
              <a:rPr lang="en-US" sz="1400" dirty="0" err="1" smtClean="0"/>
              <a:t>rivnuts</a:t>
            </a:r>
            <a:r>
              <a:rPr lang="en-US" sz="1400" dirty="0" smtClean="0"/>
              <a:t> crimped into the edge of the APA frame.  Holes in the edge boards allow for access to the </a:t>
            </a:r>
            <a:r>
              <a:rPr lang="en-US" sz="1400" dirty="0" err="1" smtClean="0"/>
              <a:t>rivnuts</a:t>
            </a:r>
            <a:r>
              <a:rPr lang="en-US" sz="1400" dirty="0" smtClean="0"/>
              <a:t> through the assembly process.  (The </a:t>
            </a:r>
            <a:r>
              <a:rPr lang="en-US" sz="1400" dirty="0" err="1" smtClean="0"/>
              <a:t>rivnuts</a:t>
            </a:r>
            <a:r>
              <a:rPr lang="en-US" sz="1400" dirty="0" smtClean="0"/>
              <a:t> are also available for crating and installation purposes.)</a:t>
            </a:r>
          </a:p>
          <a:p>
            <a:pPr lvl="1"/>
            <a:r>
              <a:rPr lang="en-US" sz="1400" dirty="0" smtClean="0"/>
              <a:t>Status – complete.</a:t>
            </a:r>
          </a:p>
          <a:p>
            <a:endParaRPr lang="en-US" sz="1800"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38367" y="1263508"/>
            <a:ext cx="5090474" cy="3901760"/>
          </a:xfrm>
          <a:prstGeom prst="rect">
            <a:avLst/>
          </a:prstGeom>
        </p:spPr>
      </p:pic>
    </p:spTree>
    <p:extLst>
      <p:ext uri="{BB962C8B-B14F-4D97-AF65-F5344CB8AC3E}">
        <p14:creationId xmlns:p14="http://schemas.microsoft.com/office/powerpoint/2010/main" val="3088899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UNE_Template">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DUNE_Template</Template>
  <TotalTime>3988</TotalTime>
  <Words>2432</Words>
  <Application>Microsoft Office PowerPoint</Application>
  <PresentationFormat>On-screen Show (4:3)</PresentationFormat>
  <Paragraphs>284</Paragraphs>
  <Slides>32</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Geneva</vt:lpstr>
      <vt:lpstr>Helvetica</vt:lpstr>
      <vt:lpstr>Lucida Grande</vt:lpstr>
      <vt:lpstr>DUNE_Template</vt:lpstr>
      <vt:lpstr>LBNF Content-Footer Theme</vt:lpstr>
      <vt:lpstr>Fabrication and Assembly Plans</vt:lpstr>
      <vt:lpstr>Fabrication and Assembly Plans</vt:lpstr>
      <vt:lpstr>Facility at PSL</vt:lpstr>
      <vt:lpstr>Inventory Control - protoDUNE</vt:lpstr>
      <vt:lpstr>Process Control - protoDUNE</vt:lpstr>
      <vt:lpstr>APA frame fabrication</vt:lpstr>
      <vt:lpstr>APA frame fabrication</vt:lpstr>
      <vt:lpstr>Handling the APA frame </vt:lpstr>
      <vt:lpstr>Handling the APA frame </vt:lpstr>
      <vt:lpstr>Handling the frame  </vt:lpstr>
      <vt:lpstr>Handling the frame  </vt:lpstr>
      <vt:lpstr>Handling the APA frame  </vt:lpstr>
      <vt:lpstr>Handling the APA frame</vt:lpstr>
      <vt:lpstr>APA frame with epoxied components  </vt:lpstr>
      <vt:lpstr>APA frame with epoxied components  </vt:lpstr>
      <vt:lpstr>Board assembly </vt:lpstr>
      <vt:lpstr>Board assembly</vt:lpstr>
      <vt:lpstr>Winding</vt:lpstr>
      <vt:lpstr>Winding</vt:lpstr>
      <vt:lpstr>Wire distribution after winding a half layer</vt:lpstr>
      <vt:lpstr>Key components of the winding machine  </vt:lpstr>
      <vt:lpstr>Key components in the winding machine</vt:lpstr>
      <vt:lpstr>Winder Safety</vt:lpstr>
      <vt:lpstr>Winder users interface</vt:lpstr>
      <vt:lpstr>Wire anchoring procedure</vt:lpstr>
      <vt:lpstr>Tension checking </vt:lpstr>
      <vt:lpstr>Reconfiguring the interface frame  </vt:lpstr>
      <vt:lpstr>Installation of combs after winding  </vt:lpstr>
      <vt:lpstr>PowerPoint Presentation</vt:lpstr>
      <vt:lpstr>Back up slides  </vt:lpstr>
      <vt:lpstr>Assembly of the basic APA</vt:lpstr>
      <vt:lpstr>APA testing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or two lines</dc:title>
  <dc:creator>Jack Fowler</dc:creator>
  <dc:description>Modified by A. Weber</dc:description>
  <cp:lastModifiedBy>Dan Wenman</cp:lastModifiedBy>
  <cp:revision>155</cp:revision>
  <cp:lastPrinted>2016-07-13T13:46:58Z</cp:lastPrinted>
  <dcterms:created xsi:type="dcterms:W3CDTF">2015-09-16T13:36:09Z</dcterms:created>
  <dcterms:modified xsi:type="dcterms:W3CDTF">2016-07-13T13:56:05Z</dcterms:modified>
</cp:coreProperties>
</file>