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handoutMasterIdLst>
    <p:handoutMasterId r:id="rId35"/>
  </p:handoutMasterIdLst>
  <p:sldIdLst>
    <p:sldId id="256" r:id="rId3"/>
    <p:sldId id="362" r:id="rId4"/>
    <p:sldId id="383" r:id="rId5"/>
    <p:sldId id="374" r:id="rId6"/>
    <p:sldId id="369" r:id="rId7"/>
    <p:sldId id="371" r:id="rId8"/>
    <p:sldId id="376" r:id="rId9"/>
    <p:sldId id="372" r:id="rId10"/>
    <p:sldId id="387" r:id="rId11"/>
    <p:sldId id="388" r:id="rId12"/>
    <p:sldId id="373" r:id="rId13"/>
    <p:sldId id="381" r:id="rId14"/>
    <p:sldId id="389" r:id="rId15"/>
    <p:sldId id="391" r:id="rId16"/>
    <p:sldId id="392" r:id="rId17"/>
    <p:sldId id="384" r:id="rId18"/>
    <p:sldId id="365" r:id="rId19"/>
    <p:sldId id="364" r:id="rId20"/>
    <p:sldId id="366" r:id="rId21"/>
    <p:sldId id="367" r:id="rId22"/>
    <p:sldId id="377" r:id="rId23"/>
    <p:sldId id="385" r:id="rId24"/>
    <p:sldId id="378" r:id="rId25"/>
    <p:sldId id="375" r:id="rId26"/>
    <p:sldId id="363" r:id="rId27"/>
    <p:sldId id="352" r:id="rId28"/>
    <p:sldId id="379" r:id="rId29"/>
    <p:sldId id="300" r:id="rId30"/>
    <p:sldId id="355" r:id="rId31"/>
    <p:sldId id="357" r:id="rId32"/>
    <p:sldId id="386"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xmlns="">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8F8F8"/>
    <a:srgbClr val="E95125"/>
    <a:srgbClr val="F37C23"/>
    <a:srgbClr val="3C5A77"/>
    <a:srgbClr val="BC5F2B"/>
    <a:srgbClr val="32547A"/>
    <a:srgbClr val="B8561A"/>
    <a:srgbClr val="B65A1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6" autoAdjust="0"/>
    <p:restoredTop sz="94660"/>
  </p:normalViewPr>
  <p:slideViewPr>
    <p:cSldViewPr snapToGrid="0" snapToObjects="1">
      <p:cViewPr varScale="1">
        <p:scale>
          <a:sx n="93" d="100"/>
          <a:sy n="93" d="100"/>
        </p:scale>
        <p:origin x="-57" y="-306"/>
      </p:cViewPr>
      <p:guideLst>
        <p:guide orient="horz" pos="4204"/>
        <p:guide orient="horz" pos="476"/>
        <p:guide orient="horz" pos="1443"/>
        <p:guide orient="horz" pos="966"/>
        <p:guide orient="horz" pos="1876"/>
        <p:guide orient="horz" pos="3616"/>
        <p:guide pos="2190"/>
        <p:guide pos="2188"/>
        <p:guide pos="5026"/>
        <p:guide pos="28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7/13/2016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7/13/2016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30</a:t>
            </a:fld>
            <a:endParaRPr lang="en-US"/>
          </a:p>
        </p:txBody>
      </p:sp>
    </p:spTree>
    <p:extLst>
      <p:ext uri="{BB962C8B-B14F-4D97-AF65-F5344CB8AC3E}">
        <p14:creationId xmlns:p14="http://schemas.microsoft.com/office/powerpoint/2010/main" val="1402897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dirty="0" smtClean="0"/>
              <a:t>Click to edit Master text styles</a:t>
            </a:r>
          </a:p>
        </p:txBody>
      </p:sp>
      <p:pic>
        <p:nvPicPr>
          <p:cNvPr id="1028" name="Picture 4"/>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457200" y="5955915"/>
            <a:ext cx="1821072" cy="674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0231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6/13/2016</a:t>
            </a:r>
            <a:endParaRPr lang="en-US"/>
          </a:p>
        </p:txBody>
      </p:sp>
      <p:sp>
        <p:nvSpPr>
          <p:cNvPr id="3" name="Footer Placeholder 2"/>
          <p:cNvSpPr>
            <a:spLocks noGrp="1"/>
          </p:cNvSpPr>
          <p:nvPr>
            <p:ph type="ftr" sz="quarter" idx="11"/>
          </p:nvPr>
        </p:nvSpPr>
        <p:spPr/>
        <p:txBody>
          <a:bodyPr/>
          <a:lstStyle/>
          <a:p>
            <a:r>
              <a:rPr lang="en-US" smtClean="0"/>
              <a:t>APA Design Review</a:t>
            </a:r>
            <a:endParaRPr lang="en-US"/>
          </a:p>
        </p:txBody>
      </p:sp>
      <p:sp>
        <p:nvSpPr>
          <p:cNvPr id="4" name="Slide Number Placeholder 3"/>
          <p:cNvSpPr>
            <a:spLocks noGrp="1"/>
          </p:cNvSpPr>
          <p:nvPr>
            <p:ph type="sldNum" sz="quarter" idx="12"/>
          </p:nvPr>
        </p:nvSpPr>
        <p:spPr/>
        <p:txBody>
          <a:bodyPr/>
          <a:lstStyle/>
          <a:p>
            <a:fld id="{1361A275-6DD5-465F-A2A9-8439DC3D1D7C}" type="slidenum">
              <a:rPr lang="en-US" smtClean="0"/>
              <a:t>‹#›</a:t>
            </a:fld>
            <a:endParaRPr lang="en-US"/>
          </a:p>
        </p:txBody>
      </p:sp>
    </p:spTree>
    <p:extLst>
      <p:ext uri="{BB962C8B-B14F-4D97-AF65-F5344CB8AC3E}">
        <p14:creationId xmlns:p14="http://schemas.microsoft.com/office/powerpoint/2010/main" val="68108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6/13/2016</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APA Design Review</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4134F5-621D-49FA-9736-DF63BD265ED7}" type="slidenum">
              <a:rPr lang="en-US" smtClean="0"/>
              <a:t>‹#›</a:t>
            </a:fld>
            <a:endParaRPr lang="en-US"/>
          </a:p>
        </p:txBody>
      </p:sp>
    </p:spTree>
    <p:extLst>
      <p:ext uri="{BB962C8B-B14F-4D97-AF65-F5344CB8AC3E}">
        <p14:creationId xmlns:p14="http://schemas.microsoft.com/office/powerpoint/2010/main" val="4223464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532171"/>
          </a:xfrm>
          <a:prstGeom prst="rect">
            <a:avLst/>
          </a:prstGeom>
        </p:spPr>
        <p:txBody>
          <a:bodyPr vert="horz" lIns="0" tIns="0" rIns="0" bIns="0">
            <a:normAutofit/>
          </a:bodyPr>
          <a:lstStyle>
            <a:lvl1pPr algn="l">
              <a:defRPr sz="28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6/13/2016</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APA Design Review</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6/13/2016</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APA Design Review</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6/13/2016</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APA Design Review</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6/13/2016</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APA Design Review</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6/13/2016</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APA Design Review</a:t>
            </a:r>
            <a:endParaRPr lang="en-US" dirty="0"/>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6/13/2016</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APA Design Review</a:t>
            </a:r>
            <a:endParaRPr lang="en-US" dirty="0"/>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6/13/2016</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APA Design Review</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323082" y="5953373"/>
            <a:ext cx="1370067" cy="578035"/>
          </a:xfrm>
          <a:prstGeom prst="rect">
            <a:avLst/>
          </a:prstGeom>
        </p:spPr>
      </p:pic>
      <p:grpSp>
        <p:nvGrpSpPr>
          <p:cNvPr id="3" name="Group 2"/>
          <p:cNvGrpSpPr/>
          <p:nvPr/>
        </p:nvGrpSpPr>
        <p:grpSpPr>
          <a:xfrm>
            <a:off x="5095044" y="240226"/>
            <a:ext cx="3598105" cy="199542"/>
            <a:chOff x="5136243" y="672026"/>
            <a:chExt cx="3598105" cy="199542"/>
          </a:xfrm>
        </p:grpSpPr>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87" r:id="rId2"/>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6/13/2016</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US" smtClean="0"/>
              <a:t>APA Design Review</a:t>
            </a:r>
            <a:endParaRPr lang="en-GB" dirty="0"/>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9" name="Picture 4"/>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6952893" y="6442210"/>
            <a:ext cx="1031640" cy="38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688" r:id="rId8"/>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APA Electrical Overview and Interfaces</a:t>
            </a:r>
            <a:endParaRPr lang="en-GB" dirty="0"/>
          </a:p>
        </p:txBody>
      </p:sp>
      <p:sp>
        <p:nvSpPr>
          <p:cNvPr id="3" name="Text Placeholder 2"/>
          <p:cNvSpPr>
            <a:spLocks noGrp="1"/>
          </p:cNvSpPr>
          <p:nvPr>
            <p:ph type="body" sz="quarter" idx="10"/>
          </p:nvPr>
        </p:nvSpPr>
        <p:spPr/>
        <p:txBody>
          <a:bodyPr/>
          <a:lstStyle/>
          <a:p>
            <a:r>
              <a:rPr lang="en-GB" dirty="0" smtClean="0"/>
              <a:t>Bo Yu</a:t>
            </a:r>
          </a:p>
          <a:p>
            <a:endParaRPr lang="en-GB" dirty="0" smtClean="0"/>
          </a:p>
          <a:p>
            <a:r>
              <a:rPr lang="en-GB" dirty="0" smtClean="0"/>
              <a:t>13-July-2016</a:t>
            </a:r>
          </a:p>
        </p:txBody>
      </p:sp>
    </p:spTree>
    <p:extLst>
      <p:ext uri="{BB962C8B-B14F-4D97-AF65-F5344CB8AC3E}">
        <p14:creationId xmlns:p14="http://schemas.microsoft.com/office/powerpoint/2010/main" val="174176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69" t="47698"/>
          <a:stretch/>
        </p:blipFill>
        <p:spPr bwMode="auto">
          <a:xfrm>
            <a:off x="263449" y="2876287"/>
            <a:ext cx="4220424" cy="268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ctangle 31"/>
          <p:cNvSpPr/>
          <p:nvPr/>
        </p:nvSpPr>
        <p:spPr>
          <a:xfrm>
            <a:off x="4032415" y="854353"/>
            <a:ext cx="275208" cy="191714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Bias Voltages Sensitivity to Wire Plane Spacing</a:t>
            </a:r>
            <a:endParaRPr lang="en-US" dirty="0"/>
          </a:p>
        </p:txBody>
      </p:sp>
      <p:sp>
        <p:nvSpPr>
          <p:cNvPr id="39" name="TextBox 38"/>
          <p:cNvSpPr txBox="1"/>
          <p:nvPr/>
        </p:nvSpPr>
        <p:spPr>
          <a:xfrm>
            <a:off x="263449" y="2177339"/>
            <a:ext cx="2218153" cy="461665"/>
          </a:xfrm>
          <a:prstGeom prst="rect">
            <a:avLst/>
          </a:prstGeom>
          <a:noFill/>
        </p:spPr>
        <p:txBody>
          <a:bodyPr wrap="square" rtlCol="0">
            <a:spAutoFit/>
          </a:bodyPr>
          <a:lstStyle/>
          <a:p>
            <a:r>
              <a:rPr lang="en-US" sz="1200" dirty="0"/>
              <a:t>U &amp; V each moves 0.5mm closer </a:t>
            </a:r>
            <a:r>
              <a:rPr lang="en-US" sz="1200" dirty="0" smtClean="0"/>
              <a:t/>
            </a:r>
            <a:br>
              <a:rPr lang="en-US" sz="1200" dirty="0" smtClean="0"/>
            </a:br>
            <a:r>
              <a:rPr lang="en-US" sz="1200" dirty="0" smtClean="0"/>
              <a:t>(</a:t>
            </a:r>
            <a:r>
              <a:rPr lang="en-US" sz="1200" dirty="0"/>
              <a:t>U-V gap reduced by 1mm)</a:t>
            </a:r>
          </a:p>
        </p:txBody>
      </p:sp>
      <p:cxnSp>
        <p:nvCxnSpPr>
          <p:cNvPr id="37" name="Straight Arrow Connector 36"/>
          <p:cNvCxnSpPr>
            <a:stCxn id="39" idx="2"/>
          </p:cNvCxnSpPr>
          <p:nvPr/>
        </p:nvCxnSpPr>
        <p:spPr>
          <a:xfrm>
            <a:off x="1372526" y="2639004"/>
            <a:ext cx="0" cy="1352765"/>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504146" y="2177339"/>
            <a:ext cx="2360827" cy="461665"/>
          </a:xfrm>
          <a:prstGeom prst="rect">
            <a:avLst/>
          </a:prstGeom>
          <a:noFill/>
        </p:spPr>
        <p:txBody>
          <a:bodyPr wrap="square" rtlCol="0">
            <a:spAutoFit/>
          </a:bodyPr>
          <a:lstStyle/>
          <a:p>
            <a:r>
              <a:rPr lang="en-US" sz="1200" dirty="0"/>
              <a:t>U &amp; V each moves 0.5mm </a:t>
            </a:r>
            <a:r>
              <a:rPr lang="en-US" sz="1200" dirty="0" smtClean="0"/>
              <a:t>farther </a:t>
            </a:r>
            <a:br>
              <a:rPr lang="en-US" sz="1200" dirty="0" smtClean="0"/>
            </a:br>
            <a:r>
              <a:rPr lang="en-US" sz="1200" dirty="0" smtClean="0"/>
              <a:t>(</a:t>
            </a:r>
            <a:r>
              <a:rPr lang="en-US" sz="1200" dirty="0"/>
              <a:t>U-V gap </a:t>
            </a:r>
            <a:r>
              <a:rPr lang="en-US" sz="1200" dirty="0" smtClean="0"/>
              <a:t>increase </a:t>
            </a:r>
            <a:r>
              <a:rPr lang="en-US" sz="1200" dirty="0"/>
              <a:t>by 1mm)</a:t>
            </a:r>
          </a:p>
        </p:txBody>
      </p:sp>
      <p:cxnSp>
        <p:nvCxnSpPr>
          <p:cNvPr id="43" name="Straight Arrow Connector 42"/>
          <p:cNvCxnSpPr>
            <a:stCxn id="42" idx="2"/>
          </p:cNvCxnSpPr>
          <p:nvPr/>
        </p:nvCxnSpPr>
        <p:spPr>
          <a:xfrm>
            <a:off x="3684560" y="2639004"/>
            <a:ext cx="0" cy="125800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764801" y="2636131"/>
            <a:ext cx="1617589" cy="276999"/>
          </a:xfrm>
          <a:prstGeom prst="rect">
            <a:avLst/>
          </a:prstGeom>
          <a:noFill/>
        </p:spPr>
        <p:txBody>
          <a:bodyPr wrap="square" rtlCol="0">
            <a:spAutoFit/>
          </a:bodyPr>
          <a:lstStyle/>
          <a:p>
            <a:r>
              <a:rPr lang="en-US" sz="1200" dirty="0" smtClean="0"/>
              <a:t>Correct wire positions</a:t>
            </a:r>
            <a:endParaRPr lang="en-US" sz="1200" dirty="0"/>
          </a:p>
        </p:txBody>
      </p:sp>
      <p:cxnSp>
        <p:nvCxnSpPr>
          <p:cNvPr id="46" name="Straight Arrow Connector 45"/>
          <p:cNvCxnSpPr/>
          <p:nvPr/>
        </p:nvCxnSpPr>
        <p:spPr>
          <a:xfrm flipH="1">
            <a:off x="2373662" y="2876287"/>
            <a:ext cx="1" cy="1115482"/>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00401" y="1099475"/>
            <a:ext cx="4449151" cy="954107"/>
          </a:xfrm>
          <a:prstGeom prst="rect">
            <a:avLst/>
          </a:prstGeom>
          <a:noFill/>
        </p:spPr>
        <p:txBody>
          <a:bodyPr wrap="square" rtlCol="0">
            <a:spAutoFit/>
          </a:bodyPr>
          <a:lstStyle/>
          <a:p>
            <a:r>
              <a:rPr lang="en-US" sz="1400" dirty="0" smtClean="0"/>
              <a:t>Here is an example of a possible wire plane cross section view due to a distorted wire frame: Grid and X wires remain at designed position, U &amp; V wires moves by +/-0.5mm off designed position (a twist in the frame)</a:t>
            </a:r>
            <a:endParaRPr lang="en-US" sz="1400" dirty="0"/>
          </a:p>
        </p:txBody>
      </p:sp>
      <p:sp>
        <p:nvSpPr>
          <p:cNvPr id="49" name="TextBox 48"/>
          <p:cNvSpPr txBox="1"/>
          <p:nvPr/>
        </p:nvSpPr>
        <p:spPr>
          <a:xfrm>
            <a:off x="4740027" y="886332"/>
            <a:ext cx="4308722" cy="5139869"/>
          </a:xfrm>
          <a:prstGeom prst="rect">
            <a:avLst/>
          </a:prstGeom>
          <a:noFill/>
        </p:spPr>
        <p:txBody>
          <a:bodyPr wrap="square" rtlCol="0">
            <a:spAutoFit/>
          </a:bodyPr>
          <a:lstStyle/>
          <a:p>
            <a:pPr>
              <a:spcBef>
                <a:spcPts val="600"/>
              </a:spcBef>
            </a:pPr>
            <a:r>
              <a:rPr lang="en-US" sz="1400" dirty="0" smtClean="0">
                <a:solidFill>
                  <a:srgbClr val="0000FF"/>
                </a:solidFill>
              </a:rPr>
              <a:t>❶ gap increases, field decreases. Must increase V</a:t>
            </a:r>
            <a:r>
              <a:rPr lang="en-US" sz="1400" baseline="-25000" dirty="0" smtClean="0">
                <a:solidFill>
                  <a:srgbClr val="0000FF"/>
                </a:solidFill>
              </a:rPr>
              <a:t>GU</a:t>
            </a:r>
            <a:r>
              <a:rPr lang="en-US" sz="1400" dirty="0" smtClean="0">
                <a:solidFill>
                  <a:srgbClr val="0000FF"/>
                </a:solidFill>
              </a:rPr>
              <a:t> to pull all electrons through G</a:t>
            </a:r>
          </a:p>
          <a:p>
            <a:pPr>
              <a:spcBef>
                <a:spcPts val="600"/>
              </a:spcBef>
            </a:pPr>
            <a:r>
              <a:rPr lang="en-US" sz="1400" dirty="0" smtClean="0">
                <a:solidFill>
                  <a:srgbClr val="0000FF"/>
                </a:solidFill>
              </a:rPr>
              <a:t>❷ </a:t>
            </a:r>
            <a:r>
              <a:rPr lang="en-US" sz="1400" dirty="0">
                <a:solidFill>
                  <a:srgbClr val="0000FF"/>
                </a:solidFill>
              </a:rPr>
              <a:t>field increases </a:t>
            </a:r>
            <a:r>
              <a:rPr lang="en-US" sz="1400" dirty="0" smtClean="0">
                <a:solidFill>
                  <a:srgbClr val="0000FF"/>
                </a:solidFill>
              </a:rPr>
              <a:t>due to ❶ and smaller gap </a:t>
            </a:r>
          </a:p>
          <a:p>
            <a:pPr>
              <a:spcBef>
                <a:spcPts val="600"/>
              </a:spcBef>
            </a:pPr>
            <a:r>
              <a:rPr lang="en-US" sz="1400" dirty="0" smtClean="0">
                <a:solidFill>
                  <a:srgbClr val="0000FF"/>
                </a:solidFill>
              </a:rPr>
              <a:t>❸ field ratio to ❷ is insufficient. Must increase V</a:t>
            </a:r>
            <a:r>
              <a:rPr lang="en-US" sz="1400" baseline="-25000" dirty="0" smtClean="0">
                <a:solidFill>
                  <a:srgbClr val="0000FF"/>
                </a:solidFill>
              </a:rPr>
              <a:t>UV</a:t>
            </a:r>
            <a:r>
              <a:rPr lang="en-US" sz="1400" dirty="0" smtClean="0">
                <a:solidFill>
                  <a:srgbClr val="0000FF"/>
                </a:solidFill>
              </a:rPr>
              <a:t> to pull all electrons through U</a:t>
            </a:r>
          </a:p>
          <a:p>
            <a:pPr>
              <a:spcBef>
                <a:spcPts val="600"/>
              </a:spcBef>
            </a:pPr>
            <a:r>
              <a:rPr lang="en-US" sz="1400" dirty="0" smtClean="0">
                <a:solidFill>
                  <a:srgbClr val="0000FF"/>
                </a:solidFill>
              </a:rPr>
              <a:t>❹ field increases due to ❸ and smaller gap</a:t>
            </a:r>
          </a:p>
          <a:p>
            <a:pPr>
              <a:spcBef>
                <a:spcPts val="600"/>
              </a:spcBef>
            </a:pPr>
            <a:r>
              <a:rPr lang="en-US" sz="1400" dirty="0" smtClean="0">
                <a:solidFill>
                  <a:srgbClr val="0000FF"/>
                </a:solidFill>
              </a:rPr>
              <a:t>❺ field ratio to ❹ is insufficient.  Must increase V</a:t>
            </a:r>
            <a:r>
              <a:rPr lang="en-US" sz="1400" baseline="-25000" dirty="0" smtClean="0">
                <a:solidFill>
                  <a:srgbClr val="0000FF"/>
                </a:solidFill>
              </a:rPr>
              <a:t>VX</a:t>
            </a:r>
            <a:r>
              <a:rPr lang="en-US" sz="1400" dirty="0" smtClean="0">
                <a:solidFill>
                  <a:srgbClr val="0000FF"/>
                </a:solidFill>
              </a:rPr>
              <a:t> to pull all electrons through V</a:t>
            </a:r>
          </a:p>
          <a:p>
            <a:endParaRPr lang="en-US" sz="1400" dirty="0"/>
          </a:p>
          <a:p>
            <a:r>
              <a:rPr lang="en-US" sz="1400" dirty="0" smtClean="0"/>
              <a:t>In order to be transparent on both sides of this view, the minimum bias voltages must be:</a:t>
            </a:r>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smtClean="0"/>
              <a:t>If we don’t tightly control the wire plane spacing, we might have to dramatically increase the bias voltages in order to maintain transparency everywhere on the APA. Higher bias voltages require larger, hard to find and expensive capacitors.</a:t>
            </a:r>
          </a:p>
        </p:txBody>
      </p:sp>
      <p:sp>
        <p:nvSpPr>
          <p:cNvPr id="50" name="TextBox 49"/>
          <p:cNvSpPr txBox="1"/>
          <p:nvPr/>
        </p:nvSpPr>
        <p:spPr>
          <a:xfrm>
            <a:off x="620991" y="3712339"/>
            <a:ext cx="461986" cy="369332"/>
          </a:xfrm>
          <a:prstGeom prst="rect">
            <a:avLst/>
          </a:prstGeom>
          <a:noFill/>
        </p:spPr>
        <p:txBody>
          <a:bodyPr wrap="none" rtlCol="0">
            <a:spAutoFit/>
          </a:bodyPr>
          <a:lstStyle/>
          <a:p>
            <a:r>
              <a:rPr lang="en-US" dirty="0">
                <a:solidFill>
                  <a:schemeClr val="bg1"/>
                </a:solidFill>
              </a:rPr>
              <a:t>❶</a:t>
            </a:r>
          </a:p>
        </p:txBody>
      </p:sp>
      <p:sp>
        <p:nvSpPr>
          <p:cNvPr id="55" name="TextBox 54"/>
          <p:cNvSpPr txBox="1"/>
          <p:nvPr/>
        </p:nvSpPr>
        <p:spPr>
          <a:xfrm>
            <a:off x="2971800" y="3700960"/>
            <a:ext cx="461986" cy="646331"/>
          </a:xfrm>
          <a:prstGeom prst="rect">
            <a:avLst/>
          </a:prstGeom>
          <a:noFill/>
        </p:spPr>
        <p:txBody>
          <a:bodyPr wrap="none" rtlCol="0">
            <a:spAutoFit/>
          </a:bodyPr>
          <a:lstStyle/>
          <a:p>
            <a:r>
              <a:rPr lang="en-US" dirty="0" smtClean="0">
                <a:solidFill>
                  <a:schemeClr val="bg1"/>
                </a:solidFill>
              </a:rPr>
              <a:t>❷</a:t>
            </a:r>
          </a:p>
          <a:p>
            <a:endParaRPr lang="en-US" dirty="0">
              <a:solidFill>
                <a:schemeClr val="bg1"/>
              </a:solidFill>
            </a:endParaRPr>
          </a:p>
        </p:txBody>
      </p:sp>
      <p:sp>
        <p:nvSpPr>
          <p:cNvPr id="57" name="TextBox 56"/>
          <p:cNvSpPr txBox="1"/>
          <p:nvPr/>
        </p:nvSpPr>
        <p:spPr>
          <a:xfrm>
            <a:off x="2864832" y="4162625"/>
            <a:ext cx="461986" cy="369332"/>
          </a:xfrm>
          <a:prstGeom prst="rect">
            <a:avLst/>
          </a:prstGeom>
          <a:noFill/>
        </p:spPr>
        <p:txBody>
          <a:bodyPr wrap="none" rtlCol="0">
            <a:spAutoFit/>
          </a:bodyPr>
          <a:lstStyle/>
          <a:p>
            <a:r>
              <a:rPr lang="en-US" dirty="0">
                <a:solidFill>
                  <a:schemeClr val="bg1"/>
                </a:solidFill>
              </a:rPr>
              <a:t>❸</a:t>
            </a:r>
          </a:p>
        </p:txBody>
      </p:sp>
      <p:sp>
        <p:nvSpPr>
          <p:cNvPr id="58" name="TextBox 57"/>
          <p:cNvSpPr txBox="1"/>
          <p:nvPr/>
        </p:nvSpPr>
        <p:spPr>
          <a:xfrm>
            <a:off x="984976" y="4585816"/>
            <a:ext cx="461986" cy="369332"/>
          </a:xfrm>
          <a:prstGeom prst="rect">
            <a:avLst/>
          </a:prstGeom>
          <a:noFill/>
        </p:spPr>
        <p:txBody>
          <a:bodyPr wrap="none" rtlCol="0">
            <a:spAutoFit/>
          </a:bodyPr>
          <a:lstStyle/>
          <a:p>
            <a:r>
              <a:rPr lang="en-US" dirty="0" smtClean="0">
                <a:solidFill>
                  <a:schemeClr val="bg1"/>
                </a:solidFill>
              </a:rPr>
              <a:t>❺</a:t>
            </a:r>
            <a:endParaRPr lang="en-US" dirty="0">
              <a:solidFill>
                <a:schemeClr val="bg1"/>
              </a:solidFill>
            </a:endParaRPr>
          </a:p>
        </p:txBody>
      </p:sp>
      <p:sp>
        <p:nvSpPr>
          <p:cNvPr id="51" name="TextBox 50"/>
          <p:cNvSpPr txBox="1"/>
          <p:nvPr/>
        </p:nvSpPr>
        <p:spPr>
          <a:xfrm>
            <a:off x="37902" y="3562107"/>
            <a:ext cx="316112" cy="1654299"/>
          </a:xfrm>
          <a:prstGeom prst="rect">
            <a:avLst/>
          </a:prstGeom>
          <a:noFill/>
        </p:spPr>
        <p:txBody>
          <a:bodyPr wrap="none" rtlCol="0">
            <a:spAutoFit/>
          </a:bodyPr>
          <a:lstStyle/>
          <a:p>
            <a:pPr>
              <a:spcBef>
                <a:spcPts val="1500"/>
              </a:spcBef>
            </a:pPr>
            <a:r>
              <a:rPr lang="en-US" sz="1600" dirty="0" smtClean="0"/>
              <a:t>G</a:t>
            </a:r>
          </a:p>
          <a:p>
            <a:pPr>
              <a:spcBef>
                <a:spcPts val="1500"/>
              </a:spcBef>
            </a:pPr>
            <a:r>
              <a:rPr lang="en-US" sz="1600" dirty="0" smtClean="0"/>
              <a:t>U</a:t>
            </a:r>
          </a:p>
          <a:p>
            <a:pPr>
              <a:spcBef>
                <a:spcPts val="1500"/>
              </a:spcBef>
            </a:pPr>
            <a:r>
              <a:rPr lang="en-US" sz="1600" dirty="0" smtClean="0"/>
              <a:t>V</a:t>
            </a:r>
          </a:p>
          <a:p>
            <a:pPr>
              <a:spcBef>
                <a:spcPts val="1500"/>
              </a:spcBef>
            </a:pPr>
            <a:r>
              <a:rPr lang="en-US" sz="1600" dirty="0"/>
              <a:t>X</a:t>
            </a:r>
          </a:p>
        </p:txBody>
      </p:sp>
      <p:sp>
        <p:nvSpPr>
          <p:cNvPr id="60" name="TextBox 59"/>
          <p:cNvSpPr txBox="1"/>
          <p:nvPr/>
        </p:nvSpPr>
        <p:spPr>
          <a:xfrm>
            <a:off x="981463" y="4221266"/>
            <a:ext cx="461986" cy="369332"/>
          </a:xfrm>
          <a:prstGeom prst="rect">
            <a:avLst/>
          </a:prstGeom>
          <a:noFill/>
        </p:spPr>
        <p:txBody>
          <a:bodyPr wrap="none" rtlCol="0">
            <a:spAutoFit/>
          </a:bodyPr>
          <a:lstStyle/>
          <a:p>
            <a:r>
              <a:rPr lang="en-US" dirty="0">
                <a:solidFill>
                  <a:schemeClr val="bg1"/>
                </a:solidFill>
              </a:rPr>
              <a:t>❹</a:t>
            </a:r>
          </a:p>
        </p:txBody>
      </p:sp>
      <p:graphicFrame>
        <p:nvGraphicFramePr>
          <p:cNvPr id="53" name="Table 52"/>
          <p:cNvGraphicFramePr>
            <a:graphicFrameLocks noGrp="1"/>
          </p:cNvGraphicFramePr>
          <p:nvPr>
            <p:extLst>
              <p:ext uri="{D42A27DB-BD31-4B8C-83A1-F6EECF244321}">
                <p14:modId xmlns:p14="http://schemas.microsoft.com/office/powerpoint/2010/main" val="888974989"/>
              </p:ext>
            </p:extLst>
          </p:nvPr>
        </p:nvGraphicFramePr>
        <p:xfrm>
          <a:off x="4980788" y="3671710"/>
          <a:ext cx="3652699" cy="1099669"/>
        </p:xfrm>
        <a:graphic>
          <a:graphicData uri="http://schemas.openxmlformats.org/drawingml/2006/table">
            <a:tbl>
              <a:tblPr firstRow="1" bandRow="1">
                <a:tableStyleId>{5C22544A-7EE6-4342-B048-85BDC9FD1C3A}</a:tableStyleId>
              </a:tblPr>
              <a:tblGrid>
                <a:gridCol w="513076"/>
                <a:gridCol w="1104495"/>
                <a:gridCol w="1030555"/>
                <a:gridCol w="1004573"/>
              </a:tblGrid>
              <a:tr h="271074">
                <a:tc>
                  <a:txBody>
                    <a:bodyPr/>
                    <a:lstStyle/>
                    <a:p>
                      <a:endParaRPr lang="en-US" sz="1200" dirty="0"/>
                    </a:p>
                  </a:txBody>
                  <a:tcPr/>
                </a:tc>
                <a:tc>
                  <a:txBody>
                    <a:bodyPr/>
                    <a:lstStyle/>
                    <a:p>
                      <a:r>
                        <a:rPr lang="en-US" sz="1200" dirty="0" smtClean="0"/>
                        <a:t>+/- 0.5mm</a:t>
                      </a:r>
                      <a:endParaRPr lang="en-US" sz="1200" dirty="0"/>
                    </a:p>
                  </a:txBody>
                  <a:tcPr/>
                </a:tc>
                <a:tc>
                  <a:txBody>
                    <a:bodyPr/>
                    <a:lstStyle/>
                    <a:p>
                      <a:r>
                        <a:rPr lang="en-US" sz="1200" dirty="0" smtClean="0"/>
                        <a:t>+/- 1mm</a:t>
                      </a:r>
                      <a:endParaRPr lang="en-US" sz="1200" dirty="0"/>
                    </a:p>
                  </a:txBody>
                  <a:tcPr/>
                </a:tc>
                <a:tc>
                  <a:txBody>
                    <a:bodyPr/>
                    <a:lstStyle/>
                    <a:p>
                      <a:r>
                        <a:rPr lang="en-US" sz="1200" dirty="0" smtClean="0"/>
                        <a:t>nominal</a:t>
                      </a:r>
                      <a:endParaRPr lang="en-US" sz="1200" dirty="0"/>
                    </a:p>
                  </a:txBody>
                  <a:tcPr/>
                </a:tc>
              </a:tr>
              <a:tr h="271074">
                <a:tc>
                  <a:txBody>
                    <a:bodyPr/>
                    <a:lstStyle/>
                    <a:p>
                      <a:r>
                        <a:rPr lang="en-US" sz="1200" dirty="0" smtClean="0"/>
                        <a:t>Vg</a:t>
                      </a:r>
                      <a:endParaRPr lang="en-US" sz="1200" dirty="0"/>
                    </a:p>
                  </a:txBody>
                  <a:tcPr/>
                </a:tc>
                <a:tc>
                  <a:txBody>
                    <a:bodyPr/>
                    <a:lstStyle/>
                    <a:p>
                      <a:r>
                        <a:rPr lang="en-US" sz="1200" dirty="0" smtClean="0"/>
                        <a:t>-695</a:t>
                      </a:r>
                      <a:endParaRPr lang="en-US" sz="1200" dirty="0"/>
                    </a:p>
                  </a:txBody>
                  <a:tcPr/>
                </a:tc>
                <a:tc>
                  <a:txBody>
                    <a:bodyPr/>
                    <a:lstStyle/>
                    <a:p>
                      <a:r>
                        <a:rPr lang="en-US" sz="1200" dirty="0" smtClean="0"/>
                        <a:t>-700</a:t>
                      </a:r>
                      <a:endParaRPr lang="en-US" sz="1200" dirty="0"/>
                    </a:p>
                  </a:txBody>
                  <a:tcPr/>
                </a:tc>
                <a:tc>
                  <a:txBody>
                    <a:bodyPr/>
                    <a:lstStyle/>
                    <a:p>
                      <a:r>
                        <a:rPr lang="en-US" sz="1200" dirty="0" smtClean="0"/>
                        <a:t>-665</a:t>
                      </a:r>
                      <a:endParaRPr lang="en-US" sz="1200" dirty="0"/>
                    </a:p>
                  </a:txBody>
                  <a:tcPr/>
                </a:tc>
              </a:tr>
              <a:tr h="271074">
                <a:tc>
                  <a:txBody>
                    <a:bodyPr/>
                    <a:lstStyle/>
                    <a:p>
                      <a:r>
                        <a:rPr lang="en-US" sz="1200" dirty="0" smtClean="0"/>
                        <a:t>Vu</a:t>
                      </a:r>
                      <a:endParaRPr lang="en-US" sz="1200" dirty="0"/>
                    </a:p>
                  </a:txBody>
                  <a:tcPr/>
                </a:tc>
                <a:tc>
                  <a:txBody>
                    <a:bodyPr/>
                    <a:lstStyle/>
                    <a:p>
                      <a:r>
                        <a:rPr lang="en-US" sz="1200" dirty="0" smtClean="0"/>
                        <a:t>-415</a:t>
                      </a:r>
                      <a:endParaRPr lang="en-US" sz="1200" dirty="0"/>
                    </a:p>
                  </a:txBody>
                  <a:tcPr/>
                </a:tc>
                <a:tc>
                  <a:txBody>
                    <a:bodyPr/>
                    <a:lstStyle/>
                    <a:p>
                      <a:r>
                        <a:rPr lang="en-US" sz="1200" dirty="0" smtClean="0"/>
                        <a:t>-430</a:t>
                      </a:r>
                      <a:endParaRPr lang="en-US" sz="1200" dirty="0"/>
                    </a:p>
                  </a:txBody>
                  <a:tcPr/>
                </a:tc>
                <a:tc>
                  <a:txBody>
                    <a:bodyPr/>
                    <a:lstStyle/>
                    <a:p>
                      <a:r>
                        <a:rPr lang="en-US" sz="1200" dirty="0" smtClean="0"/>
                        <a:t>-370</a:t>
                      </a:r>
                      <a:endParaRPr lang="en-US" sz="1200" dirty="0"/>
                    </a:p>
                  </a:txBody>
                  <a:tcPr/>
                </a:tc>
              </a:tr>
              <a:tr h="276709">
                <a:tc>
                  <a:txBody>
                    <a:bodyPr/>
                    <a:lstStyle/>
                    <a:p>
                      <a:r>
                        <a:rPr lang="en-US" sz="1200" dirty="0" err="1" smtClean="0"/>
                        <a:t>Vx</a:t>
                      </a:r>
                      <a:endParaRPr lang="en-US" sz="1200" dirty="0"/>
                    </a:p>
                  </a:txBody>
                  <a:tcPr/>
                </a:tc>
                <a:tc>
                  <a:txBody>
                    <a:bodyPr/>
                    <a:lstStyle/>
                    <a:p>
                      <a:r>
                        <a:rPr lang="en-US" sz="1200" dirty="0" smtClean="0"/>
                        <a:t>+1150</a:t>
                      </a:r>
                      <a:endParaRPr lang="en-US" sz="1200" dirty="0"/>
                    </a:p>
                  </a:txBody>
                  <a:tcPr/>
                </a:tc>
                <a:tc>
                  <a:txBody>
                    <a:bodyPr/>
                    <a:lstStyle/>
                    <a:p>
                      <a:r>
                        <a:rPr lang="en-US" sz="1200" dirty="0" smtClean="0"/>
                        <a:t>+1600</a:t>
                      </a:r>
                      <a:endParaRPr lang="en-US" sz="1200" dirty="0"/>
                    </a:p>
                  </a:txBody>
                  <a:tcPr/>
                </a:tc>
                <a:tc>
                  <a:txBody>
                    <a:bodyPr/>
                    <a:lstStyle/>
                    <a:p>
                      <a:r>
                        <a:rPr lang="en-US" sz="1200" dirty="0" smtClean="0"/>
                        <a:t>+820</a:t>
                      </a:r>
                      <a:endParaRPr lang="en-US" sz="1200" dirty="0"/>
                    </a:p>
                  </a:txBody>
                  <a:tcPr/>
                </a:tc>
              </a:tr>
            </a:tbl>
          </a:graphicData>
        </a:graphic>
      </p:graphicFrame>
      <p:sp>
        <p:nvSpPr>
          <p:cNvPr id="54" name="TextBox 53"/>
          <p:cNvSpPr txBox="1"/>
          <p:nvPr/>
        </p:nvSpPr>
        <p:spPr>
          <a:xfrm>
            <a:off x="418933" y="6116943"/>
            <a:ext cx="8426617" cy="276999"/>
          </a:xfrm>
          <a:prstGeom prst="rect">
            <a:avLst/>
          </a:prstGeom>
          <a:noFill/>
        </p:spPr>
        <p:txBody>
          <a:bodyPr wrap="square" rtlCol="0">
            <a:spAutoFit/>
          </a:bodyPr>
          <a:lstStyle/>
          <a:p>
            <a:r>
              <a:rPr lang="en-US" sz="1200" dirty="0"/>
              <a:t>This study was done with an old LBNE wire </a:t>
            </a:r>
            <a:r>
              <a:rPr lang="en-US" sz="1200" dirty="0" smtClean="0"/>
              <a:t>geometry.  LBNE </a:t>
            </a:r>
            <a:r>
              <a:rPr lang="en-US" sz="1200" dirty="0" err="1"/>
              <a:t>docdb</a:t>
            </a:r>
            <a:r>
              <a:rPr lang="en-US" sz="1200" dirty="0"/>
              <a:t> </a:t>
            </a:r>
            <a:r>
              <a:rPr lang="en-US" sz="1200" dirty="0" smtClean="0"/>
              <a:t>7370</a:t>
            </a:r>
            <a:endParaRPr lang="en-US" sz="1200" dirty="0"/>
          </a:p>
        </p:txBody>
      </p:sp>
      <p:sp>
        <p:nvSpPr>
          <p:cNvPr id="3" name="TextBox 2"/>
          <p:cNvSpPr txBox="1"/>
          <p:nvPr/>
        </p:nvSpPr>
        <p:spPr>
          <a:xfrm>
            <a:off x="300401" y="5470612"/>
            <a:ext cx="4223974" cy="584775"/>
          </a:xfrm>
          <a:prstGeom prst="rect">
            <a:avLst/>
          </a:prstGeom>
          <a:noFill/>
        </p:spPr>
        <p:txBody>
          <a:bodyPr wrap="square" rtlCol="0">
            <a:spAutoFit/>
          </a:bodyPr>
          <a:lstStyle/>
          <a:p>
            <a:r>
              <a:rPr lang="en-US" sz="1600" b="1" dirty="0">
                <a:solidFill>
                  <a:srgbClr val="C00000"/>
                </a:solidFill>
              </a:rPr>
              <a:t>At nominal bias, the surface E field on the X wires is already about 20kV/cm</a:t>
            </a:r>
            <a:r>
              <a:rPr lang="en-US" sz="1600" b="1" dirty="0" smtClean="0">
                <a:solidFill>
                  <a:srgbClr val="C00000"/>
                </a:solidFill>
              </a:rPr>
              <a:t>!</a:t>
            </a:r>
            <a:endParaRPr lang="en-US" sz="1600" b="1" dirty="0">
              <a:solidFill>
                <a:srgbClr val="C00000"/>
              </a:solidFill>
            </a:endParaRPr>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7" name="Footer Placeholder 6"/>
          <p:cNvSpPr>
            <a:spLocks noGrp="1"/>
          </p:cNvSpPr>
          <p:nvPr>
            <p:ph type="ftr" sz="quarter" idx="3"/>
          </p:nvPr>
        </p:nvSpPr>
        <p:spPr/>
        <p:txBody>
          <a:bodyPr/>
          <a:lstStyle/>
          <a:p>
            <a:pPr>
              <a:defRPr/>
            </a:pPr>
            <a:r>
              <a:rPr lang="en-US" smtClean="0"/>
              <a:t>APA Design Review</a:t>
            </a:r>
            <a:endParaRPr lang="en-US" dirty="0"/>
          </a:p>
        </p:txBody>
      </p:sp>
      <p:sp>
        <p:nvSpPr>
          <p:cNvPr id="8" name="Slide Number Placeholder 7"/>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Tree>
    <p:extLst>
      <p:ext uri="{BB962C8B-B14F-4D97-AF65-F5344CB8AC3E}">
        <p14:creationId xmlns:p14="http://schemas.microsoft.com/office/powerpoint/2010/main" val="415616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ProtoDUNE</a:t>
            </a:r>
            <a:r>
              <a:rPr lang="en-US" sz="2800" dirty="0" smtClean="0"/>
              <a:t> APA Bias Schematic Diagram</a:t>
            </a:r>
            <a:endParaRPr lang="en-US" sz="2800" dirty="0"/>
          </a:p>
        </p:txBody>
      </p:sp>
      <p:sp>
        <p:nvSpPr>
          <p:cNvPr id="4" name="Date Placeholder 3"/>
          <p:cNvSpPr>
            <a:spLocks noGrp="1"/>
          </p:cNvSpPr>
          <p:nvPr>
            <p:ph type="dt" sz="half" idx="2"/>
          </p:nvPr>
        </p:nvSpPr>
        <p:spPr>
          <a:prstGeom prst="rect">
            <a:avLst/>
          </a:prstGeom>
        </p:spPr>
        <p:txBody>
          <a:bodyPr/>
          <a:lstStyle/>
          <a:p>
            <a:r>
              <a:rPr lang="en-US" smtClean="0"/>
              <a:t>6/13/2016</a:t>
            </a:r>
            <a:endParaRPr lang="en-US"/>
          </a:p>
        </p:txBody>
      </p:sp>
      <p:sp>
        <p:nvSpPr>
          <p:cNvPr id="5" name="Slide Number Placeholder 4"/>
          <p:cNvSpPr>
            <a:spLocks noGrp="1"/>
          </p:cNvSpPr>
          <p:nvPr>
            <p:ph type="sldNum" sz="quarter" idx="4"/>
          </p:nvPr>
        </p:nvSpPr>
        <p:spPr>
          <a:prstGeom prst="rect">
            <a:avLst/>
          </a:prstGeom>
        </p:spPr>
        <p:txBody>
          <a:bodyPr/>
          <a:lstStyle/>
          <a:p>
            <a:fld id="{1361A275-6DD5-465F-A2A9-8439DC3D1D7C}" type="slidenum">
              <a:rPr lang="en-US" smtClean="0"/>
              <a:t>11</a:t>
            </a:fld>
            <a:endParaRPr lang="en-US"/>
          </a:p>
        </p:txBody>
      </p:sp>
      <p:sp>
        <p:nvSpPr>
          <p:cNvPr id="7" name="TextBox 6"/>
          <p:cNvSpPr txBox="1"/>
          <p:nvPr/>
        </p:nvSpPr>
        <p:spPr>
          <a:xfrm>
            <a:off x="130629" y="1148733"/>
            <a:ext cx="2505693" cy="4093428"/>
          </a:xfrm>
          <a:prstGeom prst="rect">
            <a:avLst/>
          </a:prstGeom>
          <a:noFill/>
        </p:spPr>
        <p:txBody>
          <a:bodyPr wrap="square" rtlCol="0">
            <a:spAutoFit/>
          </a:bodyPr>
          <a:lstStyle/>
          <a:p>
            <a:pPr>
              <a:spcBef>
                <a:spcPts val="1200"/>
              </a:spcBef>
            </a:pPr>
            <a:r>
              <a:rPr lang="en-US" sz="1600" dirty="0" smtClean="0"/>
              <a:t>Up to 8 SHV connectors are on the CE feedthrough flange. </a:t>
            </a:r>
          </a:p>
          <a:p>
            <a:pPr>
              <a:spcBef>
                <a:spcPts val="1200"/>
              </a:spcBef>
            </a:pPr>
            <a:r>
              <a:rPr lang="en-US" sz="1600" dirty="0" smtClean="0"/>
              <a:t>The cables (RG316) need to be terminated on the APA top end on a patch panel, with single ended wires reaching various connection points around the APA.</a:t>
            </a:r>
          </a:p>
          <a:p>
            <a:pPr>
              <a:spcBef>
                <a:spcPts val="1200"/>
              </a:spcBef>
            </a:pPr>
            <a:r>
              <a:rPr lang="en-US" sz="1600" dirty="0" smtClean="0"/>
              <a:t>The filters for the field cage termination lines can be implements on a small PCB mounted on this patch panel.</a:t>
            </a:r>
          </a:p>
          <a:p>
            <a:r>
              <a:rPr lang="en-US" sz="1600" dirty="0" smtClean="0"/>
              <a:t> </a:t>
            </a:r>
            <a:endParaRPr lang="en-US" sz="1600" dirty="0"/>
          </a:p>
        </p:txBody>
      </p:sp>
      <p:sp>
        <p:nvSpPr>
          <p:cNvPr id="8" name="Footer Placeholder 7"/>
          <p:cNvSpPr>
            <a:spLocks noGrp="1"/>
          </p:cNvSpPr>
          <p:nvPr>
            <p:ph type="ftr" sz="quarter" idx="3"/>
          </p:nvPr>
        </p:nvSpPr>
        <p:spPr/>
        <p:txBody>
          <a:bodyPr/>
          <a:lstStyle/>
          <a:p>
            <a:pPr>
              <a:defRPr/>
            </a:pPr>
            <a:r>
              <a:rPr lang="en-US" smtClean="0"/>
              <a:t>APA Design Review</a:t>
            </a:r>
            <a:endParaRPr lang="en-US" dirty="0"/>
          </a:p>
        </p:txBody>
      </p:sp>
      <p:pic>
        <p:nvPicPr>
          <p:cNvPr id="3"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595052" y="1069765"/>
            <a:ext cx="6365831" cy="5243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943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Choice of the Bias Circuit Components</a:t>
            </a:r>
            <a:endParaRPr lang="en-US" sz="28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
        <p:nvSpPr>
          <p:cNvPr id="7" name="Footer Placeholder 6"/>
          <p:cNvSpPr>
            <a:spLocks noGrp="1"/>
          </p:cNvSpPr>
          <p:nvPr>
            <p:ph type="ftr" sz="quarter" idx="3"/>
          </p:nvPr>
        </p:nvSpPr>
        <p:spPr/>
        <p:txBody>
          <a:bodyPr/>
          <a:lstStyle/>
          <a:p>
            <a:pPr>
              <a:defRPr/>
            </a:pPr>
            <a:r>
              <a:rPr lang="en-US" smtClean="0"/>
              <a:t>APA Design Review</a:t>
            </a:r>
            <a:endParaRPr lang="en-US" dirty="0"/>
          </a:p>
        </p:txBody>
      </p:sp>
      <p:sp>
        <p:nvSpPr>
          <p:cNvPr id="9" name="TextBox 74"/>
          <p:cNvSpPr txBox="1">
            <a:spLocks noChangeArrowheads="1"/>
          </p:cNvSpPr>
          <p:nvPr/>
        </p:nvSpPr>
        <p:spPr bwMode="auto">
          <a:xfrm>
            <a:off x="6078007" y="1451889"/>
            <a:ext cx="2916905" cy="1569660"/>
          </a:xfrm>
          <a:prstGeom prst="rect">
            <a:avLst/>
          </a:prstGeom>
          <a:noFill/>
          <a:ln w="9525">
            <a:noFill/>
            <a:miter lim="800000"/>
            <a:headEnd/>
            <a:tailEnd/>
          </a:ln>
        </p:spPr>
        <p:txBody>
          <a:bodyPr wrap="square">
            <a:spAutoFit/>
          </a:bodyPr>
          <a:lstStyle/>
          <a:p>
            <a:pPr fontAlgn="base">
              <a:spcBef>
                <a:spcPct val="0"/>
              </a:spcBef>
              <a:spcAft>
                <a:spcPct val="0"/>
              </a:spcAft>
              <a:buFont typeface="Arial" pitchFamily="34" charset="0"/>
              <a:buChar char="•"/>
            </a:pPr>
            <a:r>
              <a:rPr lang="en-US" sz="1600" dirty="0">
                <a:solidFill>
                  <a:srgbClr val="000000"/>
                </a:solidFill>
                <a:cs typeface="Arial" pitchFamily="34" charset="0"/>
              </a:rPr>
              <a:t> FE ASIC input impedance ~</a:t>
            </a:r>
            <a:r>
              <a:rPr lang="en-US" sz="1600" dirty="0" smtClean="0">
                <a:solidFill>
                  <a:srgbClr val="000000"/>
                </a:solidFill>
                <a:cs typeface="Arial" pitchFamily="34" charset="0"/>
              </a:rPr>
              <a:t>50</a:t>
            </a:r>
            <a:r>
              <a:rPr lang="en-US" sz="1600" dirty="0" smtClean="0">
                <a:solidFill>
                  <a:srgbClr val="000000"/>
                </a:solidFill>
                <a:latin typeface="Symbol" panose="05050102010706020507" pitchFamily="18" charset="2"/>
                <a:cs typeface="Arial" pitchFamily="34" charset="0"/>
              </a:rPr>
              <a:t>W</a:t>
            </a:r>
            <a:r>
              <a:rPr lang="en-US" sz="1600" dirty="0" smtClean="0">
                <a:solidFill>
                  <a:srgbClr val="000000"/>
                </a:solidFill>
                <a:cs typeface="Arial" pitchFamily="34" charset="0"/>
              </a:rPr>
              <a:t> (</a:t>
            </a:r>
            <a:r>
              <a:rPr lang="en-US" sz="1600" dirty="0">
                <a:solidFill>
                  <a:srgbClr val="000000"/>
                </a:solidFill>
                <a:cs typeface="Arial" pitchFamily="34" charset="0"/>
              </a:rPr>
              <a:t>only input stage is shown).</a:t>
            </a:r>
          </a:p>
          <a:p>
            <a:pPr fontAlgn="base">
              <a:spcBef>
                <a:spcPct val="0"/>
              </a:spcBef>
              <a:spcAft>
                <a:spcPct val="0"/>
              </a:spcAft>
              <a:buFont typeface="Arial" pitchFamily="34" charset="0"/>
              <a:buChar char="•"/>
            </a:pPr>
            <a:r>
              <a:rPr lang="en-US" sz="1600" dirty="0">
                <a:solidFill>
                  <a:srgbClr val="000000"/>
                </a:solidFill>
                <a:cs typeface="Arial" pitchFamily="34" charset="0"/>
              </a:rPr>
              <a:t> </a:t>
            </a:r>
            <a:r>
              <a:rPr lang="en-US" sz="1600" b="1" dirty="0">
                <a:solidFill>
                  <a:srgbClr val="000000"/>
                </a:solidFill>
                <a:cs typeface="Arial" pitchFamily="34" charset="0"/>
              </a:rPr>
              <a:t>L</a:t>
            </a:r>
            <a:r>
              <a:rPr lang="en-US" sz="1600" dirty="0">
                <a:solidFill>
                  <a:srgbClr val="000000"/>
                </a:solidFill>
                <a:cs typeface="Arial" pitchFamily="34" charset="0"/>
              </a:rPr>
              <a:t> is a component of the </a:t>
            </a:r>
            <a:r>
              <a:rPr lang="en-US" sz="1600" dirty="0" smtClean="0">
                <a:solidFill>
                  <a:srgbClr val="000000"/>
                </a:solidFill>
                <a:cs typeface="Arial" pitchFamily="34" charset="0"/>
              </a:rPr>
              <a:t>ESD protection </a:t>
            </a:r>
            <a:r>
              <a:rPr lang="en-US" sz="1600" dirty="0">
                <a:solidFill>
                  <a:srgbClr val="000000"/>
                </a:solidFill>
                <a:cs typeface="Arial" pitchFamily="34" charset="0"/>
              </a:rPr>
              <a:t>circuit.</a:t>
            </a:r>
          </a:p>
          <a:p>
            <a:pPr fontAlgn="base">
              <a:spcBef>
                <a:spcPct val="0"/>
              </a:spcBef>
              <a:spcAft>
                <a:spcPct val="0"/>
              </a:spcAft>
              <a:buFont typeface="Arial" pitchFamily="34" charset="0"/>
              <a:buChar char="•"/>
            </a:pPr>
            <a:r>
              <a:rPr lang="en-US" sz="1200" dirty="0">
                <a:solidFill>
                  <a:srgbClr val="000000"/>
                </a:solidFill>
                <a:cs typeface="Arial" pitchFamily="34" charset="0"/>
              </a:rPr>
              <a:t> </a:t>
            </a:r>
            <a:r>
              <a:rPr lang="en-US" sz="1600" dirty="0" smtClean="0">
                <a:solidFill>
                  <a:srgbClr val="000000"/>
                </a:solidFill>
                <a:cs typeface="Arial" pitchFamily="34" charset="0"/>
              </a:rPr>
              <a:t>22nF </a:t>
            </a:r>
            <a:r>
              <a:rPr lang="en-US" sz="1600" dirty="0">
                <a:solidFill>
                  <a:srgbClr val="000000"/>
                </a:solidFill>
                <a:cs typeface="Arial" pitchFamily="34" charset="0"/>
              </a:rPr>
              <a:t>taken into account in accurate </a:t>
            </a:r>
            <a:r>
              <a:rPr lang="en-US" sz="1600" b="1" dirty="0">
                <a:solidFill>
                  <a:srgbClr val="000000"/>
                </a:solidFill>
                <a:cs typeface="Arial" pitchFamily="34" charset="0"/>
              </a:rPr>
              <a:t>C</a:t>
            </a:r>
            <a:r>
              <a:rPr lang="en-US" sz="1600" b="1" baseline="-25000" dirty="0">
                <a:solidFill>
                  <a:srgbClr val="000000"/>
                </a:solidFill>
                <a:cs typeface="Arial" pitchFamily="34" charset="0"/>
              </a:rPr>
              <a:t>c </a:t>
            </a:r>
            <a:r>
              <a:rPr lang="en-US" sz="1600" dirty="0" smtClean="0">
                <a:solidFill>
                  <a:srgbClr val="000000"/>
                </a:solidFill>
                <a:cs typeface="Arial" pitchFamily="34" charset="0"/>
              </a:rPr>
              <a:t>calculations</a:t>
            </a:r>
            <a:endParaRPr lang="en-US" sz="1600" dirty="0">
              <a:solidFill>
                <a:srgbClr val="000000"/>
              </a:solidFill>
              <a:cs typeface="Arial" pitchFamily="34" charset="0"/>
            </a:endParaRPr>
          </a:p>
        </p:txBody>
      </p:sp>
      <p:sp>
        <p:nvSpPr>
          <p:cNvPr id="8" name="TextBox 7"/>
          <p:cNvSpPr txBox="1"/>
          <p:nvPr/>
        </p:nvSpPr>
        <p:spPr>
          <a:xfrm>
            <a:off x="454026" y="3215911"/>
            <a:ext cx="8229600" cy="317009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t>
            </a:r>
            <a:r>
              <a:rPr lang="en-US" baseline="-25000" dirty="0" smtClean="0"/>
              <a:t>C</a:t>
            </a:r>
            <a:r>
              <a:rPr lang="en-US" dirty="0" smtClean="0"/>
              <a:t>  </a:t>
            </a:r>
            <a:r>
              <a:rPr lang="en-US" dirty="0"/>
              <a:t>minimum value given by charge calibration accuracy and capacitor tolerance</a:t>
            </a:r>
            <a:r>
              <a:rPr lang="en-US" dirty="0" smtClean="0"/>
              <a:t>:</a:t>
            </a:r>
          </a:p>
          <a:p>
            <a:endParaRPr lang="en-US" dirty="0"/>
          </a:p>
          <a:p>
            <a:pPr marL="285750" indent="-285750">
              <a:buFont typeface="Arial" panose="020B0604020202020204" pitchFamily="34" charset="0"/>
              <a:buChar char="•"/>
            </a:pPr>
            <a:endParaRPr lang="en-US" dirty="0"/>
          </a:p>
          <a:p>
            <a:pPr marL="285750" indent="-285750">
              <a:spcBef>
                <a:spcPts val="600"/>
              </a:spcBef>
              <a:buFont typeface="Arial" panose="020B0604020202020204" pitchFamily="34" charset="0"/>
              <a:buChar char="•"/>
            </a:pPr>
            <a:r>
              <a:rPr lang="en-US" dirty="0" smtClean="0"/>
              <a:t>with C</a:t>
            </a:r>
            <a:r>
              <a:rPr lang="en-US" baseline="-25000" dirty="0" smtClean="0"/>
              <a:t>W</a:t>
            </a:r>
            <a:r>
              <a:rPr lang="en-US" dirty="0" smtClean="0"/>
              <a:t>~200 pF, and a 10% precision in ∆C</a:t>
            </a:r>
            <a:r>
              <a:rPr lang="en-US" baseline="-25000" dirty="0" smtClean="0"/>
              <a:t>C</a:t>
            </a:r>
            <a:r>
              <a:rPr lang="en-US" dirty="0" smtClean="0"/>
              <a:t>/C</a:t>
            </a:r>
            <a:r>
              <a:rPr lang="en-US" baseline="-25000" dirty="0" smtClean="0"/>
              <a:t>C</a:t>
            </a:r>
            <a:r>
              <a:rPr lang="en-US" dirty="0" smtClean="0"/>
              <a:t> , to reach for ∆Qi/Qi=0.5% requires C</a:t>
            </a:r>
            <a:r>
              <a:rPr lang="en-US" baseline="-25000" dirty="0" smtClean="0"/>
              <a:t>C</a:t>
            </a:r>
            <a:r>
              <a:rPr lang="en-US" dirty="0" smtClean="0"/>
              <a:t>&gt;4 </a:t>
            </a:r>
            <a:r>
              <a:rPr lang="en-US" dirty="0" err="1" smtClean="0"/>
              <a:t>nF</a:t>
            </a:r>
            <a:r>
              <a:rPr lang="en-US" dirty="0" smtClean="0"/>
              <a:t>.   </a:t>
            </a:r>
          </a:p>
          <a:p>
            <a:pPr marL="742950" lvl="1" indent="-285750">
              <a:spcBef>
                <a:spcPts val="600"/>
              </a:spcBef>
              <a:buFont typeface="Arial" panose="020B0604020202020204" pitchFamily="34" charset="0"/>
              <a:buChar char="•"/>
            </a:pPr>
            <a:r>
              <a:rPr lang="en-US" dirty="0" smtClean="0">
                <a:solidFill>
                  <a:srgbClr val="C00000"/>
                </a:solidFill>
              </a:rPr>
              <a:t>Choose 4.7 </a:t>
            </a:r>
            <a:r>
              <a:rPr lang="en-US" dirty="0" err="1" smtClean="0">
                <a:solidFill>
                  <a:srgbClr val="C00000"/>
                </a:solidFill>
              </a:rPr>
              <a:t>nF</a:t>
            </a:r>
            <a:r>
              <a:rPr lang="en-US" dirty="0" smtClean="0">
                <a:solidFill>
                  <a:srgbClr val="C00000"/>
                </a:solidFill>
              </a:rPr>
              <a:t> @ ~</a:t>
            </a:r>
            <a:r>
              <a:rPr lang="en-US" dirty="0">
                <a:solidFill>
                  <a:srgbClr val="C00000"/>
                </a:solidFill>
              </a:rPr>
              <a:t>10</a:t>
            </a:r>
            <a:r>
              <a:rPr lang="en-US" dirty="0" smtClean="0">
                <a:solidFill>
                  <a:srgbClr val="C00000"/>
                </a:solidFill>
              </a:rPr>
              <a:t>% </a:t>
            </a:r>
            <a:r>
              <a:rPr lang="en-US" dirty="0">
                <a:solidFill>
                  <a:srgbClr val="C00000"/>
                </a:solidFill>
              </a:rPr>
              <a:t>tolerance </a:t>
            </a:r>
            <a:r>
              <a:rPr lang="en-US" dirty="0" smtClean="0">
                <a:solidFill>
                  <a:srgbClr val="C00000"/>
                </a:solidFill>
              </a:rPr>
              <a:t>, or 2.2 </a:t>
            </a:r>
            <a:r>
              <a:rPr lang="en-US" dirty="0" err="1" smtClean="0">
                <a:solidFill>
                  <a:srgbClr val="C00000"/>
                </a:solidFill>
              </a:rPr>
              <a:t>nF</a:t>
            </a:r>
            <a:r>
              <a:rPr lang="en-US" dirty="0" smtClean="0">
                <a:solidFill>
                  <a:srgbClr val="C00000"/>
                </a:solidFill>
              </a:rPr>
              <a:t> @ 5% tolerance</a:t>
            </a:r>
          </a:p>
          <a:p>
            <a:pPr marL="742950" lvl="1" indent="-285750">
              <a:spcBef>
                <a:spcPts val="600"/>
              </a:spcBef>
              <a:buFont typeface="Arial" panose="020B0604020202020204" pitchFamily="34" charset="0"/>
              <a:buChar char="•"/>
            </a:pPr>
            <a:r>
              <a:rPr lang="en-US" dirty="0" smtClean="0">
                <a:solidFill>
                  <a:srgbClr val="C00000"/>
                </a:solidFill>
              </a:rPr>
              <a:t>C</a:t>
            </a:r>
            <a:r>
              <a:rPr lang="en-US" baseline="-25000" dirty="0" smtClean="0">
                <a:solidFill>
                  <a:srgbClr val="C00000"/>
                </a:solidFill>
              </a:rPr>
              <a:t>C</a:t>
            </a:r>
            <a:r>
              <a:rPr lang="en-US" dirty="0" smtClean="0">
                <a:solidFill>
                  <a:srgbClr val="C00000"/>
                </a:solidFill>
              </a:rPr>
              <a:t> voltage rating: WVDC&gt;1.5x operating voltage</a:t>
            </a:r>
          </a:p>
          <a:p>
            <a:pPr marL="285750" indent="-285750">
              <a:spcBef>
                <a:spcPts val="600"/>
              </a:spcBef>
              <a:buFont typeface="Arial" panose="020B0604020202020204" pitchFamily="34" charset="0"/>
              <a:buChar char="•"/>
            </a:pPr>
            <a:r>
              <a:rPr lang="en-US" dirty="0" smtClean="0"/>
              <a:t>C</a:t>
            </a:r>
            <a:r>
              <a:rPr lang="en-US" baseline="-25000" dirty="0" smtClean="0"/>
              <a:t>W</a:t>
            </a:r>
            <a:r>
              <a:rPr lang="en-US" dirty="0" smtClean="0"/>
              <a:t>/C</a:t>
            </a:r>
            <a:r>
              <a:rPr lang="en-US" baseline="-25000" dirty="0" smtClean="0"/>
              <a:t>C</a:t>
            </a:r>
            <a:r>
              <a:rPr lang="en-US" dirty="0" smtClean="0"/>
              <a:t> ratio also determines the fraction of charge Q</a:t>
            </a:r>
            <a:r>
              <a:rPr lang="en-US" baseline="-25000" dirty="0" smtClean="0"/>
              <a:t>i</a:t>
            </a:r>
            <a:r>
              <a:rPr lang="en-US" dirty="0" smtClean="0"/>
              <a:t> is NOT being transferred to the amplifier therefore impact signal to noise ratio.  For example, if C</a:t>
            </a:r>
            <a:r>
              <a:rPr lang="en-US" baseline="-25000" dirty="0" smtClean="0"/>
              <a:t>C</a:t>
            </a:r>
            <a:r>
              <a:rPr lang="en-US" dirty="0" smtClean="0"/>
              <a:t>=2.2nF, ~8% of signal charge is not measured by the amplifier.</a:t>
            </a:r>
          </a:p>
        </p:txBody>
      </p:sp>
      <mc:AlternateContent xmlns:mc="http://schemas.openxmlformats.org/markup-compatibility/2006" xmlns:a14="http://schemas.microsoft.com/office/drawing/2010/main">
        <mc:Choice Requires="a14">
          <p:sp>
            <p:nvSpPr>
              <p:cNvPr id="10" name="TextBox 9"/>
              <p:cNvSpPr txBox="1"/>
              <p:nvPr/>
            </p:nvSpPr>
            <p:spPr>
              <a:xfrm>
                <a:off x="2957099" y="3544128"/>
                <a:ext cx="1856662" cy="659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𝑄</m:t>
                              </m:r>
                            </m:e>
                            <m:sub>
                              <m:r>
                                <a:rPr lang="en-US" b="0" i="1" smtClean="0">
                                  <a:latin typeface="Cambria Math"/>
                                  <a:ea typeface="Cambria Math"/>
                                </a:rPr>
                                <m:t>𝑖</m:t>
                              </m:r>
                            </m:sub>
                          </m:sSub>
                        </m:num>
                        <m:den>
                          <m:sSub>
                            <m:sSubPr>
                              <m:ctrlPr>
                                <a:rPr lang="en-US" i="1" smtClean="0">
                                  <a:latin typeface="Cambria Math"/>
                                </a:rPr>
                              </m:ctrlPr>
                            </m:sSubPr>
                            <m:e>
                              <m:r>
                                <a:rPr lang="en-US" b="0" i="1" smtClean="0">
                                  <a:latin typeface="Cambria Math"/>
                                </a:rPr>
                                <m:t>𝑄</m:t>
                              </m:r>
                            </m:e>
                            <m:sub>
                              <m:r>
                                <a:rPr lang="en-US" b="0" i="1" smtClean="0">
                                  <a:latin typeface="Cambria Math"/>
                                </a:rPr>
                                <m:t>𝑖</m:t>
                              </m:r>
                            </m:sub>
                          </m:sSub>
                        </m:den>
                      </m:f>
                      <m:r>
                        <a:rPr lang="en-US" b="0" i="1" smtClean="0">
                          <a:latin typeface="Cambria Math"/>
                        </a:rPr>
                        <m:t> </m:t>
                      </m:r>
                      <m:r>
                        <a:rPr lang="en-US" b="0" i="1" smtClean="0">
                          <a:latin typeface="Cambria Math"/>
                          <a:ea typeface="Cambria Math"/>
                        </a:rPr>
                        <m:t>≅</m:t>
                      </m:r>
                      <m:f>
                        <m:fPr>
                          <m:ctrlPr>
                            <a:rPr lang="en-US" b="0" i="1" smtClean="0">
                              <a:latin typeface="Cambria Math"/>
                              <a:ea typeface="Cambria Math"/>
                            </a:rPr>
                          </m:ctrlPr>
                        </m:fPr>
                        <m:num>
                          <m:sSub>
                            <m:sSubPr>
                              <m:ctrlPr>
                                <a:rPr lang="en-US" b="0" i="1" smtClean="0">
                                  <a:latin typeface="Cambria Math"/>
                                  <a:ea typeface="Cambria Math"/>
                                </a:rPr>
                              </m:ctrlPr>
                            </m:sSubPr>
                            <m:e>
                              <m:r>
                                <a:rPr lang="en-US" b="0" i="1" smtClean="0">
                                  <a:latin typeface="Cambria Math"/>
                                  <a:ea typeface="Cambria Math"/>
                                </a:rPr>
                                <m:t>𝐶</m:t>
                              </m:r>
                            </m:e>
                            <m:sub>
                              <m:r>
                                <a:rPr lang="en-US" b="0" i="1" smtClean="0">
                                  <a:latin typeface="Cambria Math"/>
                                  <a:ea typeface="Cambria Math"/>
                                </a:rPr>
                                <m:t>𝑤</m:t>
                              </m:r>
                            </m:sub>
                          </m:sSub>
                        </m:num>
                        <m:den>
                          <m:sSub>
                            <m:sSubPr>
                              <m:ctrlPr>
                                <a:rPr lang="en-US" b="0" i="1" smtClean="0">
                                  <a:latin typeface="Cambria Math"/>
                                  <a:ea typeface="Cambria Math"/>
                                </a:rPr>
                              </m:ctrlPr>
                            </m:sSubPr>
                            <m:e>
                              <m:r>
                                <a:rPr lang="en-US" b="0" i="1" smtClean="0">
                                  <a:latin typeface="Cambria Math"/>
                                  <a:ea typeface="Cambria Math"/>
                                </a:rPr>
                                <m:t>𝐶</m:t>
                              </m:r>
                            </m:e>
                            <m:sub>
                              <m:r>
                                <a:rPr lang="en-US" b="0" i="1" smtClean="0">
                                  <a:latin typeface="Cambria Math"/>
                                  <a:ea typeface="Cambria Math"/>
                                </a:rPr>
                                <m:t>𝑐</m:t>
                              </m:r>
                            </m:sub>
                          </m:sSub>
                        </m:den>
                      </m:f>
                      <m:r>
                        <a:rPr lang="en-US" b="0" i="1" smtClean="0">
                          <a:latin typeface="Cambria Math"/>
                          <a:ea typeface="Cambria Math"/>
                        </a:rPr>
                        <m:t>×</m:t>
                      </m:r>
                      <m:f>
                        <m:fPr>
                          <m:ctrlPr>
                            <a:rPr lang="en-US" b="0" i="1" smtClean="0">
                              <a:latin typeface="Cambria Math"/>
                              <a:ea typeface="Cambria Math"/>
                            </a:rPr>
                          </m:ctrlPr>
                        </m:fPr>
                        <m:num>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𝐶</m:t>
                              </m:r>
                            </m:e>
                            <m:sub>
                              <m:r>
                                <a:rPr lang="en-US" i="1">
                                  <a:latin typeface="Cambria Math"/>
                                  <a:ea typeface="Cambria Math"/>
                                </a:rPr>
                                <m:t>𝑐</m:t>
                              </m:r>
                            </m:sub>
                          </m:sSub>
                        </m:num>
                        <m:den>
                          <m:sSub>
                            <m:sSubPr>
                              <m:ctrlPr>
                                <a:rPr lang="en-US" i="1">
                                  <a:latin typeface="Cambria Math"/>
                                  <a:ea typeface="Cambria Math"/>
                                </a:rPr>
                              </m:ctrlPr>
                            </m:sSubPr>
                            <m:e>
                              <m:r>
                                <a:rPr lang="en-US" i="1">
                                  <a:latin typeface="Cambria Math"/>
                                  <a:ea typeface="Cambria Math"/>
                                </a:rPr>
                                <m:t>𝐶</m:t>
                              </m:r>
                            </m:e>
                            <m:sub>
                              <m:r>
                                <a:rPr lang="en-US" i="1">
                                  <a:latin typeface="Cambria Math"/>
                                  <a:ea typeface="Cambria Math"/>
                                </a:rPr>
                                <m:t>𝑐</m:t>
                              </m:r>
                            </m:sub>
                          </m:sSub>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957099" y="3544128"/>
                <a:ext cx="1856662" cy="659604"/>
              </a:xfrm>
              <a:prstGeom prst="rect">
                <a:avLst/>
              </a:prstGeom>
              <a:blipFill rotWithShape="1">
                <a:blip r:embed="rId2"/>
                <a:stretch>
                  <a:fillRect/>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084238"/>
            <a:ext cx="5692245" cy="2098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518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Choice of the Bias Circuit Components</a:t>
            </a:r>
            <a:endParaRPr lang="en-US" sz="28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sp>
        <p:nvSpPr>
          <p:cNvPr id="7" name="Footer Placeholder 6"/>
          <p:cNvSpPr>
            <a:spLocks noGrp="1"/>
          </p:cNvSpPr>
          <p:nvPr>
            <p:ph type="ftr" sz="quarter" idx="3"/>
          </p:nvPr>
        </p:nvSpPr>
        <p:spPr/>
        <p:txBody>
          <a:bodyPr/>
          <a:lstStyle/>
          <a:p>
            <a:pPr>
              <a:defRPr/>
            </a:pPr>
            <a:r>
              <a:rPr lang="en-US" smtClean="0"/>
              <a:t>APA Design Review</a:t>
            </a:r>
            <a:endParaRPr lang="en-US" dirty="0"/>
          </a:p>
        </p:txBody>
      </p:sp>
      <p:sp>
        <p:nvSpPr>
          <p:cNvPr id="8" name="TextBox 7"/>
          <p:cNvSpPr txBox="1"/>
          <p:nvPr/>
        </p:nvSpPr>
        <p:spPr>
          <a:xfrm>
            <a:off x="238539" y="2891743"/>
            <a:ext cx="8445087" cy="352404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R</a:t>
            </a:r>
            <a:r>
              <a:rPr lang="en-US" baseline="-25000" dirty="0"/>
              <a:t>1</a:t>
            </a:r>
            <a:r>
              <a:rPr lang="en-US" dirty="0"/>
              <a:t>C</a:t>
            </a:r>
            <a:r>
              <a:rPr lang="en-US" baseline="-25000" dirty="0"/>
              <a:t>1</a:t>
            </a:r>
            <a:r>
              <a:rPr lang="en-US" dirty="0"/>
              <a:t> is a filter </a:t>
            </a:r>
            <a:r>
              <a:rPr lang="en-US" dirty="0" smtClean="0"/>
              <a:t>for the </a:t>
            </a:r>
            <a:r>
              <a:rPr lang="en-US" dirty="0"/>
              <a:t>bias bus on the CR </a:t>
            </a:r>
            <a:r>
              <a:rPr lang="en-US" dirty="0" smtClean="0"/>
              <a:t>board (40 to 48 wires).  It should be very effective in removing ripples in the bias power supply.</a:t>
            </a:r>
          </a:p>
          <a:p>
            <a:pPr marL="742950" lvl="1" indent="-285750">
              <a:spcBef>
                <a:spcPts val="600"/>
              </a:spcBef>
              <a:buFont typeface="Arial" panose="020B0604020202020204" pitchFamily="34" charset="0"/>
              <a:buChar char="•"/>
            </a:pPr>
            <a:r>
              <a:rPr lang="en-US" dirty="0" smtClean="0">
                <a:solidFill>
                  <a:srgbClr val="C00000"/>
                </a:solidFill>
              </a:rPr>
              <a:t>Chosen value: R</a:t>
            </a:r>
            <a:r>
              <a:rPr lang="en-US" baseline="-25000" dirty="0" smtClean="0">
                <a:solidFill>
                  <a:srgbClr val="C00000"/>
                </a:solidFill>
              </a:rPr>
              <a:t>1</a:t>
            </a:r>
            <a:r>
              <a:rPr lang="en-US" dirty="0" smtClean="0">
                <a:solidFill>
                  <a:srgbClr val="C00000"/>
                </a:solidFill>
              </a:rPr>
              <a:t>=2.2M</a:t>
            </a:r>
            <a:r>
              <a:rPr lang="en-US" dirty="0">
                <a:solidFill>
                  <a:srgbClr val="C00000"/>
                </a:solidFill>
                <a:latin typeface="Symbol" panose="05050102010706020507" pitchFamily="18" charset="2"/>
              </a:rPr>
              <a:t>W</a:t>
            </a:r>
            <a:r>
              <a:rPr lang="en-US" dirty="0" smtClean="0">
                <a:solidFill>
                  <a:srgbClr val="C00000"/>
                </a:solidFill>
              </a:rPr>
              <a:t>,  C</a:t>
            </a:r>
            <a:r>
              <a:rPr lang="en-US" baseline="-25000" dirty="0" smtClean="0">
                <a:solidFill>
                  <a:srgbClr val="C00000"/>
                </a:solidFill>
              </a:rPr>
              <a:t>1</a:t>
            </a:r>
            <a:r>
              <a:rPr lang="en-US" dirty="0" smtClean="0">
                <a:solidFill>
                  <a:srgbClr val="C00000"/>
                </a:solidFill>
              </a:rPr>
              <a:t>=50nF, tolerance not critical</a:t>
            </a:r>
          </a:p>
          <a:p>
            <a:pPr marL="285750" indent="-285750">
              <a:spcBef>
                <a:spcPts val="600"/>
              </a:spcBef>
              <a:buFont typeface="Arial" panose="020B0604020202020204" pitchFamily="34" charset="0"/>
              <a:buChar char="•"/>
            </a:pPr>
            <a:r>
              <a:rPr lang="en-US" dirty="0" err="1" smtClean="0"/>
              <a:t>R</a:t>
            </a:r>
            <a:r>
              <a:rPr lang="en-US" baseline="-25000" dirty="0" err="1" smtClean="0"/>
              <a:t>b</a:t>
            </a:r>
            <a:r>
              <a:rPr lang="en-US" dirty="0" smtClean="0"/>
              <a:t> minimum value &gt;20M</a:t>
            </a:r>
            <a:r>
              <a:rPr lang="en-US" dirty="0" smtClean="0">
                <a:latin typeface="Symbol" panose="05050102010706020507" pitchFamily="18" charset="2"/>
              </a:rPr>
              <a:t>W</a:t>
            </a:r>
            <a:r>
              <a:rPr lang="en-US" dirty="0" smtClean="0"/>
              <a:t>  for negligible noise contribution to the preamps. It limits the current flowing through the bias network in case of a shorted sense wire.</a:t>
            </a:r>
          </a:p>
          <a:p>
            <a:pPr marL="742950" lvl="1" indent="-285750">
              <a:spcBef>
                <a:spcPts val="600"/>
              </a:spcBef>
              <a:buFont typeface="Arial" panose="020B0604020202020204" pitchFamily="34" charset="0"/>
              <a:buChar char="•"/>
            </a:pPr>
            <a:r>
              <a:rPr lang="en-US" dirty="0" smtClean="0">
                <a:solidFill>
                  <a:srgbClr val="C00000"/>
                </a:solidFill>
              </a:rPr>
              <a:t>Chosen value: 50M</a:t>
            </a:r>
            <a:r>
              <a:rPr lang="en-US" dirty="0" smtClean="0">
                <a:solidFill>
                  <a:srgbClr val="C00000"/>
                </a:solidFill>
                <a:latin typeface="Symbol" panose="05050102010706020507" pitchFamily="18" charset="2"/>
              </a:rPr>
              <a:t>W</a:t>
            </a:r>
            <a:r>
              <a:rPr lang="en-US" dirty="0" smtClean="0">
                <a:solidFill>
                  <a:srgbClr val="C00000"/>
                </a:solidFill>
              </a:rPr>
              <a:t>, tolerance </a:t>
            </a:r>
            <a:r>
              <a:rPr lang="en-US" dirty="0">
                <a:solidFill>
                  <a:srgbClr val="C00000"/>
                </a:solidFill>
              </a:rPr>
              <a:t>not </a:t>
            </a:r>
            <a:r>
              <a:rPr lang="en-US" dirty="0" smtClean="0">
                <a:solidFill>
                  <a:srgbClr val="C00000"/>
                </a:solidFill>
              </a:rPr>
              <a:t>critical</a:t>
            </a:r>
          </a:p>
          <a:p>
            <a:pPr marL="285750" indent="-285750">
              <a:spcBef>
                <a:spcPts val="600"/>
              </a:spcBef>
              <a:buFont typeface="Arial" panose="020B0604020202020204" pitchFamily="34" charset="0"/>
              <a:buChar char="•"/>
            </a:pPr>
            <a:r>
              <a:rPr lang="en-US" dirty="0" smtClean="0"/>
              <a:t>R</a:t>
            </a:r>
            <a:r>
              <a:rPr lang="en-US" baseline="-25000" dirty="0" smtClean="0"/>
              <a:t>1</a:t>
            </a:r>
            <a:r>
              <a:rPr lang="en-US" dirty="0" smtClean="0"/>
              <a:t>/</a:t>
            </a:r>
            <a:r>
              <a:rPr lang="en-US" dirty="0" err="1" smtClean="0"/>
              <a:t>R</a:t>
            </a:r>
            <a:r>
              <a:rPr lang="en-US" baseline="-25000" dirty="0" err="1" smtClean="0"/>
              <a:t>b</a:t>
            </a:r>
            <a:r>
              <a:rPr lang="en-US" dirty="0" smtClean="0"/>
              <a:t> ratio determines the fractional drop in voltage on the entire wire group if one or more wires are shorted to another wire plane. To minimize impact to the electron transparency in the region covered by this wire group, choose R</a:t>
            </a:r>
            <a:r>
              <a:rPr lang="en-US" baseline="-25000" dirty="0" smtClean="0"/>
              <a:t>1</a:t>
            </a:r>
            <a:r>
              <a:rPr lang="en-US" dirty="0" smtClean="0"/>
              <a:t>&lt;&lt;</a:t>
            </a:r>
            <a:r>
              <a:rPr lang="en-US" dirty="0" err="1" smtClean="0"/>
              <a:t>R</a:t>
            </a:r>
            <a:r>
              <a:rPr lang="en-US" baseline="-25000" dirty="0" err="1" smtClean="0"/>
              <a:t>b</a:t>
            </a:r>
            <a:r>
              <a:rPr lang="en-US" dirty="0" smtClean="0"/>
              <a:t>.   </a:t>
            </a:r>
          </a:p>
          <a:p>
            <a:pPr marL="285750" indent="-285750">
              <a:spcBef>
                <a:spcPts val="600"/>
              </a:spcBef>
              <a:buFont typeface="Arial" panose="020B0604020202020204" pitchFamily="34" charset="0"/>
              <a:buChar char="•"/>
            </a:pPr>
            <a:r>
              <a:rPr lang="en-US" dirty="0"/>
              <a:t>Signal charge Qi transfer onto the feedback capacitance </a:t>
            </a:r>
            <a:r>
              <a:rPr lang="en-US" dirty="0" smtClean="0"/>
              <a:t>C</a:t>
            </a:r>
            <a:r>
              <a:rPr lang="en-US" baseline="-25000" dirty="0" smtClean="0"/>
              <a:t>F</a:t>
            </a:r>
            <a:r>
              <a:rPr lang="en-US" dirty="0" smtClean="0"/>
              <a:t> </a:t>
            </a:r>
            <a:r>
              <a:rPr lang="en-US" dirty="0"/>
              <a:t>is fast (time constant </a:t>
            </a:r>
            <a:r>
              <a:rPr lang="en-US" dirty="0" err="1" smtClean="0"/>
              <a:t>C</a:t>
            </a:r>
            <a:r>
              <a:rPr lang="en-US" baseline="-25000" dirty="0" err="1" smtClean="0"/>
              <a:t>w</a:t>
            </a:r>
            <a:r>
              <a:rPr lang="en-US" dirty="0" err="1" smtClean="0"/>
              <a:t>R</a:t>
            </a:r>
            <a:r>
              <a:rPr lang="en-US" baseline="-25000" dirty="0" err="1" smtClean="0"/>
              <a:t>in</a:t>
            </a:r>
            <a:r>
              <a:rPr lang="en-US" dirty="0"/>
              <a:t>~ 10 ns to minimize wire-to-wire </a:t>
            </a:r>
            <a:r>
              <a:rPr lang="en-US" dirty="0" smtClean="0"/>
              <a:t>crosstalk.</a:t>
            </a:r>
          </a:p>
        </p:txBody>
      </p:sp>
      <p:pic>
        <p:nvPicPr>
          <p:cNvPr id="12"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85764" y="916088"/>
            <a:ext cx="5339176" cy="196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04453" y="1329587"/>
            <a:ext cx="3170582" cy="1477328"/>
          </a:xfrm>
          <a:prstGeom prst="rect">
            <a:avLst/>
          </a:prstGeom>
          <a:noFill/>
        </p:spPr>
        <p:txBody>
          <a:bodyPr wrap="square" rtlCol="0">
            <a:spAutoFit/>
          </a:bodyPr>
          <a:lstStyle/>
          <a:p>
            <a:r>
              <a:rPr lang="en-US" dirty="0" err="1" smtClean="0">
                <a:solidFill>
                  <a:srgbClr val="000000"/>
                </a:solidFill>
                <a:cs typeface="Arial" pitchFamily="34" charset="0"/>
              </a:rPr>
              <a:t>R</a:t>
            </a:r>
            <a:r>
              <a:rPr lang="en-US" baseline="-25000" dirty="0" err="1" smtClean="0">
                <a:solidFill>
                  <a:srgbClr val="000000"/>
                </a:solidFill>
                <a:cs typeface="Arial" pitchFamily="34" charset="0"/>
              </a:rPr>
              <a:t>b</a:t>
            </a:r>
            <a:r>
              <a:rPr lang="en-US" dirty="0" err="1" smtClean="0">
                <a:solidFill>
                  <a:srgbClr val="000000"/>
                </a:solidFill>
                <a:cs typeface="Arial" pitchFamily="34" charset="0"/>
              </a:rPr>
              <a:t>C</a:t>
            </a:r>
            <a:r>
              <a:rPr lang="en-US" baseline="-25000" dirty="0" err="1" smtClean="0">
                <a:solidFill>
                  <a:srgbClr val="000000"/>
                </a:solidFill>
                <a:cs typeface="Arial" pitchFamily="34" charset="0"/>
              </a:rPr>
              <a:t>c</a:t>
            </a:r>
            <a:r>
              <a:rPr lang="en-US" baseline="-25000" dirty="0" smtClean="0">
                <a:solidFill>
                  <a:srgbClr val="000000"/>
                </a:solidFill>
                <a:cs typeface="Arial" pitchFamily="34" charset="0"/>
              </a:rPr>
              <a:t>  </a:t>
            </a:r>
            <a:r>
              <a:rPr lang="en-US" dirty="0">
                <a:solidFill>
                  <a:srgbClr val="000000"/>
                </a:solidFill>
                <a:cs typeface="Arial" pitchFamily="34" charset="0"/>
              </a:rPr>
              <a:t>time constant &gt;~25 x electron drift time, to make any undershoot due to </a:t>
            </a:r>
            <a:r>
              <a:rPr lang="en-US" i="1" dirty="0">
                <a:solidFill>
                  <a:srgbClr val="000000"/>
                </a:solidFill>
                <a:cs typeface="Arial" pitchFamily="34" charset="0"/>
              </a:rPr>
              <a:t>ac</a:t>
            </a:r>
            <a:r>
              <a:rPr lang="en-US" dirty="0">
                <a:solidFill>
                  <a:srgbClr val="000000"/>
                </a:solidFill>
                <a:cs typeface="Arial" pitchFamily="34" charset="0"/>
              </a:rPr>
              <a:t> coupling small and easily </a:t>
            </a:r>
            <a:r>
              <a:rPr lang="en-US" dirty="0" smtClean="0">
                <a:solidFill>
                  <a:srgbClr val="000000"/>
                </a:solidFill>
                <a:cs typeface="Arial" pitchFamily="34" charset="0"/>
              </a:rPr>
              <a:t>correctable:</a:t>
            </a:r>
          </a:p>
          <a:p>
            <a:r>
              <a:rPr lang="en-US" dirty="0" err="1" smtClean="0">
                <a:solidFill>
                  <a:srgbClr val="000000"/>
                </a:solidFill>
                <a:cs typeface="Arial" pitchFamily="34" charset="0"/>
              </a:rPr>
              <a:t>R</a:t>
            </a:r>
            <a:r>
              <a:rPr lang="en-US" baseline="-25000" dirty="0" err="1" smtClean="0">
                <a:solidFill>
                  <a:srgbClr val="000000"/>
                </a:solidFill>
                <a:cs typeface="Arial" pitchFamily="34" charset="0"/>
              </a:rPr>
              <a:t>b</a:t>
            </a:r>
            <a:r>
              <a:rPr lang="en-US" dirty="0" err="1" smtClean="0">
                <a:solidFill>
                  <a:srgbClr val="000000"/>
                </a:solidFill>
                <a:cs typeface="Arial" pitchFamily="34" charset="0"/>
              </a:rPr>
              <a:t>C</a:t>
            </a:r>
            <a:r>
              <a:rPr lang="en-US" baseline="-25000" dirty="0" err="1" smtClean="0">
                <a:solidFill>
                  <a:srgbClr val="000000"/>
                </a:solidFill>
                <a:cs typeface="Arial" pitchFamily="34" charset="0"/>
              </a:rPr>
              <a:t>c</a:t>
            </a:r>
            <a:r>
              <a:rPr lang="en-US" dirty="0" smtClean="0">
                <a:solidFill>
                  <a:srgbClr val="000000"/>
                </a:solidFill>
                <a:cs typeface="Arial" pitchFamily="34" charset="0"/>
              </a:rPr>
              <a:t>=50Mx4.7nF~=230 </a:t>
            </a:r>
            <a:r>
              <a:rPr lang="en-US" dirty="0" err="1" smtClean="0">
                <a:solidFill>
                  <a:srgbClr val="000000"/>
                </a:solidFill>
                <a:cs typeface="Arial" pitchFamily="34" charset="0"/>
              </a:rPr>
              <a:t>ms</a:t>
            </a:r>
            <a:endParaRPr lang="en-US" dirty="0">
              <a:solidFill>
                <a:srgbClr val="000000"/>
              </a:solidFill>
              <a:cs typeface="Arial" pitchFamily="34" charset="0"/>
            </a:endParaRPr>
          </a:p>
        </p:txBody>
      </p:sp>
    </p:spTree>
    <p:extLst>
      <p:ext uri="{BB962C8B-B14F-4D97-AF65-F5344CB8AC3E}">
        <p14:creationId xmlns:p14="http://schemas.microsoft.com/office/powerpoint/2010/main" val="2343036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Choice of the Bias Circuit Components</a:t>
            </a:r>
            <a:endParaRPr lang="en-US" sz="28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sp>
        <p:nvSpPr>
          <p:cNvPr id="7" name="Footer Placeholder 6"/>
          <p:cNvSpPr>
            <a:spLocks noGrp="1"/>
          </p:cNvSpPr>
          <p:nvPr>
            <p:ph type="ftr" sz="quarter" idx="3"/>
          </p:nvPr>
        </p:nvSpPr>
        <p:spPr/>
        <p:txBody>
          <a:bodyPr/>
          <a:lstStyle/>
          <a:p>
            <a:pPr>
              <a:defRPr/>
            </a:pPr>
            <a:r>
              <a:rPr lang="en-US" smtClean="0"/>
              <a:t>APA Design Review</a:t>
            </a:r>
            <a:endParaRPr lang="en-US" dirty="0"/>
          </a:p>
        </p:txBody>
      </p:sp>
      <p:sp>
        <p:nvSpPr>
          <p:cNvPr id="8" name="TextBox 7"/>
          <p:cNvSpPr txBox="1"/>
          <p:nvPr/>
        </p:nvSpPr>
        <p:spPr>
          <a:xfrm>
            <a:off x="367746" y="3537242"/>
            <a:ext cx="8445087" cy="261610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smtClean="0"/>
              <a:t>Since the cross talk is shared over many ~100s of U wires, the pickup amplitude on the U wires is expected to be small.  It might not need to have a dedicated C</a:t>
            </a:r>
            <a:r>
              <a:rPr lang="en-US" baseline="-25000" dirty="0" smtClean="0"/>
              <a:t>G</a:t>
            </a:r>
            <a:r>
              <a:rPr lang="en-US" dirty="0" smtClean="0"/>
              <a:t> for each wire.</a:t>
            </a:r>
          </a:p>
          <a:p>
            <a:pPr marL="742950" lvl="1" indent="-285750">
              <a:spcBef>
                <a:spcPts val="600"/>
              </a:spcBef>
              <a:buFont typeface="Arial" panose="020B0604020202020204" pitchFamily="34" charset="0"/>
              <a:buChar char="•"/>
            </a:pPr>
            <a:r>
              <a:rPr lang="en-US" dirty="0" smtClean="0">
                <a:solidFill>
                  <a:srgbClr val="C00000"/>
                </a:solidFill>
              </a:rPr>
              <a:t>Chosen value: C</a:t>
            </a:r>
            <a:r>
              <a:rPr lang="en-US" baseline="-25000" dirty="0" smtClean="0">
                <a:solidFill>
                  <a:srgbClr val="C00000"/>
                </a:solidFill>
              </a:rPr>
              <a:t>G</a:t>
            </a:r>
            <a:r>
              <a:rPr lang="en-US" dirty="0" smtClean="0">
                <a:solidFill>
                  <a:srgbClr val="C00000"/>
                </a:solidFill>
              </a:rPr>
              <a:t>=4.7nF (tolerance not critical) per 4 wires</a:t>
            </a:r>
          </a:p>
          <a:p>
            <a:pPr marL="285750" indent="-285750">
              <a:spcBef>
                <a:spcPts val="600"/>
              </a:spcBef>
              <a:buFont typeface="Arial" panose="020B0604020202020204" pitchFamily="34" charset="0"/>
              <a:buChar char="•"/>
            </a:pPr>
            <a:r>
              <a:rPr lang="en-US" dirty="0" smtClean="0"/>
              <a:t>Other notes:</a:t>
            </a:r>
          </a:p>
          <a:p>
            <a:pPr marL="742950" lvl="1" indent="-285750">
              <a:spcBef>
                <a:spcPts val="600"/>
              </a:spcBef>
              <a:buFont typeface="Arial" panose="020B0604020202020204" pitchFamily="34" charset="0"/>
              <a:buChar char="•"/>
            </a:pPr>
            <a:r>
              <a:rPr lang="en-US" dirty="0" smtClean="0">
                <a:solidFill>
                  <a:srgbClr val="C00000"/>
                </a:solidFill>
              </a:rPr>
              <a:t>Short out the bias input connectors after APA assembly, especially during CE installation to prevent ESD damage to the CE.</a:t>
            </a:r>
          </a:p>
          <a:p>
            <a:pPr marL="742950" lvl="1" indent="-285750">
              <a:spcBef>
                <a:spcPts val="600"/>
              </a:spcBef>
              <a:buFont typeface="Arial" panose="020B0604020202020204" pitchFamily="34" charset="0"/>
              <a:buChar char="•"/>
            </a:pPr>
            <a:r>
              <a:rPr lang="en-US" dirty="0" smtClean="0">
                <a:solidFill>
                  <a:srgbClr val="C00000"/>
                </a:solidFill>
              </a:rPr>
              <a:t>Follow standard practices for ESD protection during and after CE installation </a:t>
            </a:r>
          </a:p>
        </p:txBody>
      </p:sp>
      <p:sp>
        <p:nvSpPr>
          <p:cNvPr id="3" name="TextBox 2"/>
          <p:cNvSpPr txBox="1"/>
          <p:nvPr/>
        </p:nvSpPr>
        <p:spPr>
          <a:xfrm>
            <a:off x="3717233" y="1245561"/>
            <a:ext cx="5257801"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0000"/>
                </a:solidFill>
                <a:cs typeface="Arial" pitchFamily="34" charset="0"/>
              </a:rPr>
              <a:t>The grid wires are not read out</a:t>
            </a:r>
          </a:p>
          <a:p>
            <a:pPr marL="285750" indent="-285750">
              <a:buFont typeface="Arial" panose="020B0604020202020204" pitchFamily="34" charset="0"/>
              <a:buChar char="•"/>
            </a:pPr>
            <a:r>
              <a:rPr lang="en-US" dirty="0" smtClean="0">
                <a:solidFill>
                  <a:srgbClr val="000000"/>
                </a:solidFill>
                <a:cs typeface="Arial" pitchFamily="34" charset="0"/>
              </a:rPr>
              <a:t>They improve the timing and amplitude characteristics of the first induction (U) signal</a:t>
            </a:r>
          </a:p>
          <a:p>
            <a:pPr marL="285750" indent="-285750">
              <a:buFont typeface="Arial" panose="020B0604020202020204" pitchFamily="34" charset="0"/>
              <a:buChar char="•"/>
            </a:pPr>
            <a:r>
              <a:rPr lang="en-US" dirty="0" smtClean="0">
                <a:solidFill>
                  <a:srgbClr val="000000"/>
                </a:solidFill>
                <a:cs typeface="Arial" pitchFamily="34" charset="0"/>
              </a:rPr>
              <a:t>They also serve as ESD protection during APA handling</a:t>
            </a:r>
          </a:p>
          <a:p>
            <a:pPr marL="285750" indent="-285750">
              <a:buFont typeface="Arial" panose="020B0604020202020204" pitchFamily="34" charset="0"/>
              <a:buChar char="•"/>
            </a:pPr>
            <a:r>
              <a:rPr lang="en-US" dirty="0" smtClean="0">
                <a:solidFill>
                  <a:srgbClr val="000000"/>
                </a:solidFill>
                <a:cs typeface="Arial" pitchFamily="34" charset="0"/>
              </a:rPr>
              <a:t>They need to have good ac coupling to signal ground (C</a:t>
            </a:r>
            <a:r>
              <a:rPr lang="en-US" baseline="-25000" dirty="0" smtClean="0">
                <a:solidFill>
                  <a:srgbClr val="000000"/>
                </a:solidFill>
                <a:cs typeface="Arial" pitchFamily="34" charset="0"/>
              </a:rPr>
              <a:t>G</a:t>
            </a:r>
            <a:r>
              <a:rPr lang="en-US" dirty="0" smtClean="0">
                <a:solidFill>
                  <a:srgbClr val="000000"/>
                </a:solidFill>
                <a:cs typeface="Arial" pitchFamily="34" charset="0"/>
              </a:rPr>
              <a:t>&gt;&gt;C</a:t>
            </a:r>
            <a:r>
              <a:rPr lang="en-US" baseline="-25000" dirty="0" smtClean="0">
                <a:solidFill>
                  <a:srgbClr val="000000"/>
                </a:solidFill>
                <a:cs typeface="Arial" pitchFamily="34" charset="0"/>
              </a:rPr>
              <a:t>W</a:t>
            </a:r>
            <a:r>
              <a:rPr lang="en-US" dirty="0" smtClean="0">
                <a:solidFill>
                  <a:srgbClr val="000000"/>
                </a:solidFill>
                <a:cs typeface="Arial" pitchFamily="34" charset="0"/>
              </a:rPr>
              <a:t>) to minimize cross talk to the U wires</a:t>
            </a:r>
            <a:endParaRPr lang="en-US" dirty="0">
              <a:solidFill>
                <a:srgbClr val="000000"/>
              </a:solidFill>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37" y="1245561"/>
            <a:ext cx="3182896" cy="206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05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906679" y="4176280"/>
            <a:ext cx="3780121" cy="218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US" sz="2800" dirty="0" smtClean="0"/>
              <a:t>Field Shaping Near the Gap Between APAs </a:t>
            </a:r>
            <a:endParaRPr lang="en-US" sz="2800" dirty="0"/>
          </a:p>
        </p:txBody>
      </p:sp>
      <p:sp>
        <p:nvSpPr>
          <p:cNvPr id="3" name="Slide Number Placeholder 2"/>
          <p:cNvSpPr>
            <a:spLocks noGrp="1"/>
          </p:cNvSpPr>
          <p:nvPr>
            <p:ph type="sldNum" sz="quarter" idx="4"/>
          </p:nvPr>
        </p:nvSpPr>
        <p:spPr>
          <a:prstGeom prst="rect">
            <a:avLst/>
          </a:prstGeom>
        </p:spPr>
        <p:txBody>
          <a:bodyPr/>
          <a:lstStyle/>
          <a:p>
            <a:fld id="{FDD1C35D-2BAF-4377-AB7A-CC51489E4237}" type="slidenum">
              <a:rPr lang="en-US" smtClean="0"/>
              <a:t>15</a:t>
            </a:fld>
            <a:endParaRPr lang="en-US"/>
          </a:p>
        </p:txBody>
      </p:sp>
      <p:sp>
        <p:nvSpPr>
          <p:cNvPr id="4" name="TextBox 3"/>
          <p:cNvSpPr txBox="1"/>
          <p:nvPr/>
        </p:nvSpPr>
        <p:spPr>
          <a:xfrm>
            <a:off x="362569" y="1062952"/>
            <a:ext cx="4564777" cy="4832092"/>
          </a:xfrm>
          <a:prstGeom prst="rect">
            <a:avLst/>
          </a:prstGeom>
          <a:noFill/>
        </p:spPr>
        <p:txBody>
          <a:bodyPr wrap="square" rtlCol="0">
            <a:spAutoFit/>
          </a:bodyPr>
          <a:lstStyle/>
          <a:p>
            <a:pPr lvl="0">
              <a:spcBef>
                <a:spcPts val="600"/>
              </a:spcBef>
            </a:pPr>
            <a:r>
              <a:rPr lang="en-US" sz="1600" dirty="0" smtClean="0"/>
              <a:t>Instead of living with the uncertainties in the electron drift path near the gaps, we can instrument a simple field shaping electrode above the gap to better define the electric field above the gap:</a:t>
            </a:r>
          </a:p>
          <a:p>
            <a:pPr lvl="0">
              <a:spcBef>
                <a:spcPts val="600"/>
              </a:spcBef>
            </a:pPr>
            <a:r>
              <a:rPr lang="en-US" sz="1600" dirty="0"/>
              <a:t>Insert a printed circuit board with some strip pattern in the physical gap between the two APAs, and bias the strips in a voltage distribution such that the incoming electrons will be deflected away from this gap and land in the active region of the wire frame.  </a:t>
            </a:r>
            <a:endParaRPr lang="en-US" sz="1600" dirty="0" smtClean="0"/>
          </a:p>
          <a:p>
            <a:pPr lvl="0">
              <a:spcBef>
                <a:spcPts val="600"/>
              </a:spcBef>
            </a:pPr>
            <a:r>
              <a:rPr lang="en-US" sz="1600" dirty="0" smtClean="0"/>
              <a:t>In this field configuration, </a:t>
            </a:r>
            <a:r>
              <a:rPr lang="en-US" sz="1600" dirty="0"/>
              <a:t>we do not lose any electrons, but </a:t>
            </a:r>
            <a:r>
              <a:rPr lang="en-US" sz="1600" dirty="0" smtClean="0"/>
              <a:t>reconstructed </a:t>
            </a:r>
            <a:r>
              <a:rPr lang="en-US" sz="1600" dirty="0"/>
              <a:t>inclined </a:t>
            </a:r>
            <a:r>
              <a:rPr lang="en-US" sz="1600" dirty="0" smtClean="0"/>
              <a:t>tracks </a:t>
            </a:r>
            <a:r>
              <a:rPr lang="en-US" sz="1600" dirty="0"/>
              <a:t>will appear distorted at this </a:t>
            </a:r>
            <a:r>
              <a:rPr lang="en-US" sz="1600" dirty="0" smtClean="0"/>
              <a:t>gap.</a:t>
            </a:r>
            <a:r>
              <a:rPr lang="en-US" sz="1600" dirty="0"/>
              <a:t>  </a:t>
            </a:r>
            <a:r>
              <a:rPr lang="en-US" sz="1600" dirty="0" smtClean="0"/>
              <a:t>The </a:t>
            </a:r>
            <a:r>
              <a:rPr lang="en-US" sz="1600" dirty="0"/>
              <a:t>width of this distorted region could reach </a:t>
            </a:r>
            <a:r>
              <a:rPr lang="en-US" sz="1600" dirty="0" smtClean="0"/>
              <a:t>~5cm</a:t>
            </a:r>
            <a:r>
              <a:rPr lang="en-US" sz="1600" dirty="0"/>
              <a:t>. </a:t>
            </a:r>
            <a:r>
              <a:rPr lang="en-US" sz="1600" dirty="0" smtClean="0"/>
              <a:t>This </a:t>
            </a:r>
            <a:r>
              <a:rPr lang="en-US" sz="1600" dirty="0"/>
              <a:t>is a fixed distortion that can be easily mapped out and corrected</a:t>
            </a:r>
            <a:r>
              <a:rPr lang="en-US" sz="1600" dirty="0" smtClean="0"/>
              <a:t>.</a:t>
            </a:r>
          </a:p>
          <a:p>
            <a:pPr lvl="0">
              <a:spcBef>
                <a:spcPts val="600"/>
              </a:spcBef>
            </a:pPr>
            <a:endParaRPr lang="en-US" sz="1600" dirty="0" smtClean="0"/>
          </a:p>
          <a:p>
            <a:pPr lvl="0">
              <a:spcBef>
                <a:spcPts val="600"/>
              </a:spcBef>
            </a:pPr>
            <a:r>
              <a:rPr lang="en-US" sz="1600" dirty="0" smtClean="0"/>
              <a:t>Electrode installed in 35ton</a:t>
            </a:r>
            <a:endParaRPr lang="en-US" sz="1600" dirty="0"/>
          </a:p>
          <a:p>
            <a:endParaRPr lang="en-US" sz="1600" dirty="0"/>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8102" r="5239"/>
          <a:stretch/>
        </p:blipFill>
        <p:spPr bwMode="auto">
          <a:xfrm>
            <a:off x="4948014" y="952647"/>
            <a:ext cx="3909343" cy="3035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6"/>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8" name="Footer Placeholder 7"/>
          <p:cNvSpPr>
            <a:spLocks noGrp="1"/>
          </p:cNvSpPr>
          <p:nvPr>
            <p:ph type="ftr" sz="quarter" idx="3"/>
          </p:nvPr>
        </p:nvSpPr>
        <p:spPr/>
        <p:txBody>
          <a:bodyPr/>
          <a:lstStyle/>
          <a:p>
            <a:pPr>
              <a:defRPr/>
            </a:pPr>
            <a:r>
              <a:rPr lang="en-US" dirty="0" smtClean="0"/>
              <a:t>APA Design Review</a:t>
            </a:r>
            <a:endParaRPr lang="en-US" dirty="0"/>
          </a:p>
        </p:txBody>
      </p:sp>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1902" y="5550975"/>
            <a:ext cx="4606113" cy="8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4582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6769" r="1"/>
          <a:stretch/>
        </p:blipFill>
        <p:spPr bwMode="auto">
          <a:xfrm>
            <a:off x="4762497" y="1152524"/>
            <a:ext cx="3913294" cy="4696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APA Interfaces</a:t>
            </a:r>
            <a:endParaRPr lang="en-US" sz="2800" dirty="0"/>
          </a:p>
        </p:txBody>
      </p:sp>
      <p:sp>
        <p:nvSpPr>
          <p:cNvPr id="3" name="Content Placeholder 2"/>
          <p:cNvSpPr>
            <a:spLocks noGrp="1"/>
          </p:cNvSpPr>
          <p:nvPr>
            <p:ph idx="11"/>
          </p:nvPr>
        </p:nvSpPr>
        <p:spPr/>
        <p:txBody>
          <a:bodyPr/>
          <a:lstStyle/>
          <a:p>
            <a:endParaRPr lang="en-US" dirty="0"/>
          </a:p>
        </p:txBody>
      </p:sp>
      <p:sp>
        <p:nvSpPr>
          <p:cNvPr id="39" name="Date Placeholder 38"/>
          <p:cNvSpPr>
            <a:spLocks noGrp="1"/>
          </p:cNvSpPr>
          <p:nvPr>
            <p:ph type="dt" sz="half" idx="2"/>
          </p:nvPr>
        </p:nvSpPr>
        <p:spPr>
          <a:prstGeom prst="rect">
            <a:avLst/>
          </a:prstGeom>
        </p:spPr>
        <p:txBody>
          <a:bodyPr/>
          <a:lstStyle/>
          <a:p>
            <a:r>
              <a:rPr lang="en-US" smtClean="0"/>
              <a:t>6/13/2016</a:t>
            </a:r>
            <a:endParaRPr lang="en-US" dirty="0"/>
          </a:p>
        </p:txBody>
      </p:sp>
      <p:sp>
        <p:nvSpPr>
          <p:cNvPr id="40" name="Slide Number Placeholder 39"/>
          <p:cNvSpPr>
            <a:spLocks noGrp="1"/>
          </p:cNvSpPr>
          <p:nvPr>
            <p:ph type="sldNum" sz="quarter" idx="4"/>
          </p:nvPr>
        </p:nvSpPr>
        <p:spPr>
          <a:prstGeom prst="rect">
            <a:avLst/>
          </a:prstGeom>
        </p:spPr>
        <p:txBody>
          <a:bodyPr/>
          <a:lstStyle/>
          <a:p>
            <a:fld id="{1361A275-6DD5-465F-A2A9-8439DC3D1D7C}" type="slidenum">
              <a:rPr lang="en-US" smtClean="0"/>
              <a:t>16</a:t>
            </a:fld>
            <a:endParaRPr lang="en-US"/>
          </a:p>
        </p:txBody>
      </p:sp>
      <p:pic>
        <p:nvPicPr>
          <p:cNvPr id="4099"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1" y="1600200"/>
            <a:ext cx="3553376"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0566" y="4069282"/>
            <a:ext cx="657777" cy="307777"/>
          </a:xfrm>
          <a:prstGeom prst="rect">
            <a:avLst/>
          </a:prstGeom>
          <a:noFill/>
        </p:spPr>
        <p:txBody>
          <a:bodyPr wrap="square" rtlCol="0">
            <a:spAutoFit/>
          </a:bodyPr>
          <a:lstStyle/>
          <a:p>
            <a:r>
              <a:rPr lang="en-US" sz="1400" dirty="0" smtClean="0"/>
              <a:t>APA</a:t>
            </a:r>
            <a:endParaRPr lang="en-US" sz="1400" dirty="0"/>
          </a:p>
        </p:txBody>
      </p:sp>
      <p:sp>
        <p:nvSpPr>
          <p:cNvPr id="8" name="TextBox 7"/>
          <p:cNvSpPr txBox="1"/>
          <p:nvPr/>
        </p:nvSpPr>
        <p:spPr>
          <a:xfrm>
            <a:off x="3200400" y="4069282"/>
            <a:ext cx="657777" cy="307777"/>
          </a:xfrm>
          <a:prstGeom prst="rect">
            <a:avLst/>
          </a:prstGeom>
          <a:noFill/>
        </p:spPr>
        <p:txBody>
          <a:bodyPr wrap="square" rtlCol="0">
            <a:spAutoFit/>
          </a:bodyPr>
          <a:lstStyle/>
          <a:p>
            <a:r>
              <a:rPr lang="en-US" sz="1400" dirty="0" smtClean="0"/>
              <a:t>APA</a:t>
            </a:r>
            <a:endParaRPr lang="en-US" sz="1400" dirty="0"/>
          </a:p>
        </p:txBody>
      </p:sp>
      <p:sp>
        <p:nvSpPr>
          <p:cNvPr id="9" name="TextBox 8"/>
          <p:cNvSpPr txBox="1"/>
          <p:nvPr/>
        </p:nvSpPr>
        <p:spPr>
          <a:xfrm>
            <a:off x="2005289" y="4069281"/>
            <a:ext cx="657777" cy="307777"/>
          </a:xfrm>
          <a:prstGeom prst="rect">
            <a:avLst/>
          </a:prstGeom>
          <a:noFill/>
        </p:spPr>
        <p:txBody>
          <a:bodyPr wrap="square" rtlCol="0">
            <a:spAutoFit/>
          </a:bodyPr>
          <a:lstStyle/>
          <a:p>
            <a:r>
              <a:rPr lang="en-US" sz="1400" dirty="0" smtClean="0"/>
              <a:t>CPA</a:t>
            </a:r>
            <a:endParaRPr lang="en-US" sz="1400" dirty="0"/>
          </a:p>
        </p:txBody>
      </p:sp>
      <p:sp>
        <p:nvSpPr>
          <p:cNvPr id="10" name="TextBox 9"/>
          <p:cNvSpPr txBox="1"/>
          <p:nvPr/>
        </p:nvSpPr>
        <p:spPr>
          <a:xfrm>
            <a:off x="768332" y="2971800"/>
            <a:ext cx="1060468" cy="523220"/>
          </a:xfrm>
          <a:prstGeom prst="rect">
            <a:avLst/>
          </a:prstGeom>
          <a:noFill/>
        </p:spPr>
        <p:txBody>
          <a:bodyPr wrap="square" rtlCol="0">
            <a:spAutoFit/>
          </a:bodyPr>
          <a:lstStyle/>
          <a:p>
            <a:r>
              <a:rPr lang="en-US" sz="1400" dirty="0" smtClean="0"/>
              <a:t>Field Cage </a:t>
            </a:r>
            <a:br>
              <a:rPr lang="en-US" sz="1400" dirty="0" smtClean="0"/>
            </a:br>
            <a:r>
              <a:rPr lang="en-US" sz="1400" dirty="0" smtClean="0"/>
              <a:t>(top)</a:t>
            </a:r>
            <a:endParaRPr lang="en-US" sz="1400" dirty="0"/>
          </a:p>
        </p:txBody>
      </p:sp>
      <p:sp>
        <p:nvSpPr>
          <p:cNvPr id="11" name="TextBox 10"/>
          <p:cNvSpPr txBox="1"/>
          <p:nvPr/>
        </p:nvSpPr>
        <p:spPr>
          <a:xfrm>
            <a:off x="2286000" y="2971800"/>
            <a:ext cx="1060468" cy="523220"/>
          </a:xfrm>
          <a:prstGeom prst="rect">
            <a:avLst/>
          </a:prstGeom>
          <a:noFill/>
        </p:spPr>
        <p:txBody>
          <a:bodyPr wrap="square" rtlCol="0">
            <a:spAutoFit/>
          </a:bodyPr>
          <a:lstStyle/>
          <a:p>
            <a:r>
              <a:rPr lang="en-US" sz="1400" dirty="0" smtClean="0"/>
              <a:t>Field Cage </a:t>
            </a:r>
            <a:br>
              <a:rPr lang="en-US" sz="1400" dirty="0" smtClean="0"/>
            </a:br>
            <a:r>
              <a:rPr lang="en-US" sz="1400" dirty="0" smtClean="0"/>
              <a:t>(top)</a:t>
            </a:r>
            <a:endParaRPr lang="en-US" sz="1400" dirty="0"/>
          </a:p>
        </p:txBody>
      </p:sp>
      <p:sp>
        <p:nvSpPr>
          <p:cNvPr id="12" name="TextBox 11"/>
          <p:cNvSpPr txBox="1"/>
          <p:nvPr/>
        </p:nvSpPr>
        <p:spPr>
          <a:xfrm>
            <a:off x="747617" y="5159129"/>
            <a:ext cx="1060468" cy="523220"/>
          </a:xfrm>
          <a:prstGeom prst="rect">
            <a:avLst/>
          </a:prstGeom>
          <a:noFill/>
        </p:spPr>
        <p:txBody>
          <a:bodyPr wrap="square" rtlCol="0">
            <a:spAutoFit/>
          </a:bodyPr>
          <a:lstStyle/>
          <a:p>
            <a:r>
              <a:rPr lang="en-US" sz="1400" dirty="0" smtClean="0"/>
              <a:t>Field Cage </a:t>
            </a:r>
            <a:br>
              <a:rPr lang="en-US" sz="1400" dirty="0" smtClean="0"/>
            </a:br>
            <a:r>
              <a:rPr lang="en-US" sz="1400" dirty="0" smtClean="0"/>
              <a:t>(bottom)</a:t>
            </a:r>
            <a:endParaRPr lang="en-US" sz="1400" dirty="0"/>
          </a:p>
        </p:txBody>
      </p:sp>
      <p:sp>
        <p:nvSpPr>
          <p:cNvPr id="13" name="TextBox 12"/>
          <p:cNvSpPr txBox="1"/>
          <p:nvPr/>
        </p:nvSpPr>
        <p:spPr>
          <a:xfrm>
            <a:off x="2265285" y="5159129"/>
            <a:ext cx="1060468" cy="523220"/>
          </a:xfrm>
          <a:prstGeom prst="rect">
            <a:avLst/>
          </a:prstGeom>
          <a:noFill/>
        </p:spPr>
        <p:txBody>
          <a:bodyPr wrap="square" rtlCol="0">
            <a:spAutoFit/>
          </a:bodyPr>
          <a:lstStyle/>
          <a:p>
            <a:r>
              <a:rPr lang="en-US" sz="1400" dirty="0" smtClean="0"/>
              <a:t>Field Cage </a:t>
            </a:r>
            <a:br>
              <a:rPr lang="en-US" sz="1400" dirty="0" smtClean="0"/>
            </a:br>
            <a:r>
              <a:rPr lang="en-US" sz="1400" dirty="0" smtClean="0"/>
              <a:t>(bottom)</a:t>
            </a:r>
            <a:endParaRPr lang="en-US" sz="1400" dirty="0"/>
          </a:p>
        </p:txBody>
      </p:sp>
      <p:cxnSp>
        <p:nvCxnSpPr>
          <p:cNvPr id="15" name="Straight Connector 14"/>
          <p:cNvCxnSpPr/>
          <p:nvPr/>
        </p:nvCxnSpPr>
        <p:spPr>
          <a:xfrm>
            <a:off x="3048000" y="3124200"/>
            <a:ext cx="1676400" cy="27245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28601" y="1981200"/>
            <a:ext cx="3553376"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29285" y="2006353"/>
            <a:ext cx="1060468" cy="307777"/>
          </a:xfrm>
          <a:prstGeom prst="rect">
            <a:avLst/>
          </a:prstGeom>
          <a:noFill/>
        </p:spPr>
        <p:txBody>
          <a:bodyPr wrap="square" rtlCol="0">
            <a:spAutoFit/>
          </a:bodyPr>
          <a:lstStyle/>
          <a:p>
            <a:r>
              <a:rPr lang="en-US" sz="1400" dirty="0" smtClean="0"/>
              <a:t>insulation</a:t>
            </a:r>
            <a:endParaRPr lang="en-US" sz="1400" dirty="0"/>
          </a:p>
        </p:txBody>
      </p:sp>
      <p:sp>
        <p:nvSpPr>
          <p:cNvPr id="21" name="TextBox 20"/>
          <p:cNvSpPr txBox="1"/>
          <p:nvPr/>
        </p:nvSpPr>
        <p:spPr>
          <a:xfrm>
            <a:off x="4876800" y="3786380"/>
            <a:ext cx="1191177" cy="307777"/>
          </a:xfrm>
          <a:prstGeom prst="rect">
            <a:avLst/>
          </a:prstGeom>
          <a:noFill/>
        </p:spPr>
        <p:txBody>
          <a:bodyPr wrap="square" rtlCol="0">
            <a:spAutoFit/>
          </a:bodyPr>
          <a:lstStyle/>
          <a:p>
            <a:r>
              <a:rPr lang="en-US" sz="1400" dirty="0" smtClean="0"/>
              <a:t>Ground plane</a:t>
            </a:r>
            <a:endParaRPr lang="en-US" sz="1400" dirty="0"/>
          </a:p>
        </p:txBody>
      </p:sp>
      <p:sp>
        <p:nvSpPr>
          <p:cNvPr id="22" name="TextBox 21"/>
          <p:cNvSpPr txBox="1"/>
          <p:nvPr/>
        </p:nvSpPr>
        <p:spPr>
          <a:xfrm>
            <a:off x="5078105" y="4563630"/>
            <a:ext cx="1191177" cy="307777"/>
          </a:xfrm>
          <a:prstGeom prst="rect">
            <a:avLst/>
          </a:prstGeom>
          <a:noFill/>
        </p:spPr>
        <p:txBody>
          <a:bodyPr wrap="square" rtlCol="0">
            <a:spAutoFit/>
          </a:bodyPr>
          <a:lstStyle/>
          <a:p>
            <a:r>
              <a:rPr lang="en-US" sz="1400" dirty="0" smtClean="0"/>
              <a:t>FC profiles</a:t>
            </a:r>
            <a:endParaRPr lang="en-US" sz="1400" dirty="0"/>
          </a:p>
        </p:txBody>
      </p:sp>
      <p:sp>
        <p:nvSpPr>
          <p:cNvPr id="23" name="TextBox 22"/>
          <p:cNvSpPr txBox="1"/>
          <p:nvPr/>
        </p:nvSpPr>
        <p:spPr>
          <a:xfrm>
            <a:off x="7474993" y="5159129"/>
            <a:ext cx="595588" cy="307777"/>
          </a:xfrm>
          <a:prstGeom prst="rect">
            <a:avLst/>
          </a:prstGeom>
          <a:noFill/>
        </p:spPr>
        <p:txBody>
          <a:bodyPr wrap="square" rtlCol="0">
            <a:spAutoFit/>
          </a:bodyPr>
          <a:lstStyle/>
          <a:p>
            <a:r>
              <a:rPr lang="en-US" sz="1400" dirty="0" smtClean="0"/>
              <a:t>APA</a:t>
            </a:r>
            <a:endParaRPr lang="en-US" sz="1400" dirty="0"/>
          </a:p>
        </p:txBody>
      </p:sp>
      <p:sp>
        <p:nvSpPr>
          <p:cNvPr id="24" name="TextBox 23"/>
          <p:cNvSpPr txBox="1"/>
          <p:nvPr/>
        </p:nvSpPr>
        <p:spPr>
          <a:xfrm>
            <a:off x="5943600" y="2862590"/>
            <a:ext cx="942423" cy="523220"/>
          </a:xfrm>
          <a:prstGeom prst="rect">
            <a:avLst/>
          </a:prstGeom>
          <a:noFill/>
        </p:spPr>
        <p:txBody>
          <a:bodyPr wrap="square" rtlCol="0">
            <a:spAutoFit/>
          </a:bodyPr>
          <a:lstStyle/>
          <a:p>
            <a:r>
              <a:rPr lang="en-US" sz="1400" dirty="0" smtClean="0"/>
              <a:t>Cable </a:t>
            </a:r>
            <a:br>
              <a:rPr lang="en-US" sz="1400" dirty="0" smtClean="0"/>
            </a:br>
            <a:r>
              <a:rPr lang="en-US" sz="1400" dirty="0" smtClean="0"/>
              <a:t>Tray</a:t>
            </a:r>
            <a:endParaRPr lang="en-US" sz="1400" dirty="0"/>
          </a:p>
        </p:txBody>
      </p:sp>
      <p:cxnSp>
        <p:nvCxnSpPr>
          <p:cNvPr id="7" name="Straight Connector 6"/>
          <p:cNvCxnSpPr/>
          <p:nvPr/>
        </p:nvCxnSpPr>
        <p:spPr>
          <a:xfrm flipV="1">
            <a:off x="3048000" y="1143000"/>
            <a:ext cx="1676400" cy="1219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048000" y="2362200"/>
            <a:ext cx="810177" cy="762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305800" y="4194298"/>
            <a:ext cx="595588" cy="523220"/>
          </a:xfrm>
          <a:prstGeom prst="rect">
            <a:avLst/>
          </a:prstGeom>
          <a:noFill/>
        </p:spPr>
        <p:txBody>
          <a:bodyPr wrap="square" rtlCol="0">
            <a:spAutoFit/>
          </a:bodyPr>
          <a:lstStyle/>
          <a:p>
            <a:r>
              <a:rPr lang="en-US" sz="1400" dirty="0" smtClean="0"/>
              <a:t>CE box</a:t>
            </a:r>
            <a:endParaRPr lang="en-US" sz="1400" dirty="0"/>
          </a:p>
        </p:txBody>
      </p:sp>
      <p:sp>
        <p:nvSpPr>
          <p:cNvPr id="35" name="TextBox 34"/>
          <p:cNvSpPr txBox="1"/>
          <p:nvPr/>
        </p:nvSpPr>
        <p:spPr>
          <a:xfrm>
            <a:off x="5122460" y="2025819"/>
            <a:ext cx="1292351" cy="307777"/>
          </a:xfrm>
          <a:prstGeom prst="rect">
            <a:avLst/>
          </a:prstGeom>
          <a:solidFill>
            <a:schemeClr val="bg1"/>
          </a:solidFill>
        </p:spPr>
        <p:txBody>
          <a:bodyPr wrap="square" rtlCol="0">
            <a:spAutoFit/>
          </a:bodyPr>
          <a:lstStyle/>
          <a:p>
            <a:r>
              <a:rPr lang="en-US" sz="1400" dirty="0" smtClean="0"/>
              <a:t>Upper TPC Rail</a:t>
            </a:r>
            <a:endParaRPr lang="en-US" sz="1400" dirty="0"/>
          </a:p>
        </p:txBody>
      </p:sp>
      <p:sp>
        <p:nvSpPr>
          <p:cNvPr id="36" name="TextBox 35"/>
          <p:cNvSpPr txBox="1"/>
          <p:nvPr/>
        </p:nvSpPr>
        <p:spPr>
          <a:xfrm>
            <a:off x="7659624" y="3043039"/>
            <a:ext cx="1292351" cy="307777"/>
          </a:xfrm>
          <a:prstGeom prst="rect">
            <a:avLst/>
          </a:prstGeom>
          <a:solidFill>
            <a:srgbClr val="FFFFFF">
              <a:alpha val="50196"/>
            </a:srgbClr>
          </a:solidFill>
        </p:spPr>
        <p:txBody>
          <a:bodyPr wrap="square" rtlCol="0">
            <a:spAutoFit/>
          </a:bodyPr>
          <a:lstStyle/>
          <a:p>
            <a:r>
              <a:rPr lang="en-US" sz="1400" dirty="0" smtClean="0"/>
              <a:t>Lower TPC Rail</a:t>
            </a:r>
            <a:endParaRPr lang="en-US" sz="1400" dirty="0"/>
          </a:p>
        </p:txBody>
      </p:sp>
      <p:sp>
        <p:nvSpPr>
          <p:cNvPr id="37" name="TextBox 36"/>
          <p:cNvSpPr txBox="1"/>
          <p:nvPr/>
        </p:nvSpPr>
        <p:spPr>
          <a:xfrm>
            <a:off x="8350468" y="4851351"/>
            <a:ext cx="717331" cy="523220"/>
          </a:xfrm>
          <a:prstGeom prst="rect">
            <a:avLst/>
          </a:prstGeom>
          <a:noFill/>
        </p:spPr>
        <p:txBody>
          <a:bodyPr wrap="square" rtlCol="0">
            <a:spAutoFit/>
          </a:bodyPr>
          <a:lstStyle/>
          <a:p>
            <a:r>
              <a:rPr lang="en-US" sz="1400" dirty="0" smtClean="0"/>
              <a:t>CR boards</a:t>
            </a:r>
            <a:endParaRPr lang="en-US" sz="1400" dirty="0"/>
          </a:p>
        </p:txBody>
      </p:sp>
      <p:cxnSp>
        <p:nvCxnSpPr>
          <p:cNvPr id="28" name="Straight Arrow Connector 27"/>
          <p:cNvCxnSpPr/>
          <p:nvPr/>
        </p:nvCxnSpPr>
        <p:spPr>
          <a:xfrm flipH="1" flipV="1">
            <a:off x="8153399" y="4690403"/>
            <a:ext cx="304800" cy="3116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7924800" y="4690403"/>
            <a:ext cx="533399" cy="3116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235486" y="5544975"/>
            <a:ext cx="595588" cy="307777"/>
          </a:xfrm>
          <a:prstGeom prst="rect">
            <a:avLst/>
          </a:prstGeom>
          <a:noFill/>
        </p:spPr>
        <p:txBody>
          <a:bodyPr wrap="square" rtlCol="0">
            <a:spAutoFit/>
          </a:bodyPr>
          <a:lstStyle/>
          <a:p>
            <a:r>
              <a:rPr lang="en-US" sz="1400" dirty="0" smtClean="0"/>
              <a:t>PD</a:t>
            </a:r>
            <a:endParaRPr lang="en-US" sz="1400" dirty="0"/>
          </a:p>
        </p:txBody>
      </p:sp>
      <p:cxnSp>
        <p:nvCxnSpPr>
          <p:cNvPr id="38" name="Straight Arrow Connector 37"/>
          <p:cNvCxnSpPr/>
          <p:nvPr/>
        </p:nvCxnSpPr>
        <p:spPr>
          <a:xfrm>
            <a:off x="7627393" y="5698863"/>
            <a:ext cx="330745" cy="335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p:txBody>
          <a:bodyPr/>
          <a:lstStyle/>
          <a:p>
            <a:pPr>
              <a:defRPr/>
            </a:pPr>
            <a:r>
              <a:rPr lang="en-US" smtClean="0"/>
              <a:t>APA Design Review</a:t>
            </a:r>
            <a:endParaRPr lang="en-US" dirty="0"/>
          </a:p>
        </p:txBody>
      </p:sp>
    </p:spTree>
    <p:extLst>
      <p:ext uri="{BB962C8B-B14F-4D97-AF65-F5344CB8AC3E}">
        <p14:creationId xmlns:p14="http://schemas.microsoft.com/office/powerpoint/2010/main" val="2083856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Interface to the Photon Detectors</a:t>
            </a:r>
            <a:br>
              <a:rPr lang="en-US" sz="2800" dirty="0" smtClean="0"/>
            </a:br>
            <a:r>
              <a:rPr lang="en-US" sz="2000" dirty="0" smtClean="0"/>
              <a:t>(electrically connected to the </a:t>
            </a:r>
            <a:r>
              <a:rPr lang="en-US" sz="2000" dirty="0" err="1" smtClean="0"/>
              <a:t>crysostat</a:t>
            </a:r>
            <a:r>
              <a:rPr lang="en-US" sz="2000" dirty="0" smtClean="0"/>
              <a:t> only at the PD </a:t>
            </a:r>
            <a:r>
              <a:rPr lang="en-US" sz="2000" dirty="0" err="1" smtClean="0"/>
              <a:t>feedthroughh</a:t>
            </a:r>
            <a:r>
              <a:rPr lang="en-US" sz="2000" dirty="0" smtClean="0"/>
              <a:t>)</a:t>
            </a:r>
            <a:endParaRPr lang="en-US" sz="20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17</a:t>
            </a:fld>
            <a:endParaRPr lang="en-US" dirty="0"/>
          </a:p>
        </p:txBody>
      </p:sp>
      <p:sp>
        <p:nvSpPr>
          <p:cNvPr id="3" name="Content Placeholder 2"/>
          <p:cNvSpPr>
            <a:spLocks noGrp="1"/>
          </p:cNvSpPr>
          <p:nvPr>
            <p:ph idx="11"/>
          </p:nvPr>
        </p:nvSpPr>
        <p:spPr>
          <a:xfrm>
            <a:off x="501654" y="941070"/>
            <a:ext cx="8232771" cy="5070302"/>
          </a:xfrm>
        </p:spPr>
        <p:txBody>
          <a:bodyPr>
            <a:normAutofit/>
          </a:bodyPr>
          <a:lstStyle/>
          <a:p>
            <a:pPr marL="0" indent="0">
              <a:buNone/>
            </a:pPr>
            <a:r>
              <a:rPr lang="en-US" sz="1600" dirty="0" smtClean="0"/>
              <a:t>PD Module Components</a:t>
            </a:r>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076" y="1162050"/>
            <a:ext cx="211455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019176" y="2958609"/>
            <a:ext cx="47053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988" y="1583754"/>
            <a:ext cx="3142900" cy="4207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3"/>
          </p:nvPr>
        </p:nvSpPr>
        <p:spPr/>
        <p:txBody>
          <a:bodyPr/>
          <a:lstStyle/>
          <a:p>
            <a:pPr>
              <a:defRPr/>
            </a:pPr>
            <a:r>
              <a:rPr lang="en-US" smtClean="0"/>
              <a:t>APA Design Review</a:t>
            </a:r>
            <a:endParaRPr lang="en-US" dirty="0"/>
          </a:p>
        </p:txBody>
      </p:sp>
    </p:spTree>
    <p:extLst>
      <p:ext uri="{BB962C8B-B14F-4D97-AF65-F5344CB8AC3E}">
        <p14:creationId xmlns:p14="http://schemas.microsoft.com/office/powerpoint/2010/main" val="2499712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Interface to the Photon Detectors</a:t>
            </a:r>
            <a:endParaRPr lang="en-US" sz="28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18</a:t>
            </a:fld>
            <a:endParaRPr lang="en-US" dirty="0"/>
          </a:p>
        </p:txBody>
      </p:sp>
      <p:sp>
        <p:nvSpPr>
          <p:cNvPr id="3" name="Content Placeholder 2"/>
          <p:cNvSpPr>
            <a:spLocks noGrp="1"/>
          </p:cNvSpPr>
          <p:nvPr>
            <p:ph idx="11"/>
          </p:nvPr>
        </p:nvSpPr>
        <p:spPr>
          <a:xfrm>
            <a:off x="501654" y="941070"/>
            <a:ext cx="8232771" cy="5070302"/>
          </a:xfrm>
        </p:spPr>
        <p:txBody>
          <a:bodyPr>
            <a:normAutofit/>
          </a:bodyPr>
          <a:lstStyle/>
          <a:p>
            <a:pPr marL="0" indent="0">
              <a:buNone/>
            </a:pPr>
            <a:r>
              <a:rPr lang="en-US" sz="1600" dirty="0" smtClean="0"/>
              <a:t>Schematic of the PD Readout System (</a:t>
            </a:r>
            <a:r>
              <a:rPr lang="en-US" sz="1600" dirty="0" err="1" smtClean="0"/>
              <a:t>docdb</a:t>
            </a:r>
            <a:r>
              <a:rPr lang="en-US" sz="1600" dirty="0" smtClean="0"/>
              <a:t> 1319)</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63" y="1288593"/>
            <a:ext cx="7575549" cy="5037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3"/>
          </p:nvPr>
        </p:nvSpPr>
        <p:spPr/>
        <p:txBody>
          <a:bodyPr/>
          <a:lstStyle/>
          <a:p>
            <a:pPr>
              <a:defRPr/>
            </a:pPr>
            <a:r>
              <a:rPr lang="en-US" smtClean="0"/>
              <a:t>APA Design Review</a:t>
            </a:r>
            <a:endParaRPr lang="en-US" dirty="0"/>
          </a:p>
        </p:txBody>
      </p:sp>
      <p:sp>
        <p:nvSpPr>
          <p:cNvPr id="5" name="TextBox 4"/>
          <p:cNvSpPr txBox="1"/>
          <p:nvPr/>
        </p:nvSpPr>
        <p:spPr>
          <a:xfrm>
            <a:off x="5406111" y="994689"/>
            <a:ext cx="3559469" cy="369332"/>
          </a:xfrm>
          <a:prstGeom prst="rect">
            <a:avLst/>
          </a:prstGeom>
          <a:noFill/>
        </p:spPr>
        <p:txBody>
          <a:bodyPr wrap="square" rtlCol="0">
            <a:spAutoFit/>
          </a:bodyPr>
          <a:lstStyle/>
          <a:p>
            <a:r>
              <a:rPr lang="en-US" dirty="0" smtClean="0"/>
              <a:t>Only connection of the PD</a:t>
            </a:r>
            <a:endParaRPr lang="en-US" dirty="0"/>
          </a:p>
        </p:txBody>
      </p:sp>
    </p:spTree>
    <p:extLst>
      <p:ext uri="{BB962C8B-B14F-4D97-AF65-F5344CB8AC3E}">
        <p14:creationId xmlns:p14="http://schemas.microsoft.com/office/powerpoint/2010/main" val="1399035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Interface to the Photon Detectors</a:t>
            </a:r>
            <a:endParaRPr lang="en-US" sz="28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19</a:t>
            </a:fld>
            <a:endParaRPr lang="en-US" dirty="0"/>
          </a:p>
        </p:txBody>
      </p:sp>
      <p:sp>
        <p:nvSpPr>
          <p:cNvPr id="3" name="Content Placeholder 2"/>
          <p:cNvSpPr>
            <a:spLocks noGrp="1"/>
          </p:cNvSpPr>
          <p:nvPr>
            <p:ph idx="11"/>
          </p:nvPr>
        </p:nvSpPr>
        <p:spPr>
          <a:xfrm>
            <a:off x="501654" y="941070"/>
            <a:ext cx="8232771" cy="5070302"/>
          </a:xfrm>
        </p:spPr>
        <p:txBody>
          <a:bodyPr>
            <a:normAutofit/>
          </a:bodyPr>
          <a:lstStyle/>
          <a:p>
            <a:pPr marL="0" indent="0">
              <a:buNone/>
            </a:pPr>
            <a:r>
              <a:rPr lang="en-US" sz="1600" dirty="0" smtClean="0"/>
              <a:t>PD Module Installation into APA</a:t>
            </a:r>
            <a:endParaRPr lang="en-US" sz="1600" dirty="0"/>
          </a:p>
        </p:txBody>
      </p:sp>
      <p:pic>
        <p:nvPicPr>
          <p:cNvPr id="2053" name="Picture 5"/>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77852" y="1533196"/>
            <a:ext cx="3577297" cy="265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7853" y="4365831"/>
            <a:ext cx="3577297" cy="176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238" y="1533196"/>
            <a:ext cx="3404322" cy="4594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3"/>
          </p:nvPr>
        </p:nvSpPr>
        <p:spPr/>
        <p:txBody>
          <a:bodyPr/>
          <a:lstStyle/>
          <a:p>
            <a:pPr>
              <a:defRPr/>
            </a:pPr>
            <a:r>
              <a:rPr lang="en-US" smtClean="0"/>
              <a:t>APA Design Review</a:t>
            </a:r>
            <a:endParaRPr lang="en-US" dirty="0"/>
          </a:p>
        </p:txBody>
      </p:sp>
    </p:spTree>
    <p:extLst>
      <p:ext uri="{BB962C8B-B14F-4D97-AF65-F5344CB8AC3E}">
        <p14:creationId xmlns:p14="http://schemas.microsoft.com/office/powerpoint/2010/main" val="310312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Outline</a:t>
            </a:r>
            <a:endParaRPr lang="en-US" sz="2800" dirty="0"/>
          </a:p>
        </p:txBody>
      </p:sp>
      <p:sp>
        <p:nvSpPr>
          <p:cNvPr id="24" name="Content Placeholder 23"/>
          <p:cNvSpPr>
            <a:spLocks noGrp="1"/>
          </p:cNvSpPr>
          <p:nvPr>
            <p:ph idx="11"/>
          </p:nvPr>
        </p:nvSpPr>
        <p:spPr>
          <a:xfrm>
            <a:off x="450855" y="967012"/>
            <a:ext cx="8232771" cy="5196984"/>
          </a:xfrm>
        </p:spPr>
        <p:txBody>
          <a:bodyPr>
            <a:normAutofit/>
          </a:bodyPr>
          <a:lstStyle/>
          <a:p>
            <a:pPr>
              <a:spcBef>
                <a:spcPts val="900"/>
              </a:spcBef>
            </a:pPr>
            <a:r>
              <a:rPr lang="en-US" sz="1800" dirty="0" smtClean="0"/>
              <a:t>APA Electrical Overview (Interface to Cold Electronics)</a:t>
            </a:r>
          </a:p>
          <a:p>
            <a:pPr lvl="1">
              <a:spcBef>
                <a:spcPts val="900"/>
              </a:spcBef>
            </a:pPr>
            <a:r>
              <a:rPr lang="en-US" sz="1600" dirty="0" smtClean="0"/>
              <a:t>APA signal readout</a:t>
            </a:r>
          </a:p>
          <a:p>
            <a:pPr lvl="2">
              <a:spcBef>
                <a:spcPts val="900"/>
              </a:spcBef>
            </a:pPr>
            <a:r>
              <a:rPr lang="en-US" sz="1400" dirty="0" err="1" smtClean="0"/>
              <a:t>ProtoDUNE</a:t>
            </a:r>
            <a:r>
              <a:rPr lang="en-US" sz="1400" dirty="0" smtClean="0"/>
              <a:t> readout scheme</a:t>
            </a:r>
          </a:p>
          <a:p>
            <a:pPr lvl="2">
              <a:spcBef>
                <a:spcPts val="900"/>
              </a:spcBef>
            </a:pPr>
            <a:r>
              <a:rPr lang="en-US" sz="1400" dirty="0" smtClean="0"/>
              <a:t>APA integrated readout concept</a:t>
            </a:r>
          </a:p>
          <a:p>
            <a:pPr lvl="1">
              <a:spcBef>
                <a:spcPts val="900"/>
              </a:spcBef>
            </a:pPr>
            <a:r>
              <a:rPr lang="en-US" sz="1600" dirty="0"/>
              <a:t>Grounding and </a:t>
            </a:r>
            <a:r>
              <a:rPr lang="en-US" sz="1600" dirty="0" smtClean="0"/>
              <a:t>electrical insulation</a:t>
            </a:r>
            <a:endParaRPr lang="en-US" sz="1600" dirty="0"/>
          </a:p>
          <a:p>
            <a:pPr lvl="1">
              <a:spcBef>
                <a:spcPts val="900"/>
              </a:spcBef>
            </a:pPr>
            <a:r>
              <a:rPr lang="en-US" sz="1600" dirty="0" smtClean="0"/>
              <a:t>Wire bias and electron transparency</a:t>
            </a:r>
          </a:p>
          <a:p>
            <a:pPr lvl="1">
              <a:spcBef>
                <a:spcPts val="900"/>
              </a:spcBef>
            </a:pPr>
            <a:r>
              <a:rPr lang="en-US" sz="1600" dirty="0" smtClean="0"/>
              <a:t>Bias circuit and component choices</a:t>
            </a:r>
          </a:p>
          <a:p>
            <a:pPr>
              <a:spcBef>
                <a:spcPts val="900"/>
              </a:spcBef>
            </a:pPr>
            <a:r>
              <a:rPr lang="en-US" sz="1800" dirty="0" smtClean="0"/>
              <a:t>Interfaces</a:t>
            </a:r>
          </a:p>
          <a:p>
            <a:pPr lvl="1">
              <a:spcBef>
                <a:spcPts val="900"/>
              </a:spcBef>
            </a:pPr>
            <a:r>
              <a:rPr lang="en-US" sz="1600" dirty="0" smtClean="0"/>
              <a:t>Interface to Photon Detectors (PD)</a:t>
            </a:r>
          </a:p>
          <a:p>
            <a:pPr lvl="1">
              <a:spcBef>
                <a:spcPts val="900"/>
              </a:spcBef>
            </a:pPr>
            <a:r>
              <a:rPr lang="en-US" sz="1600" dirty="0" smtClean="0"/>
              <a:t>Interface to Field Cage (FC)</a:t>
            </a:r>
          </a:p>
          <a:p>
            <a:pPr lvl="1">
              <a:spcBef>
                <a:spcPts val="900"/>
              </a:spcBef>
            </a:pPr>
            <a:r>
              <a:rPr lang="en-US" sz="1400" dirty="0" smtClean="0"/>
              <a:t>Interface to Detector Support System (DSS) &amp; Installation</a:t>
            </a:r>
          </a:p>
          <a:p>
            <a:pPr lvl="1">
              <a:spcBef>
                <a:spcPts val="900"/>
              </a:spcBef>
            </a:pPr>
            <a:r>
              <a:rPr lang="en-US" sz="1600" dirty="0" smtClean="0"/>
              <a:t>Interface to Cryogenic System</a:t>
            </a:r>
          </a:p>
          <a:p>
            <a:pPr>
              <a:spcBef>
                <a:spcPts val="900"/>
              </a:spcBef>
            </a:pPr>
            <a:r>
              <a:rPr lang="en-US" sz="1800" dirty="0" smtClean="0"/>
              <a:t>Summary</a:t>
            </a:r>
            <a:endParaRPr lang="en-US" sz="1600" dirty="0"/>
          </a:p>
        </p:txBody>
      </p:sp>
      <p:sp>
        <p:nvSpPr>
          <p:cNvPr id="12" name="TextBox 11"/>
          <p:cNvSpPr txBox="1"/>
          <p:nvPr/>
        </p:nvSpPr>
        <p:spPr>
          <a:xfrm>
            <a:off x="6365351" y="856827"/>
            <a:ext cx="1774693" cy="369332"/>
          </a:xfrm>
          <a:prstGeom prst="rect">
            <a:avLst/>
          </a:prstGeom>
          <a:noFill/>
        </p:spPr>
        <p:txBody>
          <a:bodyPr wrap="square" rtlCol="0">
            <a:spAutoFit/>
          </a:bodyPr>
          <a:lstStyle/>
          <a:p>
            <a:r>
              <a:rPr lang="en-US" dirty="0" smtClean="0">
                <a:solidFill>
                  <a:schemeClr val="bg1"/>
                </a:solidFill>
              </a:rPr>
              <a:t>CPA lifting bars</a:t>
            </a:r>
            <a:endParaRPr lang="en-US" dirty="0">
              <a:solidFill>
                <a:schemeClr val="bg1"/>
              </a:solidFill>
            </a:endParaRPr>
          </a:p>
        </p:txBody>
      </p:sp>
      <p:sp>
        <p:nvSpPr>
          <p:cNvPr id="3" name="Date Placeholder 2"/>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
        <p:nvSpPr>
          <p:cNvPr id="6" name="Footer Placeholder 5"/>
          <p:cNvSpPr>
            <a:spLocks noGrp="1"/>
          </p:cNvSpPr>
          <p:nvPr>
            <p:ph type="ftr" sz="quarter" idx="3"/>
          </p:nvPr>
        </p:nvSpPr>
        <p:spPr/>
        <p:txBody>
          <a:bodyPr/>
          <a:lstStyle/>
          <a:p>
            <a:pPr>
              <a:defRPr/>
            </a:pPr>
            <a:r>
              <a:rPr lang="en-US" smtClean="0"/>
              <a:t>APA Design Review</a:t>
            </a:r>
            <a:endParaRPr lang="en-US" dirty="0"/>
          </a:p>
        </p:txBody>
      </p:sp>
      <p:sp>
        <p:nvSpPr>
          <p:cNvPr id="4" name="TextBox 3"/>
          <p:cNvSpPr txBox="1"/>
          <p:nvPr/>
        </p:nvSpPr>
        <p:spPr>
          <a:xfrm>
            <a:off x="5698434" y="1643271"/>
            <a:ext cx="3313044" cy="4031873"/>
          </a:xfrm>
          <a:prstGeom prst="rect">
            <a:avLst/>
          </a:prstGeom>
          <a:noFill/>
        </p:spPr>
        <p:txBody>
          <a:bodyPr wrap="square" rtlCol="0">
            <a:spAutoFit/>
          </a:bodyPr>
          <a:lstStyle/>
          <a:p>
            <a:r>
              <a:rPr lang="en-US" sz="1600" dirty="0" smtClean="0"/>
              <a:t>Relevant charge </a:t>
            </a:r>
            <a:r>
              <a:rPr lang="en-US" sz="1600" dirty="0" err="1" smtClean="0"/>
              <a:t>questionss</a:t>
            </a:r>
            <a:r>
              <a:rPr lang="en-US" sz="1600" dirty="0" smtClean="0"/>
              <a:t>:</a:t>
            </a:r>
          </a:p>
          <a:p>
            <a:r>
              <a:rPr lang="en-US" sz="1600" dirty="0" smtClean="0"/>
              <a:t> </a:t>
            </a:r>
          </a:p>
          <a:p>
            <a:r>
              <a:rPr lang="en-US" sz="1600" dirty="0" smtClean="0"/>
              <a:t>5. </a:t>
            </a:r>
            <a:r>
              <a:rPr lang="en-US" sz="1600" dirty="0" smtClean="0">
                <a:solidFill>
                  <a:schemeClr val="accent2"/>
                </a:solidFill>
              </a:rPr>
              <a:t>Are </a:t>
            </a:r>
            <a:r>
              <a:rPr lang="en-US" sz="1600" dirty="0">
                <a:solidFill>
                  <a:schemeClr val="accent2"/>
                </a:solidFill>
              </a:rPr>
              <a:t>all APA interfaces to other detector components and cryostat documented, clearly identified and complete? Does the TPC integrated 3D model adequately represent the mechanical interfaces to the APAs and between adjacent APAs</a:t>
            </a:r>
            <a:r>
              <a:rPr lang="en-US" sz="1600" dirty="0" smtClean="0">
                <a:solidFill>
                  <a:schemeClr val="accent2"/>
                </a:solidFill>
              </a:rPr>
              <a:t>?</a:t>
            </a:r>
          </a:p>
          <a:p>
            <a:endParaRPr lang="en-US" sz="1600" dirty="0" smtClean="0"/>
          </a:p>
          <a:p>
            <a:r>
              <a:rPr lang="en-US" sz="1600" dirty="0" smtClean="0"/>
              <a:t>7. </a:t>
            </a:r>
            <a:r>
              <a:rPr lang="en-US" sz="1600" dirty="0"/>
              <a:t>Does the design provide adequate signal response characteristics? Is it optimized for the proposed electronics? </a:t>
            </a:r>
            <a:r>
              <a:rPr lang="en-US" sz="1600" dirty="0">
                <a:solidFill>
                  <a:schemeClr val="accent2"/>
                </a:solidFill>
              </a:rPr>
              <a:t>Is the grounding and shielding of the APA understood and adequate?</a:t>
            </a:r>
          </a:p>
        </p:txBody>
      </p:sp>
    </p:spTree>
    <p:extLst>
      <p:ext uri="{BB962C8B-B14F-4D97-AF65-F5344CB8AC3E}">
        <p14:creationId xmlns:p14="http://schemas.microsoft.com/office/powerpoint/2010/main" val="165584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Interface to the Photon Detectors</a:t>
            </a:r>
            <a:endParaRPr lang="en-US" sz="28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20</a:t>
            </a:fld>
            <a:endParaRPr lang="en-US" dirty="0"/>
          </a:p>
        </p:txBody>
      </p:sp>
      <p:sp>
        <p:nvSpPr>
          <p:cNvPr id="3" name="Content Placeholder 2"/>
          <p:cNvSpPr>
            <a:spLocks noGrp="1"/>
          </p:cNvSpPr>
          <p:nvPr>
            <p:ph idx="11"/>
          </p:nvPr>
        </p:nvSpPr>
        <p:spPr>
          <a:xfrm>
            <a:off x="501654" y="941070"/>
            <a:ext cx="8232771" cy="5070302"/>
          </a:xfrm>
        </p:spPr>
        <p:txBody>
          <a:bodyPr>
            <a:normAutofit/>
          </a:bodyPr>
          <a:lstStyle/>
          <a:p>
            <a:pPr marL="0" indent="0">
              <a:buNone/>
            </a:pPr>
            <a:r>
              <a:rPr lang="en-US" sz="1800" b="1" dirty="0" smtClean="0"/>
              <a:t>Connections </a:t>
            </a:r>
            <a:r>
              <a:rPr lang="en-US" sz="1800" b="1" dirty="0"/>
              <a:t>of the PD metallic components: </a:t>
            </a:r>
          </a:p>
          <a:p>
            <a:pPr marL="285750" indent="-285750">
              <a:spcBef>
                <a:spcPts val="600"/>
              </a:spcBef>
            </a:pPr>
            <a:r>
              <a:rPr lang="en-US" sz="1600" dirty="0" smtClean="0"/>
              <a:t>The </a:t>
            </a:r>
            <a:r>
              <a:rPr lang="en-US" sz="1600" dirty="0"/>
              <a:t>PDs are supported in a stainless steel fame which is screwed directly to the APA frame </a:t>
            </a:r>
            <a:endParaRPr lang="en-US" sz="1600" dirty="0" smtClean="0"/>
          </a:p>
          <a:p>
            <a:pPr marL="571056" lvl="1" indent="-285750">
              <a:spcBef>
                <a:spcPts val="600"/>
              </a:spcBef>
            </a:pPr>
            <a:r>
              <a:rPr lang="en-US" sz="1400" dirty="0" smtClean="0">
                <a:solidFill>
                  <a:srgbClr val="FF0000"/>
                </a:solidFill>
              </a:rPr>
              <a:t>PD </a:t>
            </a:r>
            <a:r>
              <a:rPr lang="en-US" sz="1400" dirty="0">
                <a:solidFill>
                  <a:srgbClr val="FF0000"/>
                </a:solidFill>
              </a:rPr>
              <a:t>frame is </a:t>
            </a:r>
            <a:r>
              <a:rPr lang="en-US" sz="1400" dirty="0" smtClean="0">
                <a:solidFill>
                  <a:srgbClr val="FF0000"/>
                </a:solidFill>
              </a:rPr>
              <a:t>connected to </a:t>
            </a:r>
            <a:r>
              <a:rPr lang="en-US" sz="1400" dirty="0">
                <a:solidFill>
                  <a:srgbClr val="FF0000"/>
                </a:solidFill>
              </a:rPr>
              <a:t>the APA frame</a:t>
            </a:r>
          </a:p>
          <a:p>
            <a:pPr marL="285750" indent="-285750">
              <a:spcBef>
                <a:spcPts val="600"/>
              </a:spcBef>
            </a:pPr>
            <a:r>
              <a:rPr lang="en-US" sz="1600" dirty="0" smtClean="0"/>
              <a:t>The </a:t>
            </a:r>
            <a:r>
              <a:rPr lang="en-US" sz="1600" dirty="0"/>
              <a:t>PD mounting screws, 2X #4-40 screws –Reside inside the long APA side tube –Screwed into the side tubes to hold the PD in place </a:t>
            </a:r>
            <a:r>
              <a:rPr lang="en-US" sz="1600" dirty="0" smtClean="0"/>
              <a:t>– </a:t>
            </a:r>
            <a:r>
              <a:rPr lang="en-US" sz="1600" dirty="0" smtClean="0">
                <a:solidFill>
                  <a:srgbClr val="C00000"/>
                </a:solidFill>
              </a:rPr>
              <a:t>Screws </a:t>
            </a:r>
            <a:r>
              <a:rPr lang="en-US" sz="1600" dirty="0">
                <a:solidFill>
                  <a:srgbClr val="C00000"/>
                </a:solidFill>
              </a:rPr>
              <a:t>are electrically isolated from the </a:t>
            </a:r>
            <a:r>
              <a:rPr lang="en-US" sz="1600" dirty="0" err="1">
                <a:solidFill>
                  <a:srgbClr val="C00000"/>
                </a:solidFill>
              </a:rPr>
              <a:t>SiPM</a:t>
            </a:r>
            <a:r>
              <a:rPr lang="en-US" sz="1600" dirty="0">
                <a:solidFill>
                  <a:srgbClr val="C00000"/>
                </a:solidFill>
              </a:rPr>
              <a:t> PCB</a:t>
            </a:r>
            <a:r>
              <a:rPr lang="en-US" sz="1600" dirty="0"/>
              <a:t> </a:t>
            </a:r>
            <a:endParaRPr lang="en-US" sz="1600" dirty="0" smtClean="0"/>
          </a:p>
          <a:p>
            <a:pPr marL="571056" lvl="1" indent="-285750">
              <a:spcBef>
                <a:spcPts val="600"/>
              </a:spcBef>
            </a:pPr>
            <a:r>
              <a:rPr lang="en-US" sz="1400" dirty="0" smtClean="0">
                <a:solidFill>
                  <a:srgbClr val="FF0000"/>
                </a:solidFill>
              </a:rPr>
              <a:t>In contact to the </a:t>
            </a:r>
            <a:r>
              <a:rPr lang="en-US" sz="1400" dirty="0">
                <a:solidFill>
                  <a:srgbClr val="FF0000"/>
                </a:solidFill>
              </a:rPr>
              <a:t>APA frame</a:t>
            </a:r>
          </a:p>
          <a:p>
            <a:pPr marL="285750" indent="-285750">
              <a:spcBef>
                <a:spcPts val="600"/>
              </a:spcBef>
            </a:pPr>
            <a:r>
              <a:rPr lang="en-US" sz="1600" dirty="0" smtClean="0"/>
              <a:t>8 </a:t>
            </a:r>
            <a:r>
              <a:rPr lang="en-US" sz="1600" dirty="0"/>
              <a:t>X M5 screws (Provisional) –Anchor the insulating support block for the end of the short haul cable to the APA cold electronics fin </a:t>
            </a:r>
            <a:endParaRPr lang="en-US" sz="1600" dirty="0" smtClean="0"/>
          </a:p>
          <a:p>
            <a:pPr marL="571056" lvl="1" indent="-285750">
              <a:spcBef>
                <a:spcPts val="600"/>
              </a:spcBef>
            </a:pPr>
            <a:r>
              <a:rPr lang="en-US" sz="1400" dirty="0" smtClean="0">
                <a:solidFill>
                  <a:srgbClr val="FF0000"/>
                </a:solidFill>
              </a:rPr>
              <a:t>In contact to </a:t>
            </a:r>
            <a:r>
              <a:rPr lang="en-US" sz="1400" dirty="0">
                <a:solidFill>
                  <a:srgbClr val="FF0000"/>
                </a:solidFill>
              </a:rPr>
              <a:t>the APA frame</a:t>
            </a:r>
          </a:p>
          <a:p>
            <a:pPr marL="285750" indent="-285750">
              <a:spcBef>
                <a:spcPts val="600"/>
              </a:spcBef>
            </a:pPr>
            <a:r>
              <a:rPr lang="en-US" sz="1600" dirty="0" smtClean="0"/>
              <a:t>The </a:t>
            </a:r>
            <a:r>
              <a:rPr lang="en-US" sz="1600" dirty="0"/>
              <a:t>PCB shield layers are connected to the signal cable </a:t>
            </a:r>
            <a:r>
              <a:rPr lang="en-US" sz="1600" dirty="0" smtClean="0"/>
              <a:t>shields</a:t>
            </a:r>
            <a:endParaRPr lang="en-US" sz="1600" dirty="0"/>
          </a:p>
          <a:p>
            <a:pPr marL="571056" lvl="1" indent="-285750">
              <a:spcBef>
                <a:spcPts val="600"/>
              </a:spcBef>
            </a:pPr>
            <a:r>
              <a:rPr lang="en-US" sz="1400" dirty="0" smtClean="0">
                <a:solidFill>
                  <a:srgbClr val="FF0000"/>
                </a:solidFill>
              </a:rPr>
              <a:t>Not in direct contact to the APA frame</a:t>
            </a:r>
          </a:p>
          <a:p>
            <a:pPr marL="285750" indent="-285750"/>
            <a:r>
              <a:rPr lang="en-US" sz="1600" dirty="0" smtClean="0"/>
              <a:t>Report of the initial assessment of the PD grounding scheme is available at </a:t>
            </a:r>
            <a:r>
              <a:rPr lang="en-US" sz="1600" dirty="0" err="1" smtClean="0"/>
              <a:t>docdb</a:t>
            </a:r>
            <a:r>
              <a:rPr lang="en-US" sz="1600" dirty="0" smtClean="0"/>
              <a:t> 1330</a:t>
            </a:r>
          </a:p>
          <a:p>
            <a:pPr marL="285750" indent="-285750"/>
            <a:endParaRPr lang="en-US" sz="1600" dirty="0"/>
          </a:p>
          <a:p>
            <a:pPr marL="285750" indent="-285750"/>
            <a:endParaRPr lang="en-US" sz="1600" dirty="0"/>
          </a:p>
        </p:txBody>
      </p:sp>
      <p:sp>
        <p:nvSpPr>
          <p:cNvPr id="7" name="Footer Placeholder 6"/>
          <p:cNvSpPr>
            <a:spLocks noGrp="1"/>
          </p:cNvSpPr>
          <p:nvPr>
            <p:ph type="ftr" sz="quarter" idx="3"/>
          </p:nvPr>
        </p:nvSpPr>
        <p:spPr/>
        <p:txBody>
          <a:bodyPr/>
          <a:lstStyle/>
          <a:p>
            <a:pPr>
              <a:defRPr/>
            </a:pPr>
            <a:r>
              <a:rPr lang="en-US" smtClean="0"/>
              <a:t>APA Design Review</a:t>
            </a:r>
            <a:endParaRPr lang="en-US" dirty="0"/>
          </a:p>
        </p:txBody>
      </p:sp>
      <p:sp>
        <p:nvSpPr>
          <p:cNvPr id="8" name="TextBox 7"/>
          <p:cNvSpPr txBox="1"/>
          <p:nvPr/>
        </p:nvSpPr>
        <p:spPr>
          <a:xfrm>
            <a:off x="430616" y="6080124"/>
            <a:ext cx="3354494" cy="276999"/>
          </a:xfrm>
          <a:prstGeom prst="rect">
            <a:avLst/>
          </a:prstGeom>
          <a:noFill/>
        </p:spPr>
        <p:txBody>
          <a:bodyPr wrap="square" rtlCol="0">
            <a:spAutoFit/>
          </a:bodyPr>
          <a:lstStyle/>
          <a:p>
            <a:r>
              <a:rPr lang="en-US" sz="1200" dirty="0" smtClean="0"/>
              <a:t>Interface Control Doc: DUNE </a:t>
            </a:r>
            <a:r>
              <a:rPr lang="en-US" sz="1200" dirty="0" err="1" smtClean="0"/>
              <a:t>docdb</a:t>
            </a:r>
            <a:r>
              <a:rPr lang="en-US" sz="1200" dirty="0" smtClean="0"/>
              <a:t> 1372</a:t>
            </a:r>
            <a:endParaRPr lang="en-US" sz="1200" dirty="0"/>
          </a:p>
        </p:txBody>
      </p:sp>
    </p:spTree>
    <p:extLst>
      <p:ext uri="{BB962C8B-B14F-4D97-AF65-F5344CB8AC3E}">
        <p14:creationId xmlns:p14="http://schemas.microsoft.com/office/powerpoint/2010/main" val="2446262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Interface to the Field Cage</a:t>
            </a:r>
            <a:endParaRPr lang="en-US" sz="28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21</a:t>
            </a:fld>
            <a:endParaRPr lang="en-US" dirty="0"/>
          </a:p>
        </p:txBody>
      </p:sp>
      <p:sp>
        <p:nvSpPr>
          <p:cNvPr id="3" name="Content Placeholder 2"/>
          <p:cNvSpPr>
            <a:spLocks noGrp="1"/>
          </p:cNvSpPr>
          <p:nvPr>
            <p:ph idx="11"/>
          </p:nvPr>
        </p:nvSpPr>
        <p:spPr>
          <a:xfrm>
            <a:off x="321336" y="1109620"/>
            <a:ext cx="3420931" cy="4677872"/>
          </a:xfrm>
        </p:spPr>
        <p:txBody>
          <a:bodyPr>
            <a:normAutofit/>
          </a:bodyPr>
          <a:lstStyle/>
          <a:p>
            <a:pPr marL="285750" indent="-285750"/>
            <a:r>
              <a:rPr lang="en-US" sz="1600" dirty="0" smtClean="0"/>
              <a:t>The schematic diagram is for the top and bottom field cage modules connected to the CPAs.</a:t>
            </a:r>
          </a:p>
          <a:p>
            <a:pPr marL="285750" indent="-285750"/>
            <a:r>
              <a:rPr lang="en-US" sz="1600" dirty="0" smtClean="0"/>
              <a:t>The end wall FC modules do not have the ground planes.  The rest of the circuits are the same</a:t>
            </a:r>
          </a:p>
          <a:p>
            <a:pPr marL="285750" indent="-285750"/>
            <a:r>
              <a:rPr lang="en-US" sz="1600" dirty="0" smtClean="0"/>
              <a:t>From each FC module, two electrical connections need to be made to an APA at installation time: </a:t>
            </a:r>
          </a:p>
          <a:p>
            <a:pPr marL="571056" lvl="1" indent="-285750">
              <a:spcBef>
                <a:spcPts val="600"/>
              </a:spcBef>
            </a:pPr>
            <a:r>
              <a:rPr lang="en-US" sz="1400" dirty="0" smtClean="0"/>
              <a:t>a divider return connection to an APA frame</a:t>
            </a:r>
          </a:p>
          <a:p>
            <a:pPr marL="571056" lvl="1" indent="-285750">
              <a:spcBef>
                <a:spcPts val="600"/>
              </a:spcBef>
            </a:pPr>
            <a:r>
              <a:rPr lang="en-US" sz="1400" dirty="0" smtClean="0"/>
              <a:t>a field cage termination bias/monitor connection to an SHV connector on the CE feedthrough.  This line should have been pre-routed to a convenient spot on the APA.</a:t>
            </a:r>
          </a:p>
        </p:txBody>
      </p:sp>
      <p:sp>
        <p:nvSpPr>
          <p:cNvPr id="7" name="Footer Placeholder 6"/>
          <p:cNvSpPr>
            <a:spLocks noGrp="1"/>
          </p:cNvSpPr>
          <p:nvPr>
            <p:ph type="ftr" sz="quarter" idx="3"/>
          </p:nvPr>
        </p:nvSpPr>
        <p:spPr/>
        <p:txBody>
          <a:bodyPr/>
          <a:lstStyle/>
          <a:p>
            <a:pPr>
              <a:defRPr/>
            </a:pPr>
            <a:r>
              <a:rPr lang="en-US" smtClean="0"/>
              <a:t>APA Design Review</a:t>
            </a:r>
            <a:endParaRPr lang="en-US" dirty="0"/>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42267" y="1341306"/>
            <a:ext cx="5149788" cy="482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30616" y="6080124"/>
            <a:ext cx="3354494" cy="276999"/>
          </a:xfrm>
          <a:prstGeom prst="rect">
            <a:avLst/>
          </a:prstGeom>
          <a:noFill/>
        </p:spPr>
        <p:txBody>
          <a:bodyPr wrap="square" rtlCol="0">
            <a:spAutoFit/>
          </a:bodyPr>
          <a:lstStyle/>
          <a:p>
            <a:r>
              <a:rPr lang="en-US" sz="1200" dirty="0" smtClean="0"/>
              <a:t>Interface Control Doc: DUNE </a:t>
            </a:r>
            <a:r>
              <a:rPr lang="en-US" sz="1200" dirty="0" err="1" smtClean="0"/>
              <a:t>docdb</a:t>
            </a:r>
            <a:r>
              <a:rPr lang="en-US" sz="1200" dirty="0" smtClean="0"/>
              <a:t> 1345</a:t>
            </a:r>
            <a:endParaRPr lang="en-US" sz="1200" dirty="0"/>
          </a:p>
        </p:txBody>
      </p:sp>
    </p:spTree>
    <p:extLst>
      <p:ext uri="{BB962C8B-B14F-4D97-AF65-F5344CB8AC3E}">
        <p14:creationId xmlns:p14="http://schemas.microsoft.com/office/powerpoint/2010/main" val="379380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965142" y="1853552"/>
            <a:ext cx="5969675" cy="4386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2800" dirty="0" smtClean="0"/>
              <a:t>Interface to the Top Field Cage, Mechanical</a:t>
            </a:r>
            <a:endParaRPr lang="en-US" sz="28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22</a:t>
            </a:fld>
            <a:endParaRPr lang="en-US" dirty="0"/>
          </a:p>
        </p:txBody>
      </p:sp>
      <p:sp>
        <p:nvSpPr>
          <p:cNvPr id="3" name="Content Placeholder 2"/>
          <p:cNvSpPr>
            <a:spLocks noGrp="1"/>
          </p:cNvSpPr>
          <p:nvPr>
            <p:ph idx="11"/>
          </p:nvPr>
        </p:nvSpPr>
        <p:spPr>
          <a:xfrm>
            <a:off x="339284" y="1076867"/>
            <a:ext cx="8493998" cy="840710"/>
          </a:xfrm>
          <a:noFill/>
        </p:spPr>
        <p:txBody>
          <a:bodyPr>
            <a:normAutofit/>
          </a:bodyPr>
          <a:lstStyle/>
          <a:p>
            <a:pPr marL="285750" indent="-285750"/>
            <a:r>
              <a:rPr lang="en-US" sz="1600" dirty="0" smtClean="0"/>
              <a:t>The figure shows the latched support structure on the APA for the top field cage modules. </a:t>
            </a:r>
          </a:p>
          <a:p>
            <a:pPr marL="285750" indent="-285750"/>
            <a:r>
              <a:rPr lang="en-US" sz="1600" dirty="0" smtClean="0"/>
              <a:t>This support structure does not impart a moment load to the APA frame</a:t>
            </a:r>
          </a:p>
        </p:txBody>
      </p:sp>
      <p:sp>
        <p:nvSpPr>
          <p:cNvPr id="8" name="Footer Placeholder 7"/>
          <p:cNvSpPr>
            <a:spLocks noGrp="1"/>
          </p:cNvSpPr>
          <p:nvPr>
            <p:ph type="ftr" sz="quarter" idx="3"/>
          </p:nvPr>
        </p:nvSpPr>
        <p:spPr/>
        <p:txBody>
          <a:bodyPr/>
          <a:lstStyle/>
          <a:p>
            <a:pPr>
              <a:defRPr/>
            </a:pPr>
            <a:r>
              <a:rPr lang="en-US" smtClean="0"/>
              <a:t>APA Design Review</a:t>
            </a:r>
            <a:endParaRPr lang="en-US" dirty="0"/>
          </a:p>
        </p:txBody>
      </p:sp>
      <p:sp>
        <p:nvSpPr>
          <p:cNvPr id="14" name="Content Placeholder 2"/>
          <p:cNvSpPr txBox="1">
            <a:spLocks/>
          </p:cNvSpPr>
          <p:nvPr/>
        </p:nvSpPr>
        <p:spPr>
          <a:xfrm>
            <a:off x="339284" y="1853552"/>
            <a:ext cx="4649966" cy="1306498"/>
          </a:xfrm>
          <a:prstGeom prst="rect">
            <a:avLst/>
          </a:prstGeom>
          <a:solidFill>
            <a:srgbClr val="FFFFFF">
              <a:alpha val="69804"/>
            </a:srgbClr>
          </a:solidFill>
          <a:ln>
            <a:solidFill>
              <a:srgbClr val="FFFFFF"/>
            </a:solidFill>
          </a:ln>
        </p:spPr>
        <p:txBody>
          <a:bodyPr lIns="0" rIns="0">
            <a:normAutofit/>
          </a:bodyPr>
          <a:lstStyle>
            <a:lvl1pPr marL="256032" indent="-265176" algn="l" defTabSz="457200" rtl="0" fontAlgn="base">
              <a:lnSpc>
                <a:spcPct val="100000"/>
              </a:lnSpc>
              <a:spcBef>
                <a:spcPts val="1200"/>
              </a:spcBef>
              <a:spcAft>
                <a:spcPts val="0"/>
              </a:spcAft>
              <a:buFont typeface="Arial"/>
              <a:buChar char="•"/>
              <a:defRPr sz="2200" b="0" i="0" kern="1200">
                <a:solidFill>
                  <a:srgbClr val="3C5A77"/>
                </a:solidFill>
                <a:latin typeface="Helvetica"/>
                <a:ea typeface="Geneva" charset="0"/>
                <a:cs typeface="Geneva" charset="0"/>
              </a:defRPr>
            </a:lvl1pPr>
            <a:lvl2pPr marL="541338" indent="-266700" algn="l" defTabSz="457200" rtl="0" fontAlgn="base">
              <a:lnSpc>
                <a:spcPct val="100000"/>
              </a:lnSpc>
              <a:spcBef>
                <a:spcPts val="1200"/>
              </a:spcBef>
              <a:spcAft>
                <a:spcPts val="0"/>
              </a:spcAft>
              <a:buSzPct val="90000"/>
              <a:buFont typeface="Lucida Grande"/>
              <a:buChar char="-"/>
              <a:defRPr sz="2000" b="0" i="0" kern="1200">
                <a:solidFill>
                  <a:srgbClr val="3C5A77"/>
                </a:solidFill>
                <a:latin typeface="Helvetica"/>
                <a:ea typeface="Geneva" charset="0"/>
                <a:cs typeface="+mn-cs"/>
              </a:defRPr>
            </a:lvl2pPr>
            <a:lvl3pPr marL="898525" indent="-273050" algn="l" defTabSz="457200" rtl="0" fontAlgn="base">
              <a:lnSpc>
                <a:spcPct val="100000"/>
              </a:lnSpc>
              <a:spcBef>
                <a:spcPts val="1200"/>
              </a:spcBef>
              <a:spcAft>
                <a:spcPts val="0"/>
              </a:spcAft>
              <a:buSzPct val="88000"/>
              <a:buFont typeface="Arial"/>
              <a:buChar char="•"/>
              <a:defRPr sz="1800" b="0" i="0" kern="1200">
                <a:solidFill>
                  <a:srgbClr val="3C5A77"/>
                </a:solidFill>
                <a:latin typeface="Helvetica"/>
                <a:ea typeface="Geneva" charset="0"/>
                <a:cs typeface="+mn-cs"/>
              </a:defRPr>
            </a:lvl3pPr>
            <a:lvl4pPr marL="1165225" indent="-266700" algn="l" defTabSz="457200" rtl="0" fontAlgn="base">
              <a:lnSpc>
                <a:spcPct val="100000"/>
              </a:lnSpc>
              <a:spcBef>
                <a:spcPts val="1200"/>
              </a:spcBef>
              <a:spcAft>
                <a:spcPts val="0"/>
              </a:spcAft>
              <a:buSzPct val="90000"/>
              <a:buFont typeface="Lucida Grande"/>
              <a:buChar char="-"/>
              <a:defRPr sz="1600" b="0" i="0" kern="1200">
                <a:solidFill>
                  <a:srgbClr val="3C5A77"/>
                </a:solidFill>
                <a:latin typeface="Helvetica"/>
                <a:ea typeface="Geneva" charset="0"/>
                <a:cs typeface="+mn-cs"/>
              </a:defRPr>
            </a:lvl4pPr>
            <a:lvl5pPr marL="1431925" indent="-266700" algn="l" defTabSz="457200" rtl="0" fontAlgn="base">
              <a:lnSpc>
                <a:spcPct val="100000"/>
              </a:lnSpc>
              <a:spcBef>
                <a:spcPts val="1200"/>
              </a:spcBef>
              <a:spcAft>
                <a:spcPts val="0"/>
              </a:spcAft>
              <a:buSzPct val="88000"/>
              <a:buFont typeface="Arial"/>
              <a:buChar char="•"/>
              <a:defRPr sz="1400" b="0" i="0" kern="1200">
                <a:solidFill>
                  <a:srgbClr val="3C5A77"/>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r>
              <a:rPr lang="en-US" sz="1600" dirty="0" smtClean="0"/>
              <a:t>The latches need to be manually engaged during installation time</a:t>
            </a:r>
          </a:p>
          <a:p>
            <a:pPr marL="285750" indent="-285750"/>
            <a:r>
              <a:rPr lang="en-US" sz="1600" dirty="0" smtClean="0"/>
              <a:t>A similar structure will be designed for the bottom field cage modules.</a:t>
            </a:r>
          </a:p>
        </p:txBody>
      </p:sp>
    </p:spTree>
    <p:extLst>
      <p:ext uri="{BB962C8B-B14F-4D97-AF65-F5344CB8AC3E}">
        <p14:creationId xmlns:p14="http://schemas.microsoft.com/office/powerpoint/2010/main" val="955270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211"/>
          <a:stretch/>
        </p:blipFill>
        <p:spPr bwMode="auto">
          <a:xfrm>
            <a:off x="4199171" y="994689"/>
            <a:ext cx="4695061" cy="521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2800" dirty="0" smtClean="0"/>
              <a:t>Interface to the Top Field Cage, Electrical</a:t>
            </a:r>
            <a:endParaRPr lang="en-US" sz="28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23</a:t>
            </a:fld>
            <a:endParaRPr lang="en-US" dirty="0"/>
          </a:p>
        </p:txBody>
      </p:sp>
      <p:sp>
        <p:nvSpPr>
          <p:cNvPr id="3" name="Content Placeholder 2"/>
          <p:cNvSpPr>
            <a:spLocks noGrp="1"/>
          </p:cNvSpPr>
          <p:nvPr>
            <p:ph idx="11"/>
          </p:nvPr>
        </p:nvSpPr>
        <p:spPr>
          <a:xfrm>
            <a:off x="339285" y="1245542"/>
            <a:ext cx="3762198" cy="4835662"/>
          </a:xfrm>
        </p:spPr>
        <p:txBody>
          <a:bodyPr>
            <a:normAutofit/>
          </a:bodyPr>
          <a:lstStyle/>
          <a:p>
            <a:pPr marL="285750" indent="-285750"/>
            <a:r>
              <a:rPr lang="en-US" sz="1600" dirty="0" smtClean="0"/>
              <a:t>The figure shows the latched support structure on the APA for the top field cage modules. </a:t>
            </a:r>
          </a:p>
          <a:p>
            <a:pPr marL="285750" indent="-285750"/>
            <a:r>
              <a:rPr lang="en-US" sz="1600" dirty="0" smtClean="0"/>
              <a:t>The two required electrical connection to the APA will be made manually after each FC module has been secured by the latch, assuming personnel access to this height is available.</a:t>
            </a:r>
          </a:p>
          <a:p>
            <a:pPr marL="285750" indent="-285750"/>
            <a:endParaRPr lang="en-US" sz="1600" dirty="0"/>
          </a:p>
        </p:txBody>
      </p:sp>
      <p:sp>
        <p:nvSpPr>
          <p:cNvPr id="7" name="TextBox 6"/>
          <p:cNvSpPr txBox="1"/>
          <p:nvPr/>
        </p:nvSpPr>
        <p:spPr>
          <a:xfrm>
            <a:off x="5183116" y="4609030"/>
            <a:ext cx="1387944" cy="276999"/>
          </a:xfrm>
          <a:prstGeom prst="rect">
            <a:avLst/>
          </a:prstGeom>
          <a:noFill/>
        </p:spPr>
        <p:txBody>
          <a:bodyPr wrap="none" rtlCol="0">
            <a:spAutoFit/>
          </a:bodyPr>
          <a:lstStyle/>
          <a:p>
            <a:r>
              <a:rPr lang="en-US" sz="1200" dirty="0" smtClean="0">
                <a:solidFill>
                  <a:srgbClr val="FFFF00"/>
                </a:solidFill>
              </a:rPr>
              <a:t>Ground connection</a:t>
            </a:r>
            <a:endParaRPr lang="en-US" sz="1200" dirty="0">
              <a:solidFill>
                <a:srgbClr val="FFFF00"/>
              </a:solidFill>
            </a:endParaRPr>
          </a:p>
        </p:txBody>
      </p:sp>
      <p:sp>
        <p:nvSpPr>
          <p:cNvPr id="10" name="TextBox 9"/>
          <p:cNvSpPr txBox="1"/>
          <p:nvPr/>
        </p:nvSpPr>
        <p:spPr>
          <a:xfrm>
            <a:off x="5346974" y="3779257"/>
            <a:ext cx="1060227" cy="276999"/>
          </a:xfrm>
          <a:prstGeom prst="rect">
            <a:avLst/>
          </a:prstGeom>
          <a:noFill/>
        </p:spPr>
        <p:txBody>
          <a:bodyPr wrap="none" rtlCol="0">
            <a:spAutoFit/>
          </a:bodyPr>
          <a:lstStyle/>
          <a:p>
            <a:r>
              <a:rPr lang="en-US" sz="1200" dirty="0" smtClean="0">
                <a:solidFill>
                  <a:srgbClr val="FFFF00"/>
                </a:solidFill>
              </a:rPr>
              <a:t>Monitor point</a:t>
            </a:r>
            <a:endParaRPr lang="en-US" sz="1200" dirty="0">
              <a:solidFill>
                <a:srgbClr val="FFFF00"/>
              </a:solidFill>
            </a:endParaRPr>
          </a:p>
        </p:txBody>
      </p:sp>
      <p:cxnSp>
        <p:nvCxnSpPr>
          <p:cNvPr id="9" name="Straight Arrow Connector 8"/>
          <p:cNvCxnSpPr>
            <a:stCxn id="10" idx="3"/>
          </p:cNvCxnSpPr>
          <p:nvPr/>
        </p:nvCxnSpPr>
        <p:spPr>
          <a:xfrm flipV="1">
            <a:off x="6407201" y="3251200"/>
            <a:ext cx="1441399" cy="66655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541634" y="4739792"/>
            <a:ext cx="1247699" cy="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3"/>
          </p:nvPr>
        </p:nvSpPr>
        <p:spPr/>
        <p:txBody>
          <a:bodyPr/>
          <a:lstStyle/>
          <a:p>
            <a:pPr>
              <a:defRPr/>
            </a:pPr>
            <a:r>
              <a:rPr lang="en-US" smtClean="0"/>
              <a:t>APA Design Review</a:t>
            </a:r>
            <a:endParaRPr lang="en-US" dirty="0"/>
          </a:p>
        </p:txBody>
      </p:sp>
    </p:spTree>
    <p:extLst>
      <p:ext uri="{BB962C8B-B14F-4D97-AF65-F5344CB8AC3E}">
        <p14:creationId xmlns:p14="http://schemas.microsoft.com/office/powerpoint/2010/main" val="2468411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Interface to the End Wall Field Cage</a:t>
            </a:r>
            <a:endParaRPr lang="en-US" sz="28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24</a:t>
            </a:fld>
            <a:endParaRPr lang="en-US" dirty="0"/>
          </a:p>
        </p:txBody>
      </p:sp>
      <p:sp>
        <p:nvSpPr>
          <p:cNvPr id="3" name="Content Placeholder 2"/>
          <p:cNvSpPr>
            <a:spLocks noGrp="1"/>
          </p:cNvSpPr>
          <p:nvPr>
            <p:ph idx="11"/>
          </p:nvPr>
        </p:nvSpPr>
        <p:spPr>
          <a:xfrm>
            <a:off x="328474" y="1333500"/>
            <a:ext cx="5193437" cy="4677872"/>
          </a:xfrm>
        </p:spPr>
        <p:txBody>
          <a:bodyPr>
            <a:normAutofit/>
          </a:bodyPr>
          <a:lstStyle/>
          <a:p>
            <a:pPr marL="285750" indent="-285750"/>
            <a:r>
              <a:rPr lang="en-US" sz="1600" dirty="0" smtClean="0"/>
              <a:t>4 End Wall FC modules are mechanically linked and suspended on the APA and CPA rails after installation.  This structure has 2 mechanical linkages (nominally not load bearing) to the nearby APA.</a:t>
            </a:r>
          </a:p>
          <a:p>
            <a:pPr marL="285750" indent="-285750"/>
            <a:r>
              <a:rPr lang="en-US" sz="1600" dirty="0" smtClean="0"/>
              <a:t>Each FC module has its own resistive divider network so we need to connect to 4 pairs of divider returns and bias lines.</a:t>
            </a:r>
          </a:p>
          <a:p>
            <a:pPr marL="285750" indent="-285750"/>
            <a:r>
              <a:rPr lang="en-US" sz="1600" dirty="0" smtClean="0"/>
              <a:t>We plan to gang the 4 pairs of connections into one common return, and a common bias line when the 4 modules are assembled together outside of the cryostat. These two connections are made to the adjacent APA frame and the pre-routed bias wire through the side tube of the APA at a bottom corner.</a:t>
            </a:r>
          </a:p>
          <a:p>
            <a:pPr marL="285750" indent="-285750"/>
            <a:endParaRPr lang="en-US" sz="1600" dirty="0"/>
          </a:p>
        </p:txBody>
      </p:sp>
      <p:sp>
        <p:nvSpPr>
          <p:cNvPr id="7" name="Footer Placeholder 6"/>
          <p:cNvSpPr>
            <a:spLocks noGrp="1"/>
          </p:cNvSpPr>
          <p:nvPr>
            <p:ph type="ftr" sz="quarter" idx="3"/>
          </p:nvPr>
        </p:nvSpPr>
        <p:spPr/>
        <p:txBody>
          <a:bodyPr/>
          <a:lstStyle/>
          <a:p>
            <a:pPr>
              <a:defRPr/>
            </a:pPr>
            <a:r>
              <a:rPr lang="en-US" smtClean="0"/>
              <a:t>APA Design Review</a:t>
            </a:r>
            <a:endParaRPr lang="en-US" dirty="0"/>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b="3214"/>
          <a:stretch/>
        </p:blipFill>
        <p:spPr bwMode="auto">
          <a:xfrm>
            <a:off x="5632704" y="1431155"/>
            <a:ext cx="3376802" cy="478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527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Interface to the Detector Support System</a:t>
            </a:r>
            <a:endParaRPr lang="en-US" sz="2800" dirty="0"/>
          </a:p>
        </p:txBody>
      </p:sp>
      <p:sp>
        <p:nvSpPr>
          <p:cNvPr id="24" name="Content Placeholder 23"/>
          <p:cNvSpPr>
            <a:spLocks noGrp="1"/>
          </p:cNvSpPr>
          <p:nvPr>
            <p:ph idx="11"/>
          </p:nvPr>
        </p:nvSpPr>
        <p:spPr>
          <a:xfrm>
            <a:off x="314934" y="1127464"/>
            <a:ext cx="8232771" cy="4934905"/>
          </a:xfrm>
        </p:spPr>
        <p:txBody>
          <a:bodyPr>
            <a:normAutofit/>
          </a:bodyPr>
          <a:lstStyle/>
          <a:p>
            <a:pPr>
              <a:spcBef>
                <a:spcPts val="600"/>
              </a:spcBef>
            </a:pPr>
            <a:r>
              <a:rPr lang="en-US" sz="1600" dirty="0" smtClean="0"/>
              <a:t>The mechanical support of the APAs by the DSS is detailed in Dan </a:t>
            </a:r>
            <a:r>
              <a:rPr lang="en-US" sz="1600" dirty="0" err="1" smtClean="0"/>
              <a:t>Wenman’s</a:t>
            </a:r>
            <a:r>
              <a:rPr lang="en-US" sz="1600" dirty="0" smtClean="0"/>
              <a:t> talk.</a:t>
            </a:r>
          </a:p>
          <a:p>
            <a:pPr>
              <a:spcBef>
                <a:spcPts val="600"/>
              </a:spcBef>
            </a:pPr>
            <a:r>
              <a:rPr lang="en-US" sz="1600" dirty="0" smtClean="0"/>
              <a:t>Electrically, </a:t>
            </a:r>
            <a:r>
              <a:rPr lang="en-US" sz="1600" dirty="0" smtClean="0">
                <a:solidFill>
                  <a:srgbClr val="C00000"/>
                </a:solidFill>
              </a:rPr>
              <a:t>the lifting rod holding the APA is insulated from the APA lifting yoke</a:t>
            </a:r>
            <a:r>
              <a:rPr lang="en-US" sz="1600" dirty="0" smtClean="0"/>
              <a:t> by PEEK washer and sleeve.</a:t>
            </a:r>
          </a:p>
          <a:p>
            <a:pPr>
              <a:spcBef>
                <a:spcPts val="600"/>
              </a:spcBef>
            </a:pPr>
            <a:endParaRPr lang="en-US" sz="1600" dirty="0" smtClean="0"/>
          </a:p>
          <a:p>
            <a:pPr>
              <a:spcBef>
                <a:spcPts val="600"/>
              </a:spcBef>
            </a:pPr>
            <a:endParaRPr lang="en-US" sz="1600" dirty="0" smtClean="0"/>
          </a:p>
          <a:p>
            <a:pPr>
              <a:spcBef>
                <a:spcPts val="600"/>
              </a:spcBef>
            </a:pPr>
            <a:endParaRPr lang="en-US" sz="16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25</a:t>
            </a:fld>
            <a:endParaRPr lang="en-US" dirty="0"/>
          </a:p>
        </p:txBody>
      </p:sp>
      <p:pic>
        <p:nvPicPr>
          <p:cNvPr id="8"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54026" y="2843329"/>
            <a:ext cx="2851774" cy="282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3"/>
          </p:nvPr>
        </p:nvSpPr>
        <p:spPr/>
        <p:txBody>
          <a:bodyPr/>
          <a:lstStyle/>
          <a:p>
            <a:pPr>
              <a:defRPr/>
            </a:pPr>
            <a:r>
              <a:rPr lang="en-US" smtClean="0"/>
              <a:t>APA Design Review</a:t>
            </a:r>
            <a:endParaRPr lang="en-US" dirty="0"/>
          </a:p>
        </p:txBody>
      </p:sp>
      <p:sp>
        <p:nvSpPr>
          <p:cNvPr id="10" name="TextBox 9"/>
          <p:cNvSpPr txBox="1"/>
          <p:nvPr/>
        </p:nvSpPr>
        <p:spPr>
          <a:xfrm>
            <a:off x="430616" y="6080124"/>
            <a:ext cx="3354494" cy="276999"/>
          </a:xfrm>
          <a:prstGeom prst="rect">
            <a:avLst/>
          </a:prstGeom>
          <a:noFill/>
        </p:spPr>
        <p:txBody>
          <a:bodyPr wrap="square" rtlCol="0">
            <a:spAutoFit/>
          </a:bodyPr>
          <a:lstStyle/>
          <a:p>
            <a:r>
              <a:rPr lang="en-US" sz="1200" dirty="0" smtClean="0"/>
              <a:t>Interface Control Doc: DUNE </a:t>
            </a:r>
            <a:r>
              <a:rPr lang="en-US" sz="1200" dirty="0" err="1" smtClean="0"/>
              <a:t>docdb</a:t>
            </a:r>
            <a:r>
              <a:rPr lang="en-US" sz="1200" dirty="0" smtClean="0"/>
              <a:t> 1465</a:t>
            </a:r>
            <a:endParaRPr lang="en-US" sz="12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799799" y="2151760"/>
            <a:ext cx="4854594" cy="400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187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Interface to the Cryogenic System</a:t>
            </a:r>
            <a:endParaRPr lang="en-US" sz="2800" dirty="0"/>
          </a:p>
        </p:txBody>
      </p:sp>
      <p:sp>
        <p:nvSpPr>
          <p:cNvPr id="24" name="Content Placeholder 23"/>
          <p:cNvSpPr>
            <a:spLocks noGrp="1"/>
          </p:cNvSpPr>
          <p:nvPr>
            <p:ph idx="11"/>
          </p:nvPr>
        </p:nvSpPr>
        <p:spPr>
          <a:xfrm>
            <a:off x="314934" y="992068"/>
            <a:ext cx="5420041" cy="5070302"/>
          </a:xfrm>
        </p:spPr>
        <p:txBody>
          <a:bodyPr>
            <a:normAutofit/>
          </a:bodyPr>
          <a:lstStyle/>
          <a:p>
            <a:pPr>
              <a:spcBef>
                <a:spcPts val="600"/>
              </a:spcBef>
            </a:pPr>
            <a:r>
              <a:rPr lang="en-US" sz="1600" dirty="0" smtClean="0"/>
              <a:t>Cool down rate and warm up rate &lt;40K/</a:t>
            </a:r>
            <a:r>
              <a:rPr lang="en-US" sz="1600" dirty="0" err="1" smtClean="0"/>
              <a:t>hr</a:t>
            </a:r>
            <a:endParaRPr lang="en-US" sz="1600" dirty="0"/>
          </a:p>
          <a:p>
            <a:pPr>
              <a:spcBef>
                <a:spcPts val="600"/>
              </a:spcBef>
            </a:pPr>
            <a:r>
              <a:rPr lang="en-US" sz="1600" dirty="0" smtClean="0"/>
              <a:t>Maximum temperature gradient: 10K/m</a:t>
            </a:r>
          </a:p>
          <a:p>
            <a:pPr lvl="1">
              <a:spcBef>
                <a:spcPts val="600"/>
              </a:spcBef>
            </a:pPr>
            <a:r>
              <a:rPr lang="en-US" sz="1400" dirty="0" smtClean="0"/>
              <a:t>This applies to both the cool down phase and warm up </a:t>
            </a:r>
            <a:r>
              <a:rPr lang="en-US" sz="1400" smtClean="0"/>
              <a:t>phase </a:t>
            </a:r>
            <a:endParaRPr lang="en-US" sz="1200" dirty="0" smtClean="0"/>
          </a:p>
          <a:p>
            <a:pPr>
              <a:spcBef>
                <a:spcPts val="600"/>
              </a:spcBef>
            </a:pPr>
            <a:r>
              <a:rPr lang="en-US" sz="1600" dirty="0" smtClean="0"/>
              <a:t>APA frame members will be vented to avoid trapped volumes</a:t>
            </a:r>
          </a:p>
          <a:p>
            <a:pPr lvl="1">
              <a:spcBef>
                <a:spcPts val="600"/>
              </a:spcBef>
            </a:pPr>
            <a:r>
              <a:rPr lang="en-US" sz="1400" dirty="0" smtClean="0"/>
              <a:t>CFD studies were performed for:</a:t>
            </a:r>
          </a:p>
          <a:p>
            <a:pPr lvl="2">
              <a:spcBef>
                <a:spcPts val="600"/>
              </a:spcBef>
            </a:pPr>
            <a:r>
              <a:rPr lang="en-US" sz="1200" dirty="0" err="1" smtClean="0"/>
              <a:t>MicroBooNE</a:t>
            </a:r>
            <a:r>
              <a:rPr lang="en-US" sz="1200" dirty="0" smtClean="0"/>
              <a:t> field cage tubes (2.5cm OD tube, 3mm hole every 25cm)</a:t>
            </a:r>
          </a:p>
          <a:p>
            <a:pPr lvl="2">
              <a:spcBef>
                <a:spcPts val="600"/>
              </a:spcBef>
            </a:pPr>
            <a:r>
              <a:rPr lang="en-US" sz="1200" dirty="0" smtClean="0"/>
              <a:t>SBND APA frame (10cmx15cm tube, 5cm hole every ~40cm ).</a:t>
            </a:r>
          </a:p>
          <a:p>
            <a:pPr lvl="1">
              <a:spcBef>
                <a:spcPts val="600"/>
              </a:spcBef>
            </a:pPr>
            <a:r>
              <a:rPr lang="en-US" sz="1400" dirty="0" smtClean="0"/>
              <a:t>The results show that the inner volume of the tube can be purged to 1ppm level through argon piston purge and diffusion in about half a day.</a:t>
            </a:r>
          </a:p>
          <a:p>
            <a:pPr lvl="1">
              <a:spcBef>
                <a:spcPts val="600"/>
              </a:spcBef>
            </a:pPr>
            <a:r>
              <a:rPr lang="en-US" sz="1400" dirty="0" err="1" smtClean="0"/>
              <a:t>ProtoDUNE</a:t>
            </a:r>
            <a:r>
              <a:rPr lang="en-US" sz="1400" dirty="0" smtClean="0"/>
              <a:t> APAs will have venting configuration in between these two cases</a:t>
            </a:r>
            <a:endParaRPr lang="en-US" sz="1400" dirty="0"/>
          </a:p>
          <a:p>
            <a:pPr lvl="1">
              <a:spcBef>
                <a:spcPts val="600"/>
              </a:spcBef>
            </a:pPr>
            <a:r>
              <a:rPr lang="en-US" sz="1400" dirty="0" smtClean="0"/>
              <a:t>Cold Electronics boxes will be vented</a:t>
            </a:r>
          </a:p>
          <a:p>
            <a:pPr lvl="2">
              <a:spcBef>
                <a:spcPts val="600"/>
              </a:spcBef>
            </a:pPr>
            <a:r>
              <a:rPr lang="en-US" sz="1200" dirty="0" smtClean="0"/>
              <a:t>Facilitate initial argon gas purging</a:t>
            </a:r>
          </a:p>
          <a:p>
            <a:pPr lvl="2">
              <a:spcBef>
                <a:spcPts val="600"/>
              </a:spcBef>
            </a:pPr>
            <a:r>
              <a:rPr lang="en-US" sz="1200" dirty="0" smtClean="0"/>
              <a:t>Allow boil off gas to escape (for FD version, the bottom APA CE boxes must vent the gas into the APA frame to be directed up).</a:t>
            </a:r>
          </a:p>
          <a:p>
            <a:pPr lvl="1">
              <a:spcBef>
                <a:spcPts val="600"/>
              </a:spcBef>
            </a:pPr>
            <a:endParaRPr lang="en-US" sz="1400" dirty="0" smtClean="0"/>
          </a:p>
          <a:p>
            <a:pPr>
              <a:spcBef>
                <a:spcPts val="600"/>
              </a:spcBef>
            </a:pPr>
            <a:endParaRPr lang="en-US" sz="1600" dirty="0" smtClean="0"/>
          </a:p>
          <a:p>
            <a:pPr>
              <a:spcBef>
                <a:spcPts val="600"/>
              </a:spcBef>
            </a:pPr>
            <a:endParaRPr lang="en-US" sz="16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26</a:t>
            </a:fld>
            <a:endParaRPr lang="en-US" dirty="0"/>
          </a:p>
        </p:txBody>
      </p:sp>
      <p:sp>
        <p:nvSpPr>
          <p:cNvPr id="3" name="Footer Placeholder 2"/>
          <p:cNvSpPr>
            <a:spLocks noGrp="1"/>
          </p:cNvSpPr>
          <p:nvPr>
            <p:ph type="ftr" sz="quarter" idx="3"/>
          </p:nvPr>
        </p:nvSpPr>
        <p:spPr/>
        <p:txBody>
          <a:bodyPr/>
          <a:lstStyle/>
          <a:p>
            <a:pPr>
              <a:defRPr/>
            </a:pPr>
            <a:r>
              <a:rPr lang="en-US" smtClean="0"/>
              <a:t>APA Design Review</a:t>
            </a:r>
            <a:endParaRPr lang="en-US" dirty="0"/>
          </a:p>
        </p:txBody>
      </p:sp>
      <p:pic>
        <p:nvPicPr>
          <p:cNvPr id="7" name="Content Placeholder 6"/>
          <p:cNvPicPr>
            <a:picLocks/>
          </p:cNvPicPr>
          <p:nvPr/>
        </p:nvPicPr>
        <p:blipFill rotWithShape="1">
          <a:blip r:embed="rId2" cstate="screen">
            <a:extLst>
              <a:ext uri="{28A0092B-C50C-407E-A947-70E740481C1C}">
                <a14:useLocalDpi xmlns:a14="http://schemas.microsoft.com/office/drawing/2010/main" val="0"/>
              </a:ext>
            </a:extLst>
          </a:blip>
          <a:srcRect l="13063" t="27416" b="8126"/>
          <a:stretch/>
        </p:blipFill>
        <p:spPr bwMode="auto">
          <a:xfrm>
            <a:off x="6029202" y="921048"/>
            <a:ext cx="2546899" cy="2505734"/>
          </a:xfrm>
          <a:prstGeom prst="rect">
            <a:avLst/>
          </a:prstGeom>
          <a:noFill/>
          <a:ln>
            <a:noFill/>
          </a:ln>
        </p:spPr>
      </p:pic>
      <p:pic>
        <p:nvPicPr>
          <p:cNvPr id="8" name="Picture 7"/>
          <p:cNvPicPr>
            <a:picLocks noChangeAspect="1"/>
          </p:cNvPicPr>
          <p:nvPr/>
        </p:nvPicPr>
        <p:blipFill rotWithShape="1">
          <a:blip r:embed="rId3"/>
          <a:srcRect b="2669"/>
          <a:stretch/>
        </p:blipFill>
        <p:spPr>
          <a:xfrm>
            <a:off x="5599725" y="3478611"/>
            <a:ext cx="3405851" cy="2851170"/>
          </a:xfrm>
          <a:prstGeom prst="rect">
            <a:avLst/>
          </a:prstGeom>
        </p:spPr>
      </p:pic>
    </p:spTree>
    <p:extLst>
      <p:ext uri="{BB962C8B-B14F-4D97-AF65-F5344CB8AC3E}">
        <p14:creationId xmlns:p14="http://schemas.microsoft.com/office/powerpoint/2010/main" val="1993828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Summary</a:t>
            </a:r>
            <a:endParaRPr lang="en-US" sz="2800" dirty="0"/>
          </a:p>
        </p:txBody>
      </p:sp>
      <p:sp>
        <p:nvSpPr>
          <p:cNvPr id="24" name="Content Placeholder 23"/>
          <p:cNvSpPr>
            <a:spLocks noGrp="1"/>
          </p:cNvSpPr>
          <p:nvPr>
            <p:ph idx="11"/>
          </p:nvPr>
        </p:nvSpPr>
        <p:spPr/>
        <p:txBody>
          <a:bodyPr>
            <a:normAutofit/>
          </a:bodyPr>
          <a:lstStyle/>
          <a:p>
            <a:pPr>
              <a:spcBef>
                <a:spcPts val="600"/>
              </a:spcBef>
            </a:pPr>
            <a:r>
              <a:rPr lang="en-US" sz="1800" dirty="0"/>
              <a:t>A clear set of guidelines on APA grounding and shielding has been approved by the DUNE Grounding and Shielding Committee, and is closely followed by the engineers working on the mechanical and electrical aspects of the design</a:t>
            </a:r>
            <a:r>
              <a:rPr lang="en-US" sz="1800" dirty="0" smtClean="0"/>
              <a:t>.</a:t>
            </a:r>
          </a:p>
          <a:p>
            <a:pPr>
              <a:spcBef>
                <a:spcPts val="600"/>
              </a:spcBef>
            </a:pPr>
            <a:r>
              <a:rPr lang="en-US" sz="1800" dirty="0" smtClean="0"/>
              <a:t>These guidelines will be strictly enforced during the TPC assembly and installation stage.</a:t>
            </a:r>
            <a:endParaRPr lang="en-US" sz="1800" dirty="0"/>
          </a:p>
          <a:p>
            <a:pPr>
              <a:spcBef>
                <a:spcPts val="600"/>
              </a:spcBef>
            </a:pPr>
            <a:r>
              <a:rPr lang="en-US" sz="1800" dirty="0" smtClean="0"/>
              <a:t>APA interfaces to the rest of the detector system have been identified.</a:t>
            </a:r>
            <a:endParaRPr lang="en-US" sz="1800" dirty="0"/>
          </a:p>
          <a:p>
            <a:pPr>
              <a:spcBef>
                <a:spcPts val="600"/>
              </a:spcBef>
            </a:pPr>
            <a:r>
              <a:rPr lang="en-US" sz="1800" dirty="0" smtClean="0"/>
              <a:t>Interface control documents (ICDs) have been created between APA and CE, PD, DSS, Cryogenic system.</a:t>
            </a:r>
          </a:p>
          <a:p>
            <a:pPr>
              <a:spcBef>
                <a:spcPts val="600"/>
              </a:spcBef>
            </a:pPr>
            <a:r>
              <a:rPr lang="en-US" sz="1800" dirty="0" smtClean="0"/>
              <a:t>Documentation and implementation of the interfaces are at various stages of completion. </a:t>
            </a:r>
          </a:p>
          <a:p>
            <a:pPr>
              <a:spcBef>
                <a:spcPts val="600"/>
              </a:spcBef>
            </a:pPr>
            <a:r>
              <a:rPr lang="en-US" sz="1800" dirty="0" smtClean="0"/>
              <a:t>3D models showing key mechanical interfaces exist, they are yet to be included in the official integrated model. </a:t>
            </a:r>
          </a:p>
          <a:p>
            <a:pPr>
              <a:spcBef>
                <a:spcPts val="600"/>
              </a:spcBef>
            </a:pPr>
            <a:endParaRPr lang="en-US" sz="1800" dirty="0" smtClean="0"/>
          </a:p>
          <a:p>
            <a:pPr>
              <a:spcBef>
                <a:spcPts val="600"/>
              </a:spcBef>
            </a:pPr>
            <a:endParaRPr lang="en-US" sz="1800" dirty="0" smtClean="0"/>
          </a:p>
          <a:p>
            <a:pPr>
              <a:spcBef>
                <a:spcPts val="600"/>
              </a:spcBef>
            </a:pPr>
            <a:endParaRPr lang="en-US" sz="1800" dirty="0" smtClean="0"/>
          </a:p>
          <a:p>
            <a:pPr>
              <a:spcBef>
                <a:spcPts val="600"/>
              </a:spcBef>
            </a:pPr>
            <a:endParaRPr lang="en-US" sz="1800" dirty="0" smtClean="0"/>
          </a:p>
          <a:p>
            <a:pPr>
              <a:spcBef>
                <a:spcPts val="600"/>
              </a:spcBef>
            </a:pPr>
            <a:endParaRPr lang="en-US" sz="1800" dirty="0" smtClean="0"/>
          </a:p>
          <a:p>
            <a:pPr>
              <a:spcBef>
                <a:spcPts val="600"/>
              </a:spcBef>
            </a:pPr>
            <a:endParaRPr lang="en-US" sz="18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27</a:t>
            </a:fld>
            <a:endParaRPr lang="en-US" dirty="0"/>
          </a:p>
        </p:txBody>
      </p:sp>
      <p:sp>
        <p:nvSpPr>
          <p:cNvPr id="3" name="Footer Placeholder 2"/>
          <p:cNvSpPr>
            <a:spLocks noGrp="1"/>
          </p:cNvSpPr>
          <p:nvPr>
            <p:ph type="ftr" sz="quarter" idx="3"/>
          </p:nvPr>
        </p:nvSpPr>
        <p:spPr/>
        <p:txBody>
          <a:bodyPr/>
          <a:lstStyle/>
          <a:p>
            <a:pPr>
              <a:defRPr/>
            </a:pPr>
            <a:r>
              <a:rPr lang="en-US" smtClean="0"/>
              <a:t>APA Design Review</a:t>
            </a:r>
            <a:endParaRPr lang="en-US" dirty="0"/>
          </a:p>
        </p:txBody>
      </p:sp>
    </p:spTree>
    <p:extLst>
      <p:ext uri="{BB962C8B-B14F-4D97-AF65-F5344CB8AC3E}">
        <p14:creationId xmlns:p14="http://schemas.microsoft.com/office/powerpoint/2010/main" val="219033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1"/>
          </p:nvPr>
        </p:nvSpPr>
        <p:spPr/>
        <p:txBody>
          <a:bodyPr/>
          <a:lstStyle/>
          <a:p>
            <a:endParaRPr lang="en-US"/>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2" name="Slide Number Placeholder 1"/>
          <p:cNvSpPr>
            <a:spLocks noGrp="1"/>
          </p:cNvSpPr>
          <p:nvPr>
            <p:ph type="sldNum" sz="quarter" idx="4"/>
          </p:nvPr>
        </p:nvSpPr>
        <p:spPr/>
        <p:txBody>
          <a:bodyPr/>
          <a:lstStyle/>
          <a:p>
            <a:pPr>
              <a:defRPr/>
            </a:pPr>
            <a:fld id="{0C39C72E-2A13-EB4D-AD45-6D4E6ACAED8D}" type="slidenum">
              <a:rPr lang="en-US" smtClean="0"/>
              <a:pPr>
                <a:defRPr/>
              </a:pPr>
              <a:t>28</a:t>
            </a:fld>
            <a:endParaRPr lang="en-US" dirty="0"/>
          </a:p>
        </p:txBody>
      </p:sp>
      <p:sp>
        <p:nvSpPr>
          <p:cNvPr id="6" name="Footer Placeholder 5"/>
          <p:cNvSpPr>
            <a:spLocks noGrp="1"/>
          </p:cNvSpPr>
          <p:nvPr>
            <p:ph type="ftr" sz="quarter" idx="3"/>
          </p:nvPr>
        </p:nvSpPr>
        <p:spPr/>
        <p:txBody>
          <a:bodyPr/>
          <a:lstStyle/>
          <a:p>
            <a:pPr>
              <a:defRPr/>
            </a:pPr>
            <a:r>
              <a:rPr lang="en-US" smtClean="0"/>
              <a:t>APA Design Review</a:t>
            </a:r>
            <a:endParaRPr lang="en-US" dirty="0"/>
          </a:p>
        </p:txBody>
      </p:sp>
    </p:spTree>
    <p:extLst>
      <p:ext uri="{BB962C8B-B14F-4D97-AF65-F5344CB8AC3E}">
        <p14:creationId xmlns:p14="http://schemas.microsoft.com/office/powerpoint/2010/main" val="2225935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APA-CE Integration Tests</a:t>
            </a:r>
            <a:endParaRPr lang="en-US" dirty="0"/>
          </a:p>
        </p:txBody>
      </p:sp>
      <p:sp>
        <p:nvSpPr>
          <p:cNvPr id="5" name="TextBox 4"/>
          <p:cNvSpPr txBox="1"/>
          <p:nvPr/>
        </p:nvSpPr>
        <p:spPr>
          <a:xfrm>
            <a:off x="397042" y="1066800"/>
            <a:ext cx="5727032" cy="5355312"/>
          </a:xfrm>
          <a:prstGeom prst="rect">
            <a:avLst/>
          </a:prstGeom>
          <a:noFill/>
        </p:spPr>
        <p:txBody>
          <a:bodyPr wrap="square" rtlCol="0">
            <a:spAutoFit/>
          </a:bodyPr>
          <a:lstStyle/>
          <a:p>
            <a:r>
              <a:rPr lang="en-US" dirty="0" smtClean="0"/>
              <a:t>BNL small APA vertical slice cold test </a:t>
            </a:r>
          </a:p>
          <a:p>
            <a:pPr marL="342900" indent="-342900">
              <a:buFont typeface="Arial" panose="020B0604020202020204" pitchFamily="34" charset="0"/>
              <a:buChar char="•"/>
            </a:pPr>
            <a:r>
              <a:rPr lang="en-US" dirty="0" smtClean="0"/>
              <a:t>Use the UW-PSL 40% APA adapted </a:t>
            </a:r>
            <a:br>
              <a:rPr lang="en-US" dirty="0" smtClean="0"/>
            </a:br>
            <a:r>
              <a:rPr lang="en-US" dirty="0" smtClean="0"/>
              <a:t>to SBND / </a:t>
            </a:r>
            <a:r>
              <a:rPr lang="en-US" dirty="0" err="1" smtClean="0"/>
              <a:t>ProtoDUNE</a:t>
            </a:r>
            <a:r>
              <a:rPr lang="en-US" dirty="0" smtClean="0"/>
              <a:t> FEMB</a:t>
            </a:r>
          </a:p>
          <a:p>
            <a:pPr marL="342900" indent="-342900">
              <a:buFont typeface="Arial" panose="020B0604020202020204" pitchFamily="34" charset="0"/>
              <a:buChar char="•"/>
            </a:pPr>
            <a:r>
              <a:rPr lang="en-US" dirty="0" smtClean="0"/>
              <a:t>Test both SBND and </a:t>
            </a:r>
            <a:r>
              <a:rPr lang="en-US" dirty="0" err="1" smtClean="0"/>
              <a:t>ProtoDUNE</a:t>
            </a:r>
            <a:r>
              <a:rPr lang="en-US" dirty="0" smtClean="0"/>
              <a:t> </a:t>
            </a:r>
            <a:br>
              <a:rPr lang="en-US" dirty="0" smtClean="0"/>
            </a:br>
            <a:r>
              <a:rPr lang="en-US" dirty="0" smtClean="0"/>
              <a:t>feedthrough and CE systems</a:t>
            </a:r>
          </a:p>
          <a:p>
            <a:endParaRPr lang="en-US" dirty="0" smtClean="0"/>
          </a:p>
          <a:p>
            <a:r>
              <a:rPr lang="en-US" dirty="0"/>
              <a:t>E</a:t>
            </a:r>
            <a:r>
              <a:rPr lang="en-US" dirty="0" smtClean="0"/>
              <a:t>lectronics noise test @ FNAL</a:t>
            </a:r>
          </a:p>
          <a:p>
            <a:pPr marL="285750" indent="-285750">
              <a:buFont typeface="Arial" panose="020B0604020202020204" pitchFamily="34" charset="0"/>
              <a:buChar char="•"/>
            </a:pPr>
            <a:r>
              <a:rPr lang="en-US" dirty="0" smtClean="0"/>
              <a:t>Use a RF shielded room with 35ton APA, and possible SBND prototype wire frame</a:t>
            </a:r>
          </a:p>
          <a:p>
            <a:pPr marL="285750" indent="-285750">
              <a:buFont typeface="Arial" panose="020B0604020202020204" pitchFamily="34" charset="0"/>
              <a:buChar char="•"/>
            </a:pPr>
            <a:endParaRPr lang="en-US" dirty="0"/>
          </a:p>
          <a:p>
            <a:r>
              <a:rPr lang="en-US" dirty="0" smtClean="0"/>
              <a:t>CERN </a:t>
            </a:r>
          </a:p>
          <a:p>
            <a:pPr marL="285750" indent="-285750">
              <a:buFont typeface="Arial" panose="020B0604020202020204" pitchFamily="34" charset="0"/>
              <a:buChar char="•"/>
            </a:pPr>
            <a:r>
              <a:rPr lang="en-US" dirty="0" smtClean="0"/>
              <a:t>A cold box/faraday cage with controlled cool down and warm up rate</a:t>
            </a:r>
          </a:p>
          <a:p>
            <a:pPr marL="285750" indent="-285750">
              <a:buFont typeface="Arial" panose="020B0604020202020204" pitchFamily="34" charset="0"/>
              <a:buChar char="•"/>
            </a:pPr>
            <a:r>
              <a:rPr lang="en-US" dirty="0" smtClean="0"/>
              <a:t>Test each fully assembled APAs with CE and PD in vertical orientation in cold gas</a:t>
            </a:r>
          </a:p>
          <a:p>
            <a:pPr marL="285750" indent="-285750">
              <a:buFont typeface="Arial" panose="020B0604020202020204" pitchFamily="34" charset="0"/>
              <a:buChar char="•"/>
            </a:pPr>
            <a:r>
              <a:rPr lang="en-US" dirty="0" smtClean="0"/>
              <a:t>Full vertical slice test with signal feedthrough, warm interface, DAQ</a:t>
            </a:r>
          </a:p>
          <a:p>
            <a:pPr marL="285750" indent="-285750">
              <a:buFont typeface="Arial" panose="020B0604020202020204" pitchFamily="34" charset="0"/>
              <a:buChar char="•"/>
            </a:pPr>
            <a:r>
              <a:rPr lang="en-US" dirty="0" smtClean="0"/>
              <a:t>APAs move into cryostat after passing the test </a:t>
            </a:r>
          </a:p>
          <a:p>
            <a:pPr marL="285750" indent="-285750">
              <a:buFont typeface="Arial" panose="020B0604020202020204" pitchFamily="34" charset="0"/>
              <a:buChar char="•"/>
            </a:pPr>
            <a:endParaRPr lang="en-US" dirty="0"/>
          </a:p>
        </p:txBody>
      </p:sp>
      <p:pic>
        <p:nvPicPr>
          <p:cNvPr id="1026" name="Picture 1" descr="image001"/>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126833" y="923591"/>
            <a:ext cx="2556710" cy="18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75307" y="923591"/>
            <a:ext cx="2168693" cy="5363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29</a:t>
            </a:fld>
            <a:endParaRPr lang="en-US" dirty="0"/>
          </a:p>
        </p:txBody>
      </p:sp>
      <p:sp>
        <p:nvSpPr>
          <p:cNvPr id="3" name="Footer Placeholder 2"/>
          <p:cNvSpPr>
            <a:spLocks noGrp="1"/>
          </p:cNvSpPr>
          <p:nvPr>
            <p:ph type="ftr" sz="quarter" idx="3"/>
          </p:nvPr>
        </p:nvSpPr>
        <p:spPr/>
        <p:txBody>
          <a:bodyPr/>
          <a:lstStyle/>
          <a:p>
            <a:pPr>
              <a:defRPr/>
            </a:pPr>
            <a:r>
              <a:rPr lang="en-US" smtClean="0"/>
              <a:t>APA Design Review</a:t>
            </a:r>
            <a:endParaRPr lang="en-US" dirty="0"/>
          </a:p>
        </p:txBody>
      </p:sp>
    </p:spTree>
    <p:extLst>
      <p:ext uri="{BB962C8B-B14F-4D97-AF65-F5344CB8AC3E}">
        <p14:creationId xmlns:p14="http://schemas.microsoft.com/office/powerpoint/2010/main" val="81224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79219" y="590958"/>
            <a:ext cx="7340568" cy="568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p:cNvSpPr>
            <a:spLocks noGrp="1"/>
          </p:cNvSpPr>
          <p:nvPr>
            <p:ph type="title"/>
          </p:nvPr>
        </p:nvSpPr>
        <p:spPr/>
        <p:txBody>
          <a:bodyPr/>
          <a:lstStyle/>
          <a:p>
            <a:r>
              <a:rPr lang="en-US" dirty="0" smtClean="0"/>
              <a:t>NP04 TPC Readout</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en-US" smtClean="0"/>
              <a:t>APA Design Review</a:t>
            </a:r>
            <a:endParaRPr lang="en-US" dirty="0"/>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
        <p:nvSpPr>
          <p:cNvPr id="2" name="TextBox 1"/>
          <p:cNvSpPr txBox="1"/>
          <p:nvPr/>
        </p:nvSpPr>
        <p:spPr>
          <a:xfrm>
            <a:off x="454026" y="1209676"/>
            <a:ext cx="3570287" cy="738664"/>
          </a:xfrm>
          <a:prstGeom prst="rect">
            <a:avLst/>
          </a:prstGeom>
          <a:noFill/>
        </p:spPr>
        <p:txBody>
          <a:bodyPr wrap="square" rtlCol="0">
            <a:spAutoFit/>
          </a:bodyPr>
          <a:lstStyle/>
          <a:p>
            <a:r>
              <a:rPr lang="en-US" sz="1400" dirty="0" smtClean="0"/>
              <a:t>On the APAs, there are 3 types of circuits: </a:t>
            </a:r>
            <a:r>
              <a:rPr lang="en-US" sz="1400" dirty="0"/>
              <a:t>c</a:t>
            </a:r>
            <a:r>
              <a:rPr lang="en-US" sz="1400" dirty="0" smtClean="0"/>
              <a:t>old electronics, photon detectors, bias and filter networks</a:t>
            </a:r>
            <a:endParaRPr lang="en-US" sz="1400" dirty="0"/>
          </a:p>
        </p:txBody>
      </p:sp>
    </p:spTree>
    <p:extLst>
      <p:ext uri="{BB962C8B-B14F-4D97-AF65-F5344CB8AC3E}">
        <p14:creationId xmlns:p14="http://schemas.microsoft.com/office/powerpoint/2010/main" val="2381972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Ash River Trial Assembly</a:t>
            </a:r>
            <a:endParaRPr lang="en-US" dirty="0"/>
          </a:p>
        </p:txBody>
      </p:sp>
      <p:sp>
        <p:nvSpPr>
          <p:cNvPr id="5" name="Content Placeholder 4"/>
          <p:cNvSpPr>
            <a:spLocks noGrp="1"/>
          </p:cNvSpPr>
          <p:nvPr>
            <p:ph idx="11"/>
          </p:nvPr>
        </p:nvSpPr>
        <p:spPr>
          <a:xfrm>
            <a:off x="454029" y="1207770"/>
            <a:ext cx="4275451" cy="5070302"/>
          </a:xfrm>
        </p:spPr>
        <p:txBody>
          <a:bodyPr>
            <a:normAutofit fontScale="92500" lnSpcReduction="10000"/>
          </a:bodyPr>
          <a:lstStyle/>
          <a:p>
            <a:r>
              <a:rPr lang="en-US" sz="2000" dirty="0" smtClean="0"/>
              <a:t>Install final quadrant of TCP using a minimum of these proto-type parts:</a:t>
            </a:r>
          </a:p>
          <a:p>
            <a:pPr lvl="1"/>
            <a:r>
              <a:rPr lang="en-US" sz="1800" dirty="0" smtClean="0"/>
              <a:t>1 APA frame (not strung)</a:t>
            </a:r>
          </a:p>
          <a:p>
            <a:pPr lvl="1"/>
            <a:r>
              <a:rPr lang="en-US" sz="1800" dirty="0" smtClean="0"/>
              <a:t>2 CPA columns</a:t>
            </a:r>
          </a:p>
          <a:p>
            <a:pPr lvl="1"/>
            <a:r>
              <a:rPr lang="en-US" sz="1800" dirty="0" smtClean="0"/>
              <a:t>Top and Bottom Field Cage (both sides</a:t>
            </a:r>
          </a:p>
          <a:p>
            <a:pPr lvl="1"/>
            <a:r>
              <a:rPr lang="en-US" sz="1800" dirty="0" smtClean="0"/>
              <a:t>End Wall Field Cage</a:t>
            </a:r>
          </a:p>
          <a:p>
            <a:r>
              <a:rPr lang="en-US" sz="2000" dirty="0" smtClean="0"/>
              <a:t>Structure is designed to support 2 quadrants of APA,CPA and FC</a:t>
            </a:r>
          </a:p>
          <a:p>
            <a:r>
              <a:rPr lang="en-US" sz="2000" dirty="0" smtClean="0"/>
              <a:t>Help develop final sequencing and test assembly procedures, access equipment and any required lifting fixtures</a:t>
            </a:r>
          </a:p>
          <a:p>
            <a:r>
              <a:rPr lang="en-US" sz="2000" dirty="0" smtClean="0"/>
              <a:t>Be prepared for installation at CERN, including trained supervisors &amp; techs</a:t>
            </a:r>
          </a:p>
          <a:p>
            <a:pPr marL="274638" lvl="1" indent="0">
              <a:buNone/>
            </a:pPr>
            <a:endParaRPr lang="en-US" sz="1800" dirty="0" smtClean="0"/>
          </a:p>
        </p:txBody>
      </p:sp>
      <p:pic>
        <p:nvPicPr>
          <p:cNvPr id="6" name="Picture 5"/>
          <p:cNvPicPr>
            <a:picLocks noChangeAspect="1"/>
          </p:cNvPicPr>
          <p:nvPr/>
        </p:nvPicPr>
        <p:blipFill rotWithShape="1">
          <a:blip r:embed="rId3"/>
          <a:srcRect l="12085"/>
          <a:stretch/>
        </p:blipFill>
        <p:spPr>
          <a:xfrm>
            <a:off x="4884930" y="1327995"/>
            <a:ext cx="4017769" cy="4392322"/>
          </a:xfrm>
          <a:prstGeom prst="rect">
            <a:avLst/>
          </a:prstGeom>
        </p:spPr>
      </p:pic>
      <p:sp>
        <p:nvSpPr>
          <p:cNvPr id="2" name="Date Placeholder 1"/>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8" name="Slide Number Placeholder 7"/>
          <p:cNvSpPr>
            <a:spLocks noGrp="1"/>
          </p:cNvSpPr>
          <p:nvPr>
            <p:ph type="sldNum" sz="quarter" idx="4"/>
          </p:nvPr>
        </p:nvSpPr>
        <p:spPr/>
        <p:txBody>
          <a:bodyPr/>
          <a:lstStyle/>
          <a:p>
            <a:pPr>
              <a:defRPr/>
            </a:pPr>
            <a:fld id="{0C39C72E-2A13-EB4D-AD45-6D4E6ACAED8D}" type="slidenum">
              <a:rPr lang="en-US" smtClean="0"/>
              <a:pPr>
                <a:defRPr/>
              </a:pPr>
              <a:t>30</a:t>
            </a:fld>
            <a:endParaRPr lang="en-US" dirty="0"/>
          </a:p>
        </p:txBody>
      </p:sp>
      <p:sp>
        <p:nvSpPr>
          <p:cNvPr id="7" name="Footer Placeholder 6"/>
          <p:cNvSpPr>
            <a:spLocks noGrp="1"/>
          </p:cNvSpPr>
          <p:nvPr>
            <p:ph type="ftr" sz="quarter" idx="3"/>
          </p:nvPr>
        </p:nvSpPr>
        <p:spPr/>
        <p:txBody>
          <a:bodyPr/>
          <a:lstStyle/>
          <a:p>
            <a:pPr>
              <a:defRPr/>
            </a:pPr>
            <a:r>
              <a:rPr lang="en-US" smtClean="0"/>
              <a:t>APA Design Review</a:t>
            </a:r>
            <a:endParaRPr lang="en-US" dirty="0"/>
          </a:p>
        </p:txBody>
      </p:sp>
    </p:spTree>
    <p:extLst>
      <p:ext uri="{BB962C8B-B14F-4D97-AF65-F5344CB8AC3E}">
        <p14:creationId xmlns:p14="http://schemas.microsoft.com/office/powerpoint/2010/main" val="4076040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Other Grounding Related Items</a:t>
            </a:r>
            <a:endParaRPr lang="en-US" sz="2800" dirty="0"/>
          </a:p>
        </p:txBody>
      </p:sp>
      <p:sp>
        <p:nvSpPr>
          <p:cNvPr id="4" name="Date Placeholder 3"/>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6" name="Slide Number Placeholder 5"/>
          <p:cNvSpPr>
            <a:spLocks noGrp="1"/>
          </p:cNvSpPr>
          <p:nvPr>
            <p:ph type="sldNum" sz="quarter" idx="4"/>
          </p:nvPr>
        </p:nvSpPr>
        <p:spPr/>
        <p:txBody>
          <a:bodyPr/>
          <a:lstStyle/>
          <a:p>
            <a:pPr>
              <a:defRPr/>
            </a:pPr>
            <a:fld id="{0C39C72E-2A13-EB4D-AD45-6D4E6ACAED8D}" type="slidenum">
              <a:rPr lang="en-US" smtClean="0"/>
              <a:pPr>
                <a:defRPr/>
              </a:pPr>
              <a:t>31</a:t>
            </a:fld>
            <a:endParaRPr lang="en-US" dirty="0"/>
          </a:p>
        </p:txBody>
      </p:sp>
      <p:sp>
        <p:nvSpPr>
          <p:cNvPr id="3" name="Content Placeholder 2"/>
          <p:cNvSpPr>
            <a:spLocks noGrp="1"/>
          </p:cNvSpPr>
          <p:nvPr>
            <p:ph idx="11"/>
          </p:nvPr>
        </p:nvSpPr>
        <p:spPr>
          <a:xfrm>
            <a:off x="501654" y="941070"/>
            <a:ext cx="8232771" cy="5070302"/>
          </a:xfrm>
        </p:spPr>
        <p:txBody>
          <a:bodyPr>
            <a:normAutofit/>
          </a:bodyPr>
          <a:lstStyle/>
          <a:p>
            <a:pPr marL="285750" indent="-285750"/>
            <a:r>
              <a:rPr lang="en-US" sz="1600" dirty="0" smtClean="0"/>
              <a:t>APA ground mesh connection: one conductive epoxy bead 1cm diameter every 1m?</a:t>
            </a:r>
          </a:p>
          <a:p>
            <a:pPr marL="285750" indent="-285750"/>
            <a:r>
              <a:rPr lang="en-US" sz="1600" dirty="0" smtClean="0"/>
              <a:t>cable tray: connect to either APA or feedthrough but not both.</a:t>
            </a:r>
            <a:endParaRPr lang="en-US" sz="1600" dirty="0"/>
          </a:p>
        </p:txBody>
      </p:sp>
      <p:sp>
        <p:nvSpPr>
          <p:cNvPr id="7" name="Footer Placeholder 6"/>
          <p:cNvSpPr>
            <a:spLocks noGrp="1"/>
          </p:cNvSpPr>
          <p:nvPr>
            <p:ph type="ftr" sz="quarter" idx="3"/>
          </p:nvPr>
        </p:nvSpPr>
        <p:spPr/>
        <p:txBody>
          <a:bodyPr/>
          <a:lstStyle/>
          <a:p>
            <a:pPr>
              <a:defRPr/>
            </a:pPr>
            <a:r>
              <a:rPr lang="en-US" smtClean="0"/>
              <a:t>APA Design Review</a:t>
            </a:r>
            <a:endParaRPr lang="en-US" dirty="0"/>
          </a:p>
        </p:txBody>
      </p:sp>
    </p:spTree>
    <p:extLst>
      <p:ext uri="{BB962C8B-B14F-4D97-AF65-F5344CB8AC3E}">
        <p14:creationId xmlns:p14="http://schemas.microsoft.com/office/powerpoint/2010/main" val="592590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C:\Users\Jack\Desktop\New folder (20)\dune2_faraday_cage_to_ptc.jpg"/>
          <p:cNvPicPr>
            <a:picLocks noChangeAspect="1" noChangeArrowheads="1"/>
          </p:cNvPicPr>
          <p:nvPr/>
        </p:nvPicPr>
        <p:blipFill>
          <a:blip r:embed="rId2" cstate="print"/>
          <a:srcRect/>
          <a:stretch>
            <a:fillRect/>
          </a:stretch>
        </p:blipFill>
        <p:spPr bwMode="auto">
          <a:xfrm>
            <a:off x="5490049" y="866326"/>
            <a:ext cx="1977097" cy="2324998"/>
          </a:xfrm>
          <a:prstGeom prst="rect">
            <a:avLst/>
          </a:prstGeom>
          <a:noFill/>
        </p:spPr>
      </p:pic>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2782" r="-2782" b="25677"/>
          <a:stretch/>
        </p:blipFill>
        <p:spPr bwMode="auto">
          <a:xfrm>
            <a:off x="165013" y="1334369"/>
            <a:ext cx="3197311" cy="490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002777" y="3117308"/>
            <a:ext cx="1144718" cy="197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 descr="image001"/>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r="13846" b="17217"/>
          <a:stretch/>
        </p:blipFill>
        <p:spPr bwMode="auto">
          <a:xfrm>
            <a:off x="6096000" y="3458668"/>
            <a:ext cx="2778677" cy="287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895850" y="3006455"/>
            <a:ext cx="3352800" cy="584775"/>
          </a:xfrm>
          <a:prstGeom prst="rect">
            <a:avLst/>
          </a:prstGeom>
          <a:noFill/>
        </p:spPr>
        <p:txBody>
          <a:bodyPr wrap="square" rtlCol="0">
            <a:spAutoFit/>
          </a:bodyPr>
          <a:lstStyle/>
          <a:p>
            <a:r>
              <a:rPr lang="en-US" sz="1600" dirty="0" smtClean="0"/>
              <a:t>Cold electronics module and its attachment to the APA frame</a:t>
            </a:r>
            <a:endParaRPr lang="en-US" sz="1600" dirty="0"/>
          </a:p>
        </p:txBody>
      </p:sp>
      <p:cxnSp>
        <p:nvCxnSpPr>
          <p:cNvPr id="8" name="Straight Arrow Connector 7"/>
          <p:cNvCxnSpPr/>
          <p:nvPr/>
        </p:nvCxnSpPr>
        <p:spPr>
          <a:xfrm>
            <a:off x="2457450" y="4048744"/>
            <a:ext cx="1262063" cy="110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2" descr="C:\Users\yubo.BNL\Documents\LAr1ND\TPC\Electronics\ Export\DSC02366 - Copy.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171949" y="5150715"/>
            <a:ext cx="2066160" cy="112320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V="1">
            <a:off x="3028950" y="1943100"/>
            <a:ext cx="2118545" cy="171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4026" y="334331"/>
            <a:ext cx="8229600" cy="647102"/>
          </a:xfrm>
        </p:spPr>
        <p:txBody>
          <a:bodyPr>
            <a:normAutofit/>
          </a:bodyPr>
          <a:lstStyle/>
          <a:p>
            <a:r>
              <a:rPr lang="en-US" sz="2800" dirty="0" smtClean="0"/>
              <a:t>APA with Integrated Cold Electronics</a:t>
            </a:r>
            <a:endParaRPr lang="en-US" sz="28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
        <p:nvSpPr>
          <p:cNvPr id="9" name="Footer Placeholder 8"/>
          <p:cNvSpPr>
            <a:spLocks noGrp="1"/>
          </p:cNvSpPr>
          <p:nvPr>
            <p:ph type="ftr" sz="quarter" idx="3"/>
          </p:nvPr>
        </p:nvSpPr>
        <p:spPr/>
        <p:txBody>
          <a:bodyPr/>
          <a:lstStyle/>
          <a:p>
            <a:pPr>
              <a:defRPr/>
            </a:pPr>
            <a:r>
              <a:rPr lang="en-US" smtClean="0"/>
              <a:t>APA Design Review</a:t>
            </a:r>
            <a:endParaRPr lang="en-US" dirty="0"/>
          </a:p>
        </p:txBody>
      </p:sp>
    </p:spTree>
    <p:extLst>
      <p:ext uri="{BB962C8B-B14F-4D97-AF65-F5344CB8AC3E}">
        <p14:creationId xmlns:p14="http://schemas.microsoft.com/office/powerpoint/2010/main" val="1797242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err="1" smtClean="0"/>
              <a:t>ProtoDUNE</a:t>
            </a:r>
            <a:r>
              <a:rPr lang="en-US" sz="2400" b="1" dirty="0" smtClean="0"/>
              <a:t> electrical connections within the cryostat    </a:t>
            </a:r>
            <a:r>
              <a:rPr lang="en-US" sz="2800" b="1" dirty="0" smtClean="0">
                <a:latin typeface="Algerian" pitchFamily="82" charset="0"/>
              </a:rPr>
              <a:t>The Commandments:</a:t>
            </a:r>
            <a:endParaRPr lang="en-US" sz="2800" b="1" dirty="0">
              <a:latin typeface="Algerian" pitchFamily="82" charset="0"/>
            </a:endParaRPr>
          </a:p>
        </p:txBody>
      </p:sp>
      <p:sp>
        <p:nvSpPr>
          <p:cNvPr id="3" name="Content Placeholder 2"/>
          <p:cNvSpPr>
            <a:spLocks noGrp="1"/>
          </p:cNvSpPr>
          <p:nvPr>
            <p:ph idx="11"/>
          </p:nvPr>
        </p:nvSpPr>
        <p:spPr>
          <a:xfrm>
            <a:off x="454029" y="1400174"/>
            <a:ext cx="8232771" cy="4877897"/>
          </a:xfrm>
          <a:prstGeom prst="rect">
            <a:avLst/>
          </a:prstGeom>
        </p:spPr>
        <p:txBody>
          <a:bodyPr>
            <a:normAutofit fontScale="85000" lnSpcReduction="10000"/>
          </a:bodyPr>
          <a:lstStyle/>
          <a:p>
            <a:r>
              <a:rPr lang="en-US" sz="2400" b="1" i="1" dirty="0" smtClean="0"/>
              <a:t>APA frame </a:t>
            </a:r>
            <a:r>
              <a:rPr lang="en-US" sz="2400" dirty="0" smtClean="0"/>
              <a:t>shall be connected to the </a:t>
            </a:r>
            <a:r>
              <a:rPr lang="en-US" sz="2400" b="1" i="1" dirty="0" smtClean="0"/>
              <a:t>COMMON</a:t>
            </a:r>
            <a:r>
              <a:rPr lang="en-US" sz="2400" b="1" dirty="0" smtClean="0"/>
              <a:t> of all FE ASICs.</a:t>
            </a:r>
          </a:p>
          <a:p>
            <a:r>
              <a:rPr lang="en-US" sz="2400" b="1" dirty="0" smtClean="0"/>
              <a:t>All electrical connections (power and signal) from an APA shall lead to a single </a:t>
            </a:r>
            <a:r>
              <a:rPr lang="en-US" sz="2400" b="1" dirty="0" err="1" smtClean="0"/>
              <a:t>feedthrough</a:t>
            </a:r>
            <a:r>
              <a:rPr lang="en-US" sz="2400" b="1" dirty="0" smtClean="0"/>
              <a:t>. </a:t>
            </a:r>
          </a:p>
          <a:p>
            <a:r>
              <a:rPr lang="en-US" sz="2400" b="1" dirty="0" smtClean="0"/>
              <a:t>APAs shall be insulated from each other.</a:t>
            </a:r>
          </a:p>
          <a:p>
            <a:r>
              <a:rPr lang="en-US" sz="2400" dirty="0" smtClean="0"/>
              <a:t>The COMMON of the FE ASIC and of the rest of cold readout shall be connected to the </a:t>
            </a:r>
            <a:r>
              <a:rPr lang="en-US" sz="2400" b="1" i="1" dirty="0" smtClean="0"/>
              <a:t>common</a:t>
            </a:r>
            <a:r>
              <a:rPr lang="en-US" sz="2400" dirty="0" smtClean="0"/>
              <a:t> </a:t>
            </a:r>
            <a:r>
              <a:rPr lang="en-US" sz="2400" b="1" i="1" dirty="0" smtClean="0"/>
              <a:t>plane/enclosure</a:t>
            </a:r>
            <a:r>
              <a:rPr lang="en-US" sz="2400" dirty="0" smtClean="0"/>
              <a:t> of the </a:t>
            </a:r>
            <a:r>
              <a:rPr lang="en-US" sz="2400" b="1" i="1" dirty="0" smtClean="0"/>
              <a:t>cold FE module</a:t>
            </a:r>
            <a:r>
              <a:rPr lang="en-US" sz="2400" dirty="0" smtClean="0"/>
              <a:t>.</a:t>
            </a:r>
            <a:endParaRPr lang="en-US" sz="2400" b="1" dirty="0" smtClean="0"/>
          </a:p>
          <a:p>
            <a:r>
              <a:rPr lang="en-US" sz="2400" dirty="0" smtClean="0"/>
              <a:t>APA Power line return leads and any shields shall be connected to the </a:t>
            </a:r>
            <a:r>
              <a:rPr lang="en-US" sz="2400" b="1" i="1" dirty="0" smtClean="0"/>
              <a:t>common plane </a:t>
            </a:r>
            <a:r>
              <a:rPr lang="en-US" sz="2400" dirty="0" smtClean="0"/>
              <a:t>of the </a:t>
            </a:r>
            <a:r>
              <a:rPr lang="en-US" sz="2400" b="1" i="1" dirty="0" smtClean="0"/>
              <a:t>cold FE module </a:t>
            </a:r>
            <a:r>
              <a:rPr lang="en-US" sz="2400" dirty="0" smtClean="0"/>
              <a:t>at one end and to the </a:t>
            </a:r>
            <a:r>
              <a:rPr lang="en-US" sz="2400" b="1" i="1" dirty="0" smtClean="0"/>
              <a:t>flange of the </a:t>
            </a:r>
            <a:r>
              <a:rPr lang="en-US" sz="2400" b="1" i="1" dirty="0" err="1" smtClean="0"/>
              <a:t>feedthrough</a:t>
            </a:r>
            <a:r>
              <a:rPr lang="en-US" sz="2400" b="1" i="1" dirty="0" smtClean="0"/>
              <a:t> </a:t>
            </a:r>
            <a:r>
              <a:rPr lang="en-US" sz="2400" dirty="0" smtClean="0"/>
              <a:t>at the other end. This shall be the only connection of the APA frame to the cryostat.</a:t>
            </a:r>
          </a:p>
          <a:p>
            <a:r>
              <a:rPr lang="en-US" sz="2400" dirty="0" smtClean="0"/>
              <a:t>APA mechanical suspension from the frame to the cryostat shall be insulated.</a:t>
            </a:r>
          </a:p>
          <a:p>
            <a:r>
              <a:rPr lang="en-US" sz="2400" dirty="0" smtClean="0"/>
              <a:t>The last stage of the sense wire and grid bias filters shall be connected to the frame (i.e., ASICs common).</a:t>
            </a:r>
            <a:endParaRPr lang="en-US" sz="2400" dirty="0"/>
          </a:p>
          <a:p>
            <a:endParaRPr lang="en-US" sz="2400" dirty="0"/>
          </a:p>
        </p:txBody>
      </p:sp>
      <p:sp>
        <p:nvSpPr>
          <p:cNvPr id="4" name="Date Placeholder 3"/>
          <p:cNvSpPr>
            <a:spLocks noGrp="1"/>
          </p:cNvSpPr>
          <p:nvPr>
            <p:ph type="dt" sz="half" idx="2"/>
          </p:nvPr>
        </p:nvSpPr>
        <p:spPr>
          <a:prstGeom prst="rect">
            <a:avLst/>
          </a:prstGeom>
        </p:spPr>
        <p:txBody>
          <a:bodyPr/>
          <a:lstStyle/>
          <a:p>
            <a:r>
              <a:rPr lang="en-US" smtClean="0"/>
              <a:t>6/13/2016</a:t>
            </a:r>
            <a:endParaRPr lang="en-US"/>
          </a:p>
        </p:txBody>
      </p:sp>
      <p:sp>
        <p:nvSpPr>
          <p:cNvPr id="5" name="Slide Number Placeholder 4"/>
          <p:cNvSpPr>
            <a:spLocks noGrp="1"/>
          </p:cNvSpPr>
          <p:nvPr>
            <p:ph type="sldNum" sz="quarter" idx="4"/>
          </p:nvPr>
        </p:nvSpPr>
        <p:spPr>
          <a:prstGeom prst="rect">
            <a:avLst/>
          </a:prstGeom>
        </p:spPr>
        <p:txBody>
          <a:bodyPr/>
          <a:lstStyle/>
          <a:p>
            <a:fld id="{1361A275-6DD5-465F-A2A9-8439DC3D1D7C}" type="slidenum">
              <a:rPr lang="en-US" smtClean="0"/>
              <a:t>5</a:t>
            </a:fld>
            <a:endParaRPr lang="en-US"/>
          </a:p>
        </p:txBody>
      </p:sp>
      <p:sp>
        <p:nvSpPr>
          <p:cNvPr id="7" name="Footer Placeholder 6"/>
          <p:cNvSpPr>
            <a:spLocks noGrp="1"/>
          </p:cNvSpPr>
          <p:nvPr>
            <p:ph type="ftr" sz="quarter" idx="3"/>
          </p:nvPr>
        </p:nvSpPr>
        <p:spPr/>
        <p:txBody>
          <a:bodyPr/>
          <a:lstStyle/>
          <a:p>
            <a:pPr>
              <a:defRPr/>
            </a:pPr>
            <a:r>
              <a:rPr lang="en-US" smtClean="0"/>
              <a:t>APA Design Review</a:t>
            </a:r>
            <a:endParaRPr lang="en-US" dirty="0"/>
          </a:p>
        </p:txBody>
      </p:sp>
    </p:spTree>
    <p:extLst>
      <p:ext uri="{BB962C8B-B14F-4D97-AF65-F5344CB8AC3E}">
        <p14:creationId xmlns:p14="http://schemas.microsoft.com/office/powerpoint/2010/main" val="4181374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smtClean="0"/>
              <a:t>ProtoDUNE</a:t>
            </a:r>
            <a:r>
              <a:rPr lang="en-US" sz="2800" dirty="0" smtClean="0"/>
              <a:t> APA Cable Routing Plan</a:t>
            </a:r>
            <a:endParaRPr lang="en-US" sz="28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526" y="990600"/>
            <a:ext cx="7229475" cy="526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ate Placeholder 7"/>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11" name="Slide Number Placeholder 10"/>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
        <p:nvSpPr>
          <p:cNvPr id="3" name="Footer Placeholder 2"/>
          <p:cNvSpPr>
            <a:spLocks noGrp="1"/>
          </p:cNvSpPr>
          <p:nvPr>
            <p:ph type="ftr" sz="quarter" idx="3"/>
          </p:nvPr>
        </p:nvSpPr>
        <p:spPr/>
        <p:txBody>
          <a:bodyPr/>
          <a:lstStyle/>
          <a:p>
            <a:pPr>
              <a:defRPr/>
            </a:pPr>
            <a:r>
              <a:rPr lang="en-US" smtClean="0"/>
              <a:t>APA Design Review</a:t>
            </a:r>
            <a:endParaRPr lang="en-US" dirty="0"/>
          </a:p>
        </p:txBody>
      </p:sp>
    </p:spTree>
    <p:extLst>
      <p:ext uri="{BB962C8B-B14F-4D97-AF65-F5344CB8AC3E}">
        <p14:creationId xmlns:p14="http://schemas.microsoft.com/office/powerpoint/2010/main" val="3744116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APA </a:t>
            </a:r>
            <a:r>
              <a:rPr lang="en-US" sz="2800" dirty="0" smtClean="0"/>
              <a:t>Mechanical Interconnect (electrically insulated)</a:t>
            </a:r>
            <a:endParaRPr lang="en-US" sz="2800" dirty="0"/>
          </a:p>
        </p:txBody>
      </p:sp>
      <p:sp>
        <p:nvSpPr>
          <p:cNvPr id="5" name="Date Placeholder 4"/>
          <p:cNvSpPr>
            <a:spLocks noGrp="1"/>
          </p:cNvSpPr>
          <p:nvPr>
            <p:ph type="dt" sz="half" idx="2"/>
          </p:nvPr>
        </p:nvSpPr>
        <p:spPr/>
        <p:txBody>
          <a:bodyPr/>
          <a:lstStyle/>
          <a:p>
            <a:r>
              <a:rPr lang="en-US" smtClean="0"/>
              <a:t>6/13/2016</a:t>
            </a:r>
            <a:endParaRPr lang="en-US"/>
          </a:p>
        </p:txBody>
      </p:sp>
      <p:sp>
        <p:nvSpPr>
          <p:cNvPr id="9" name="Slide Number Placeholder 8"/>
          <p:cNvSpPr>
            <a:spLocks noGrp="1"/>
          </p:cNvSpPr>
          <p:nvPr>
            <p:ph type="sldNum" sz="quarter" idx="4"/>
          </p:nvPr>
        </p:nvSpPr>
        <p:spPr/>
        <p:txBody>
          <a:bodyPr/>
          <a:lstStyle/>
          <a:p>
            <a:fld id="{1361A275-6DD5-465F-A2A9-8439DC3D1D7C}" type="slidenum">
              <a:rPr lang="en-US" smtClean="0"/>
              <a:t>7</a:t>
            </a:fld>
            <a:endParaRPr lang="en-US"/>
          </a:p>
        </p:txBody>
      </p:sp>
      <p:sp>
        <p:nvSpPr>
          <p:cNvPr id="13" name="TextBox 12"/>
          <p:cNvSpPr txBox="1"/>
          <p:nvPr/>
        </p:nvSpPr>
        <p:spPr>
          <a:xfrm>
            <a:off x="457200" y="4062899"/>
            <a:ext cx="4218252" cy="2185214"/>
          </a:xfrm>
          <a:prstGeom prst="rect">
            <a:avLst/>
          </a:prstGeom>
          <a:noFill/>
        </p:spPr>
        <p:txBody>
          <a:bodyPr wrap="square" rtlCol="0">
            <a:spAutoFit/>
          </a:bodyPr>
          <a:lstStyle/>
          <a:p>
            <a:pPr>
              <a:spcBef>
                <a:spcPts val="600"/>
              </a:spcBef>
            </a:pPr>
            <a:r>
              <a:rPr lang="en-US" sz="1400" dirty="0" smtClean="0"/>
              <a:t>   The alignment guide pin screws into a threaded insert in the outside surface of one of the long APA side tubes. It engages with a slot in the outer side wall of the adjacent APA.</a:t>
            </a:r>
          </a:p>
          <a:p>
            <a:pPr>
              <a:spcBef>
                <a:spcPts val="600"/>
              </a:spcBef>
            </a:pPr>
            <a:r>
              <a:rPr lang="en-US" sz="1400" dirty="0" smtClean="0">
                <a:solidFill>
                  <a:srgbClr val="FF0000"/>
                </a:solidFill>
              </a:rPr>
              <a:t>    These alignment pins will have a G10 sleeve where they engage the other APA to maintain electrical insulation between APAs.</a:t>
            </a:r>
            <a:endParaRPr lang="en-US" sz="1400" dirty="0">
              <a:solidFill>
                <a:srgbClr val="FF0000"/>
              </a:solidFill>
            </a:endParaRPr>
          </a:p>
          <a:p>
            <a:pPr>
              <a:spcBef>
                <a:spcPts val="600"/>
              </a:spcBef>
            </a:pPr>
            <a:r>
              <a:rPr lang="en-US" sz="1400" dirty="0" smtClean="0"/>
              <a:t>   The capacitance between two adjacent APAs is about 1nF calculated from the facing area and distance.</a:t>
            </a:r>
          </a:p>
        </p:txBody>
      </p:sp>
      <p:sp>
        <p:nvSpPr>
          <p:cNvPr id="14" name="Title 1"/>
          <p:cNvSpPr txBox="1">
            <a:spLocks/>
          </p:cNvSpPr>
          <p:nvPr/>
        </p:nvSpPr>
        <p:spPr>
          <a:xfrm>
            <a:off x="457200" y="228600"/>
            <a:ext cx="8229600"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4" name="Footer Placeholder 3"/>
          <p:cNvSpPr>
            <a:spLocks noGrp="1"/>
          </p:cNvSpPr>
          <p:nvPr>
            <p:ph type="ftr" sz="quarter" idx="3"/>
          </p:nvPr>
        </p:nvSpPr>
        <p:spPr/>
        <p:txBody>
          <a:bodyPr/>
          <a:lstStyle/>
          <a:p>
            <a:pPr>
              <a:defRPr/>
            </a:pPr>
            <a:r>
              <a:rPr lang="en-US" smtClean="0"/>
              <a:t>APA Design Review</a:t>
            </a:r>
            <a:endParaRPr lang="en-US" dirty="0"/>
          </a:p>
        </p:txBody>
      </p:sp>
      <p:pic>
        <p:nvPicPr>
          <p:cNvPr id="15"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841448" y="3174055"/>
            <a:ext cx="2808550" cy="223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020322" y="5514731"/>
            <a:ext cx="3573261" cy="738664"/>
          </a:xfrm>
          <a:prstGeom prst="rect">
            <a:avLst/>
          </a:prstGeom>
        </p:spPr>
        <p:txBody>
          <a:bodyPr wrap="square">
            <a:spAutoFit/>
          </a:bodyPr>
          <a:lstStyle/>
          <a:p>
            <a:pPr>
              <a:spcBef>
                <a:spcPts val="600"/>
              </a:spcBef>
            </a:pPr>
            <a:r>
              <a:rPr lang="en-US" sz="1400" dirty="0"/>
              <a:t>Electrically, </a:t>
            </a:r>
            <a:r>
              <a:rPr lang="en-US" sz="1400" dirty="0">
                <a:solidFill>
                  <a:srgbClr val="C00000"/>
                </a:solidFill>
              </a:rPr>
              <a:t>the lifting rod holding the APA is </a:t>
            </a:r>
            <a:r>
              <a:rPr lang="en-US" sz="1400" dirty="0" smtClean="0">
                <a:solidFill>
                  <a:srgbClr val="C00000"/>
                </a:solidFill>
              </a:rPr>
              <a:t>insulated </a:t>
            </a:r>
            <a:r>
              <a:rPr lang="en-US" sz="1400" dirty="0">
                <a:solidFill>
                  <a:srgbClr val="C00000"/>
                </a:solidFill>
              </a:rPr>
              <a:t>from the APA lifting yoke</a:t>
            </a:r>
            <a:r>
              <a:rPr lang="en-US" sz="1400" dirty="0"/>
              <a:t> by PEEK washer and sleeve.</a:t>
            </a:r>
          </a:p>
        </p:txBody>
      </p:sp>
      <p:sp>
        <p:nvSpPr>
          <p:cNvPr id="7" name="TextBox 6"/>
          <p:cNvSpPr txBox="1"/>
          <p:nvPr/>
        </p:nvSpPr>
        <p:spPr>
          <a:xfrm>
            <a:off x="521871" y="2365793"/>
            <a:ext cx="3697550" cy="338554"/>
          </a:xfrm>
          <a:prstGeom prst="rect">
            <a:avLst/>
          </a:prstGeom>
          <a:noFill/>
        </p:spPr>
        <p:txBody>
          <a:bodyPr wrap="square" rtlCol="0">
            <a:spAutoFit/>
          </a:bodyPr>
          <a:lstStyle/>
          <a:p>
            <a:r>
              <a:rPr lang="en-US" sz="1600" dirty="0" smtClean="0"/>
              <a:t>Between adjacent APAs</a:t>
            </a:r>
            <a:endParaRPr lang="en-US" sz="1600" dirty="0"/>
          </a:p>
        </p:txBody>
      </p:sp>
      <p:sp>
        <p:nvSpPr>
          <p:cNvPr id="16" name="TextBox 15"/>
          <p:cNvSpPr txBox="1"/>
          <p:nvPr/>
        </p:nvSpPr>
        <p:spPr>
          <a:xfrm>
            <a:off x="5105400" y="1120088"/>
            <a:ext cx="3697550" cy="338554"/>
          </a:xfrm>
          <a:prstGeom prst="rect">
            <a:avLst/>
          </a:prstGeom>
          <a:noFill/>
        </p:spPr>
        <p:txBody>
          <a:bodyPr wrap="square" rtlCol="0">
            <a:spAutoFit/>
          </a:bodyPr>
          <a:lstStyle/>
          <a:p>
            <a:r>
              <a:rPr lang="en-US" sz="1600" dirty="0" smtClean="0"/>
              <a:t>APA to detector support rail</a:t>
            </a:r>
            <a:endParaRPr lang="en-US" sz="1600" dirty="0"/>
          </a:p>
        </p:txBody>
      </p:sp>
      <p:sp>
        <p:nvSpPr>
          <p:cNvPr id="8" name="TextBox 7"/>
          <p:cNvSpPr txBox="1"/>
          <p:nvPr/>
        </p:nvSpPr>
        <p:spPr>
          <a:xfrm>
            <a:off x="7514347" y="4735767"/>
            <a:ext cx="798990" cy="430887"/>
          </a:xfrm>
          <a:prstGeom prst="rect">
            <a:avLst/>
          </a:prstGeom>
          <a:noFill/>
        </p:spPr>
        <p:txBody>
          <a:bodyPr wrap="square" rtlCol="0">
            <a:spAutoFit/>
          </a:bodyPr>
          <a:lstStyle/>
          <a:p>
            <a:r>
              <a:rPr lang="en-US" sz="1050" dirty="0" smtClean="0"/>
              <a:t>CE </a:t>
            </a:r>
            <a:br>
              <a:rPr lang="en-US" sz="1050" dirty="0" smtClean="0"/>
            </a:br>
            <a:r>
              <a:rPr lang="en-US" sz="1050" dirty="0" smtClean="0"/>
              <a:t>box</a:t>
            </a:r>
            <a:endParaRPr lang="en-US" sz="1050" dirty="0"/>
          </a:p>
        </p:txBody>
      </p:sp>
      <p:sp>
        <p:nvSpPr>
          <p:cNvPr id="17" name="TextBox 16"/>
          <p:cNvSpPr txBox="1"/>
          <p:nvPr/>
        </p:nvSpPr>
        <p:spPr>
          <a:xfrm>
            <a:off x="6227096" y="4750725"/>
            <a:ext cx="798990" cy="430887"/>
          </a:xfrm>
          <a:prstGeom prst="rect">
            <a:avLst/>
          </a:prstGeom>
          <a:noFill/>
        </p:spPr>
        <p:txBody>
          <a:bodyPr wrap="square" rtlCol="0">
            <a:spAutoFit/>
          </a:bodyPr>
          <a:lstStyle/>
          <a:p>
            <a:r>
              <a:rPr lang="en-US" sz="1050" dirty="0" smtClean="0"/>
              <a:t>CE </a:t>
            </a:r>
            <a:br>
              <a:rPr lang="en-US" sz="1050" dirty="0" smtClean="0"/>
            </a:br>
            <a:r>
              <a:rPr lang="en-US" sz="1050" dirty="0" smtClean="0"/>
              <a:t>box</a:t>
            </a:r>
            <a:endParaRPr lang="en-US" sz="1050" dirty="0"/>
          </a:p>
        </p:txBody>
      </p:sp>
      <p:grpSp>
        <p:nvGrpSpPr>
          <p:cNvPr id="23" name="Group 22"/>
          <p:cNvGrpSpPr/>
          <p:nvPr/>
        </p:nvGrpSpPr>
        <p:grpSpPr>
          <a:xfrm>
            <a:off x="521871" y="2614576"/>
            <a:ext cx="2809237" cy="1485482"/>
            <a:chOff x="608635" y="1633206"/>
            <a:chExt cx="3631837" cy="1920460"/>
          </a:xfrm>
        </p:grpSpPr>
        <p:pic>
          <p:nvPicPr>
            <p:cNvPr id="18" name="Picture 1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6200000">
              <a:off x="1464324" y="777517"/>
              <a:ext cx="1920460" cy="3631837"/>
            </a:xfrm>
            <a:prstGeom prst="rect">
              <a:avLst/>
            </a:prstGeom>
          </p:spPr>
        </p:pic>
        <p:sp>
          <p:nvSpPr>
            <p:cNvPr id="12" name="TextBox 11"/>
            <p:cNvSpPr txBox="1"/>
            <p:nvPr/>
          </p:nvSpPr>
          <p:spPr>
            <a:xfrm>
              <a:off x="3055602" y="2362604"/>
              <a:ext cx="790601" cy="430887"/>
            </a:xfrm>
            <a:prstGeom prst="rect">
              <a:avLst/>
            </a:prstGeom>
            <a:noFill/>
          </p:spPr>
          <p:txBody>
            <a:bodyPr wrap="none" rtlCol="0">
              <a:spAutoFit/>
            </a:bodyPr>
            <a:lstStyle/>
            <a:p>
              <a:r>
                <a:rPr lang="en-US" sz="1050" dirty="0" smtClean="0"/>
                <a:t>alignment </a:t>
              </a:r>
              <a:br>
                <a:rPr lang="en-US" sz="1050" dirty="0" smtClean="0"/>
              </a:br>
              <a:r>
                <a:rPr lang="en-US" sz="1050" dirty="0" smtClean="0"/>
                <a:t>guide pin</a:t>
              </a:r>
              <a:endParaRPr lang="en-US" sz="1050" dirty="0"/>
            </a:p>
          </p:txBody>
        </p:sp>
        <p:sp>
          <p:nvSpPr>
            <p:cNvPr id="3" name="Rectangle 2"/>
            <p:cNvSpPr/>
            <p:nvPr/>
          </p:nvSpPr>
          <p:spPr>
            <a:xfrm>
              <a:off x="2029135" y="2481376"/>
              <a:ext cx="511747" cy="45719"/>
            </a:xfrm>
            <a:prstGeom prst="rect">
              <a:avLst/>
            </a:prstGeom>
            <a:solidFill>
              <a:schemeClr val="accent3">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029135" y="2675760"/>
              <a:ext cx="511747" cy="45719"/>
            </a:xfrm>
            <a:prstGeom prst="rect">
              <a:avLst/>
            </a:prstGeom>
            <a:solidFill>
              <a:schemeClr val="accent3">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072194" y="2077982"/>
              <a:ext cx="813043" cy="261610"/>
            </a:xfrm>
            <a:prstGeom prst="rect">
              <a:avLst/>
            </a:prstGeom>
            <a:noFill/>
          </p:spPr>
          <p:txBody>
            <a:bodyPr wrap="none" rtlCol="0">
              <a:spAutoFit/>
            </a:bodyPr>
            <a:lstStyle/>
            <a:p>
              <a:r>
                <a:rPr lang="en-US" sz="1050" dirty="0" smtClean="0"/>
                <a:t>G10 sleeve</a:t>
              </a:r>
              <a:endParaRPr lang="en-US" sz="1050" dirty="0"/>
            </a:p>
          </p:txBody>
        </p:sp>
        <p:cxnSp>
          <p:nvCxnSpPr>
            <p:cNvPr id="21" name="Straight Arrow Connector 20"/>
            <p:cNvCxnSpPr>
              <a:stCxn id="20" idx="3"/>
            </p:cNvCxnSpPr>
            <p:nvPr/>
          </p:nvCxnSpPr>
          <p:spPr>
            <a:xfrm>
              <a:off x="1885237" y="2208787"/>
              <a:ext cx="270450" cy="2954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p:nvPicPr>
        <p:blipFill rotWithShape="1">
          <a:blip r:embed="rId4" cstate="screen">
            <a:extLst>
              <a:ext uri="{28A0092B-C50C-407E-A947-70E740481C1C}">
                <a14:useLocalDpi xmlns:a14="http://schemas.microsoft.com/office/drawing/2010/main" val="0"/>
              </a:ext>
            </a:extLst>
          </a:blip>
          <a:srcRect l="21707" t="31534" r="22198" b="35873"/>
          <a:stretch/>
        </p:blipFill>
        <p:spPr>
          <a:xfrm>
            <a:off x="3496977" y="959619"/>
            <a:ext cx="5186649" cy="2328701"/>
          </a:xfrm>
          <a:prstGeom prst="rect">
            <a:avLst/>
          </a:prstGeom>
        </p:spPr>
      </p:pic>
      <p:cxnSp>
        <p:nvCxnSpPr>
          <p:cNvPr id="25" name="Straight Arrow Connector 24"/>
          <p:cNvCxnSpPr/>
          <p:nvPr/>
        </p:nvCxnSpPr>
        <p:spPr>
          <a:xfrm flipH="1">
            <a:off x="3331109" y="2880139"/>
            <a:ext cx="2380578" cy="6319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7195930" y="1422400"/>
            <a:ext cx="971827" cy="2531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2893391" y="1563757"/>
            <a:ext cx="2469322" cy="3092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521872" y="1120087"/>
            <a:ext cx="2371520" cy="738664"/>
          </a:xfrm>
          <a:prstGeom prst="rect">
            <a:avLst/>
          </a:prstGeom>
        </p:spPr>
        <p:txBody>
          <a:bodyPr wrap="square">
            <a:spAutoFit/>
          </a:bodyPr>
          <a:lstStyle/>
          <a:p>
            <a:pPr>
              <a:spcBef>
                <a:spcPts val="600"/>
              </a:spcBef>
            </a:pPr>
            <a:r>
              <a:rPr lang="en-US" sz="1400" dirty="0"/>
              <a:t>Electrically, </a:t>
            </a:r>
            <a:r>
              <a:rPr lang="en-US" sz="1400" dirty="0" smtClean="0">
                <a:solidFill>
                  <a:srgbClr val="C00000"/>
                </a:solidFill>
              </a:rPr>
              <a:t>the tie bar is insulated from one APA </a:t>
            </a:r>
            <a:r>
              <a:rPr lang="en-US" sz="1400" dirty="0" smtClean="0"/>
              <a:t>by a G10 mounting block.</a:t>
            </a:r>
            <a:endParaRPr lang="en-US" sz="1400" dirty="0"/>
          </a:p>
        </p:txBody>
      </p:sp>
    </p:spTree>
    <p:extLst>
      <p:ext uri="{BB962C8B-B14F-4D97-AF65-F5344CB8AC3E}">
        <p14:creationId xmlns:p14="http://schemas.microsoft.com/office/powerpoint/2010/main" val="3080747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Mounting Cold Electronics Modules</a:t>
            </a:r>
            <a:endParaRPr lang="en-US" sz="2800" dirty="0"/>
          </a:p>
        </p:txBody>
      </p:sp>
      <p:sp>
        <p:nvSpPr>
          <p:cNvPr id="5" name="Date Placeholder 4"/>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708291" y="1460302"/>
            <a:ext cx="4753361" cy="445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9688" y="1422202"/>
            <a:ext cx="2596196" cy="445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03266" y="4057480"/>
            <a:ext cx="1097072" cy="307777"/>
          </a:xfrm>
          <a:prstGeom prst="rect">
            <a:avLst/>
          </a:prstGeom>
          <a:noFill/>
        </p:spPr>
        <p:txBody>
          <a:bodyPr wrap="square" rtlCol="0">
            <a:spAutoFit/>
          </a:bodyPr>
          <a:lstStyle/>
          <a:p>
            <a:r>
              <a:rPr lang="en-US" sz="1400" dirty="0" smtClean="0">
                <a:solidFill>
                  <a:schemeClr val="bg2"/>
                </a:solidFill>
              </a:rPr>
              <a:t>CR board</a:t>
            </a:r>
            <a:endParaRPr lang="en-US" sz="1400" dirty="0">
              <a:solidFill>
                <a:schemeClr val="bg2"/>
              </a:solidFill>
            </a:endParaRPr>
          </a:p>
        </p:txBody>
      </p:sp>
      <p:sp>
        <p:nvSpPr>
          <p:cNvPr id="20" name="TextBox 19"/>
          <p:cNvSpPr txBox="1"/>
          <p:nvPr/>
        </p:nvSpPr>
        <p:spPr>
          <a:xfrm>
            <a:off x="1475527" y="4829005"/>
            <a:ext cx="1352550" cy="523220"/>
          </a:xfrm>
          <a:prstGeom prst="rect">
            <a:avLst/>
          </a:prstGeom>
          <a:noFill/>
        </p:spPr>
        <p:txBody>
          <a:bodyPr wrap="square" rtlCol="0">
            <a:spAutoFit/>
          </a:bodyPr>
          <a:lstStyle/>
          <a:p>
            <a:r>
              <a:rPr lang="en-US" sz="1400" dirty="0" smtClean="0">
                <a:solidFill>
                  <a:schemeClr val="bg2"/>
                </a:solidFill>
              </a:rPr>
              <a:t>Wire Bonding Board Stack</a:t>
            </a:r>
            <a:endParaRPr lang="en-US" sz="1400" dirty="0">
              <a:solidFill>
                <a:schemeClr val="bg2"/>
              </a:solidFill>
            </a:endParaRPr>
          </a:p>
        </p:txBody>
      </p:sp>
      <p:sp>
        <p:nvSpPr>
          <p:cNvPr id="22" name="TextBox 21"/>
          <p:cNvSpPr txBox="1"/>
          <p:nvPr/>
        </p:nvSpPr>
        <p:spPr>
          <a:xfrm>
            <a:off x="1475527" y="2933530"/>
            <a:ext cx="1097072" cy="307777"/>
          </a:xfrm>
          <a:prstGeom prst="rect">
            <a:avLst/>
          </a:prstGeom>
          <a:noFill/>
        </p:spPr>
        <p:txBody>
          <a:bodyPr wrap="square" rtlCol="0">
            <a:spAutoFit/>
          </a:bodyPr>
          <a:lstStyle/>
          <a:p>
            <a:r>
              <a:rPr lang="en-US" sz="1400" dirty="0" smtClean="0">
                <a:solidFill>
                  <a:schemeClr val="bg2"/>
                </a:solidFill>
              </a:rPr>
              <a:t>CE Box</a:t>
            </a:r>
            <a:endParaRPr lang="en-US" sz="1400" dirty="0">
              <a:solidFill>
                <a:schemeClr val="bg2"/>
              </a:solidFill>
            </a:endParaRPr>
          </a:p>
        </p:txBody>
      </p:sp>
      <p:sp>
        <p:nvSpPr>
          <p:cNvPr id="4" name="Footer Placeholder 3"/>
          <p:cNvSpPr>
            <a:spLocks noGrp="1"/>
          </p:cNvSpPr>
          <p:nvPr>
            <p:ph type="ftr" sz="quarter" idx="3"/>
          </p:nvPr>
        </p:nvSpPr>
        <p:spPr/>
        <p:txBody>
          <a:bodyPr/>
          <a:lstStyle/>
          <a:p>
            <a:pPr>
              <a:defRPr/>
            </a:pPr>
            <a:r>
              <a:rPr lang="en-US" smtClean="0"/>
              <a:t>APA Design Review</a:t>
            </a:r>
            <a:endParaRPr lang="en-US" dirty="0"/>
          </a:p>
        </p:txBody>
      </p:sp>
      <p:sp>
        <p:nvSpPr>
          <p:cNvPr id="6" name="TextBox 5"/>
          <p:cNvSpPr txBox="1"/>
          <p:nvPr/>
        </p:nvSpPr>
        <p:spPr>
          <a:xfrm>
            <a:off x="2024063" y="1197419"/>
            <a:ext cx="2629748" cy="1169551"/>
          </a:xfrm>
          <a:prstGeom prst="rect">
            <a:avLst/>
          </a:prstGeom>
          <a:solidFill>
            <a:schemeClr val="bg1">
              <a:lumMod val="95000"/>
            </a:schemeClr>
          </a:solidFill>
        </p:spPr>
        <p:txBody>
          <a:bodyPr wrap="square" rtlCol="0">
            <a:spAutoFit/>
          </a:bodyPr>
          <a:lstStyle/>
          <a:p>
            <a:r>
              <a:rPr lang="en-US" sz="1400" dirty="0" smtClean="0"/>
              <a:t>To ensure good electrical connection between the FEMB and the APA frame, </a:t>
            </a:r>
            <a:r>
              <a:rPr lang="en-US" sz="1400" dirty="0"/>
              <a:t>a</a:t>
            </a:r>
            <a:r>
              <a:rPr lang="en-US" sz="1400" dirty="0" smtClean="0"/>
              <a:t> “grounding” braid may be needed between the CE box and the APA frame</a:t>
            </a:r>
            <a:endParaRPr lang="en-US" sz="1400" dirty="0"/>
          </a:p>
        </p:txBody>
      </p:sp>
    </p:spTree>
    <p:extLst>
      <p:ext uri="{BB962C8B-B14F-4D97-AF65-F5344CB8AC3E}">
        <p14:creationId xmlns:p14="http://schemas.microsoft.com/office/powerpoint/2010/main" val="2048932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yubo.BNL\Documents\LBNE\TPC\bias\tpc_wire_bias.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21239" y="2106299"/>
            <a:ext cx="5167649" cy="36209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001303" y="2397465"/>
            <a:ext cx="2015512" cy="151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5235" y="1305357"/>
            <a:ext cx="5287335" cy="633354"/>
          </a:xfrm>
          <a:prstGeom prst="rect">
            <a:avLst/>
          </a:prstGeom>
          <a:solidFill>
            <a:schemeClr val="bg1"/>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Bias Voltages on the Wires</a:t>
            </a:r>
            <a:endParaRPr lang="en-US" dirty="0"/>
          </a:p>
        </p:txBody>
      </p:sp>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6115" t="8567" r="8284" b="11483"/>
          <a:stretch/>
        </p:blipFill>
        <p:spPr bwMode="auto">
          <a:xfrm>
            <a:off x="619119" y="1348548"/>
            <a:ext cx="990231" cy="49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703173" y="1408404"/>
            <a:ext cx="4031950" cy="42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2835" y="914400"/>
            <a:ext cx="7261988" cy="369332"/>
          </a:xfrm>
          <a:prstGeom prst="rect">
            <a:avLst/>
          </a:prstGeom>
          <a:noFill/>
        </p:spPr>
        <p:txBody>
          <a:bodyPr wrap="none" rtlCol="0">
            <a:spAutoFit/>
          </a:bodyPr>
          <a:lstStyle/>
          <a:p>
            <a:r>
              <a:rPr lang="en-US" dirty="0" smtClean="0"/>
              <a:t>Transparency condition: </a:t>
            </a:r>
            <a:r>
              <a:rPr lang="en-US" sz="1200" dirty="0" smtClean="0"/>
              <a:t>(</a:t>
            </a:r>
            <a:r>
              <a:rPr lang="en-US" sz="1200" dirty="0"/>
              <a:t>O. Bunemann et al., Canadian Journal of Research, v A27 (1949) </a:t>
            </a:r>
            <a:r>
              <a:rPr lang="en-US" sz="1200" dirty="0" smtClean="0"/>
              <a:t>pp191‐206)</a:t>
            </a:r>
            <a:endParaRPr lang="en-US" dirty="0"/>
          </a:p>
        </p:txBody>
      </p:sp>
      <p:sp>
        <p:nvSpPr>
          <p:cNvPr id="9" name="TextBox 8"/>
          <p:cNvSpPr txBox="1"/>
          <p:nvPr/>
        </p:nvSpPr>
        <p:spPr>
          <a:xfrm>
            <a:off x="4448076" y="2008568"/>
            <a:ext cx="4568739" cy="2123658"/>
          </a:xfrm>
          <a:prstGeom prst="rect">
            <a:avLst/>
          </a:prstGeom>
          <a:noFill/>
        </p:spPr>
        <p:txBody>
          <a:bodyPr wrap="square" rtlCol="0">
            <a:spAutoFit/>
          </a:bodyPr>
          <a:lstStyle/>
          <a:p>
            <a:pPr>
              <a:spcBef>
                <a:spcPts val="1200"/>
              </a:spcBef>
            </a:pPr>
            <a:r>
              <a:rPr lang="en-US" sz="1400" dirty="0" smtClean="0"/>
              <a:t>To get the field between the wire plane, we need to run electrostatic FEA.</a:t>
            </a:r>
          </a:p>
          <a:p>
            <a:pPr>
              <a:spcBef>
                <a:spcPts val="1200"/>
              </a:spcBef>
            </a:pPr>
            <a:r>
              <a:rPr lang="en-US" sz="1400" dirty="0" smtClean="0"/>
              <a:t>Boundary conditions: </a:t>
            </a:r>
            <a:br>
              <a:rPr lang="en-US" sz="1400" dirty="0" smtClean="0"/>
            </a:br>
            <a:r>
              <a:rPr lang="en-US" sz="1400" dirty="0" smtClean="0"/>
              <a:t>500V/cm drift, 0V on the mesh.</a:t>
            </a:r>
          </a:p>
          <a:p>
            <a:pPr>
              <a:spcBef>
                <a:spcPts val="1200"/>
              </a:spcBef>
            </a:pPr>
            <a:r>
              <a:rPr lang="en-US" sz="1400" dirty="0" smtClean="0"/>
              <a:t>Used Maxwell 2D, adjust the bias </a:t>
            </a:r>
            <a:br>
              <a:rPr lang="en-US" sz="1400" dirty="0" smtClean="0"/>
            </a:br>
            <a:r>
              <a:rPr lang="en-US" sz="1400" dirty="0" smtClean="0"/>
              <a:t>voltages on the wire planes until </a:t>
            </a:r>
            <a:br>
              <a:rPr lang="en-US" sz="1400" dirty="0" smtClean="0"/>
            </a:br>
            <a:r>
              <a:rPr lang="en-US" sz="1400" dirty="0" smtClean="0"/>
              <a:t>saddle points emerge on the </a:t>
            </a:r>
            <a:br>
              <a:rPr lang="en-US" sz="1400" dirty="0" smtClean="0"/>
            </a:br>
            <a:r>
              <a:rPr lang="en-US" sz="1400" dirty="0" smtClean="0"/>
              <a:t>upstream side of the induction wires.</a:t>
            </a:r>
            <a:endParaRPr lang="en-US" sz="1400" dirty="0"/>
          </a:p>
        </p:txBody>
      </p:sp>
      <p:sp>
        <p:nvSpPr>
          <p:cNvPr id="10" name="TextBox 9"/>
          <p:cNvSpPr txBox="1"/>
          <p:nvPr/>
        </p:nvSpPr>
        <p:spPr>
          <a:xfrm>
            <a:off x="7644823" y="3216426"/>
            <a:ext cx="559769" cy="338554"/>
          </a:xfrm>
          <a:prstGeom prst="rect">
            <a:avLst/>
          </a:prstGeom>
          <a:noFill/>
        </p:spPr>
        <p:txBody>
          <a:bodyPr wrap="none" rtlCol="0">
            <a:spAutoFit/>
          </a:bodyPr>
          <a:lstStyle/>
          <a:p>
            <a:r>
              <a:rPr lang="en-US" sz="1600" dirty="0" smtClean="0"/>
              <a:t>wire</a:t>
            </a:r>
            <a:endParaRPr lang="en-US" sz="1600" dirty="0"/>
          </a:p>
        </p:txBody>
      </p:sp>
      <p:sp>
        <p:nvSpPr>
          <p:cNvPr id="30" name="Rectangle 29"/>
          <p:cNvSpPr/>
          <p:nvPr/>
        </p:nvSpPr>
        <p:spPr>
          <a:xfrm>
            <a:off x="5392390" y="4198362"/>
            <a:ext cx="3269896" cy="1384995"/>
          </a:xfrm>
          <a:prstGeom prst="rect">
            <a:avLst/>
          </a:prstGeom>
        </p:spPr>
        <p:txBody>
          <a:bodyPr wrap="square">
            <a:spAutoFit/>
          </a:bodyPr>
          <a:lstStyle/>
          <a:p>
            <a:r>
              <a:rPr lang="en-US" sz="1400" dirty="0" smtClean="0"/>
              <a:t>At 4.7/4.8mm wire pitch, the minimum bias voltages needed are:</a:t>
            </a:r>
          </a:p>
          <a:p>
            <a:r>
              <a:rPr lang="en-US" sz="1400" dirty="0" smtClean="0"/>
              <a:t>V</a:t>
            </a:r>
            <a:r>
              <a:rPr lang="en-US" sz="1400" baseline="-25000" dirty="0" smtClean="0"/>
              <a:t>G</a:t>
            </a:r>
            <a:r>
              <a:rPr lang="en-US" sz="1400" dirty="0" smtClean="0"/>
              <a:t> = -655V</a:t>
            </a:r>
          </a:p>
          <a:p>
            <a:r>
              <a:rPr lang="en-US" sz="1400" dirty="0" smtClean="0"/>
              <a:t>V</a:t>
            </a:r>
            <a:r>
              <a:rPr lang="en-US" sz="1400" baseline="-25000" dirty="0" smtClean="0"/>
              <a:t>U</a:t>
            </a:r>
            <a:r>
              <a:rPr lang="en-US" sz="1400" dirty="0" smtClean="0"/>
              <a:t> = -365V</a:t>
            </a:r>
          </a:p>
          <a:p>
            <a:r>
              <a:rPr lang="en-US" sz="1400" dirty="0" smtClean="0"/>
              <a:t>V</a:t>
            </a:r>
            <a:r>
              <a:rPr lang="en-US" sz="1400" baseline="-25000" dirty="0" smtClean="0"/>
              <a:t>V</a:t>
            </a:r>
            <a:r>
              <a:rPr lang="en-US" sz="1400" dirty="0" smtClean="0"/>
              <a:t> = 0</a:t>
            </a:r>
          </a:p>
          <a:p>
            <a:r>
              <a:rPr lang="en-US" sz="1400" dirty="0" smtClean="0"/>
              <a:t>V</a:t>
            </a:r>
            <a:r>
              <a:rPr lang="en-US" sz="1400" baseline="-25000" dirty="0" smtClean="0"/>
              <a:t>X</a:t>
            </a:r>
            <a:r>
              <a:rPr lang="en-US" sz="1400" dirty="0" smtClean="0"/>
              <a:t> = +860V</a:t>
            </a:r>
          </a:p>
        </p:txBody>
      </p:sp>
      <p:sp>
        <p:nvSpPr>
          <p:cNvPr id="4" name="TextBox 3"/>
          <p:cNvSpPr txBox="1"/>
          <p:nvPr/>
        </p:nvSpPr>
        <p:spPr>
          <a:xfrm>
            <a:off x="5932627" y="1408404"/>
            <a:ext cx="2962656" cy="600164"/>
          </a:xfrm>
          <a:prstGeom prst="rect">
            <a:avLst/>
          </a:prstGeom>
          <a:noFill/>
        </p:spPr>
        <p:txBody>
          <a:bodyPr wrap="square" rtlCol="0">
            <a:spAutoFit/>
          </a:bodyPr>
          <a:lstStyle/>
          <a:p>
            <a:r>
              <a:rPr lang="en-US" sz="1100" dirty="0"/>
              <a:t>The field ratio needs to be greater than 1.22 for a grid with 150 </a:t>
            </a:r>
            <a:r>
              <a:rPr lang="en-US" sz="1100" dirty="0" err="1"/>
              <a:t>μm</a:t>
            </a:r>
            <a:r>
              <a:rPr lang="en-US" sz="1100" dirty="0"/>
              <a:t> wires at 4.7 mm pitch.  </a:t>
            </a:r>
          </a:p>
          <a:p>
            <a:endParaRPr lang="en-US" sz="1100" dirty="0"/>
          </a:p>
        </p:txBody>
      </p:sp>
      <p:sp>
        <p:nvSpPr>
          <p:cNvPr id="22" name="Rectangle 21"/>
          <p:cNvSpPr/>
          <p:nvPr/>
        </p:nvSpPr>
        <p:spPr>
          <a:xfrm>
            <a:off x="497910" y="5727267"/>
            <a:ext cx="8164376" cy="276999"/>
          </a:xfrm>
          <a:prstGeom prst="rect">
            <a:avLst/>
          </a:prstGeom>
        </p:spPr>
        <p:txBody>
          <a:bodyPr wrap="square">
            <a:spAutoFit/>
          </a:bodyPr>
          <a:lstStyle/>
          <a:p>
            <a:endParaRPr lang="en-US" sz="1200" dirty="0" smtClean="0"/>
          </a:p>
        </p:txBody>
      </p:sp>
      <p:sp>
        <p:nvSpPr>
          <p:cNvPr id="16" name="TextBox 15"/>
          <p:cNvSpPr txBox="1"/>
          <p:nvPr/>
        </p:nvSpPr>
        <p:spPr>
          <a:xfrm>
            <a:off x="535234" y="5865607"/>
            <a:ext cx="8013961" cy="523220"/>
          </a:xfrm>
          <a:prstGeom prst="rect">
            <a:avLst/>
          </a:prstGeom>
          <a:noFill/>
        </p:spPr>
        <p:txBody>
          <a:bodyPr wrap="square" rtlCol="0">
            <a:spAutoFit/>
          </a:bodyPr>
          <a:lstStyle/>
          <a:p>
            <a:pPr>
              <a:spcBef>
                <a:spcPts val="1200"/>
              </a:spcBef>
            </a:pPr>
            <a:r>
              <a:rPr lang="en-US" sz="1400" dirty="0" smtClean="0"/>
              <a:t>Glenn Horton-Smith has developed analytical calculations to derive the transparency conditions: </a:t>
            </a:r>
            <a:r>
              <a:rPr lang="en-US" sz="1400" dirty="0" err="1" smtClean="0"/>
              <a:t>MicroBooNE</a:t>
            </a:r>
            <a:r>
              <a:rPr lang="en-US" sz="1400" dirty="0" smtClean="0"/>
              <a:t> </a:t>
            </a:r>
            <a:r>
              <a:rPr lang="en-US" sz="1400" dirty="0" err="1" smtClean="0"/>
              <a:t>docdb</a:t>
            </a:r>
            <a:r>
              <a:rPr lang="en-US" sz="1400" dirty="0" smtClean="0"/>
              <a:t> 4708</a:t>
            </a:r>
            <a:endParaRPr lang="en-US" sz="1400" dirty="0"/>
          </a:p>
        </p:txBody>
      </p:sp>
      <p:sp>
        <p:nvSpPr>
          <p:cNvPr id="5" name="Date Placeholder 4"/>
          <p:cNvSpPr>
            <a:spLocks noGrp="1"/>
          </p:cNvSpPr>
          <p:nvPr>
            <p:ph type="dt" sz="half" idx="2"/>
          </p:nvPr>
        </p:nvSpPr>
        <p:spPr/>
        <p:txBody>
          <a:bodyPr/>
          <a:lstStyle/>
          <a:p>
            <a:pPr>
              <a:defRPr/>
            </a:pPr>
            <a:r>
              <a:rPr lang="en-US" smtClean="0">
                <a:latin typeface="Helvetica"/>
                <a:cs typeface="Helvetica"/>
              </a:rPr>
              <a:t>6/13/2016</a:t>
            </a:r>
            <a:endParaRPr lang="en-US" dirty="0">
              <a:latin typeface="Helvetica"/>
              <a:cs typeface="Helvetica"/>
            </a:endParaRPr>
          </a:p>
        </p:txBody>
      </p:sp>
      <p:sp>
        <p:nvSpPr>
          <p:cNvPr id="11" name="Footer Placeholder 10"/>
          <p:cNvSpPr>
            <a:spLocks noGrp="1"/>
          </p:cNvSpPr>
          <p:nvPr>
            <p:ph type="ftr" sz="quarter" idx="3"/>
          </p:nvPr>
        </p:nvSpPr>
        <p:spPr/>
        <p:txBody>
          <a:bodyPr/>
          <a:lstStyle/>
          <a:p>
            <a:pPr>
              <a:defRPr/>
            </a:pPr>
            <a:r>
              <a:rPr lang="en-US" smtClean="0"/>
              <a:t>APA Design Review</a:t>
            </a:r>
            <a:endParaRPr lang="en-US" dirty="0"/>
          </a:p>
        </p:txBody>
      </p:sp>
      <p:sp>
        <p:nvSpPr>
          <p:cNvPr id="12" name="Slide Number Placeholder 11"/>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Tree>
    <p:extLst>
      <p:ext uri="{BB962C8B-B14F-4D97-AF65-F5344CB8AC3E}">
        <p14:creationId xmlns:p14="http://schemas.microsoft.com/office/powerpoint/2010/main" val="3594409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Dune Template_051215">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14676</TotalTime>
  <Words>2745</Words>
  <Application>Microsoft Office PowerPoint</Application>
  <PresentationFormat>On-screen Show (4:3)</PresentationFormat>
  <Paragraphs>359</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Dune Template_051215</vt:lpstr>
      <vt:lpstr>LBNF Content-Footer Theme</vt:lpstr>
      <vt:lpstr>APA Electrical Overview and Interfaces</vt:lpstr>
      <vt:lpstr>Outline</vt:lpstr>
      <vt:lpstr>NP04 TPC Readout</vt:lpstr>
      <vt:lpstr>APA with Integrated Cold Electronics</vt:lpstr>
      <vt:lpstr>ProtoDUNE electrical connections within the cryostat    The Commandments:</vt:lpstr>
      <vt:lpstr>ProtoDUNE APA Cable Routing Plan</vt:lpstr>
      <vt:lpstr>APA Mechanical Interconnect (electrically insulated)</vt:lpstr>
      <vt:lpstr>Mounting Cold Electronics Modules</vt:lpstr>
      <vt:lpstr>Bias Voltages on the Wires</vt:lpstr>
      <vt:lpstr>Bias Voltages Sensitivity to Wire Plane Spacing</vt:lpstr>
      <vt:lpstr>ProtoDUNE APA Bias Schematic Diagram</vt:lpstr>
      <vt:lpstr>Choice of the Bias Circuit Components</vt:lpstr>
      <vt:lpstr>Choice of the Bias Circuit Components</vt:lpstr>
      <vt:lpstr>Choice of the Bias Circuit Components</vt:lpstr>
      <vt:lpstr>Field Shaping Near the Gap Between APAs </vt:lpstr>
      <vt:lpstr>APA Interfaces</vt:lpstr>
      <vt:lpstr>Interface to the Photon Detectors (electrically connected to the crysostat only at the PD feedthroughh)</vt:lpstr>
      <vt:lpstr>Interface to the Photon Detectors</vt:lpstr>
      <vt:lpstr>Interface to the Photon Detectors</vt:lpstr>
      <vt:lpstr>Interface to the Photon Detectors</vt:lpstr>
      <vt:lpstr>Interface to the Field Cage</vt:lpstr>
      <vt:lpstr>Interface to the Top Field Cage, Mechanical</vt:lpstr>
      <vt:lpstr>Interface to the Top Field Cage, Electrical</vt:lpstr>
      <vt:lpstr>Interface to the End Wall Field Cage</vt:lpstr>
      <vt:lpstr>Interface to the Detector Support System</vt:lpstr>
      <vt:lpstr>Interface to the Cryogenic System</vt:lpstr>
      <vt:lpstr>Summary</vt:lpstr>
      <vt:lpstr>Backup slides</vt:lpstr>
      <vt:lpstr>APA-CE Integration Tests</vt:lpstr>
      <vt:lpstr>Ash River Trial Assembly</vt:lpstr>
      <vt:lpstr>Other Grounding Related Items</vt:lpstr>
    </vt:vector>
  </TitlesOfParts>
  <Company>Sandbox Studio</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PowerPoint Presentation</dc:title>
  <dc:creator>Sandbox Studio</dc:creator>
  <dc:description>Modified by A. Weber</dc:description>
  <cp:lastModifiedBy>Bo Yu</cp:lastModifiedBy>
  <cp:revision>339</cp:revision>
  <dcterms:created xsi:type="dcterms:W3CDTF">2015-04-30T14:29:22Z</dcterms:created>
  <dcterms:modified xsi:type="dcterms:W3CDTF">2016-07-13T17:05:18Z</dcterms:modified>
</cp:coreProperties>
</file>