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56" r:id="rId2"/>
    <p:sldId id="257" r:id="rId3"/>
    <p:sldId id="273" r:id="rId4"/>
    <p:sldId id="274" r:id="rId5"/>
    <p:sldId id="259" r:id="rId6"/>
    <p:sldId id="260" r:id="rId7"/>
    <p:sldId id="262" r:id="rId8"/>
    <p:sldId id="263" r:id="rId9"/>
    <p:sldId id="275" r:id="rId10"/>
    <p:sldId id="266" r:id="rId11"/>
    <p:sldId id="267" r:id="rId12"/>
    <p:sldId id="268" r:id="rId13"/>
    <p:sldId id="269" r:id="rId14"/>
    <p:sldId id="27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49" autoAdjust="0"/>
  </p:normalViewPr>
  <p:slideViewPr>
    <p:cSldViewPr snapToGrid="0" snapToObjects="1">
      <p:cViewPr varScale="1">
        <p:scale>
          <a:sx n="98" d="100"/>
          <a:sy n="98" d="100"/>
        </p:scale>
        <p:origin x="-104"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C38CD4-F01E-F24C-B9A3-DB5514A31D80}" type="datetimeFigureOut">
              <a:rPr lang="en-US" smtClean="0"/>
              <a:t>7/12/16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C13211-6E87-0046-B98B-52D79A4EDB46}" type="slidenum">
              <a:rPr lang="en-US" smtClean="0"/>
              <a:t>‹#›</a:t>
            </a:fld>
            <a:endParaRPr lang="en-US"/>
          </a:p>
        </p:txBody>
      </p:sp>
    </p:spTree>
    <p:extLst>
      <p:ext uri="{BB962C8B-B14F-4D97-AF65-F5344CB8AC3E}">
        <p14:creationId xmlns:p14="http://schemas.microsoft.com/office/powerpoint/2010/main" val="2002233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27DDFA-7E37-3846-A3E9-7ADB18BFB53A}" type="datetimeFigureOut">
              <a:rPr lang="en-US" smtClean="0"/>
              <a:t>7/12/16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DC16B-437C-7241-A646-7BE34D4FE7C3}" type="slidenum">
              <a:rPr lang="en-US" smtClean="0"/>
              <a:t>‹#›</a:t>
            </a:fld>
            <a:endParaRPr lang="en-US"/>
          </a:p>
        </p:txBody>
      </p:sp>
    </p:spTree>
    <p:extLst>
      <p:ext uri="{BB962C8B-B14F-4D97-AF65-F5344CB8AC3E}">
        <p14:creationId xmlns:p14="http://schemas.microsoft.com/office/powerpoint/2010/main" val="3062783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a:t>
            </a:fld>
            <a:endParaRPr lang="en-US"/>
          </a:p>
        </p:txBody>
      </p:sp>
    </p:spTree>
    <p:extLst>
      <p:ext uri="{BB962C8B-B14F-4D97-AF65-F5344CB8AC3E}">
        <p14:creationId xmlns:p14="http://schemas.microsoft.com/office/powerpoint/2010/main" val="382470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a:t>
            </a:fld>
            <a:endParaRPr lang="en-US"/>
          </a:p>
        </p:txBody>
      </p:sp>
    </p:spTree>
    <p:extLst>
      <p:ext uri="{BB962C8B-B14F-4D97-AF65-F5344CB8AC3E}">
        <p14:creationId xmlns:p14="http://schemas.microsoft.com/office/powerpoint/2010/main" val="209235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a:t>
            </a:fld>
            <a:endParaRPr lang="en-US"/>
          </a:p>
        </p:txBody>
      </p:sp>
    </p:spTree>
    <p:extLst>
      <p:ext uri="{BB962C8B-B14F-4D97-AF65-F5344CB8AC3E}">
        <p14:creationId xmlns:p14="http://schemas.microsoft.com/office/powerpoint/2010/main" val="84476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a:t>
            </a:fld>
            <a:endParaRPr lang="en-US"/>
          </a:p>
        </p:txBody>
      </p:sp>
    </p:spTree>
    <p:extLst>
      <p:ext uri="{BB962C8B-B14F-4D97-AF65-F5344CB8AC3E}">
        <p14:creationId xmlns:p14="http://schemas.microsoft.com/office/powerpoint/2010/main" val="263135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a:t>
            </a:fld>
            <a:endParaRPr lang="en-US"/>
          </a:p>
        </p:txBody>
      </p:sp>
    </p:spTree>
    <p:extLst>
      <p:ext uri="{BB962C8B-B14F-4D97-AF65-F5344CB8AC3E}">
        <p14:creationId xmlns:p14="http://schemas.microsoft.com/office/powerpoint/2010/main" val="159744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July 13 -14, 2016</a:t>
            </a:r>
            <a:endParaRPr lang="en-US"/>
          </a:p>
        </p:txBody>
      </p:sp>
      <p:sp>
        <p:nvSpPr>
          <p:cNvPr id="6" name="Footer Placeholder 5"/>
          <p:cNvSpPr>
            <a:spLocks noGrp="1"/>
          </p:cNvSpPr>
          <p:nvPr>
            <p:ph type="ftr" sz="quarter" idx="11"/>
          </p:nvPr>
        </p:nvSpPr>
        <p:spPr/>
        <p:txBody>
          <a:bodyPr/>
          <a:lstStyle/>
          <a:p>
            <a:r>
              <a:rPr lang="en-US" smtClean="0"/>
              <a:t>APA Design Review</a:t>
            </a:r>
            <a:endParaRPr lang="en-US"/>
          </a:p>
        </p:txBody>
      </p:sp>
      <p:sp>
        <p:nvSpPr>
          <p:cNvPr id="7" name="Slide Number Placeholder 6"/>
          <p:cNvSpPr>
            <a:spLocks noGrp="1"/>
          </p:cNvSpPr>
          <p:nvPr>
            <p:ph type="sldNum" sz="quarter" idx="12"/>
          </p:nvPr>
        </p:nvSpPr>
        <p:spPr/>
        <p:txBody>
          <a:bodyPr/>
          <a:lstStyle/>
          <a:p>
            <a:fld id="{76BCDD54-F490-3E47-9A8A-42F8BBE19157}" type="slidenum">
              <a:rPr lang="en-US" smtClean="0"/>
              <a:t>‹#›</a:t>
            </a:fld>
            <a:endParaRPr lang="en-US"/>
          </a:p>
        </p:txBody>
      </p:sp>
    </p:spTree>
    <p:extLst>
      <p:ext uri="{BB962C8B-B14F-4D97-AF65-F5344CB8AC3E}">
        <p14:creationId xmlns:p14="http://schemas.microsoft.com/office/powerpoint/2010/main" val="291831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July 13 -14, 2016</a:t>
            </a:r>
            <a:endParaRPr lang="en-US"/>
          </a:p>
        </p:txBody>
      </p:sp>
      <p:sp>
        <p:nvSpPr>
          <p:cNvPr id="8" name="Footer Placeholder 7"/>
          <p:cNvSpPr>
            <a:spLocks noGrp="1"/>
          </p:cNvSpPr>
          <p:nvPr>
            <p:ph type="ftr" sz="quarter" idx="11"/>
          </p:nvPr>
        </p:nvSpPr>
        <p:spPr/>
        <p:txBody>
          <a:bodyPr/>
          <a:lstStyle/>
          <a:p>
            <a:r>
              <a:rPr lang="en-US" smtClean="0"/>
              <a:t>APA Design Review</a:t>
            </a:r>
            <a:endParaRPr lang="en-US"/>
          </a:p>
        </p:txBody>
      </p:sp>
      <p:sp>
        <p:nvSpPr>
          <p:cNvPr id="9" name="Slide Number Placeholder 8"/>
          <p:cNvSpPr>
            <a:spLocks noGrp="1"/>
          </p:cNvSpPr>
          <p:nvPr>
            <p:ph type="sldNum" sz="quarter" idx="12"/>
          </p:nvPr>
        </p:nvSpPr>
        <p:spPr/>
        <p:txBody>
          <a:bodyPr/>
          <a:lstStyle/>
          <a:p>
            <a:fld id="{76BCDD54-F490-3E47-9A8A-42F8BBE19157}" type="slidenum">
              <a:rPr lang="en-US" smtClean="0"/>
              <a:t>‹#›</a:t>
            </a:fld>
            <a:endParaRPr lang="en-US"/>
          </a:p>
        </p:txBody>
      </p:sp>
    </p:spTree>
    <p:extLst>
      <p:ext uri="{BB962C8B-B14F-4D97-AF65-F5344CB8AC3E}">
        <p14:creationId xmlns:p14="http://schemas.microsoft.com/office/powerpoint/2010/main" val="52938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July 13 -14, 2016</a:t>
            </a:r>
            <a:endParaRPr lang="en-US"/>
          </a:p>
        </p:txBody>
      </p:sp>
      <p:sp>
        <p:nvSpPr>
          <p:cNvPr id="4" name="Footer Placeholder 3"/>
          <p:cNvSpPr>
            <a:spLocks noGrp="1"/>
          </p:cNvSpPr>
          <p:nvPr>
            <p:ph type="ftr" sz="quarter" idx="11"/>
          </p:nvPr>
        </p:nvSpPr>
        <p:spPr/>
        <p:txBody>
          <a:bodyPr/>
          <a:lstStyle/>
          <a:p>
            <a:r>
              <a:rPr lang="en-US" smtClean="0"/>
              <a:t>APA Design Review</a:t>
            </a:r>
            <a:endParaRPr lang="en-US"/>
          </a:p>
        </p:txBody>
      </p:sp>
      <p:sp>
        <p:nvSpPr>
          <p:cNvPr id="5" name="Slide Number Placeholder 4"/>
          <p:cNvSpPr>
            <a:spLocks noGrp="1"/>
          </p:cNvSpPr>
          <p:nvPr>
            <p:ph type="sldNum" sz="quarter" idx="12"/>
          </p:nvPr>
        </p:nvSpPr>
        <p:spPr/>
        <p:txBody>
          <a:bodyPr/>
          <a:lstStyle/>
          <a:p>
            <a:fld id="{76BCDD54-F490-3E47-9A8A-42F8BBE19157}" type="slidenum">
              <a:rPr lang="en-US" smtClean="0"/>
              <a:t>‹#›</a:t>
            </a:fld>
            <a:endParaRPr lang="en-US"/>
          </a:p>
        </p:txBody>
      </p:sp>
    </p:spTree>
    <p:extLst>
      <p:ext uri="{BB962C8B-B14F-4D97-AF65-F5344CB8AC3E}">
        <p14:creationId xmlns:p14="http://schemas.microsoft.com/office/powerpoint/2010/main" val="11116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13 -14, 2016</a:t>
            </a:r>
            <a:endParaRPr lang="en-US"/>
          </a:p>
        </p:txBody>
      </p:sp>
      <p:sp>
        <p:nvSpPr>
          <p:cNvPr id="3" name="Footer Placeholder 2"/>
          <p:cNvSpPr>
            <a:spLocks noGrp="1"/>
          </p:cNvSpPr>
          <p:nvPr>
            <p:ph type="ftr" sz="quarter" idx="11"/>
          </p:nvPr>
        </p:nvSpPr>
        <p:spPr/>
        <p:txBody>
          <a:bodyPr/>
          <a:lstStyle/>
          <a:p>
            <a:r>
              <a:rPr lang="en-US" smtClean="0"/>
              <a:t>APA Design Review</a:t>
            </a:r>
            <a:endParaRPr lang="en-US"/>
          </a:p>
        </p:txBody>
      </p:sp>
      <p:sp>
        <p:nvSpPr>
          <p:cNvPr id="4" name="Slide Number Placeholder 3"/>
          <p:cNvSpPr>
            <a:spLocks noGrp="1"/>
          </p:cNvSpPr>
          <p:nvPr>
            <p:ph type="sldNum" sz="quarter" idx="12"/>
          </p:nvPr>
        </p:nvSpPr>
        <p:spPr/>
        <p:txBody>
          <a:bodyPr/>
          <a:lstStyle/>
          <a:p>
            <a:fld id="{76BCDD54-F490-3E47-9A8A-42F8BBE19157}" type="slidenum">
              <a:rPr lang="en-US" smtClean="0"/>
              <a:t>‹#›</a:t>
            </a:fld>
            <a:endParaRPr lang="en-US"/>
          </a:p>
        </p:txBody>
      </p:sp>
    </p:spTree>
    <p:extLst>
      <p:ext uri="{BB962C8B-B14F-4D97-AF65-F5344CB8AC3E}">
        <p14:creationId xmlns:p14="http://schemas.microsoft.com/office/powerpoint/2010/main" val="139754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13 -14, 2016</a:t>
            </a:r>
            <a:endParaRPr lang="en-US"/>
          </a:p>
        </p:txBody>
      </p:sp>
      <p:sp>
        <p:nvSpPr>
          <p:cNvPr id="6" name="Footer Placeholder 5"/>
          <p:cNvSpPr>
            <a:spLocks noGrp="1"/>
          </p:cNvSpPr>
          <p:nvPr>
            <p:ph type="ftr" sz="quarter" idx="11"/>
          </p:nvPr>
        </p:nvSpPr>
        <p:spPr/>
        <p:txBody>
          <a:bodyPr/>
          <a:lstStyle/>
          <a:p>
            <a:r>
              <a:rPr lang="en-US" smtClean="0"/>
              <a:t>APA Design Review</a:t>
            </a:r>
            <a:endParaRPr lang="en-US"/>
          </a:p>
        </p:txBody>
      </p:sp>
      <p:sp>
        <p:nvSpPr>
          <p:cNvPr id="7" name="Slide Number Placeholder 6"/>
          <p:cNvSpPr>
            <a:spLocks noGrp="1"/>
          </p:cNvSpPr>
          <p:nvPr>
            <p:ph type="sldNum" sz="quarter" idx="12"/>
          </p:nvPr>
        </p:nvSpPr>
        <p:spPr/>
        <p:txBody>
          <a:bodyPr/>
          <a:lstStyle/>
          <a:p>
            <a:fld id="{76BCDD54-F490-3E47-9A8A-42F8BBE19157}" type="slidenum">
              <a:rPr lang="en-US" smtClean="0"/>
              <a:t>‹#›</a:t>
            </a:fld>
            <a:endParaRPr lang="en-US"/>
          </a:p>
        </p:txBody>
      </p:sp>
    </p:spTree>
    <p:extLst>
      <p:ext uri="{BB962C8B-B14F-4D97-AF65-F5344CB8AC3E}">
        <p14:creationId xmlns:p14="http://schemas.microsoft.com/office/powerpoint/2010/main" val="58953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13 -14, 2016</a:t>
            </a:r>
            <a:endParaRPr lang="en-US"/>
          </a:p>
        </p:txBody>
      </p:sp>
      <p:sp>
        <p:nvSpPr>
          <p:cNvPr id="6" name="Footer Placeholder 5"/>
          <p:cNvSpPr>
            <a:spLocks noGrp="1"/>
          </p:cNvSpPr>
          <p:nvPr>
            <p:ph type="ftr" sz="quarter" idx="11"/>
          </p:nvPr>
        </p:nvSpPr>
        <p:spPr/>
        <p:txBody>
          <a:bodyPr/>
          <a:lstStyle/>
          <a:p>
            <a:r>
              <a:rPr lang="en-US" smtClean="0"/>
              <a:t>APA Design Review</a:t>
            </a:r>
            <a:endParaRPr lang="en-US"/>
          </a:p>
        </p:txBody>
      </p:sp>
      <p:sp>
        <p:nvSpPr>
          <p:cNvPr id="7" name="Slide Number Placeholder 6"/>
          <p:cNvSpPr>
            <a:spLocks noGrp="1"/>
          </p:cNvSpPr>
          <p:nvPr>
            <p:ph type="sldNum" sz="quarter" idx="12"/>
          </p:nvPr>
        </p:nvSpPr>
        <p:spPr/>
        <p:txBody>
          <a:bodyPr/>
          <a:lstStyle/>
          <a:p>
            <a:fld id="{76BCDD54-F490-3E47-9A8A-42F8BBE19157}" type="slidenum">
              <a:rPr lang="en-US" smtClean="0"/>
              <a:t>‹#›</a:t>
            </a:fld>
            <a:endParaRPr lang="en-US"/>
          </a:p>
        </p:txBody>
      </p:sp>
    </p:spTree>
    <p:extLst>
      <p:ext uri="{BB962C8B-B14F-4D97-AF65-F5344CB8AC3E}">
        <p14:creationId xmlns:p14="http://schemas.microsoft.com/office/powerpoint/2010/main" val="31863716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July 13 -14, 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APA Design Review</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Page</a:t>
            </a:r>
            <a:fld id="{76BCDD54-F490-3E47-9A8A-42F8BBE19157}" type="slidenum">
              <a:rPr lang="en-US" smtClean="0"/>
              <a:t>‹#›</a:t>
            </a:fld>
            <a:endParaRPr lang="en-US" dirty="0"/>
          </a:p>
        </p:txBody>
      </p:sp>
    </p:spTree>
    <p:extLst>
      <p:ext uri="{BB962C8B-B14F-4D97-AF65-F5344CB8AC3E}">
        <p14:creationId xmlns:p14="http://schemas.microsoft.com/office/powerpoint/2010/main" val="3039981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docs.dunescience.org:8080/cgi-bin/RetrieveFile?docid=1315&amp;filename=lessons-learned-dune(4).pdf&amp;version=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dirty="0" smtClean="0"/>
              <a:t>ProtoDune APA Risks and 35t Lessons </a:t>
            </a:r>
            <a:r>
              <a:rPr lang="en-US" dirty="0"/>
              <a:t>L</a:t>
            </a:r>
            <a:r>
              <a:rPr lang="en-US" dirty="0" smtClean="0"/>
              <a:t>earned</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APA Design Review</a:t>
            </a:r>
          </a:p>
          <a:p>
            <a:r>
              <a:rPr lang="en-US" dirty="0" smtClean="0"/>
              <a:t>July 13 – 14</a:t>
            </a:r>
          </a:p>
          <a:p>
            <a:r>
              <a:rPr lang="en-US" dirty="0" smtClean="0"/>
              <a:t>Physical Sciences Lab</a:t>
            </a:r>
          </a:p>
          <a:p>
            <a:r>
              <a:rPr lang="en-US" dirty="0" smtClean="0"/>
              <a:t>Robert Paulos</a:t>
            </a:r>
            <a:endParaRPr lang="en-US" dirty="0"/>
          </a:p>
        </p:txBody>
      </p:sp>
      <p:pic>
        <p:nvPicPr>
          <p:cNvPr id="4" name="Picture 3" descr="http://www.dunescience.org/wp-content/themes/organic_response-elbnf/images/dune-horiz-logo-sm.png"/>
          <p:cNvPicPr/>
          <p:nvPr/>
        </p:nvPicPr>
        <p:blipFill>
          <a:blip r:embed="rId2">
            <a:extLst>
              <a:ext uri="{28A0092B-C50C-407E-A947-70E740481C1C}">
                <a14:useLocalDpi xmlns:a14="http://schemas.microsoft.com/office/drawing/2010/main" val="0"/>
              </a:ext>
            </a:extLst>
          </a:blip>
          <a:srcRect/>
          <a:stretch>
            <a:fillRect/>
          </a:stretch>
        </p:blipFill>
        <p:spPr bwMode="auto">
          <a:xfrm>
            <a:off x="287149" y="6134100"/>
            <a:ext cx="2982595" cy="488950"/>
          </a:xfrm>
          <a:prstGeom prst="rect">
            <a:avLst/>
          </a:prstGeom>
          <a:noFill/>
          <a:ln>
            <a:noFill/>
          </a:ln>
        </p:spPr>
      </p:pic>
    </p:spTree>
    <p:extLst>
      <p:ext uri="{BB962C8B-B14F-4D97-AF65-F5344CB8AC3E}">
        <p14:creationId xmlns:p14="http://schemas.microsoft.com/office/powerpoint/2010/main" val="1741123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11" name="Content Placeholder 10"/>
          <p:cNvSpPr>
            <a:spLocks noGrp="1"/>
          </p:cNvSpPr>
          <p:nvPr>
            <p:ph idx="1"/>
          </p:nvPr>
        </p:nvSpPr>
        <p:spPr>
          <a:xfrm>
            <a:off x="457200" y="2606272"/>
            <a:ext cx="8229600" cy="3519891"/>
          </a:xfrm>
        </p:spPr>
        <p:txBody>
          <a:bodyPr>
            <a:normAutofit/>
          </a:bodyPr>
          <a:lstStyle/>
          <a:p>
            <a:pPr marL="0" indent="0">
              <a:buNone/>
            </a:pPr>
            <a:r>
              <a:rPr lang="en-US" sz="2400" dirty="0" smtClean="0"/>
              <a:t>APA Lessons Learned:</a:t>
            </a:r>
          </a:p>
          <a:p>
            <a:pPr marL="514350" indent="-514350">
              <a:buFont typeface="+mj-lt"/>
              <a:buAutoNum type="arabicPeriod"/>
            </a:pPr>
            <a:r>
              <a:rPr lang="en-US" sz="2400" dirty="0" smtClean="0"/>
              <a:t>Broken </a:t>
            </a:r>
            <a:r>
              <a:rPr lang="en-US" sz="2400" dirty="0"/>
              <a:t>induction plane wires during APA cold </a:t>
            </a:r>
            <a:r>
              <a:rPr lang="en-US" sz="2400" dirty="0" smtClean="0"/>
              <a:t>tests.</a:t>
            </a:r>
            <a:endParaRPr lang="en-US" sz="2400" dirty="0"/>
          </a:p>
          <a:p>
            <a:pPr marL="514350" indent="-514350">
              <a:buFont typeface="+mj-lt"/>
              <a:buAutoNum type="arabicPeriod"/>
            </a:pPr>
            <a:r>
              <a:rPr lang="en-US" sz="2400" dirty="0"/>
              <a:t>Identifying the broken wires in </a:t>
            </a:r>
            <a:r>
              <a:rPr lang="en-US" sz="2400" dirty="0" smtClean="0"/>
              <a:t>offline </a:t>
            </a:r>
            <a:r>
              <a:rPr lang="en-US" sz="2400" dirty="0"/>
              <a:t>channel space continues to be an issue. </a:t>
            </a:r>
            <a:endParaRPr lang="en-US" sz="2400" dirty="0" smtClean="0"/>
          </a:p>
          <a:p>
            <a:pPr marL="514350" indent="-514350">
              <a:buFont typeface="+mj-lt"/>
              <a:buAutoNum type="arabicPeriod"/>
            </a:pPr>
            <a:r>
              <a:rPr lang="en-US" sz="2400" dirty="0"/>
              <a:t>The photon detectors were installed inside the APAs roughly 24 months before the APAs were installed in the cryostat because they had to be inserted into the frame before the wires were wrapped around the frame. </a:t>
            </a:r>
          </a:p>
          <a:p>
            <a:pPr marL="514350" indent="-514350">
              <a:buFont typeface="+mj-lt"/>
              <a:buAutoNum type="arabicPeriod"/>
            </a:pPr>
            <a:endParaRPr lang="en-US" sz="2400" dirty="0"/>
          </a:p>
          <a:p>
            <a:pPr marL="514350" indent="-514350">
              <a:buFont typeface="+mj-lt"/>
              <a:buAutoNum type="arabicPeriod"/>
            </a:pPr>
            <a:endParaRPr lang="en-US" sz="2400" dirty="0"/>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10</a:t>
            </a:fld>
            <a:endParaRPr lang="en-US"/>
          </a:p>
        </p:txBody>
      </p:sp>
      <p:pic>
        <p:nvPicPr>
          <p:cNvPr id="8" name="Picture 7"/>
          <p:cNvPicPr>
            <a:picLocks noChangeAspect="1"/>
          </p:cNvPicPr>
          <p:nvPr/>
        </p:nvPicPr>
        <p:blipFill rotWithShape="1">
          <a:blip r:embed="rId2"/>
          <a:srcRect t="26503" b="7989"/>
          <a:stretch/>
        </p:blipFill>
        <p:spPr>
          <a:xfrm>
            <a:off x="0" y="226836"/>
            <a:ext cx="9144000" cy="1691486"/>
          </a:xfrm>
          <a:prstGeom prst="rect">
            <a:avLst/>
          </a:prstGeom>
        </p:spPr>
      </p:pic>
      <p:sp>
        <p:nvSpPr>
          <p:cNvPr id="9" name="TextBox 8"/>
          <p:cNvSpPr txBox="1"/>
          <p:nvPr/>
        </p:nvSpPr>
        <p:spPr>
          <a:xfrm>
            <a:off x="7112293" y="1164223"/>
            <a:ext cx="1574507" cy="646331"/>
          </a:xfrm>
          <a:prstGeom prst="rect">
            <a:avLst/>
          </a:prstGeom>
          <a:noFill/>
        </p:spPr>
        <p:txBody>
          <a:bodyPr wrap="none" rtlCol="0">
            <a:spAutoFit/>
          </a:bodyPr>
          <a:lstStyle/>
          <a:p>
            <a:r>
              <a:rPr lang="en-US" dirty="0" smtClean="0"/>
              <a:t>28 page report</a:t>
            </a:r>
          </a:p>
          <a:p>
            <a:r>
              <a:rPr lang="en-US" dirty="0" err="1" smtClean="0">
                <a:hlinkClick r:id="rId3"/>
              </a:rPr>
              <a:t>DocDB</a:t>
            </a:r>
            <a:r>
              <a:rPr lang="en-US" dirty="0" smtClean="0">
                <a:hlinkClick r:id="rId3"/>
              </a:rPr>
              <a:t> 1315</a:t>
            </a:r>
            <a:endParaRPr lang="en-US" dirty="0"/>
          </a:p>
        </p:txBody>
      </p:sp>
    </p:spTree>
    <p:extLst>
      <p:ext uri="{BB962C8B-B14F-4D97-AF65-F5344CB8AC3E}">
        <p14:creationId xmlns:p14="http://schemas.microsoft.com/office/powerpoint/2010/main" val="427343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22914" cy="1365858"/>
          </a:xfrm>
        </p:spPr>
        <p:txBody>
          <a:bodyPr>
            <a:noAutofit/>
          </a:bodyPr>
          <a:lstStyle/>
          <a:p>
            <a:r>
              <a:rPr lang="en-US" sz="3600" dirty="0"/>
              <a:t>Broken induction plane wires during APA cold tests</a:t>
            </a:r>
            <a:r>
              <a:rPr lang="en-US" sz="3600" dirty="0" smtClean="0"/>
              <a:t>.</a:t>
            </a:r>
            <a:endParaRPr lang="en-US" sz="3600" dirty="0"/>
          </a:p>
        </p:txBody>
      </p:sp>
      <p:pic>
        <p:nvPicPr>
          <p:cNvPr id="7" name="Content Placeholder 6"/>
          <p:cNvPicPr>
            <a:picLocks noGrp="1" noChangeAspect="1"/>
          </p:cNvPicPr>
          <p:nvPr>
            <p:ph idx="1"/>
          </p:nvPr>
        </p:nvPicPr>
        <p:blipFill rotWithShape="1">
          <a:blip r:embed="rId2"/>
          <a:srcRect l="6064" r="2771"/>
          <a:stretch/>
        </p:blipFill>
        <p:spPr>
          <a:xfrm>
            <a:off x="4180114" y="274638"/>
            <a:ext cx="4963886" cy="2631344"/>
          </a:xfrm>
        </p:spPr>
      </p:pic>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11</a:t>
            </a:fld>
            <a:endParaRPr lang="en-US"/>
          </a:p>
        </p:txBody>
      </p:sp>
      <p:pic>
        <p:nvPicPr>
          <p:cNvPr id="8" name="Picture 7"/>
          <p:cNvPicPr>
            <a:picLocks noChangeAspect="1"/>
          </p:cNvPicPr>
          <p:nvPr/>
        </p:nvPicPr>
        <p:blipFill rotWithShape="1">
          <a:blip r:embed="rId3"/>
          <a:srcRect t="4754"/>
          <a:stretch/>
        </p:blipFill>
        <p:spPr>
          <a:xfrm>
            <a:off x="4447318" y="3418599"/>
            <a:ext cx="4696682" cy="2937751"/>
          </a:xfrm>
          <a:prstGeom prst="rect">
            <a:avLst/>
          </a:prstGeom>
        </p:spPr>
      </p:pic>
      <p:sp>
        <p:nvSpPr>
          <p:cNvPr id="9" name="Content Placeholder 10"/>
          <p:cNvSpPr txBox="1">
            <a:spLocks/>
          </p:cNvSpPr>
          <p:nvPr/>
        </p:nvSpPr>
        <p:spPr>
          <a:xfrm>
            <a:off x="189996" y="2196148"/>
            <a:ext cx="3990118" cy="404832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The 35t wire bonding boards were positioned such a few wires spanned two boards. These wire could break in thermal cycling.</a:t>
            </a:r>
          </a:p>
          <a:p>
            <a:pPr marL="0" indent="0">
              <a:buNone/>
            </a:pPr>
            <a:endParaRPr lang="en-US" sz="2400" dirty="0"/>
          </a:p>
          <a:p>
            <a:pPr marL="0" indent="0">
              <a:buNone/>
            </a:pPr>
            <a:r>
              <a:rPr lang="en-US" sz="2400" dirty="0" smtClean="0"/>
              <a:t>Lesson learned:</a:t>
            </a:r>
          </a:p>
          <a:p>
            <a:pPr marL="457200" indent="-457200">
              <a:buFont typeface="+mj-lt"/>
              <a:buAutoNum type="arabicPeriod"/>
            </a:pPr>
            <a:r>
              <a:rPr lang="en-US" sz="2400" dirty="0" smtClean="0"/>
              <a:t>The boards are designed so that both the glue joint and the solder joint are always on the same board</a:t>
            </a:r>
          </a:p>
          <a:p>
            <a:pPr marL="0" indent="0">
              <a:buNone/>
            </a:pPr>
            <a:endParaRPr lang="en-US" sz="2400" dirty="0"/>
          </a:p>
          <a:p>
            <a:pPr marL="457200" indent="-457200">
              <a:buFont typeface="+mj-lt"/>
              <a:buAutoNum type="arabicPeriod"/>
            </a:pPr>
            <a:r>
              <a:rPr lang="en-US" sz="2400" dirty="0" smtClean="0"/>
              <a:t>Electrical testing is required as mechanical tension testing does not detect breaks after the glue joint</a:t>
            </a:r>
          </a:p>
          <a:p>
            <a:pPr marL="0" indent="0">
              <a:buNone/>
            </a:pPr>
            <a:endParaRPr lang="en-US" sz="2400" dirty="0" smtClean="0"/>
          </a:p>
          <a:p>
            <a:pPr marL="0" indent="0">
              <a:buNone/>
            </a:pPr>
            <a:endParaRPr lang="en-US" sz="2400" dirty="0"/>
          </a:p>
        </p:txBody>
      </p:sp>
      <p:sp>
        <p:nvSpPr>
          <p:cNvPr id="10" name="TextBox 9"/>
          <p:cNvSpPr txBox="1"/>
          <p:nvPr/>
        </p:nvSpPr>
        <p:spPr>
          <a:xfrm>
            <a:off x="6758261" y="2536650"/>
            <a:ext cx="2198589" cy="369332"/>
          </a:xfrm>
          <a:prstGeom prst="rect">
            <a:avLst/>
          </a:prstGeom>
          <a:noFill/>
        </p:spPr>
        <p:txBody>
          <a:bodyPr wrap="none" rtlCol="0">
            <a:spAutoFit/>
          </a:bodyPr>
          <a:lstStyle/>
          <a:p>
            <a:r>
              <a:rPr lang="en-US" dirty="0" err="1" smtClean="0">
                <a:solidFill>
                  <a:schemeClr val="bg1"/>
                </a:solidFill>
              </a:rPr>
              <a:t>Docdb</a:t>
            </a:r>
            <a:r>
              <a:rPr lang="en-US" dirty="0" smtClean="0">
                <a:solidFill>
                  <a:schemeClr val="bg1"/>
                </a:solidFill>
              </a:rPr>
              <a:t> 913 - 29 pages</a:t>
            </a:r>
            <a:endParaRPr lang="en-US" dirty="0">
              <a:solidFill>
                <a:schemeClr val="bg1"/>
              </a:solidFill>
            </a:endParaRPr>
          </a:p>
        </p:txBody>
      </p:sp>
    </p:spTree>
    <p:extLst>
      <p:ext uri="{BB962C8B-B14F-4D97-AF65-F5344CB8AC3E}">
        <p14:creationId xmlns:p14="http://schemas.microsoft.com/office/powerpoint/2010/main" val="393200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Identifying </a:t>
            </a:r>
            <a:r>
              <a:rPr lang="en-US" sz="3600" b="1" dirty="0"/>
              <a:t>broken wires in offline channel space continues to be an issue. </a:t>
            </a:r>
            <a:r>
              <a:rPr lang="en-US" sz="3600" dirty="0"/>
              <a:t/>
            </a:r>
            <a:br>
              <a:rPr lang="en-US" sz="3600" dirty="0"/>
            </a:br>
            <a:endParaRPr lang="en-US" sz="3600" dirty="0"/>
          </a:p>
        </p:txBody>
      </p:sp>
      <p:sp>
        <p:nvSpPr>
          <p:cNvPr id="3" name="Content Placeholder 2"/>
          <p:cNvSpPr>
            <a:spLocks noGrp="1"/>
          </p:cNvSpPr>
          <p:nvPr>
            <p:ph idx="1"/>
          </p:nvPr>
        </p:nvSpPr>
        <p:spPr/>
        <p:txBody>
          <a:bodyPr/>
          <a:lstStyle/>
          <a:p>
            <a:r>
              <a:rPr lang="en-US" dirty="0"/>
              <a:t>C</a:t>
            </a:r>
            <a:r>
              <a:rPr lang="en-US" dirty="0" smtClean="0"/>
              <a:t>hannel mapping must be carefully documented and channel 1 must be clearly identified on each APA.</a:t>
            </a:r>
          </a:p>
          <a:p>
            <a:pPr lvl="1"/>
            <a:r>
              <a:rPr lang="en-US" dirty="0" smtClean="0"/>
              <a:t>35t APA are rotationally symmetric</a:t>
            </a:r>
          </a:p>
          <a:p>
            <a:r>
              <a:rPr lang="en-US" dirty="0" smtClean="0"/>
              <a:t>A channel mapping document needs to be developed prior to installation. </a:t>
            </a:r>
            <a:endParaRPr lang="en-US" dirty="0"/>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12</a:t>
            </a:fld>
            <a:endParaRPr lang="en-US"/>
          </a:p>
        </p:txBody>
      </p:sp>
    </p:spTree>
    <p:extLst>
      <p:ext uri="{BB962C8B-B14F-4D97-AF65-F5344CB8AC3E}">
        <p14:creationId xmlns:p14="http://schemas.microsoft.com/office/powerpoint/2010/main" val="319930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762"/>
            <a:ext cx="8229600" cy="2000888"/>
          </a:xfrm>
        </p:spPr>
        <p:txBody>
          <a:bodyPr>
            <a:noAutofit/>
          </a:bodyPr>
          <a:lstStyle/>
          <a:p>
            <a:pPr algn="l"/>
            <a:r>
              <a:rPr lang="en-US" sz="3200" dirty="0"/>
              <a:t>The photon detectors were installed inside the APAs </a:t>
            </a:r>
            <a:r>
              <a:rPr lang="en-US" sz="3200" dirty="0" smtClean="0"/>
              <a:t>nearly 24 </a:t>
            </a:r>
            <a:r>
              <a:rPr lang="en-US" sz="3200" dirty="0"/>
              <a:t>months before the APAs were installed in the cryostat because they had to be inserted into the frame before the wires </a:t>
            </a:r>
            <a:r>
              <a:rPr lang="en-US" sz="3200" dirty="0" smtClean="0"/>
              <a:t>were wrapped </a:t>
            </a:r>
            <a:r>
              <a:rPr lang="en-US" sz="3200" dirty="0"/>
              <a:t>around the frame. </a:t>
            </a:r>
            <a:br>
              <a:rPr lang="en-US" sz="3200" dirty="0"/>
            </a:br>
            <a:endParaRPr lang="en-US" sz="3200" dirty="0"/>
          </a:p>
        </p:txBody>
      </p:sp>
      <p:sp>
        <p:nvSpPr>
          <p:cNvPr id="3" name="Content Placeholder 2"/>
          <p:cNvSpPr>
            <a:spLocks noGrp="1"/>
          </p:cNvSpPr>
          <p:nvPr>
            <p:ph idx="1"/>
          </p:nvPr>
        </p:nvSpPr>
        <p:spPr>
          <a:xfrm>
            <a:off x="457200" y="3135464"/>
            <a:ext cx="8229600" cy="2990699"/>
          </a:xfrm>
        </p:spPr>
        <p:txBody>
          <a:bodyPr/>
          <a:lstStyle/>
          <a:p>
            <a:r>
              <a:rPr lang="en-US" dirty="0" smtClean="0"/>
              <a:t>The design of the APA has been changed to allow PD installation after APA construction and shipping. This will allow PD development to continue as long as possible and will allow repair prior to installation.</a:t>
            </a:r>
            <a:endParaRPr lang="en-US" dirty="0"/>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13</a:t>
            </a:fld>
            <a:endParaRPr lang="en-US"/>
          </a:p>
        </p:txBody>
      </p:sp>
    </p:spTree>
    <p:extLst>
      <p:ext uri="{BB962C8B-B14F-4D97-AF65-F5344CB8AC3E}">
        <p14:creationId xmlns:p14="http://schemas.microsoft.com/office/powerpoint/2010/main" val="252633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5258"/>
            <a:ext cx="8229600" cy="1143000"/>
          </a:xfrm>
        </p:spPr>
        <p:txBody>
          <a:bodyPr>
            <a:normAutofit fontScale="90000"/>
          </a:bodyPr>
          <a:lstStyle/>
          <a:p>
            <a:r>
              <a:rPr lang="en-US" dirty="0" smtClean="0"/>
              <a:t>Construction of the 35t APAs was a critical learning experience!</a:t>
            </a:r>
            <a:endParaRPr lang="en-US" dirty="0"/>
          </a:p>
        </p:txBody>
      </p:sp>
      <p:sp>
        <p:nvSpPr>
          <p:cNvPr id="3" name="Date Placeholder 2"/>
          <p:cNvSpPr>
            <a:spLocks noGrp="1"/>
          </p:cNvSpPr>
          <p:nvPr>
            <p:ph type="dt" sz="half" idx="10"/>
          </p:nvPr>
        </p:nvSpPr>
        <p:spPr/>
        <p:txBody>
          <a:bodyPr/>
          <a:lstStyle/>
          <a:p>
            <a:r>
              <a:rPr lang="en-US" smtClean="0"/>
              <a:t>July 13 -14, 2016</a:t>
            </a:r>
            <a:endParaRPr lang="en-US"/>
          </a:p>
        </p:txBody>
      </p:sp>
      <p:sp>
        <p:nvSpPr>
          <p:cNvPr id="4" name="Footer Placeholder 3"/>
          <p:cNvSpPr>
            <a:spLocks noGrp="1"/>
          </p:cNvSpPr>
          <p:nvPr>
            <p:ph type="ftr" sz="quarter" idx="11"/>
          </p:nvPr>
        </p:nvSpPr>
        <p:spPr/>
        <p:txBody>
          <a:bodyPr/>
          <a:lstStyle/>
          <a:p>
            <a:r>
              <a:rPr lang="en-US" smtClean="0"/>
              <a:t>APA Design Review</a:t>
            </a:r>
            <a:endParaRPr lang="en-US"/>
          </a:p>
        </p:txBody>
      </p:sp>
      <p:sp>
        <p:nvSpPr>
          <p:cNvPr id="5" name="Slide Number Placeholder 4"/>
          <p:cNvSpPr>
            <a:spLocks noGrp="1"/>
          </p:cNvSpPr>
          <p:nvPr>
            <p:ph type="sldNum" sz="quarter" idx="12"/>
          </p:nvPr>
        </p:nvSpPr>
        <p:spPr/>
        <p:txBody>
          <a:bodyPr/>
          <a:lstStyle/>
          <a:p>
            <a:fld id="{76BCDD54-F490-3E47-9A8A-42F8BBE19157}" type="slidenum">
              <a:rPr lang="en-US" smtClean="0"/>
              <a:t>14</a:t>
            </a:fld>
            <a:endParaRPr lang="en-US"/>
          </a:p>
        </p:txBody>
      </p:sp>
    </p:spTree>
    <p:extLst>
      <p:ext uri="{BB962C8B-B14F-4D97-AF65-F5344CB8AC3E}">
        <p14:creationId xmlns:p14="http://schemas.microsoft.com/office/powerpoint/2010/main" val="3723738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Topics</a:t>
            </a:r>
            <a:endParaRPr lang="en-US" dirty="0"/>
          </a:p>
        </p:txBody>
      </p:sp>
      <p:sp>
        <p:nvSpPr>
          <p:cNvPr id="3" name="Content Placeholder 2"/>
          <p:cNvSpPr>
            <a:spLocks noGrp="1"/>
          </p:cNvSpPr>
          <p:nvPr>
            <p:ph idx="1"/>
          </p:nvPr>
        </p:nvSpPr>
        <p:spPr/>
        <p:txBody>
          <a:bodyPr>
            <a:normAutofit/>
          </a:bodyPr>
          <a:lstStyle/>
          <a:p>
            <a:r>
              <a:rPr lang="en-US" dirty="0" err="1" smtClean="0"/>
              <a:t>ProtoDUNE</a:t>
            </a:r>
            <a:r>
              <a:rPr lang="en-US" dirty="0" smtClean="0"/>
              <a:t> specific risk register.</a:t>
            </a:r>
          </a:p>
          <a:p>
            <a:r>
              <a:rPr lang="en-US" dirty="0" smtClean="0"/>
              <a:t>Schedule</a:t>
            </a:r>
          </a:p>
          <a:p>
            <a:r>
              <a:rPr lang="en-US" dirty="0" smtClean="0"/>
              <a:t>Winder not ready in time</a:t>
            </a:r>
          </a:p>
          <a:p>
            <a:r>
              <a:rPr lang="en-US" dirty="0" smtClean="0"/>
              <a:t>Wire breakage</a:t>
            </a:r>
          </a:p>
          <a:p>
            <a:r>
              <a:rPr lang="en-US" dirty="0" err="1" smtClean="0"/>
              <a:t>Microphonics</a:t>
            </a:r>
            <a:r>
              <a:rPr lang="en-US" dirty="0" smtClean="0"/>
              <a:t> susceptibility</a:t>
            </a:r>
          </a:p>
          <a:p>
            <a:r>
              <a:rPr lang="en-US" dirty="0" smtClean="0"/>
              <a:t>Lack of simulation support</a:t>
            </a:r>
            <a:endParaRPr lang="en-US" dirty="0"/>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2</a:t>
            </a:fld>
            <a:endParaRPr lang="en-US"/>
          </a:p>
        </p:txBody>
      </p:sp>
    </p:spTree>
    <p:extLst>
      <p:ext uri="{BB962C8B-B14F-4D97-AF65-F5344CB8AC3E}">
        <p14:creationId xmlns:p14="http://schemas.microsoft.com/office/powerpoint/2010/main" val="36225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89"/>
          </a:xfrm>
        </p:spPr>
        <p:txBody>
          <a:bodyPr/>
          <a:lstStyle/>
          <a:p>
            <a:r>
              <a:rPr lang="en-US" dirty="0" smtClean="0"/>
              <a:t>Risks Dune/ProtoDUNE</a:t>
            </a:r>
            <a:endParaRPr lang="en-US" dirty="0"/>
          </a:p>
        </p:txBody>
      </p:sp>
      <p:sp>
        <p:nvSpPr>
          <p:cNvPr id="3" name="Content Placeholder 2"/>
          <p:cNvSpPr>
            <a:spLocks noGrp="1"/>
          </p:cNvSpPr>
          <p:nvPr>
            <p:ph idx="1"/>
          </p:nvPr>
        </p:nvSpPr>
        <p:spPr>
          <a:xfrm>
            <a:off x="457200" y="1186027"/>
            <a:ext cx="8229600" cy="5385504"/>
          </a:xfrm>
        </p:spPr>
        <p:txBody>
          <a:bodyPr>
            <a:normAutofit/>
          </a:bodyPr>
          <a:lstStyle/>
          <a:p>
            <a:r>
              <a:rPr lang="en-US" dirty="0" smtClean="0"/>
              <a:t>Dune is starting a ProtoDUNE specific risk register.</a:t>
            </a:r>
          </a:p>
          <a:p>
            <a:endParaRPr lang="en-US" dirty="0"/>
          </a:p>
          <a:p>
            <a:endParaRPr lang="en-US" dirty="0" smtClean="0"/>
          </a:p>
          <a:p>
            <a:endParaRPr lang="en-US" dirty="0"/>
          </a:p>
          <a:p>
            <a:pPr marL="0" indent="0">
              <a:buNone/>
            </a:pPr>
            <a:endParaRPr lang="en-US" dirty="0" smtClean="0"/>
          </a:p>
          <a:p>
            <a:r>
              <a:rPr lang="en-US" dirty="0" smtClean="0"/>
              <a:t>The Dune risk register is reviewed regularly</a:t>
            </a:r>
          </a:p>
          <a:p>
            <a:pPr lvl="1"/>
            <a:endParaRPr lang="en-US" dirty="0" smtClean="0"/>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3</a:t>
            </a:fld>
            <a:endParaRPr lang="en-US"/>
          </a:p>
        </p:txBody>
      </p:sp>
      <p:pic>
        <p:nvPicPr>
          <p:cNvPr id="7" name="Picture 6"/>
          <p:cNvPicPr>
            <a:picLocks noChangeAspect="1"/>
          </p:cNvPicPr>
          <p:nvPr/>
        </p:nvPicPr>
        <p:blipFill>
          <a:blip r:embed="rId2"/>
          <a:stretch>
            <a:fillRect/>
          </a:stretch>
        </p:blipFill>
        <p:spPr>
          <a:xfrm>
            <a:off x="0" y="2436918"/>
            <a:ext cx="9144000" cy="1991244"/>
          </a:xfrm>
          <a:prstGeom prst="rect">
            <a:avLst/>
          </a:prstGeom>
        </p:spPr>
      </p:pic>
    </p:spTree>
    <p:extLst>
      <p:ext uri="{BB962C8B-B14F-4D97-AF65-F5344CB8AC3E}">
        <p14:creationId xmlns:p14="http://schemas.microsoft.com/office/powerpoint/2010/main" val="152174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Schedule Related Risks (APA production Slow, Problems with multiple APA, and UK startup)</a:t>
            </a:r>
            <a:r>
              <a:rPr lang="en-US" sz="3200" dirty="0" smtClean="0"/>
              <a:t>		</a:t>
            </a:r>
            <a:endParaRPr lang="en-US" sz="3200" dirty="0"/>
          </a:p>
        </p:txBody>
      </p:sp>
      <p:sp>
        <p:nvSpPr>
          <p:cNvPr id="3" name="Content Placeholder 2"/>
          <p:cNvSpPr>
            <a:spLocks noGrp="1"/>
          </p:cNvSpPr>
          <p:nvPr>
            <p:ph idx="1"/>
          </p:nvPr>
        </p:nvSpPr>
        <p:spPr>
          <a:xfrm>
            <a:off x="457200" y="1417639"/>
            <a:ext cx="8229600" cy="4722330"/>
          </a:xfrm>
        </p:spPr>
        <p:txBody>
          <a:bodyPr>
            <a:normAutofit fontScale="92500" lnSpcReduction="10000"/>
          </a:bodyPr>
          <a:lstStyle/>
          <a:p>
            <a:r>
              <a:rPr lang="en-US" dirty="0" smtClean="0"/>
              <a:t>Risk description:  The overall schedule for the design, construction, test, shipment, and installation at CERN is very tight with no float. </a:t>
            </a:r>
          </a:p>
          <a:p>
            <a:r>
              <a:rPr lang="en-US" dirty="0" smtClean="0"/>
              <a:t>Mitigation 1:  increase APA production capability by adding a second shift for assembly</a:t>
            </a:r>
          </a:p>
          <a:p>
            <a:r>
              <a:rPr lang="en-US" dirty="0"/>
              <a:t>Mitigation </a:t>
            </a:r>
            <a:r>
              <a:rPr lang="en-US" dirty="0" smtClean="0"/>
              <a:t>2: Plan the manufacture of a 4</a:t>
            </a:r>
            <a:r>
              <a:rPr lang="en-US" baseline="30000" dirty="0" smtClean="0"/>
              <a:t>th</a:t>
            </a:r>
            <a:r>
              <a:rPr lang="en-US" dirty="0" smtClean="0"/>
              <a:t> APA if needed in the event one site runs late or an APA is damaged</a:t>
            </a:r>
          </a:p>
          <a:p>
            <a:r>
              <a:rPr lang="en-US" dirty="0" smtClean="0"/>
              <a:t>Mitigation 3:  consider alternative TPC configuration with fewer APAs</a:t>
            </a:r>
            <a:endParaRPr lang="en-US" dirty="0"/>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4</a:t>
            </a:fld>
            <a:endParaRPr lang="en-US" dirty="0"/>
          </a:p>
        </p:txBody>
      </p:sp>
    </p:spTree>
    <p:extLst>
      <p:ext uri="{BB962C8B-B14F-4D97-AF65-F5344CB8AC3E}">
        <p14:creationId xmlns:p14="http://schemas.microsoft.com/office/powerpoint/2010/main" val="235123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Winder Risk</a:t>
            </a:r>
            <a:endParaRPr lang="en-US" dirty="0"/>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US" dirty="0" smtClean="0"/>
              <a:t>Risk description:  Commissioning and winder operation takes longer than planned and is not available for APA construction</a:t>
            </a:r>
          </a:p>
          <a:p>
            <a:r>
              <a:rPr lang="en-US" dirty="0" smtClean="0"/>
              <a:t>Explanation: The winder is </a:t>
            </a:r>
            <a:r>
              <a:rPr lang="en-US" dirty="0" smtClean="0"/>
              <a:t>a </a:t>
            </a:r>
            <a:r>
              <a:rPr lang="en-US" dirty="0" smtClean="0"/>
              <a:t>complex </a:t>
            </a:r>
            <a:r>
              <a:rPr lang="en-US" dirty="0" smtClean="0"/>
              <a:t>machine</a:t>
            </a:r>
            <a:r>
              <a:rPr lang="en-US" dirty="0" smtClean="0"/>
              <a:t> </a:t>
            </a:r>
            <a:r>
              <a:rPr lang="en-US" dirty="0" smtClean="0"/>
              <a:t>and it is not yet commissioned. This raises the uncertainty in the time estimate for setup. </a:t>
            </a:r>
          </a:p>
          <a:p>
            <a:r>
              <a:rPr lang="en-US" dirty="0" smtClean="0"/>
              <a:t>Mitigation 1:  Consider quick turnaround of alternative winding method (manual plus tool, SBND style) – Will evaluate status in 2-3 months.</a:t>
            </a:r>
          </a:p>
          <a:p>
            <a:r>
              <a:rPr lang="en-US" dirty="0" smtClean="0"/>
              <a:t>Mitigation 2: Seek additional expertise in motion control. </a:t>
            </a:r>
            <a:endParaRPr lang="en-US" dirty="0"/>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5</a:t>
            </a:fld>
            <a:endParaRPr lang="en-US"/>
          </a:p>
        </p:txBody>
      </p:sp>
    </p:spTree>
    <p:extLst>
      <p:ext uri="{BB962C8B-B14F-4D97-AF65-F5344CB8AC3E}">
        <p14:creationId xmlns:p14="http://schemas.microsoft.com/office/powerpoint/2010/main" val="320537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 Breakage or Loose Wire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Risk description:  a) wire breaks or pulls loose during test or after shipment  b) wire breaks during operations in cryostat</a:t>
            </a:r>
          </a:p>
          <a:p>
            <a:r>
              <a:rPr lang="en-US" dirty="0" smtClean="0"/>
              <a:t>Mitigation 1: All wires are both glued and soldered to minimize the risk of slippage</a:t>
            </a:r>
          </a:p>
          <a:p>
            <a:r>
              <a:rPr lang="en-US" dirty="0" smtClean="0"/>
              <a:t>Mitigation </a:t>
            </a:r>
            <a:r>
              <a:rPr lang="en-US" dirty="0"/>
              <a:t>2</a:t>
            </a:r>
            <a:r>
              <a:rPr lang="en-US" dirty="0" smtClean="0"/>
              <a:t>:  for case (a) clip wire to eliminate potential damage to adjacent wires/planes</a:t>
            </a:r>
          </a:p>
          <a:p>
            <a:r>
              <a:rPr lang="en-US" dirty="0" smtClean="0"/>
              <a:t>Mitigation 3:  follow good quality practices; e.g. inspect wire as it is re-spooled for damage, perform sample break tests to determine if lot meets spec., over-tension all wire, control tension applied to all APA wires and verify by measurement</a:t>
            </a:r>
          </a:p>
          <a:p>
            <a:r>
              <a:rPr lang="en-US" dirty="0" smtClean="0"/>
              <a:t>Mitigation 4: Noise is monitored continuously after assembly in the cryostat to identify any developing issues. </a:t>
            </a:r>
          </a:p>
          <a:p>
            <a:pPr marL="0" indent="0">
              <a:buNone/>
            </a:pPr>
            <a:endParaRPr lang="en-US" dirty="0"/>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6</a:t>
            </a:fld>
            <a:endParaRPr lang="en-US"/>
          </a:p>
        </p:txBody>
      </p:sp>
    </p:spTree>
    <p:extLst>
      <p:ext uri="{BB962C8B-B14F-4D97-AF65-F5344CB8AC3E}">
        <p14:creationId xmlns:p14="http://schemas.microsoft.com/office/powerpoint/2010/main" val="25935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Microphonics</a:t>
            </a:r>
            <a:r>
              <a:rPr lang="en-US" dirty="0" smtClean="0"/>
              <a:t> susceptibility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Risk description:  there is some evidence from </a:t>
            </a:r>
            <a:r>
              <a:rPr lang="en-US" dirty="0" err="1" smtClean="0"/>
              <a:t>MicroBoone</a:t>
            </a:r>
            <a:r>
              <a:rPr lang="en-US" dirty="0" smtClean="0"/>
              <a:t> that </a:t>
            </a:r>
            <a:r>
              <a:rPr lang="en-US" dirty="0" err="1" smtClean="0"/>
              <a:t>microphonics</a:t>
            </a:r>
            <a:r>
              <a:rPr lang="en-US" dirty="0" smtClean="0"/>
              <a:t> pickup (wire vibration) from mechanical disturbances (e.g. pumps, </a:t>
            </a:r>
            <a:r>
              <a:rPr lang="en-US" dirty="0" err="1" smtClean="0"/>
              <a:t>LAr</a:t>
            </a:r>
            <a:r>
              <a:rPr lang="en-US" dirty="0" smtClean="0"/>
              <a:t> motion) can effect data</a:t>
            </a:r>
          </a:p>
          <a:p>
            <a:r>
              <a:rPr lang="en-US" dirty="0" smtClean="0"/>
              <a:t>Mitigation 1:  Electronics is designed such that the bandwidth of the shaper is far away from the wire vibration frequency (~10Hz) See </a:t>
            </a:r>
            <a:r>
              <a:rPr lang="en-US" dirty="0" err="1" smtClean="0"/>
              <a:t>Xin’s</a:t>
            </a:r>
            <a:r>
              <a:rPr lang="en-US" dirty="0" smtClean="0"/>
              <a:t> talk. </a:t>
            </a:r>
          </a:p>
          <a:p>
            <a:r>
              <a:rPr lang="en-US" dirty="0" smtClean="0"/>
              <a:t>Mitigation 2:  The mechanical design provides relatively short unsupported wire lengths (1.2 m).</a:t>
            </a:r>
          </a:p>
          <a:p>
            <a:r>
              <a:rPr lang="en-US" dirty="0" smtClean="0"/>
              <a:t>Mitigation 3:  The  FE ASIC is modified to allow setting larger bias currents if needed for additional immunity. </a:t>
            </a:r>
            <a:endParaRPr lang="en-US" dirty="0"/>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7</a:t>
            </a:fld>
            <a:endParaRPr lang="en-US"/>
          </a:p>
        </p:txBody>
      </p:sp>
    </p:spTree>
    <p:extLst>
      <p:ext uri="{BB962C8B-B14F-4D97-AF65-F5344CB8AC3E}">
        <p14:creationId xmlns:p14="http://schemas.microsoft.com/office/powerpoint/2010/main" val="326315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simulation support</a:t>
            </a:r>
            <a:endParaRPr lang="en-US" dirty="0"/>
          </a:p>
        </p:txBody>
      </p:sp>
      <p:sp>
        <p:nvSpPr>
          <p:cNvPr id="3" name="Content Placeholder 2"/>
          <p:cNvSpPr>
            <a:spLocks noGrp="1"/>
          </p:cNvSpPr>
          <p:nvPr>
            <p:ph idx="1"/>
          </p:nvPr>
        </p:nvSpPr>
        <p:spPr/>
        <p:txBody>
          <a:bodyPr/>
          <a:lstStyle/>
          <a:p>
            <a:r>
              <a:rPr lang="en-US" dirty="0" smtClean="0"/>
              <a:t>Risk description:  detailed verification of physics requirements by simulation is lacking in some areas</a:t>
            </a:r>
          </a:p>
          <a:p>
            <a:r>
              <a:rPr lang="en-US" dirty="0" smtClean="0"/>
              <a:t>Mitigation:  flow down engineering requirements from physics based on collective prior experience on </a:t>
            </a:r>
            <a:r>
              <a:rPr lang="en-US" dirty="0" err="1" smtClean="0"/>
              <a:t>MicroBoone</a:t>
            </a:r>
            <a:r>
              <a:rPr lang="en-US" dirty="0" smtClean="0"/>
              <a:t>, LARIAT, ICARUS experiments</a:t>
            </a:r>
            <a:endParaRPr lang="en-US" dirty="0"/>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8</a:t>
            </a:fld>
            <a:endParaRPr lang="en-US"/>
          </a:p>
        </p:txBody>
      </p:sp>
    </p:spTree>
    <p:extLst>
      <p:ext uri="{BB962C8B-B14F-4D97-AF65-F5344CB8AC3E}">
        <p14:creationId xmlns:p14="http://schemas.microsoft.com/office/powerpoint/2010/main" val="4269651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35t Lessons Learned</a:t>
            </a:r>
            <a:endParaRPr lang="en-US" b="1" dirty="0"/>
          </a:p>
        </p:txBody>
      </p:sp>
      <p:sp>
        <p:nvSpPr>
          <p:cNvPr id="8" name="Content Placeholder 7"/>
          <p:cNvSpPr>
            <a:spLocks noGrp="1"/>
          </p:cNvSpPr>
          <p:nvPr>
            <p:ph idx="1"/>
          </p:nvPr>
        </p:nvSpPr>
        <p:spPr/>
        <p:txBody>
          <a:bodyPr/>
          <a:lstStyle/>
          <a:p>
            <a:r>
              <a:rPr lang="en-US" dirty="0" smtClean="0"/>
              <a:t>Valuable experience was gained from the 35t prototype</a:t>
            </a:r>
          </a:p>
          <a:p>
            <a:r>
              <a:rPr lang="en-US" dirty="0" smtClean="0"/>
              <a:t>Lessons learned were reviewed and documented (see </a:t>
            </a:r>
            <a:r>
              <a:rPr lang="en-US" dirty="0" err="1" smtClean="0"/>
              <a:t>docdb</a:t>
            </a:r>
            <a:r>
              <a:rPr lang="en-US" dirty="0" smtClean="0"/>
              <a:t> 1315)</a:t>
            </a:r>
          </a:p>
          <a:p>
            <a:r>
              <a:rPr lang="en-US" dirty="0" smtClean="0"/>
              <a:t>The following is a summary</a:t>
            </a:r>
            <a:endParaRPr lang="en-US" dirty="0"/>
          </a:p>
        </p:txBody>
      </p:sp>
      <p:sp>
        <p:nvSpPr>
          <p:cNvPr id="4" name="Date Placeholder 3"/>
          <p:cNvSpPr>
            <a:spLocks noGrp="1"/>
          </p:cNvSpPr>
          <p:nvPr>
            <p:ph type="dt" sz="half" idx="10"/>
          </p:nvPr>
        </p:nvSpPr>
        <p:spPr/>
        <p:txBody>
          <a:bodyPr/>
          <a:lstStyle/>
          <a:p>
            <a:r>
              <a:rPr lang="en-US" smtClean="0"/>
              <a:t>July 13 -14, 2016</a:t>
            </a:r>
            <a:endParaRPr lang="en-US"/>
          </a:p>
        </p:txBody>
      </p:sp>
      <p:sp>
        <p:nvSpPr>
          <p:cNvPr id="5" name="Footer Placeholder 4"/>
          <p:cNvSpPr>
            <a:spLocks noGrp="1"/>
          </p:cNvSpPr>
          <p:nvPr>
            <p:ph type="ftr" sz="quarter" idx="11"/>
          </p:nvPr>
        </p:nvSpPr>
        <p:spPr/>
        <p:txBody>
          <a:bodyPr/>
          <a:lstStyle/>
          <a:p>
            <a:r>
              <a:rPr lang="en-US" smtClean="0"/>
              <a:t>APA Design Review</a:t>
            </a:r>
            <a:endParaRPr lang="en-US"/>
          </a:p>
        </p:txBody>
      </p:sp>
      <p:sp>
        <p:nvSpPr>
          <p:cNvPr id="6" name="Slide Number Placeholder 5"/>
          <p:cNvSpPr>
            <a:spLocks noGrp="1"/>
          </p:cNvSpPr>
          <p:nvPr>
            <p:ph type="sldNum" sz="quarter" idx="12"/>
          </p:nvPr>
        </p:nvSpPr>
        <p:spPr/>
        <p:txBody>
          <a:bodyPr/>
          <a:lstStyle/>
          <a:p>
            <a:fld id="{76BCDD54-F490-3E47-9A8A-42F8BBE19157}" type="slidenum">
              <a:rPr lang="en-US" smtClean="0"/>
              <a:t>9</a:t>
            </a:fld>
            <a:endParaRPr lang="en-US"/>
          </a:p>
        </p:txBody>
      </p:sp>
    </p:spTree>
    <p:extLst>
      <p:ext uri="{BB962C8B-B14F-4D97-AF65-F5344CB8AC3E}">
        <p14:creationId xmlns:p14="http://schemas.microsoft.com/office/powerpoint/2010/main" val="2638142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1163</TotalTime>
  <Words>938</Words>
  <Application>Microsoft Macintosh PowerPoint</Application>
  <PresentationFormat>On-screen Show (4:3)</PresentationFormat>
  <Paragraphs>107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ProtoDune APA Risks and 35t Lessons Learned</vt:lpstr>
      <vt:lpstr>Risk Topics</vt:lpstr>
      <vt:lpstr>Risks Dune/ProtoDUNE</vt:lpstr>
      <vt:lpstr>Schedule Related Risks (APA production Slow, Problems with multiple APA, and UK startup)  </vt:lpstr>
      <vt:lpstr>Winder Risk</vt:lpstr>
      <vt:lpstr>Wire Breakage or Loose Wire</vt:lpstr>
      <vt:lpstr>Microphonics susceptibility</vt:lpstr>
      <vt:lpstr>Lack of simulation support</vt:lpstr>
      <vt:lpstr>35t Lessons Learned</vt:lpstr>
      <vt:lpstr>PowerPoint Presentation</vt:lpstr>
      <vt:lpstr>Broken induction plane wires during APA cold tests.</vt:lpstr>
      <vt:lpstr>Identifying broken wires in offline channel space continues to be an issue.  </vt:lpstr>
      <vt:lpstr>The photon detectors were installed inside the APAs nearly 24 months before the APAs were installed in the cryostat because they had to be inserted into the frame before the wires were wrapped around the frame.  </vt:lpstr>
      <vt:lpstr>Construction of the 35t APAs was a critical learning experience!</vt:lpstr>
    </vt:vector>
  </TitlesOfParts>
  <Company>UW-Madison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ProtoDune APA Risks</dc:title>
  <dc:creator>Bob Paulos</dc:creator>
  <cp:lastModifiedBy>Bob Paulos</cp:lastModifiedBy>
  <cp:revision>28</cp:revision>
  <cp:lastPrinted>2016-07-12T18:37:01Z</cp:lastPrinted>
  <dcterms:created xsi:type="dcterms:W3CDTF">2016-07-01T17:29:24Z</dcterms:created>
  <dcterms:modified xsi:type="dcterms:W3CDTF">2016-07-12T18:50:23Z</dcterms:modified>
</cp:coreProperties>
</file>