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8" r:id="rId1"/>
    <p:sldMasterId id="2147483815" r:id="rId2"/>
    <p:sldMasterId id="2147483801" r:id="rId3"/>
    <p:sldMasterId id="2147483776" r:id="rId4"/>
    <p:sldMasterId id="2147483764" r:id="rId5"/>
    <p:sldMasterId id="2147483752" r:id="rId6"/>
    <p:sldMasterId id="2147483738" r:id="rId7"/>
    <p:sldMasterId id="2147483726" r:id="rId8"/>
    <p:sldMasterId id="2147483653" r:id="rId9"/>
    <p:sldMasterId id="2147483651" r:id="rId10"/>
  </p:sldMasterIdLst>
  <p:notesMasterIdLst>
    <p:notesMasterId r:id="rId25"/>
  </p:notesMasterIdLst>
  <p:handoutMasterIdLst>
    <p:handoutMasterId r:id="rId26"/>
  </p:handoutMasterIdLst>
  <p:sldIdLst>
    <p:sldId id="256" r:id="rId11"/>
    <p:sldId id="465" r:id="rId12"/>
    <p:sldId id="473" r:id="rId13"/>
    <p:sldId id="466" r:id="rId14"/>
    <p:sldId id="440" r:id="rId15"/>
    <p:sldId id="472" r:id="rId16"/>
    <p:sldId id="452" r:id="rId17"/>
    <p:sldId id="453" r:id="rId18"/>
    <p:sldId id="458" r:id="rId19"/>
    <p:sldId id="436" r:id="rId20"/>
    <p:sldId id="467" r:id="rId21"/>
    <p:sldId id="468" r:id="rId22"/>
    <p:sldId id="470" r:id="rId23"/>
    <p:sldId id="471" r:id="rId24"/>
  </p:sldIdLst>
  <p:sldSz cx="9601200" cy="7315200"/>
  <p:notesSz cx="7315200" cy="9601200"/>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b="1" kern="1200">
        <a:solidFill>
          <a:schemeClr val="tx1"/>
        </a:solidFill>
        <a:latin typeface="Times New Roman" pitchFamily="18" charset="0"/>
        <a:ea typeface="+mn-ea"/>
        <a:cs typeface="Arial" pitchFamily="34" charset="0"/>
      </a:defRPr>
    </a:lvl5pPr>
    <a:lvl6pPr marL="2286000" algn="l" defTabSz="914400" rtl="0" eaLnBrk="1" latinLnBrk="0" hangingPunct="1">
      <a:defRPr b="1" kern="1200">
        <a:solidFill>
          <a:schemeClr val="tx1"/>
        </a:solidFill>
        <a:latin typeface="Times New Roman" pitchFamily="18" charset="0"/>
        <a:ea typeface="+mn-ea"/>
        <a:cs typeface="Arial" pitchFamily="34" charset="0"/>
      </a:defRPr>
    </a:lvl6pPr>
    <a:lvl7pPr marL="2743200" algn="l" defTabSz="914400" rtl="0" eaLnBrk="1" latinLnBrk="0" hangingPunct="1">
      <a:defRPr b="1" kern="1200">
        <a:solidFill>
          <a:schemeClr val="tx1"/>
        </a:solidFill>
        <a:latin typeface="Times New Roman" pitchFamily="18" charset="0"/>
        <a:ea typeface="+mn-ea"/>
        <a:cs typeface="Arial" pitchFamily="34" charset="0"/>
      </a:defRPr>
    </a:lvl7pPr>
    <a:lvl8pPr marL="3200400" algn="l" defTabSz="914400" rtl="0" eaLnBrk="1" latinLnBrk="0" hangingPunct="1">
      <a:defRPr b="1" kern="1200">
        <a:solidFill>
          <a:schemeClr val="tx1"/>
        </a:solidFill>
        <a:latin typeface="Times New Roman" pitchFamily="18" charset="0"/>
        <a:ea typeface="+mn-ea"/>
        <a:cs typeface="Arial" pitchFamily="34" charset="0"/>
      </a:defRPr>
    </a:lvl8pPr>
    <a:lvl9pPr marL="3657600" algn="l" defTabSz="914400" rtl="0" eaLnBrk="1" latinLnBrk="0" hangingPunct="1">
      <a:defRPr b="1"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C77329EB-9793-41A8-B396-63C8481EAED0}">
          <p14:sldIdLst>
            <p14:sldId id="256"/>
          </p14:sldIdLst>
        </p14:section>
        <p14:section name="Untitled Section" id="{C392E0DF-944A-4D6E-96C1-058EC8D43914}">
          <p14:sldIdLst>
            <p14:sldId id="465"/>
            <p14:sldId id="473"/>
            <p14:sldId id="466"/>
            <p14:sldId id="440"/>
            <p14:sldId id="472"/>
            <p14:sldId id="452"/>
            <p14:sldId id="453"/>
            <p14:sldId id="458"/>
            <p14:sldId id="436"/>
            <p14:sldId id="467"/>
            <p14:sldId id="468"/>
            <p14:sldId id="470"/>
            <p14:sldId id="471"/>
          </p14:sldIdLst>
        </p14:section>
      </p14:sectionLst>
    </p:ex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FF"/>
    <a:srgbClr val="3399FF"/>
    <a:srgbClr val="336600"/>
    <a:srgbClr val="CC0099"/>
    <a:srgbClr val="33CCFF"/>
    <a:srgbClr val="FCD442"/>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3" autoAdjust="0"/>
    <p:restoredTop sz="94635" autoAdjust="0"/>
  </p:normalViewPr>
  <p:slideViewPr>
    <p:cSldViewPr>
      <p:cViewPr varScale="1">
        <p:scale>
          <a:sx n="100" d="100"/>
          <a:sy n="100" d="100"/>
        </p:scale>
        <p:origin x="614" y="62"/>
      </p:cViewPr>
      <p:guideLst>
        <p:guide orient="horz" pos="2304"/>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5" d="100"/>
          <a:sy n="55" d="100"/>
        </p:scale>
        <p:origin x="-295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lvl1pPr algn="l" defTabSz="950913" eaLnBrk="0" hangingPunct="0">
              <a:defRPr sz="1200" b="0">
                <a:cs typeface="+mn-cs"/>
              </a:defRPr>
            </a:lvl1pPr>
          </a:lstStyle>
          <a:p>
            <a:pPr>
              <a:defRPr/>
            </a:pPr>
            <a:endParaRPr lang="en-US" altLang="en-US"/>
          </a:p>
        </p:txBody>
      </p:sp>
      <p:sp>
        <p:nvSpPr>
          <p:cNvPr id="51203" name="Rectangle 3"/>
          <p:cNvSpPr>
            <a:spLocks noGrp="1" noChangeArrowheads="1"/>
          </p:cNvSpPr>
          <p:nvPr>
            <p:ph type="dt" sz="quarter" idx="1"/>
          </p:nvPr>
        </p:nvSpPr>
        <p:spPr bwMode="auto">
          <a:xfrm>
            <a:off x="4149725" y="0"/>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lvl1pPr algn="r" defTabSz="950913" eaLnBrk="0" hangingPunct="0">
              <a:defRPr sz="1200" b="0">
                <a:cs typeface="+mn-cs"/>
              </a:defRPr>
            </a:lvl1pPr>
          </a:lstStyle>
          <a:p>
            <a:pPr>
              <a:defRPr/>
            </a:pPr>
            <a:endParaRPr lang="en-US" altLang="en-US"/>
          </a:p>
        </p:txBody>
      </p:sp>
      <p:sp>
        <p:nvSpPr>
          <p:cNvPr id="51204" name="Rectangle 4"/>
          <p:cNvSpPr>
            <a:spLocks noGrp="1" noChangeArrowheads="1"/>
          </p:cNvSpPr>
          <p:nvPr>
            <p:ph type="ftr" sz="quarter" idx="2"/>
          </p:nvPr>
        </p:nvSpPr>
        <p:spPr bwMode="auto">
          <a:xfrm>
            <a:off x="0" y="9153525"/>
            <a:ext cx="31924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b" anchorCtr="0" compatLnSpc="1">
            <a:prstTxWarp prst="textNoShape">
              <a:avLst/>
            </a:prstTxWarp>
          </a:bodyPr>
          <a:lstStyle>
            <a:lvl1pPr algn="l" defTabSz="950913" eaLnBrk="0" hangingPunct="0">
              <a:defRPr sz="1200" b="0">
                <a:cs typeface="+mn-cs"/>
              </a:defRPr>
            </a:lvl1pPr>
          </a:lstStyle>
          <a:p>
            <a:pPr>
              <a:defRPr/>
            </a:pPr>
            <a:endParaRPr lang="en-US" altLang="en-US"/>
          </a:p>
        </p:txBody>
      </p:sp>
      <p:sp>
        <p:nvSpPr>
          <p:cNvPr id="51205" name="Rectangle 5"/>
          <p:cNvSpPr>
            <a:spLocks noGrp="1" noChangeArrowheads="1"/>
          </p:cNvSpPr>
          <p:nvPr>
            <p:ph type="sldNum" sz="quarter" idx="3"/>
          </p:nvPr>
        </p:nvSpPr>
        <p:spPr bwMode="auto">
          <a:xfrm>
            <a:off x="4149725" y="9153525"/>
            <a:ext cx="31924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b" anchorCtr="0" compatLnSpc="1">
            <a:prstTxWarp prst="textNoShape">
              <a:avLst/>
            </a:prstTxWarp>
          </a:bodyPr>
          <a:lstStyle>
            <a:lvl1pPr algn="r" defTabSz="950913" eaLnBrk="0" hangingPunct="0">
              <a:defRPr sz="1200" b="0">
                <a:cs typeface="+mn-cs"/>
              </a:defRPr>
            </a:lvl1pPr>
          </a:lstStyle>
          <a:p>
            <a:pPr>
              <a:defRPr/>
            </a:pPr>
            <a:fld id="{55859F83-F73A-459A-A9E1-C74137692213}" type="slidenum">
              <a:rPr lang="en-US" altLang="en-US"/>
              <a:pPr>
                <a:defRPr/>
              </a:pPr>
              <a:t>‹#›</a:t>
            </a:fld>
            <a:endParaRPr lang="en-US" altLang="en-US"/>
          </a:p>
        </p:txBody>
      </p:sp>
    </p:spTree>
    <p:extLst>
      <p:ext uri="{BB962C8B-B14F-4D97-AF65-F5344CB8AC3E}">
        <p14:creationId xmlns:p14="http://schemas.microsoft.com/office/powerpoint/2010/main" val="354689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29" tIns="47564" rIns="95129" bIns="47564" numCol="1" anchor="t" anchorCtr="0" compatLnSpc="1">
            <a:prstTxWarp prst="textNoShape">
              <a:avLst/>
            </a:prstTxWarp>
          </a:bodyPr>
          <a:lstStyle>
            <a:lvl1pPr algn="l" defTabSz="950913" eaLnBrk="0" hangingPunct="0">
              <a:defRPr sz="1200" b="0">
                <a:cs typeface="+mn-cs"/>
              </a:defRPr>
            </a:lvl1pPr>
          </a:lstStyle>
          <a:p>
            <a:pPr>
              <a:defRPr/>
            </a:pPr>
            <a:endParaRPr lang="en-US" altLang="en-US"/>
          </a:p>
        </p:txBody>
      </p:sp>
      <p:sp>
        <p:nvSpPr>
          <p:cNvPr id="21507" name="Rectangle 1027"/>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29" tIns="47564" rIns="95129" bIns="47564" numCol="1" anchor="t" anchorCtr="0" compatLnSpc="1">
            <a:prstTxWarp prst="textNoShape">
              <a:avLst/>
            </a:prstTxWarp>
          </a:bodyPr>
          <a:lstStyle>
            <a:lvl1pPr algn="r" defTabSz="950913" eaLnBrk="0" hangingPunct="0">
              <a:defRPr sz="1200" b="0">
                <a:cs typeface="+mn-cs"/>
              </a:defRPr>
            </a:lvl1pPr>
          </a:lstStyle>
          <a:p>
            <a:pPr>
              <a:defRPr/>
            </a:pPr>
            <a:endParaRPr lang="en-US" altLang="en-US"/>
          </a:p>
        </p:txBody>
      </p:sp>
      <p:sp>
        <p:nvSpPr>
          <p:cNvPr id="72708" name="Rectangle 1028"/>
          <p:cNvSpPr>
            <a:spLocks noGrp="1" noRot="1" noChangeAspect="1" noChangeArrowheads="1" noTextEdit="1"/>
          </p:cNvSpPr>
          <p:nvPr>
            <p:ph type="sldImg" idx="2"/>
          </p:nvPr>
        </p:nvSpPr>
        <p:spPr bwMode="auto">
          <a:xfrm>
            <a:off x="1293813" y="720725"/>
            <a:ext cx="4727575" cy="3602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1029"/>
          <p:cNvSpPr>
            <a:spLocks noGrp="1" noChangeArrowheads="1"/>
          </p:cNvSpPr>
          <p:nvPr>
            <p:ph type="body" sz="quarter" idx="3"/>
          </p:nvPr>
        </p:nvSpPr>
        <p:spPr bwMode="auto">
          <a:xfrm>
            <a:off x="976313" y="4560888"/>
            <a:ext cx="53625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29" tIns="47564" rIns="95129" bIns="4756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1511" name="Rectangle 1031"/>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29" tIns="47564" rIns="95129" bIns="47564" numCol="1" anchor="b" anchorCtr="0" compatLnSpc="1">
            <a:prstTxWarp prst="textNoShape">
              <a:avLst/>
            </a:prstTxWarp>
          </a:bodyPr>
          <a:lstStyle>
            <a:lvl1pPr algn="r" defTabSz="950913" eaLnBrk="0" hangingPunct="0">
              <a:defRPr sz="1200" b="0">
                <a:cs typeface="+mn-cs"/>
              </a:defRPr>
            </a:lvl1pPr>
          </a:lstStyle>
          <a:p>
            <a:pPr>
              <a:defRPr/>
            </a:pPr>
            <a:fld id="{8F386964-9120-4C20-B198-4975EFB251C6}" type="slidenum">
              <a:rPr lang="en-US" altLang="en-US"/>
              <a:pPr>
                <a:defRPr/>
              </a:pPr>
              <a:t>‹#›</a:t>
            </a:fld>
            <a:endParaRPr lang="en-US" altLang="en-US"/>
          </a:p>
        </p:txBody>
      </p:sp>
    </p:spTree>
    <p:extLst>
      <p:ext uri="{BB962C8B-B14F-4D97-AF65-F5344CB8AC3E}">
        <p14:creationId xmlns:p14="http://schemas.microsoft.com/office/powerpoint/2010/main" val="1348869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386964-9120-4C20-B198-4975EFB251C6}" type="slidenum">
              <a:rPr lang="en-US" altLang="en-US" smtClean="0"/>
              <a:pPr>
                <a:defRPr/>
              </a:pPr>
              <a:t>1</a:t>
            </a:fld>
            <a:endParaRPr lang="en-US" altLang="en-US"/>
          </a:p>
        </p:txBody>
      </p:sp>
    </p:spTree>
    <p:extLst>
      <p:ext uri="{BB962C8B-B14F-4D97-AF65-F5344CB8AC3E}">
        <p14:creationId xmlns:p14="http://schemas.microsoft.com/office/powerpoint/2010/main" val="134713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386964-9120-4C20-B198-4975EFB251C6}" type="slidenum">
              <a:rPr lang="en-US" altLang="en-US" smtClean="0"/>
              <a:pPr>
                <a:defRPr/>
              </a:pPr>
              <a:t>2</a:t>
            </a:fld>
            <a:endParaRPr lang="en-US" altLang="en-US" dirty="0"/>
          </a:p>
        </p:txBody>
      </p:sp>
    </p:spTree>
    <p:extLst>
      <p:ext uri="{BB962C8B-B14F-4D97-AF65-F5344CB8AC3E}">
        <p14:creationId xmlns:p14="http://schemas.microsoft.com/office/powerpoint/2010/main" val="228239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lvl1pPr algn="ctr" defTabSz="950913" eaLnBrk="0" hangingPunct="0">
              <a:defRPr b="1">
                <a:solidFill>
                  <a:schemeClr val="tx1"/>
                </a:solidFill>
                <a:latin typeface="Times New Roman" pitchFamily="18" charset="0"/>
              </a:defRPr>
            </a:lvl1pPr>
            <a:lvl2pPr marL="742950" indent="-285750" algn="ctr" defTabSz="950913" eaLnBrk="0" hangingPunct="0">
              <a:defRPr b="1">
                <a:solidFill>
                  <a:schemeClr val="tx1"/>
                </a:solidFill>
                <a:latin typeface="Times New Roman" pitchFamily="18" charset="0"/>
              </a:defRPr>
            </a:lvl2pPr>
            <a:lvl3pPr marL="1143000" indent="-228600" algn="ctr" defTabSz="950913" eaLnBrk="0" hangingPunct="0">
              <a:defRPr b="1">
                <a:solidFill>
                  <a:schemeClr val="tx1"/>
                </a:solidFill>
                <a:latin typeface="Times New Roman" pitchFamily="18" charset="0"/>
              </a:defRPr>
            </a:lvl3pPr>
            <a:lvl4pPr marL="1600200" indent="-228600" algn="ctr" defTabSz="950913" eaLnBrk="0" hangingPunct="0">
              <a:defRPr b="1">
                <a:solidFill>
                  <a:schemeClr val="tx1"/>
                </a:solidFill>
                <a:latin typeface="Times New Roman" pitchFamily="18" charset="0"/>
              </a:defRPr>
            </a:lvl4pPr>
            <a:lvl5pPr marL="2057400" indent="-228600" algn="ctr" defTabSz="950913" eaLnBrk="0" hangingPunct="0">
              <a:defRPr b="1">
                <a:solidFill>
                  <a:schemeClr val="tx1"/>
                </a:solidFill>
                <a:latin typeface="Times New Roman" pitchFamily="18" charset="0"/>
              </a:defRPr>
            </a:lvl5pPr>
            <a:lvl6pPr marL="2514600" indent="-228600" algn="ctr" defTabSz="950913" eaLnBrk="0" fontAlgn="base" hangingPunct="0">
              <a:spcBef>
                <a:spcPct val="0"/>
              </a:spcBef>
              <a:spcAft>
                <a:spcPct val="0"/>
              </a:spcAft>
              <a:defRPr b="1">
                <a:solidFill>
                  <a:schemeClr val="tx1"/>
                </a:solidFill>
                <a:latin typeface="Times New Roman" pitchFamily="18" charset="0"/>
              </a:defRPr>
            </a:lvl6pPr>
            <a:lvl7pPr marL="2971800" indent="-228600" algn="ctr" defTabSz="950913" eaLnBrk="0" fontAlgn="base" hangingPunct="0">
              <a:spcBef>
                <a:spcPct val="0"/>
              </a:spcBef>
              <a:spcAft>
                <a:spcPct val="0"/>
              </a:spcAft>
              <a:defRPr b="1">
                <a:solidFill>
                  <a:schemeClr val="tx1"/>
                </a:solidFill>
                <a:latin typeface="Times New Roman" pitchFamily="18" charset="0"/>
              </a:defRPr>
            </a:lvl7pPr>
            <a:lvl8pPr marL="3429000" indent="-228600" algn="ctr" defTabSz="950913" eaLnBrk="0" fontAlgn="base" hangingPunct="0">
              <a:spcBef>
                <a:spcPct val="0"/>
              </a:spcBef>
              <a:spcAft>
                <a:spcPct val="0"/>
              </a:spcAft>
              <a:defRPr b="1">
                <a:solidFill>
                  <a:schemeClr val="tx1"/>
                </a:solidFill>
                <a:latin typeface="Times New Roman" pitchFamily="18" charset="0"/>
              </a:defRPr>
            </a:lvl8pPr>
            <a:lvl9pPr marL="3886200" indent="-228600" algn="ctr" defTabSz="950913" eaLnBrk="0" fontAlgn="base" hangingPunct="0">
              <a:spcBef>
                <a:spcPct val="0"/>
              </a:spcBef>
              <a:spcAft>
                <a:spcPct val="0"/>
              </a:spcAft>
              <a:defRPr b="1">
                <a:solidFill>
                  <a:schemeClr val="tx1"/>
                </a:solidFill>
                <a:latin typeface="Times New Roman" pitchFamily="18" charset="0"/>
              </a:defRPr>
            </a:lvl9pPr>
          </a:lstStyle>
          <a:p>
            <a:pPr algn="r"/>
            <a:fld id="{D890B3D0-FB69-4ABB-BE37-96BA43A91029}" type="slidenum">
              <a:rPr lang="en-US" altLang="en-US" b="0" smtClean="0"/>
              <a:pPr algn="r"/>
              <a:t>10</a:t>
            </a:fld>
            <a:endParaRPr lang="en-US" altLang="en-US" b="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FDFA3-A634-3E4D-9701-B3563DD4D188}" type="slidenum">
              <a:rPr lang="en-US" smtClean="0"/>
              <a:t>11</a:t>
            </a:fld>
            <a:endParaRPr lang="en-US" dirty="0"/>
          </a:p>
        </p:txBody>
      </p:sp>
    </p:spTree>
    <p:extLst>
      <p:ext uri="{BB962C8B-B14F-4D97-AF65-F5344CB8AC3E}">
        <p14:creationId xmlns:p14="http://schemas.microsoft.com/office/powerpoint/2010/main" val="76808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79425" y="6780213"/>
            <a:ext cx="2241550" cy="3889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4038185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79425" y="6780213"/>
            <a:ext cx="2241550" cy="38893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39387027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F9D9C1-415F-4EFB-BE6F-EAE72AF6B81A}" type="slidenum">
              <a:rPr lang="en-US" altLang="en-US"/>
              <a:pPr>
                <a:defRPr/>
              </a:pPr>
              <a:t>‹#›</a:t>
            </a:fld>
            <a:endParaRPr lang="en-US" altLang="en-US"/>
          </a:p>
        </p:txBody>
      </p:sp>
    </p:spTree>
    <p:extLst>
      <p:ext uri="{BB962C8B-B14F-4D97-AF65-F5344CB8AC3E}">
        <p14:creationId xmlns:p14="http://schemas.microsoft.com/office/powerpoint/2010/main" val="3432114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EB44EB-4E45-421D-AA5B-EFB6B07BDE1E}" type="slidenum">
              <a:rPr lang="en-US" altLang="en-US"/>
              <a:pPr>
                <a:defRPr/>
              </a:pPr>
              <a:t>‹#›</a:t>
            </a:fld>
            <a:endParaRPr lang="en-US" altLang="en-US"/>
          </a:p>
        </p:txBody>
      </p:sp>
    </p:spTree>
    <p:extLst>
      <p:ext uri="{BB962C8B-B14F-4D97-AF65-F5344CB8AC3E}">
        <p14:creationId xmlns:p14="http://schemas.microsoft.com/office/powerpoint/2010/main" val="1994181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51C008-AF8A-40C7-B2D2-CDC4E3E0C508}" type="slidenum">
              <a:rPr lang="en-US" altLang="en-US"/>
              <a:pPr>
                <a:defRPr/>
              </a:pPr>
              <a:t>‹#›</a:t>
            </a:fld>
            <a:endParaRPr lang="en-US" altLang="en-US"/>
          </a:p>
        </p:txBody>
      </p:sp>
    </p:spTree>
    <p:extLst>
      <p:ext uri="{BB962C8B-B14F-4D97-AF65-F5344CB8AC3E}">
        <p14:creationId xmlns:p14="http://schemas.microsoft.com/office/powerpoint/2010/main" val="31821456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720725" y="2271713"/>
            <a:ext cx="8159750" cy="1568450"/>
          </a:xfrm>
        </p:spPr>
        <p:txBody>
          <a:bodyPr/>
          <a:lstStyle>
            <a:lvl1pPr>
              <a:defRPr/>
            </a:lvl1pPr>
          </a:lstStyle>
          <a:p>
            <a:pPr lvl="0"/>
            <a:r>
              <a:rPr lang="en-US" altLang="en-US" noProof="0" smtClean="0"/>
              <a:t>Click to edit Master title style</a:t>
            </a:r>
          </a:p>
        </p:txBody>
      </p:sp>
      <p:sp>
        <p:nvSpPr>
          <p:cNvPr id="212995" name="Rectangle 3"/>
          <p:cNvSpPr>
            <a:spLocks noGrp="1" noChangeArrowheads="1"/>
          </p:cNvSpPr>
          <p:nvPr>
            <p:ph type="subTitle" idx="1"/>
          </p:nvPr>
        </p:nvSpPr>
        <p:spPr>
          <a:xfrm>
            <a:off x="1439863" y="4144963"/>
            <a:ext cx="6721475" cy="1870075"/>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solidFill>
            <a:schemeClr val="bg1"/>
          </a:solidFill>
          <a:ln>
            <a:solidFill>
              <a:schemeClr val="bg1"/>
            </a:solidFill>
            <a:miter lim="800000"/>
            <a:headEnd/>
            <a:tailEnd/>
          </a:ln>
        </p:spPr>
        <p:txBody>
          <a:bodyPr/>
          <a:lstStyle>
            <a:lvl1pPr>
              <a:defRPr/>
            </a:lvl1pPr>
          </a:lstStyle>
          <a:p>
            <a:pPr>
              <a:defRPr/>
            </a:pPr>
            <a:fld id="{51F06344-69C1-462A-BF12-DB6A3237C135}" type="slidenum">
              <a:rPr lang="en-US" altLang="en-US"/>
              <a:pPr>
                <a:defRPr/>
              </a:pPr>
              <a:t>‹#›</a:t>
            </a:fld>
            <a:endParaRPr lang="en-US" altLang="en-US"/>
          </a:p>
        </p:txBody>
      </p:sp>
    </p:spTree>
    <p:extLst>
      <p:ext uri="{BB962C8B-B14F-4D97-AF65-F5344CB8AC3E}">
        <p14:creationId xmlns:p14="http://schemas.microsoft.com/office/powerpoint/2010/main" val="557354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287E60-7D5C-48BE-99C9-0436D6B383DF}" type="slidenum">
              <a:rPr lang="en-US" altLang="en-US"/>
              <a:pPr>
                <a:defRPr/>
              </a:pPr>
              <a:t>‹#›</a:t>
            </a:fld>
            <a:endParaRPr lang="en-US" altLang="en-US"/>
          </a:p>
        </p:txBody>
      </p:sp>
    </p:spTree>
    <p:extLst>
      <p:ext uri="{BB962C8B-B14F-4D97-AF65-F5344CB8AC3E}">
        <p14:creationId xmlns:p14="http://schemas.microsoft.com/office/powerpoint/2010/main" val="1878316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CEA04D-C7F1-45CF-94B6-87CD927CEDCB}" type="slidenum">
              <a:rPr lang="en-US" altLang="en-US"/>
              <a:pPr>
                <a:defRPr/>
              </a:pPr>
              <a:t>‹#›</a:t>
            </a:fld>
            <a:endParaRPr lang="en-US" altLang="en-US"/>
          </a:p>
        </p:txBody>
      </p:sp>
    </p:spTree>
    <p:extLst>
      <p:ext uri="{BB962C8B-B14F-4D97-AF65-F5344CB8AC3E}">
        <p14:creationId xmlns:p14="http://schemas.microsoft.com/office/powerpoint/2010/main" val="24930446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EB6962-BBD6-4360-8ECB-8DC4E0997075}" type="slidenum">
              <a:rPr lang="en-US" altLang="en-US"/>
              <a:pPr>
                <a:defRPr/>
              </a:pPr>
              <a:t>‹#›</a:t>
            </a:fld>
            <a:endParaRPr lang="en-US" altLang="en-US"/>
          </a:p>
        </p:txBody>
      </p:sp>
    </p:spTree>
    <p:extLst>
      <p:ext uri="{BB962C8B-B14F-4D97-AF65-F5344CB8AC3E}">
        <p14:creationId xmlns:p14="http://schemas.microsoft.com/office/powerpoint/2010/main" val="3277182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371603E-6113-4952-978C-0188EE8BF88E}" type="slidenum">
              <a:rPr lang="en-US" altLang="en-US"/>
              <a:pPr>
                <a:defRPr/>
              </a:pPr>
              <a:t>‹#›</a:t>
            </a:fld>
            <a:endParaRPr lang="en-US" altLang="en-US"/>
          </a:p>
        </p:txBody>
      </p:sp>
    </p:spTree>
    <p:extLst>
      <p:ext uri="{BB962C8B-B14F-4D97-AF65-F5344CB8AC3E}">
        <p14:creationId xmlns:p14="http://schemas.microsoft.com/office/powerpoint/2010/main" val="18897132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3C3738-5F3A-4B78-9804-9C98BEA78085}" type="slidenum">
              <a:rPr lang="en-US" altLang="en-US"/>
              <a:pPr>
                <a:defRPr/>
              </a:pPr>
              <a:t>‹#›</a:t>
            </a:fld>
            <a:endParaRPr lang="en-US" altLang="en-US"/>
          </a:p>
        </p:txBody>
      </p:sp>
    </p:spTree>
    <p:extLst>
      <p:ext uri="{BB962C8B-B14F-4D97-AF65-F5344CB8AC3E}">
        <p14:creationId xmlns:p14="http://schemas.microsoft.com/office/powerpoint/2010/main" val="38369843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AEFB9F5-E755-407E-BC38-966CCFD43ADF}" type="slidenum">
              <a:rPr lang="en-US" altLang="en-US"/>
              <a:pPr>
                <a:defRPr/>
              </a:pPr>
              <a:t>‹#›</a:t>
            </a:fld>
            <a:endParaRPr lang="en-US" altLang="en-US"/>
          </a:p>
        </p:txBody>
      </p:sp>
    </p:spTree>
    <p:extLst>
      <p:ext uri="{BB962C8B-B14F-4D97-AF65-F5344CB8AC3E}">
        <p14:creationId xmlns:p14="http://schemas.microsoft.com/office/powerpoint/2010/main" val="229431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79425" y="6780213"/>
            <a:ext cx="2241550" cy="38893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129527374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647681C-3158-4D65-A3DA-AF1AFFBB64DE}" type="slidenum">
              <a:rPr lang="en-US" altLang="en-US"/>
              <a:pPr>
                <a:defRPr/>
              </a:pPr>
              <a:t>‹#›</a:t>
            </a:fld>
            <a:endParaRPr lang="en-US" altLang="en-US"/>
          </a:p>
        </p:txBody>
      </p:sp>
    </p:spTree>
    <p:extLst>
      <p:ext uri="{BB962C8B-B14F-4D97-AF65-F5344CB8AC3E}">
        <p14:creationId xmlns:p14="http://schemas.microsoft.com/office/powerpoint/2010/main" val="30986036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191B7EE-AF64-4C52-BF51-6BABA7231226}" type="slidenum">
              <a:rPr lang="en-US" altLang="en-US"/>
              <a:pPr>
                <a:defRPr/>
              </a:pPr>
              <a:t>‹#›</a:t>
            </a:fld>
            <a:endParaRPr lang="en-US" altLang="en-US"/>
          </a:p>
        </p:txBody>
      </p:sp>
    </p:spTree>
    <p:extLst>
      <p:ext uri="{BB962C8B-B14F-4D97-AF65-F5344CB8AC3E}">
        <p14:creationId xmlns:p14="http://schemas.microsoft.com/office/powerpoint/2010/main" val="3176298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26B7D5-41C0-414B-B665-8C37159892D8}" type="slidenum">
              <a:rPr lang="en-US" altLang="en-US"/>
              <a:pPr>
                <a:defRPr/>
              </a:pPr>
              <a:t>‹#›</a:t>
            </a:fld>
            <a:endParaRPr lang="en-US" altLang="en-US"/>
          </a:p>
        </p:txBody>
      </p:sp>
    </p:spTree>
    <p:extLst>
      <p:ext uri="{BB962C8B-B14F-4D97-AF65-F5344CB8AC3E}">
        <p14:creationId xmlns:p14="http://schemas.microsoft.com/office/powerpoint/2010/main" val="8411569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48E6D6-E1CB-4CE6-9B0E-F515F0666DCD}" type="slidenum">
              <a:rPr lang="en-US" altLang="en-US"/>
              <a:pPr>
                <a:defRPr/>
              </a:pPr>
              <a:t>‹#›</a:t>
            </a:fld>
            <a:endParaRPr lang="en-US" altLang="en-US"/>
          </a:p>
        </p:txBody>
      </p:sp>
    </p:spTree>
    <p:extLst>
      <p:ext uri="{BB962C8B-B14F-4D97-AF65-F5344CB8AC3E}">
        <p14:creationId xmlns:p14="http://schemas.microsoft.com/office/powerpoint/2010/main" val="145440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1706563"/>
            <a:ext cx="8642350" cy="4827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425" y="6780213"/>
            <a:ext cx="2241550" cy="3889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3084250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425" y="6780213"/>
            <a:ext cx="2241550" cy="3889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31868042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"Physics and Friendships” - Leith                 Blair Ratcliff, SLAC</a:t>
            </a:r>
            <a:endParaRPr lang="en-US" dirty="0"/>
          </a:p>
        </p:txBody>
      </p:sp>
      <p:sp>
        <p:nvSpPr>
          <p:cNvPr id="4" name="Slide Number Placeholder 3"/>
          <p:cNvSpPr>
            <a:spLocks noGrp="1"/>
          </p:cNvSpPr>
          <p:nvPr>
            <p:ph type="sldNum" sz="quarter" idx="11"/>
          </p:nvPr>
        </p:nvSpPr>
        <p:spPr/>
        <p:txBody>
          <a:bodyPr/>
          <a:lstStyle/>
          <a:p>
            <a:fld id="{5B748F42-CDE0-4901-ABEE-48193416656D}" type="slidenum">
              <a:rPr lang="en-US" smtClean="0"/>
              <a:t>‹#›</a:t>
            </a:fld>
            <a:endParaRPr lang="en-US" dirty="0"/>
          </a:p>
        </p:txBody>
      </p:sp>
    </p:spTree>
    <p:extLst>
      <p:ext uri="{BB962C8B-B14F-4D97-AF65-F5344CB8AC3E}">
        <p14:creationId xmlns:p14="http://schemas.microsoft.com/office/powerpoint/2010/main" val="5023638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96975"/>
            <a:ext cx="7200900" cy="254635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7D316-D524-47B0-BC02-93B55346B947}"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316197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7D316-D524-47B0-BC02-93B55346B947}"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116642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638" y="1824038"/>
            <a:ext cx="8280400" cy="30432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F7D316-D524-47B0-BC02-93B55346B947}"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128994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947863"/>
            <a:ext cx="4064000" cy="46402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47863"/>
            <a:ext cx="4064000" cy="46402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7D316-D524-47B0-BC02-93B55346B947}"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4100422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988" y="388938"/>
            <a:ext cx="8280400" cy="14144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61988" y="2671763"/>
            <a:ext cx="4060825" cy="3930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60925" y="2671763"/>
            <a:ext cx="4081463" cy="3930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7D316-D524-47B0-BC02-93B55346B947}"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297552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425" y="6780213"/>
            <a:ext cx="2241550" cy="3889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5994400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7D316-D524-47B0-BC02-93B55346B947}"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347171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7D316-D524-47B0-BC02-93B55346B947}"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2794447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F7D316-D524-47B0-BC02-93B55346B947}"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90385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F7D316-D524-47B0-BC02-93B55346B947}"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24348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7D316-D524-47B0-BC02-93B55346B947}"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1178191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700" y="388938"/>
            <a:ext cx="2070100" cy="6199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388938"/>
            <a:ext cx="6057900" cy="61991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7D316-D524-47B0-BC02-93B55346B947}"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80EF4-A196-4B9A-A852-766D0B605099}" type="slidenum">
              <a:rPr lang="en-US" smtClean="0"/>
              <a:t>‹#›</a:t>
            </a:fld>
            <a:endParaRPr lang="en-US"/>
          </a:p>
        </p:txBody>
      </p:sp>
    </p:spTree>
    <p:extLst>
      <p:ext uri="{BB962C8B-B14F-4D97-AF65-F5344CB8AC3E}">
        <p14:creationId xmlns:p14="http://schemas.microsoft.com/office/powerpoint/2010/main" val="611959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1138712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833422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1777569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309229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79425" y="6780213"/>
            <a:ext cx="2241550" cy="388937"/>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3701009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2763200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3567495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"Physics and Friendships” - Leith                 Blair Ratcliff, SLAC</a:t>
            </a:r>
            <a:endParaRPr lang="en-US"/>
          </a:p>
        </p:txBody>
      </p:sp>
      <p:sp>
        <p:nvSpPr>
          <p:cNvPr id="4" name="Slide Number Placeholder 3"/>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1011849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3139313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1092323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165510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EBBB7527-7E1C-4BA0-968F-13C88DBE8569}" type="slidenum">
              <a:rPr lang="en-US" smtClean="0"/>
              <a:t>‹#›</a:t>
            </a:fld>
            <a:endParaRPr lang="en-US"/>
          </a:p>
        </p:txBody>
      </p:sp>
    </p:spTree>
    <p:extLst>
      <p:ext uri="{BB962C8B-B14F-4D97-AF65-F5344CB8AC3E}">
        <p14:creationId xmlns:p14="http://schemas.microsoft.com/office/powerpoint/2010/main" val="3394492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1415513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2624618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63026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9425" y="6780213"/>
            <a:ext cx="2241550" cy="388937"/>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2164415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21924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318895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3234860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"Physics and Friendships” - Leith                 Blair Ratcliff, SLAC</a:t>
            </a:r>
            <a:endParaRPr lang="en-US"/>
          </a:p>
        </p:txBody>
      </p:sp>
      <p:sp>
        <p:nvSpPr>
          <p:cNvPr id="4" name="Slide Number Placeholder 3"/>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1749473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2817722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213035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641027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560CEA8-3853-4257-A9AB-9C593CC8D458}" type="slidenum">
              <a:rPr lang="en-US" smtClean="0"/>
              <a:t>‹#›</a:t>
            </a:fld>
            <a:endParaRPr lang="en-US"/>
          </a:p>
        </p:txBody>
      </p:sp>
    </p:spTree>
    <p:extLst>
      <p:ext uri="{BB962C8B-B14F-4D97-AF65-F5344CB8AC3E}">
        <p14:creationId xmlns:p14="http://schemas.microsoft.com/office/powerpoint/2010/main" val="411392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2488402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375266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425" y="6780213"/>
            <a:ext cx="2241550" cy="388937"/>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2268918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1624232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3583172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198801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2989645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"Physics and Friendships” - Leith                 Blair Ratcliff, SLAC</a:t>
            </a:r>
            <a:endParaRPr lang="en-US"/>
          </a:p>
        </p:txBody>
      </p:sp>
      <p:sp>
        <p:nvSpPr>
          <p:cNvPr id="4" name="Slide Number Placeholder 3"/>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3964088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1291625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3686122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1706563"/>
            <a:ext cx="8642350" cy="4827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432521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48599047-FCCF-44A1-844A-F05E7BD7E0C8}" type="slidenum">
              <a:rPr lang="en-US" smtClean="0"/>
              <a:t>‹#›</a:t>
            </a:fld>
            <a:endParaRPr lang="en-US"/>
          </a:p>
        </p:txBody>
      </p:sp>
    </p:spTree>
    <p:extLst>
      <p:ext uri="{BB962C8B-B14F-4D97-AF65-F5344CB8AC3E}">
        <p14:creationId xmlns:p14="http://schemas.microsoft.com/office/powerpoint/2010/main" val="4119081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173103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79425" y="6780213"/>
            <a:ext cx="2241550" cy="388937"/>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412315621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411465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4186765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36257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1208888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3648780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"Physics and Friendships” - Leith                 Blair Ratcliff, SLAC</a:t>
            </a:r>
            <a:endParaRPr lang="en-US"/>
          </a:p>
        </p:txBody>
      </p:sp>
      <p:sp>
        <p:nvSpPr>
          <p:cNvPr id="4" name="Slide Number Placeholder 3"/>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3092959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3028280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3977868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12042198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FE329DB7-95BD-4940-9BE0-052C0024CD5A}" type="slidenum">
              <a:rPr lang="en-US" smtClean="0"/>
              <a:t>‹#›</a:t>
            </a:fld>
            <a:endParaRPr lang="en-US"/>
          </a:p>
        </p:txBody>
      </p:sp>
    </p:spTree>
    <p:extLst>
      <p:ext uri="{BB962C8B-B14F-4D97-AF65-F5344CB8AC3E}">
        <p14:creationId xmlns:p14="http://schemas.microsoft.com/office/powerpoint/2010/main" val="351455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425" y="6780213"/>
            <a:ext cx="2241550" cy="388937"/>
          </a:xfrm>
          <a:prstGeom prst="rect">
            <a:avLst/>
          </a:prstGeom>
        </p:spPr>
        <p:txBody>
          <a:bodyPr/>
          <a:lstStyle/>
          <a:p>
            <a:endParaRPr lang="en-US"/>
          </a:p>
        </p:txBody>
      </p:sp>
      <p:sp>
        <p:nvSpPr>
          <p:cNvPr id="3" name="Footer Placeholder 2"/>
          <p:cNvSpPr>
            <a:spLocks noGrp="1"/>
          </p:cNvSpPr>
          <p:nvPr>
            <p:ph type="ftr" sz="quarter" idx="11"/>
          </p:nvPr>
        </p:nvSpPr>
        <p:spPr>
          <a:xfrm>
            <a:off x="152400" y="6781800"/>
            <a:ext cx="7086600" cy="388937"/>
          </a:xfrm>
        </p:spPr>
        <p:txBody>
          <a:bodyPr/>
          <a:lstStyle/>
          <a:p>
            <a:r>
              <a:rPr lang="en-US" smtClean="0"/>
              <a:t>"Physics and Friendships” - Leith                 Blair Ratcliff, SLAC</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B748F42-CDE0-4901-ABEE-48193416656D}" type="slidenum">
              <a:rPr lang="en-US" smtClean="0"/>
              <a:t>‹#›</a:t>
            </a:fld>
            <a:endParaRPr lang="en-US"/>
          </a:p>
        </p:txBody>
      </p:sp>
    </p:spTree>
    <p:extLst>
      <p:ext uri="{BB962C8B-B14F-4D97-AF65-F5344CB8AC3E}">
        <p14:creationId xmlns:p14="http://schemas.microsoft.com/office/powerpoint/2010/main" val="359729577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357738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2796311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20179576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1724041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393151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2004863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"Physics and Friendships” - Leith                 Blair Ratcliff, SLAC</a:t>
            </a:r>
            <a:endParaRPr lang="en-US"/>
          </a:p>
        </p:txBody>
      </p:sp>
      <p:sp>
        <p:nvSpPr>
          <p:cNvPr id="4" name="Slide Number Placeholder 3"/>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4272004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71076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2674727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51545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_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781800"/>
            <a:ext cx="7391400" cy="388937"/>
          </a:xfrm>
        </p:spPr>
        <p:txBody>
          <a:bodyPr/>
          <a:lstStyle/>
          <a:p>
            <a:r>
              <a:rPr lang="en-US" dirty="0" smtClean="0"/>
              <a:t>DPF2017 FERMILAB          Blair Ratcliff, SLAC</a:t>
            </a:r>
            <a:endParaRPr lang="en-US" dirty="0"/>
          </a:p>
        </p:txBody>
      </p:sp>
      <p:sp>
        <p:nvSpPr>
          <p:cNvPr id="4" name="Slide Number Placeholder 3"/>
          <p:cNvSpPr>
            <a:spLocks noGrp="1"/>
          </p:cNvSpPr>
          <p:nvPr>
            <p:ph type="sldNum" sz="quarter" idx="11"/>
          </p:nvPr>
        </p:nvSpPr>
        <p:spPr>
          <a:xfrm>
            <a:off x="7086600" y="6781800"/>
            <a:ext cx="2241550" cy="388937"/>
          </a:xfrm>
        </p:spPr>
        <p:txBody>
          <a:bodyPr/>
          <a:lstStyle/>
          <a:p>
            <a:fld id="{5B748F42-CDE0-4901-ABEE-48193416656D}" type="slidenum">
              <a:rPr lang="en-US" smtClean="0"/>
              <a:t>‹#›</a:t>
            </a:fld>
            <a:endParaRPr lang="en-US" dirty="0"/>
          </a:p>
        </p:txBody>
      </p:sp>
    </p:spTree>
    <p:extLst>
      <p:ext uri="{BB962C8B-B14F-4D97-AF65-F5344CB8AC3E}">
        <p14:creationId xmlns:p14="http://schemas.microsoft.com/office/powerpoint/2010/main" val="359420687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A8D16413-6857-4E20-825C-1177F1AE0DBD}" type="slidenum">
              <a:rPr lang="en-US" smtClean="0"/>
              <a:t>‹#›</a:t>
            </a:fld>
            <a:endParaRPr lang="en-US"/>
          </a:p>
        </p:txBody>
      </p:sp>
    </p:spTree>
    <p:extLst>
      <p:ext uri="{BB962C8B-B14F-4D97-AF65-F5344CB8AC3E}">
        <p14:creationId xmlns:p14="http://schemas.microsoft.com/office/powerpoint/2010/main" val="3689691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513103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3142125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35350919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370182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"Physics and Friendships” - Leith                 Blair Ratcliff, SLAC</a:t>
            </a:r>
            <a:endParaRPr lang="en-US"/>
          </a:p>
        </p:txBody>
      </p:sp>
      <p:sp>
        <p:nvSpPr>
          <p:cNvPr id="9" name="Slide Number Placeholder 8"/>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911200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"Physics and Friendships” - Leith                 Blair Ratcliff, SLAC</a:t>
            </a:r>
            <a:endParaRPr lang="en-US"/>
          </a:p>
        </p:txBody>
      </p:sp>
      <p:sp>
        <p:nvSpPr>
          <p:cNvPr id="5" name="Slide Number Placeholder 4"/>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2034789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"Physics and Friendships” - Leith                 Blair Ratcliff, SLAC</a:t>
            </a:r>
            <a:endParaRPr lang="en-US"/>
          </a:p>
        </p:txBody>
      </p:sp>
      <p:sp>
        <p:nvSpPr>
          <p:cNvPr id="4" name="Slide Number Placeholder 3"/>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1661574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2661263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"Physics and Friendships” - Leith                 Blair Ratcliff, SLAC</a:t>
            </a:r>
            <a:endParaRPr lang="en-US"/>
          </a:p>
        </p:txBody>
      </p:sp>
      <p:sp>
        <p:nvSpPr>
          <p:cNvPr id="7" name="Slide Number Placeholder 6"/>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38464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"Physics and Friendships” - Leith                 Blair Ratcliff, SLAC</a:t>
            </a:r>
            <a:endParaRPr lang="en-US" dirty="0"/>
          </a:p>
        </p:txBody>
      </p:sp>
      <p:sp>
        <p:nvSpPr>
          <p:cNvPr id="4" name="Slide Number Placeholder 3"/>
          <p:cNvSpPr>
            <a:spLocks noGrp="1"/>
          </p:cNvSpPr>
          <p:nvPr>
            <p:ph type="sldNum" sz="quarter" idx="11"/>
          </p:nvPr>
        </p:nvSpPr>
        <p:spPr/>
        <p:txBody>
          <a:bodyPr/>
          <a:lstStyle/>
          <a:p>
            <a:fld id="{5B748F42-CDE0-4901-ABEE-48193416656D}" type="slidenum">
              <a:rPr lang="en-US" smtClean="0"/>
              <a:t>‹#›</a:t>
            </a:fld>
            <a:endParaRPr lang="en-US" dirty="0"/>
          </a:p>
        </p:txBody>
      </p:sp>
    </p:spTree>
    <p:extLst>
      <p:ext uri="{BB962C8B-B14F-4D97-AF65-F5344CB8AC3E}">
        <p14:creationId xmlns:p14="http://schemas.microsoft.com/office/powerpoint/2010/main" val="229855116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2487575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"Physics and Friendships” - Leith                 Blair Ratcliff, SLAC</a:t>
            </a:r>
            <a:endParaRPr lang="en-US"/>
          </a:p>
        </p:txBody>
      </p:sp>
      <p:sp>
        <p:nvSpPr>
          <p:cNvPr id="6" name="Slide Number Placeholder 5"/>
          <p:cNvSpPr>
            <a:spLocks noGrp="1"/>
          </p:cNvSpPr>
          <p:nvPr>
            <p:ph type="sldNum" sz="quarter" idx="12"/>
          </p:nvPr>
        </p:nvSpPr>
        <p:spPr/>
        <p:txBody>
          <a:bodyPr/>
          <a:lstStyle/>
          <a:p>
            <a:fld id="{D613E683-E071-4C05-9D5D-FCBE90E9E979}" type="slidenum">
              <a:rPr lang="en-US" smtClean="0"/>
              <a:t>‹#›</a:t>
            </a:fld>
            <a:endParaRPr lang="en-US"/>
          </a:p>
        </p:txBody>
      </p:sp>
    </p:spTree>
    <p:extLst>
      <p:ext uri="{BB962C8B-B14F-4D97-AF65-F5344CB8AC3E}">
        <p14:creationId xmlns:p14="http://schemas.microsoft.com/office/powerpoint/2010/main" val="3585754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1213CF-5147-4F37-8881-5766817CC7EE}" type="slidenum">
              <a:rPr lang="en-US" altLang="en-US"/>
              <a:pPr>
                <a:defRPr/>
              </a:pPr>
              <a:t>‹#›</a:t>
            </a:fld>
            <a:endParaRPr lang="en-US" altLang="en-US"/>
          </a:p>
        </p:txBody>
      </p:sp>
    </p:spTree>
    <p:extLst>
      <p:ext uri="{BB962C8B-B14F-4D97-AF65-F5344CB8AC3E}">
        <p14:creationId xmlns:p14="http://schemas.microsoft.com/office/powerpoint/2010/main" val="594700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5D182D-6041-47CE-86F8-E43FF51180C6}" type="slidenum">
              <a:rPr lang="en-US" altLang="en-US"/>
              <a:pPr>
                <a:defRPr/>
              </a:pPr>
              <a:t>‹#›</a:t>
            </a:fld>
            <a:endParaRPr lang="en-US" altLang="en-US"/>
          </a:p>
        </p:txBody>
      </p:sp>
    </p:spTree>
    <p:extLst>
      <p:ext uri="{BB962C8B-B14F-4D97-AF65-F5344CB8AC3E}">
        <p14:creationId xmlns:p14="http://schemas.microsoft.com/office/powerpoint/2010/main" val="9839937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ACE816-76D8-476E-ABE7-49964B5FCFFE}" type="slidenum">
              <a:rPr lang="en-US" altLang="en-US"/>
              <a:pPr>
                <a:defRPr/>
              </a:pPr>
              <a:t>‹#›</a:t>
            </a:fld>
            <a:endParaRPr lang="en-US" altLang="en-US"/>
          </a:p>
        </p:txBody>
      </p:sp>
    </p:spTree>
    <p:extLst>
      <p:ext uri="{BB962C8B-B14F-4D97-AF65-F5344CB8AC3E}">
        <p14:creationId xmlns:p14="http://schemas.microsoft.com/office/powerpoint/2010/main" val="16900508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50717-B57C-432E-AE07-5177BC49856C}" type="slidenum">
              <a:rPr lang="en-US" altLang="en-US"/>
              <a:pPr>
                <a:defRPr/>
              </a:pPr>
              <a:t>‹#›</a:t>
            </a:fld>
            <a:endParaRPr lang="en-US" altLang="en-US"/>
          </a:p>
        </p:txBody>
      </p:sp>
    </p:spTree>
    <p:extLst>
      <p:ext uri="{BB962C8B-B14F-4D97-AF65-F5344CB8AC3E}">
        <p14:creationId xmlns:p14="http://schemas.microsoft.com/office/powerpoint/2010/main" val="870057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30E768B-A321-4C48-834C-5F7634B502D6}" type="slidenum">
              <a:rPr lang="en-US" altLang="en-US"/>
              <a:pPr>
                <a:defRPr/>
              </a:pPr>
              <a:t>‹#›</a:t>
            </a:fld>
            <a:endParaRPr lang="en-US" altLang="en-US"/>
          </a:p>
        </p:txBody>
      </p:sp>
    </p:spTree>
    <p:extLst>
      <p:ext uri="{BB962C8B-B14F-4D97-AF65-F5344CB8AC3E}">
        <p14:creationId xmlns:p14="http://schemas.microsoft.com/office/powerpoint/2010/main" val="18545873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3E2A598-F656-46F5-A1F4-017791420961}" type="slidenum">
              <a:rPr lang="en-US" altLang="en-US"/>
              <a:pPr>
                <a:defRPr/>
              </a:pPr>
              <a:t>‹#›</a:t>
            </a:fld>
            <a:endParaRPr lang="en-US" altLang="en-US"/>
          </a:p>
        </p:txBody>
      </p:sp>
    </p:spTree>
    <p:extLst>
      <p:ext uri="{BB962C8B-B14F-4D97-AF65-F5344CB8AC3E}">
        <p14:creationId xmlns:p14="http://schemas.microsoft.com/office/powerpoint/2010/main" val="680417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4E86E1A-8706-492C-B77F-D493C916C838}" type="slidenum">
              <a:rPr lang="en-US" altLang="en-US"/>
              <a:pPr>
                <a:defRPr/>
              </a:pPr>
              <a:t>‹#›</a:t>
            </a:fld>
            <a:endParaRPr lang="en-US" altLang="en-US"/>
          </a:p>
        </p:txBody>
      </p:sp>
    </p:spTree>
    <p:extLst>
      <p:ext uri="{BB962C8B-B14F-4D97-AF65-F5344CB8AC3E}">
        <p14:creationId xmlns:p14="http://schemas.microsoft.com/office/powerpoint/2010/main" val="38186002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"Physics and Friendships” - Leith                 Blair Ratcliff, SLAC</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25B020-5200-4750-977A-83B6E24A0712}" type="slidenum">
              <a:rPr lang="en-US" altLang="en-US"/>
              <a:pPr>
                <a:defRPr/>
              </a:pPr>
              <a:t>‹#›</a:t>
            </a:fld>
            <a:endParaRPr lang="en-US" altLang="en-US"/>
          </a:p>
        </p:txBody>
      </p:sp>
    </p:spTree>
    <p:extLst>
      <p:ext uri="{BB962C8B-B14F-4D97-AF65-F5344CB8AC3E}">
        <p14:creationId xmlns:p14="http://schemas.microsoft.com/office/powerpoint/2010/main" val="123504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85800" y="6781800"/>
            <a:ext cx="5867400" cy="388937"/>
          </a:xfrm>
          <a:prstGeom prst="rect">
            <a:avLst/>
          </a:prstGeom>
        </p:spPr>
        <p:txBody>
          <a:bodyPr vert="horz" lIns="91440" tIns="45720" rIns="91440" bIns="45720" rtlCol="0" anchor="ctr"/>
          <a:lstStyle>
            <a:lvl1pPr algn="ctr">
              <a:defRPr sz="1800" b="1">
                <a:solidFill>
                  <a:schemeClr val="tx1">
                    <a:tint val="75000"/>
                  </a:schemeClr>
                </a:solidFill>
              </a:defRPr>
            </a:lvl1pPr>
          </a:lstStyle>
          <a:p>
            <a:r>
              <a:rPr lang="en-US" smtClean="0"/>
              <a:t>"Physics and Friendships” - Leith                 Blair Ratcliff, SLAC</a:t>
            </a:r>
            <a:endParaRPr lang="en-US" dirty="0"/>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5B748F42-CDE0-4901-ABEE-48193416656D}" type="slidenum">
              <a:rPr lang="en-US" smtClean="0"/>
              <a:t>‹#›</a:t>
            </a:fld>
            <a:endParaRPr lang="en-US" dirty="0"/>
          </a:p>
        </p:txBody>
      </p:sp>
    </p:spTree>
    <p:extLst>
      <p:ext uri="{BB962C8B-B14F-4D97-AF65-F5344CB8AC3E}">
        <p14:creationId xmlns:p14="http://schemas.microsoft.com/office/powerpoint/2010/main" val="41579437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813" r:id="rId8"/>
    <p:sldLayoutId id="2147483814" r:id="rId9"/>
    <p:sldLayoutId id="2147483796" r:id="rId10"/>
    <p:sldLayoutId id="2147483797" r:id="rId11"/>
    <p:sldLayoutId id="2147483798" r:id="rId12"/>
    <p:sldLayoutId id="2147483799" r:id="rId13"/>
    <p:sldLayoutId id="2147483800"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79425" y="293688"/>
            <a:ext cx="86423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79425" y="1706563"/>
            <a:ext cx="8642350"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1972" name="Rectangle 4"/>
          <p:cNvSpPr>
            <a:spLocks noGrp="1" noChangeArrowheads="1"/>
          </p:cNvSpPr>
          <p:nvPr>
            <p:ph type="dt" sz="half" idx="2"/>
          </p:nvPr>
        </p:nvSpPr>
        <p:spPr bwMode="auto">
          <a:xfrm>
            <a:off x="479425" y="6661150"/>
            <a:ext cx="22415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endParaRPr lang="en-US" altLang="en-US"/>
          </a:p>
        </p:txBody>
      </p:sp>
      <p:sp>
        <p:nvSpPr>
          <p:cNvPr id="211973" name="Rectangle 5"/>
          <p:cNvSpPr>
            <a:spLocks noGrp="1" noChangeArrowheads="1"/>
          </p:cNvSpPr>
          <p:nvPr>
            <p:ph type="ftr" sz="quarter" idx="3"/>
          </p:nvPr>
        </p:nvSpPr>
        <p:spPr bwMode="auto">
          <a:xfrm>
            <a:off x="3279775" y="6661150"/>
            <a:ext cx="30416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r>
              <a:rPr lang="en-US" altLang="en-US" smtClean="0"/>
              <a:t>"Physics and Friendships” - Leith                 Blair Ratcliff, SLAC</a:t>
            </a:r>
            <a:endParaRPr lang="en-US" altLang="en-US"/>
          </a:p>
        </p:txBody>
      </p:sp>
      <p:sp>
        <p:nvSpPr>
          <p:cNvPr id="211974" name="Rectangle 6"/>
          <p:cNvSpPr>
            <a:spLocks noGrp="1" noChangeArrowheads="1"/>
          </p:cNvSpPr>
          <p:nvPr>
            <p:ph type="sldNum" sz="quarter" idx="4"/>
          </p:nvPr>
        </p:nvSpPr>
        <p:spPr bwMode="auto">
          <a:xfrm>
            <a:off x="6880225" y="6661150"/>
            <a:ext cx="22415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01C6DD30-6548-46C8-B67A-6FC284AE4C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0CF7D316-D524-47B0-BC02-93B55346B947}" type="datetimeFigureOut">
              <a:rPr lang="en-US" smtClean="0"/>
              <a:t>8/3/2017</a:t>
            </a:fld>
            <a:endParaRPr lang="en-US"/>
          </a:p>
        </p:txBody>
      </p:sp>
      <p:sp>
        <p:nvSpPr>
          <p:cNvPr id="5" name="Footer Placeholder 4"/>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1D880EF4-A196-4B9A-A852-766D0B605099}" type="slidenum">
              <a:rPr lang="en-US" smtClean="0"/>
              <a:t>‹#›</a:t>
            </a:fld>
            <a:endParaRPr lang="en-US"/>
          </a:p>
        </p:txBody>
      </p:sp>
    </p:spTree>
    <p:extLst>
      <p:ext uri="{BB962C8B-B14F-4D97-AF65-F5344CB8AC3E}">
        <p14:creationId xmlns:p14="http://schemas.microsoft.com/office/powerpoint/2010/main" val="80703434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93688"/>
            <a:ext cx="864235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706563"/>
            <a:ext cx="8642350" cy="4827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and Friendships” - Leith                 Blair Ratcliff, SLAC</a:t>
            </a: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EBBB7527-7E1C-4BA0-968F-13C88DBE8569}" type="slidenum">
              <a:rPr lang="en-US" smtClean="0"/>
              <a:t>‹#›</a:t>
            </a:fld>
            <a:endParaRPr lang="en-US"/>
          </a:p>
        </p:txBody>
      </p:sp>
    </p:spTree>
    <p:extLst>
      <p:ext uri="{BB962C8B-B14F-4D97-AF65-F5344CB8AC3E}">
        <p14:creationId xmlns:p14="http://schemas.microsoft.com/office/powerpoint/2010/main" val="78283136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93688"/>
            <a:ext cx="864235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706563"/>
            <a:ext cx="8642350" cy="4827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and Friendships” - Leith                 Blair Ratcliff, SLAC</a:t>
            </a: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4560CEA8-3853-4257-A9AB-9C593CC8D458}" type="slidenum">
              <a:rPr lang="en-US" smtClean="0"/>
              <a:t>‹#›</a:t>
            </a:fld>
            <a:endParaRPr lang="en-US"/>
          </a:p>
        </p:txBody>
      </p:sp>
    </p:spTree>
    <p:extLst>
      <p:ext uri="{BB962C8B-B14F-4D97-AF65-F5344CB8AC3E}">
        <p14:creationId xmlns:p14="http://schemas.microsoft.com/office/powerpoint/2010/main" val="63589171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and Friendships” - Leith                 Blair Ratcliff, SLAC</a:t>
            </a: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48599047-FCCF-44A1-844A-F05E7BD7E0C8}" type="slidenum">
              <a:rPr lang="en-US" smtClean="0"/>
              <a:t>‹#›</a:t>
            </a:fld>
            <a:endParaRPr lang="en-US"/>
          </a:p>
        </p:txBody>
      </p:sp>
    </p:spTree>
    <p:extLst>
      <p:ext uri="{BB962C8B-B14F-4D97-AF65-F5344CB8AC3E}">
        <p14:creationId xmlns:p14="http://schemas.microsoft.com/office/powerpoint/2010/main" val="324431683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93688"/>
            <a:ext cx="864235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706563"/>
            <a:ext cx="8642350" cy="4827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and Friendships” - Leith                 Blair Ratcliff, SLAC</a:t>
            </a: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FE329DB7-95BD-4940-9BE0-052C0024CD5A}" type="slidenum">
              <a:rPr lang="en-US" smtClean="0"/>
              <a:t>‹#›</a:t>
            </a:fld>
            <a:endParaRPr lang="en-US"/>
          </a:p>
        </p:txBody>
      </p:sp>
    </p:spTree>
    <p:extLst>
      <p:ext uri="{BB962C8B-B14F-4D97-AF65-F5344CB8AC3E}">
        <p14:creationId xmlns:p14="http://schemas.microsoft.com/office/powerpoint/2010/main" val="378992368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93688"/>
            <a:ext cx="864235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706563"/>
            <a:ext cx="8642350" cy="4827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and Friendships” - Leith                 Blair Ratcliff, SLAC</a:t>
            </a: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A8D16413-6857-4E20-825C-1177F1AE0DBD}" type="slidenum">
              <a:rPr lang="en-US" smtClean="0"/>
              <a:t>‹#›</a:t>
            </a:fld>
            <a:endParaRPr lang="en-US"/>
          </a:p>
        </p:txBody>
      </p:sp>
    </p:spTree>
    <p:extLst>
      <p:ext uri="{BB962C8B-B14F-4D97-AF65-F5344CB8AC3E}">
        <p14:creationId xmlns:p14="http://schemas.microsoft.com/office/powerpoint/2010/main" val="17359464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93688"/>
            <a:ext cx="864235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706563"/>
            <a:ext cx="8642350" cy="4827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"Physics and Friendships” - Leith                 Blair Ratcliff, SLAC</a:t>
            </a: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D613E683-E071-4C05-9D5D-FCBE90E9E979}" type="slidenum">
              <a:rPr lang="en-US" smtClean="0"/>
              <a:t>‹#›</a:t>
            </a:fld>
            <a:endParaRPr lang="en-US"/>
          </a:p>
        </p:txBody>
      </p:sp>
    </p:spTree>
    <p:extLst>
      <p:ext uri="{BB962C8B-B14F-4D97-AF65-F5344CB8AC3E}">
        <p14:creationId xmlns:p14="http://schemas.microsoft.com/office/powerpoint/2010/main" val="25400953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9425" y="293688"/>
            <a:ext cx="86423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79425" y="1706563"/>
            <a:ext cx="8642350"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4020" name="Rectangle 4"/>
          <p:cNvSpPr>
            <a:spLocks noGrp="1" noChangeArrowheads="1"/>
          </p:cNvSpPr>
          <p:nvPr>
            <p:ph type="dt" sz="half" idx="2"/>
          </p:nvPr>
        </p:nvSpPr>
        <p:spPr bwMode="auto">
          <a:xfrm>
            <a:off x="479425" y="6661150"/>
            <a:ext cx="22415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endParaRPr lang="en-US" altLang="en-US"/>
          </a:p>
        </p:txBody>
      </p:sp>
      <p:sp>
        <p:nvSpPr>
          <p:cNvPr id="214021" name="Rectangle 5"/>
          <p:cNvSpPr>
            <a:spLocks noGrp="1" noChangeArrowheads="1"/>
          </p:cNvSpPr>
          <p:nvPr>
            <p:ph type="ftr" sz="quarter" idx="3"/>
          </p:nvPr>
        </p:nvSpPr>
        <p:spPr bwMode="auto">
          <a:xfrm>
            <a:off x="3279775" y="6661150"/>
            <a:ext cx="30416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r>
              <a:rPr lang="en-US" altLang="en-US" smtClean="0"/>
              <a:t>"Physics and Friendships” - Leith                 Blair Ratcliff, SLAC</a:t>
            </a:r>
            <a:endParaRPr lang="en-US" altLang="en-US"/>
          </a:p>
        </p:txBody>
      </p:sp>
      <p:sp>
        <p:nvSpPr>
          <p:cNvPr id="214022" name="Rectangle 6"/>
          <p:cNvSpPr>
            <a:spLocks noGrp="1" noChangeArrowheads="1"/>
          </p:cNvSpPr>
          <p:nvPr>
            <p:ph type="sldNum" sz="quarter" idx="4"/>
          </p:nvPr>
        </p:nvSpPr>
        <p:spPr bwMode="auto">
          <a:xfrm>
            <a:off x="0" y="6629400"/>
            <a:ext cx="22415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61F018A9-D2F3-4666-8496-1777EE7597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jpeg"/><Relationship Id="rId21" Type="http://schemas.openxmlformats.org/officeDocument/2006/relationships/image" Target="../media/image68.png"/><Relationship Id="rId7" Type="http://schemas.openxmlformats.org/officeDocument/2006/relationships/image" Target="../media/image54.jpe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jpe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image" Target="../media/image62.jp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381303" y="418224"/>
            <a:ext cx="8015249" cy="1143000"/>
          </a:xfrm>
          <a:prstGeom prst="rect">
            <a:avLst/>
          </a:prstGeom>
          <a:gradFill rotWithShape="1">
            <a:gsLst>
              <a:gs pos="0">
                <a:srgbClr val="33CCFF"/>
              </a:gs>
              <a:gs pos="100000">
                <a:srgbClr val="33CCFF">
                  <a:gamma/>
                  <a:shade val="46275"/>
                  <a:invGamma/>
                </a:srgbClr>
              </a:gs>
            </a:gsLst>
            <a:lin ang="5400000" scaled="1"/>
          </a:gradFill>
          <a:ln w="9525">
            <a:solidFill>
              <a:schemeClr val="folHlink"/>
            </a:solidFill>
            <a:miter lim="800000"/>
            <a:headEnd/>
            <a:tailEnd/>
          </a:ln>
          <a:effectLst>
            <a:outerShdw dist="35921" dir="2700000" algn="ctr" rotWithShape="0">
              <a:schemeClr val="bg2"/>
            </a:outerShdw>
          </a:effectLst>
        </p:spPr>
        <p:txBody>
          <a:bodyPr lIns="91432" tIns="45716" rIns="91432" bIns="45716"/>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ctr" eaLnBrk="0" hangingPunct="0">
              <a:defRPr/>
            </a:pPr>
            <a:r>
              <a:rPr lang="en-US" altLang="en-US" sz="2800" dirty="0">
                <a:solidFill>
                  <a:schemeClr val="bg1"/>
                </a:solidFill>
                <a:effectLst>
                  <a:outerShdw blurRad="38100" dist="38100" dir="2700000" algn="tl">
                    <a:srgbClr val="000000"/>
                  </a:outerShdw>
                </a:effectLst>
                <a:cs typeface="+mn-cs"/>
              </a:rPr>
              <a:t>Rethinking Particle Identification </a:t>
            </a:r>
            <a:r>
              <a:rPr lang="en-US" altLang="en-US" sz="2800" dirty="0" smtClean="0">
                <a:solidFill>
                  <a:schemeClr val="bg1"/>
                </a:solidFill>
                <a:effectLst>
                  <a:outerShdw blurRad="38100" dist="38100" dir="2700000" algn="tl">
                    <a:srgbClr val="000000"/>
                  </a:outerShdw>
                </a:effectLst>
                <a:cs typeface="+mn-cs"/>
              </a:rPr>
              <a:t>For B Factories: DIRC </a:t>
            </a:r>
            <a:r>
              <a:rPr lang="en-US" altLang="en-US" sz="2800" dirty="0">
                <a:solidFill>
                  <a:schemeClr val="bg1"/>
                </a:solidFill>
                <a:effectLst>
                  <a:outerShdw blurRad="38100" dist="38100" dir="2700000" algn="tl">
                    <a:srgbClr val="000000"/>
                  </a:outerShdw>
                </a:effectLst>
                <a:cs typeface="+mn-cs"/>
              </a:rPr>
              <a:t>Imaging Cherenkov </a:t>
            </a:r>
            <a:r>
              <a:rPr lang="en-US" altLang="en-US" sz="2800" dirty="0" smtClean="0">
                <a:solidFill>
                  <a:schemeClr val="bg1"/>
                </a:solidFill>
                <a:effectLst>
                  <a:outerShdw blurRad="38100" dist="38100" dir="2700000" algn="tl">
                    <a:srgbClr val="000000"/>
                  </a:outerShdw>
                </a:effectLst>
                <a:cs typeface="+mn-cs"/>
              </a:rPr>
              <a:t>Detectors</a:t>
            </a:r>
            <a:endParaRPr lang="en-US" altLang="en-US" sz="2800" dirty="0">
              <a:solidFill>
                <a:schemeClr val="bg1"/>
              </a:solidFill>
              <a:effectLst>
                <a:outerShdw blurRad="38100" dist="38100" dir="2700000" algn="tl">
                  <a:srgbClr val="000000"/>
                </a:outerShdw>
              </a:effectLst>
              <a:cs typeface="+mn-cs"/>
            </a:endParaRPr>
          </a:p>
        </p:txBody>
      </p:sp>
      <p:sp>
        <p:nvSpPr>
          <p:cNvPr id="6148" name="Rectangle 5"/>
          <p:cNvSpPr>
            <a:spLocks noChangeArrowheads="1"/>
          </p:cNvSpPr>
          <p:nvPr/>
        </p:nvSpPr>
        <p:spPr bwMode="auto">
          <a:xfrm>
            <a:off x="2141682" y="1673433"/>
            <a:ext cx="4615542"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9256" tIns="49628" rIns="99256" bIns="49628"/>
          <a:lstStyle>
            <a:lvl1pPr defTabSz="568325" eaLnBrk="0" hangingPunct="0">
              <a:spcBef>
                <a:spcPct val="20000"/>
              </a:spcBef>
              <a:buChar char="•"/>
              <a:defRPr sz="3200">
                <a:solidFill>
                  <a:schemeClr val="tx1"/>
                </a:solidFill>
                <a:latin typeface="Times New Roman" pitchFamily="18" charset="0"/>
              </a:defRPr>
            </a:lvl1pPr>
            <a:lvl2pPr marL="1370013" indent="-285750" defTabSz="568325" eaLnBrk="0" hangingPunct="0">
              <a:spcBef>
                <a:spcPct val="20000"/>
              </a:spcBef>
              <a:buChar char="–"/>
              <a:defRPr sz="2800">
                <a:solidFill>
                  <a:schemeClr val="tx1"/>
                </a:solidFill>
                <a:latin typeface="Times New Roman" pitchFamily="18" charset="0"/>
              </a:defRPr>
            </a:lvl2pPr>
            <a:lvl3pPr marL="1484313" indent="-228600" defTabSz="568325" eaLnBrk="0" hangingPunct="0">
              <a:spcBef>
                <a:spcPct val="20000"/>
              </a:spcBef>
              <a:buChar char="•"/>
              <a:defRPr sz="2400">
                <a:solidFill>
                  <a:schemeClr val="tx1"/>
                </a:solidFill>
                <a:latin typeface="Times New Roman" pitchFamily="18" charset="0"/>
              </a:defRPr>
            </a:lvl3pPr>
            <a:lvl4pPr marL="1598613" indent="-228600" defTabSz="568325" eaLnBrk="0" hangingPunct="0">
              <a:spcBef>
                <a:spcPct val="20000"/>
              </a:spcBef>
              <a:buChar char="–"/>
              <a:defRPr sz="2000">
                <a:solidFill>
                  <a:schemeClr val="tx1"/>
                </a:solidFill>
                <a:latin typeface="Times New Roman" pitchFamily="18" charset="0"/>
              </a:defRPr>
            </a:lvl4pPr>
            <a:lvl5pPr marL="2100263" indent="-271463" defTabSz="568325" eaLnBrk="0" hangingPunct="0">
              <a:spcBef>
                <a:spcPct val="20000"/>
              </a:spcBef>
              <a:buChar char="»"/>
              <a:defRPr sz="2000">
                <a:solidFill>
                  <a:schemeClr val="tx1"/>
                </a:solidFill>
                <a:latin typeface="Times New Roman" pitchFamily="18" charset="0"/>
              </a:defRPr>
            </a:lvl5pPr>
            <a:lvl6pPr marL="2557463" indent="-271463" defTabSz="568325" eaLnBrk="0" fontAlgn="base" hangingPunct="0">
              <a:spcBef>
                <a:spcPct val="20000"/>
              </a:spcBef>
              <a:spcAft>
                <a:spcPct val="0"/>
              </a:spcAft>
              <a:buChar char="»"/>
              <a:defRPr sz="2000">
                <a:solidFill>
                  <a:schemeClr val="tx1"/>
                </a:solidFill>
                <a:latin typeface="Times New Roman" pitchFamily="18" charset="0"/>
              </a:defRPr>
            </a:lvl6pPr>
            <a:lvl7pPr marL="3014663" indent="-271463" defTabSz="568325" eaLnBrk="0" fontAlgn="base" hangingPunct="0">
              <a:spcBef>
                <a:spcPct val="20000"/>
              </a:spcBef>
              <a:spcAft>
                <a:spcPct val="0"/>
              </a:spcAft>
              <a:buChar char="»"/>
              <a:defRPr sz="2000">
                <a:solidFill>
                  <a:schemeClr val="tx1"/>
                </a:solidFill>
                <a:latin typeface="Times New Roman" pitchFamily="18" charset="0"/>
              </a:defRPr>
            </a:lvl7pPr>
            <a:lvl8pPr marL="3471863" indent="-271463" defTabSz="568325" eaLnBrk="0" fontAlgn="base" hangingPunct="0">
              <a:spcBef>
                <a:spcPct val="20000"/>
              </a:spcBef>
              <a:spcAft>
                <a:spcPct val="0"/>
              </a:spcAft>
              <a:buChar char="»"/>
              <a:defRPr sz="2000">
                <a:solidFill>
                  <a:schemeClr val="tx1"/>
                </a:solidFill>
                <a:latin typeface="Times New Roman" pitchFamily="18" charset="0"/>
              </a:defRPr>
            </a:lvl8pPr>
            <a:lvl9pPr marL="3929063" indent="-271463" defTabSz="56832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0" u="sng" dirty="0">
                <a:solidFill>
                  <a:schemeClr val="folHlink"/>
                </a:solidFill>
              </a:rPr>
              <a:t>Outline:</a:t>
            </a:r>
            <a:endParaRPr lang="en-US" altLang="en-US" sz="2000" b="0" dirty="0">
              <a:solidFill>
                <a:schemeClr val="hlink"/>
              </a:solidFill>
            </a:endParaRPr>
          </a:p>
          <a:p>
            <a:pPr>
              <a:spcBef>
                <a:spcPct val="0"/>
              </a:spcBef>
              <a:buFontTx/>
              <a:buNone/>
            </a:pPr>
            <a:r>
              <a:rPr lang="en-US" altLang="en-US" sz="2400" b="0" dirty="0">
                <a:solidFill>
                  <a:schemeClr val="hlink"/>
                </a:solidFill>
              </a:rPr>
              <a:t>	• </a:t>
            </a:r>
            <a:r>
              <a:rPr lang="en-US" altLang="en-US" sz="2400" b="0" dirty="0" smtClean="0">
                <a:solidFill>
                  <a:schemeClr val="hlink"/>
                </a:solidFill>
              </a:rPr>
              <a:t> Prologue</a:t>
            </a:r>
          </a:p>
          <a:p>
            <a:pPr>
              <a:spcBef>
                <a:spcPct val="0"/>
              </a:spcBef>
              <a:buFontTx/>
              <a:buNone/>
            </a:pPr>
            <a:r>
              <a:rPr lang="en-US" altLang="en-US" sz="2400" b="0" dirty="0">
                <a:solidFill>
                  <a:schemeClr val="hlink"/>
                </a:solidFill>
              </a:rPr>
              <a:t>	•  The </a:t>
            </a:r>
            <a:r>
              <a:rPr lang="en-US" altLang="en-US" sz="2400" b="0" dirty="0" err="1">
                <a:solidFill>
                  <a:schemeClr val="hlink"/>
                </a:solidFill>
              </a:rPr>
              <a:t>BaBar</a:t>
            </a:r>
            <a:r>
              <a:rPr lang="en-US" altLang="en-US" sz="2400" b="0" dirty="0">
                <a:solidFill>
                  <a:schemeClr val="hlink"/>
                </a:solidFill>
              </a:rPr>
              <a:t> DIRC</a:t>
            </a:r>
          </a:p>
          <a:p>
            <a:pPr>
              <a:spcBef>
                <a:spcPct val="0"/>
              </a:spcBef>
              <a:buFontTx/>
              <a:buNone/>
            </a:pPr>
            <a:r>
              <a:rPr lang="en-US" altLang="en-US" sz="2400" b="0" dirty="0">
                <a:solidFill>
                  <a:schemeClr val="hlink"/>
                </a:solidFill>
              </a:rPr>
              <a:t>        •</a:t>
            </a:r>
            <a:r>
              <a:rPr lang="en-US" altLang="en-US" sz="1800" b="0" dirty="0">
                <a:solidFill>
                  <a:schemeClr val="hlink"/>
                </a:solidFill>
              </a:rPr>
              <a:t>  </a:t>
            </a:r>
            <a:r>
              <a:rPr lang="en-US" altLang="en-US" sz="2400" b="0" dirty="0" smtClean="0">
                <a:solidFill>
                  <a:schemeClr val="hlink"/>
                </a:solidFill>
              </a:rPr>
              <a:t>Future directions</a:t>
            </a:r>
            <a:r>
              <a:rPr lang="en-US" altLang="en-US" sz="2400" b="0" dirty="0">
                <a:solidFill>
                  <a:schemeClr val="hlink"/>
                </a:solidFill>
              </a:rPr>
              <a:t>	</a:t>
            </a:r>
          </a:p>
          <a:p>
            <a:pPr>
              <a:spcBef>
                <a:spcPct val="0"/>
              </a:spcBef>
              <a:buFontTx/>
              <a:buNone/>
            </a:pPr>
            <a:endParaRPr lang="en-US" altLang="en-US" sz="2400" b="0" dirty="0">
              <a:solidFill>
                <a:schemeClr val="hlink"/>
              </a:solidFill>
            </a:endParaRPr>
          </a:p>
        </p:txBody>
      </p:sp>
      <p:grpSp>
        <p:nvGrpSpPr>
          <p:cNvPr id="6149" name="Group 6"/>
          <p:cNvGrpSpPr>
            <a:grpSpLocks/>
          </p:cNvGrpSpPr>
          <p:nvPr/>
        </p:nvGrpSpPr>
        <p:grpSpPr bwMode="auto">
          <a:xfrm>
            <a:off x="228600" y="76200"/>
            <a:ext cx="8418513" cy="6378575"/>
            <a:chOff x="144" y="144"/>
            <a:chExt cx="5520" cy="4128"/>
          </a:xfrm>
        </p:grpSpPr>
        <p:sp>
          <p:nvSpPr>
            <p:cNvPr id="6156" name="Rectangle 7"/>
            <p:cNvSpPr>
              <a:spLocks noChangeArrowheads="1"/>
            </p:cNvSpPr>
            <p:nvPr/>
          </p:nvSpPr>
          <p:spPr bwMode="auto">
            <a:xfrm>
              <a:off x="1008" y="144"/>
              <a:ext cx="4656" cy="48"/>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481" tIns="40743" rIns="81481" bIns="40743" anchor="ctr"/>
            <a:lstStyle>
              <a:lvl1pPr defTabSz="860425" eaLnBrk="0" hangingPunct="0">
                <a:spcBef>
                  <a:spcPct val="20000"/>
                </a:spcBef>
                <a:buChar char="•"/>
                <a:defRPr sz="3200">
                  <a:solidFill>
                    <a:schemeClr val="tx1"/>
                  </a:solidFill>
                  <a:latin typeface="Times New Roman" pitchFamily="18" charset="0"/>
                </a:defRPr>
              </a:lvl1pPr>
              <a:lvl2pPr marL="430213" indent="-285750" defTabSz="860425" eaLnBrk="0" hangingPunct="0">
                <a:spcBef>
                  <a:spcPct val="20000"/>
                </a:spcBef>
                <a:buChar char="–"/>
                <a:defRPr sz="2800">
                  <a:solidFill>
                    <a:schemeClr val="tx1"/>
                  </a:solidFill>
                  <a:latin typeface="Times New Roman" pitchFamily="18" charset="0"/>
                </a:defRPr>
              </a:lvl2pPr>
              <a:lvl3pPr marL="860425" indent="-228600" defTabSz="860425" eaLnBrk="0" hangingPunct="0">
                <a:spcBef>
                  <a:spcPct val="20000"/>
                </a:spcBef>
                <a:buChar char="•"/>
                <a:defRPr sz="2400">
                  <a:solidFill>
                    <a:schemeClr val="tx1"/>
                  </a:solidFill>
                  <a:latin typeface="Times New Roman" pitchFamily="18" charset="0"/>
                </a:defRPr>
              </a:lvl3pPr>
              <a:lvl4pPr marL="1290638" indent="-228600" defTabSz="860425" eaLnBrk="0" hangingPunct="0">
                <a:spcBef>
                  <a:spcPct val="20000"/>
                </a:spcBef>
                <a:buChar char="–"/>
                <a:defRPr sz="2000">
                  <a:solidFill>
                    <a:schemeClr val="tx1"/>
                  </a:solidFill>
                  <a:latin typeface="Times New Roman" pitchFamily="18" charset="0"/>
                </a:defRPr>
              </a:lvl4pPr>
              <a:lvl5pPr marL="1720850" indent="-228600" defTabSz="860425" eaLnBrk="0" hangingPunct="0">
                <a:spcBef>
                  <a:spcPct val="20000"/>
                </a:spcBef>
                <a:buChar char="»"/>
                <a:defRPr sz="2000">
                  <a:solidFill>
                    <a:schemeClr val="tx1"/>
                  </a:solidFill>
                  <a:latin typeface="Times New Roman" pitchFamily="18" charset="0"/>
                </a:defRPr>
              </a:lvl5pPr>
              <a:lvl6pPr marL="2178050" indent="-228600" defTabSz="860425" eaLnBrk="0" fontAlgn="base" hangingPunct="0">
                <a:spcBef>
                  <a:spcPct val="20000"/>
                </a:spcBef>
                <a:spcAft>
                  <a:spcPct val="0"/>
                </a:spcAft>
                <a:buChar char="»"/>
                <a:defRPr sz="2000">
                  <a:solidFill>
                    <a:schemeClr val="tx1"/>
                  </a:solidFill>
                  <a:latin typeface="Times New Roman" pitchFamily="18" charset="0"/>
                </a:defRPr>
              </a:lvl6pPr>
              <a:lvl7pPr marL="2635250" indent="-228600" defTabSz="860425" eaLnBrk="0" fontAlgn="base" hangingPunct="0">
                <a:spcBef>
                  <a:spcPct val="20000"/>
                </a:spcBef>
                <a:spcAft>
                  <a:spcPct val="0"/>
                </a:spcAft>
                <a:buChar char="»"/>
                <a:defRPr sz="2000">
                  <a:solidFill>
                    <a:schemeClr val="tx1"/>
                  </a:solidFill>
                  <a:latin typeface="Times New Roman" pitchFamily="18" charset="0"/>
                </a:defRPr>
              </a:lvl7pPr>
              <a:lvl8pPr marL="3092450" indent="-228600" defTabSz="860425" eaLnBrk="0" fontAlgn="base" hangingPunct="0">
                <a:spcBef>
                  <a:spcPct val="20000"/>
                </a:spcBef>
                <a:spcAft>
                  <a:spcPct val="0"/>
                </a:spcAft>
                <a:buChar char="»"/>
                <a:defRPr sz="2000">
                  <a:solidFill>
                    <a:schemeClr val="tx1"/>
                  </a:solidFill>
                  <a:latin typeface="Times New Roman" pitchFamily="18" charset="0"/>
                </a:defRPr>
              </a:lvl8pPr>
              <a:lvl9pPr marL="3549650" indent="-228600" defTabSz="860425"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300" b="0"/>
            </a:p>
          </p:txBody>
        </p:sp>
        <p:sp>
          <p:nvSpPr>
            <p:cNvPr id="6157" name="Rectangle 8"/>
            <p:cNvSpPr>
              <a:spLocks noChangeArrowheads="1"/>
            </p:cNvSpPr>
            <p:nvPr/>
          </p:nvSpPr>
          <p:spPr bwMode="auto">
            <a:xfrm>
              <a:off x="144" y="1104"/>
              <a:ext cx="48" cy="3168"/>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481" tIns="40743" rIns="81481" bIns="40743" anchor="ctr"/>
            <a:lstStyle>
              <a:lvl1pPr defTabSz="860425" eaLnBrk="0" hangingPunct="0">
                <a:spcBef>
                  <a:spcPct val="20000"/>
                </a:spcBef>
                <a:buChar char="•"/>
                <a:defRPr sz="3200">
                  <a:solidFill>
                    <a:schemeClr val="tx1"/>
                  </a:solidFill>
                  <a:latin typeface="Times New Roman" pitchFamily="18" charset="0"/>
                </a:defRPr>
              </a:lvl1pPr>
              <a:lvl2pPr marL="430213" indent="-285750" defTabSz="860425" eaLnBrk="0" hangingPunct="0">
                <a:spcBef>
                  <a:spcPct val="20000"/>
                </a:spcBef>
                <a:buChar char="–"/>
                <a:defRPr sz="2800">
                  <a:solidFill>
                    <a:schemeClr val="tx1"/>
                  </a:solidFill>
                  <a:latin typeface="Times New Roman" pitchFamily="18" charset="0"/>
                </a:defRPr>
              </a:lvl2pPr>
              <a:lvl3pPr marL="860425" indent="-228600" defTabSz="860425" eaLnBrk="0" hangingPunct="0">
                <a:spcBef>
                  <a:spcPct val="20000"/>
                </a:spcBef>
                <a:buChar char="•"/>
                <a:defRPr sz="2400">
                  <a:solidFill>
                    <a:schemeClr val="tx1"/>
                  </a:solidFill>
                  <a:latin typeface="Times New Roman" pitchFamily="18" charset="0"/>
                </a:defRPr>
              </a:lvl3pPr>
              <a:lvl4pPr marL="1290638" indent="-228600" defTabSz="860425" eaLnBrk="0" hangingPunct="0">
                <a:spcBef>
                  <a:spcPct val="20000"/>
                </a:spcBef>
                <a:buChar char="–"/>
                <a:defRPr sz="2000">
                  <a:solidFill>
                    <a:schemeClr val="tx1"/>
                  </a:solidFill>
                  <a:latin typeface="Times New Roman" pitchFamily="18" charset="0"/>
                </a:defRPr>
              </a:lvl4pPr>
              <a:lvl5pPr marL="1720850" indent="-228600" defTabSz="860425" eaLnBrk="0" hangingPunct="0">
                <a:spcBef>
                  <a:spcPct val="20000"/>
                </a:spcBef>
                <a:buChar char="»"/>
                <a:defRPr sz="2000">
                  <a:solidFill>
                    <a:schemeClr val="tx1"/>
                  </a:solidFill>
                  <a:latin typeface="Times New Roman" pitchFamily="18" charset="0"/>
                </a:defRPr>
              </a:lvl5pPr>
              <a:lvl6pPr marL="2178050" indent="-228600" defTabSz="860425" eaLnBrk="0" fontAlgn="base" hangingPunct="0">
                <a:spcBef>
                  <a:spcPct val="20000"/>
                </a:spcBef>
                <a:spcAft>
                  <a:spcPct val="0"/>
                </a:spcAft>
                <a:buChar char="»"/>
                <a:defRPr sz="2000">
                  <a:solidFill>
                    <a:schemeClr val="tx1"/>
                  </a:solidFill>
                  <a:latin typeface="Times New Roman" pitchFamily="18" charset="0"/>
                </a:defRPr>
              </a:lvl6pPr>
              <a:lvl7pPr marL="2635250" indent="-228600" defTabSz="860425" eaLnBrk="0" fontAlgn="base" hangingPunct="0">
                <a:spcBef>
                  <a:spcPct val="20000"/>
                </a:spcBef>
                <a:spcAft>
                  <a:spcPct val="0"/>
                </a:spcAft>
                <a:buChar char="»"/>
                <a:defRPr sz="2000">
                  <a:solidFill>
                    <a:schemeClr val="tx1"/>
                  </a:solidFill>
                  <a:latin typeface="Times New Roman" pitchFamily="18" charset="0"/>
                </a:defRPr>
              </a:lvl7pPr>
              <a:lvl8pPr marL="3092450" indent="-228600" defTabSz="860425" eaLnBrk="0" fontAlgn="base" hangingPunct="0">
                <a:spcBef>
                  <a:spcPct val="20000"/>
                </a:spcBef>
                <a:spcAft>
                  <a:spcPct val="0"/>
                </a:spcAft>
                <a:buChar char="»"/>
                <a:defRPr sz="2000">
                  <a:solidFill>
                    <a:schemeClr val="tx1"/>
                  </a:solidFill>
                  <a:latin typeface="Times New Roman" pitchFamily="18" charset="0"/>
                </a:defRPr>
              </a:lvl8pPr>
              <a:lvl9pPr marL="3549650" indent="-228600" defTabSz="860425"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300" b="0"/>
            </a:p>
          </p:txBody>
        </p:sp>
      </p:grpSp>
      <p:sp>
        <p:nvSpPr>
          <p:cNvPr id="2058" name="Rectangle 10"/>
          <p:cNvSpPr>
            <a:spLocks noChangeArrowheads="1"/>
          </p:cNvSpPr>
          <p:nvPr/>
        </p:nvSpPr>
        <p:spPr bwMode="auto">
          <a:xfrm>
            <a:off x="381000" y="4660900"/>
            <a:ext cx="4165600" cy="10668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92056" tIns="137148" rIns="92056" bIns="137148"/>
          <a:lstStyle>
            <a:lvl1pPr marL="350838" indent="-350838" algn="l" defTabSz="933450">
              <a:spcBef>
                <a:spcPct val="20000"/>
              </a:spcBef>
              <a:buChar char="•"/>
              <a:defRPr sz="2800">
                <a:solidFill>
                  <a:schemeClr val="tx1"/>
                </a:solidFill>
                <a:latin typeface="Times New Roman" pitchFamily="18" charset="0"/>
              </a:defRPr>
            </a:lvl1pPr>
            <a:lvl2pPr marL="758825" indent="-292100" algn="l" defTabSz="933450">
              <a:spcBef>
                <a:spcPct val="20000"/>
              </a:spcBef>
              <a:buChar char="–"/>
              <a:defRPr sz="2400">
                <a:solidFill>
                  <a:schemeClr val="tx1"/>
                </a:solidFill>
                <a:latin typeface="Times New Roman" pitchFamily="18" charset="0"/>
              </a:defRPr>
            </a:lvl2pPr>
            <a:lvl3pPr marL="1168400" indent="-234950" algn="l" defTabSz="933450">
              <a:spcBef>
                <a:spcPct val="20000"/>
              </a:spcBef>
              <a:buChar char="•"/>
              <a:defRPr sz="2000">
                <a:solidFill>
                  <a:schemeClr val="tx1"/>
                </a:solidFill>
                <a:latin typeface="Times New Roman" pitchFamily="18" charset="0"/>
              </a:defRPr>
            </a:lvl3pPr>
            <a:lvl4pPr marL="1633538" indent="-233363" algn="l" defTabSz="933450">
              <a:spcBef>
                <a:spcPct val="20000"/>
              </a:spcBef>
              <a:buChar char="–"/>
              <a:defRPr>
                <a:solidFill>
                  <a:schemeClr val="tx1"/>
                </a:solidFill>
                <a:latin typeface="Times New Roman" pitchFamily="18" charset="0"/>
              </a:defRPr>
            </a:lvl4pPr>
            <a:lvl5pPr marL="2100263" indent="-231775" algn="l" defTabSz="933450">
              <a:spcBef>
                <a:spcPct val="20000"/>
              </a:spcBef>
              <a:buChar char="»"/>
              <a:defRPr>
                <a:solidFill>
                  <a:schemeClr val="tx1"/>
                </a:solidFill>
                <a:latin typeface="Times New Roman" pitchFamily="18" charset="0"/>
              </a:defRPr>
            </a:lvl5pPr>
            <a:lvl6pPr marL="2557463" indent="-231775" defTabSz="933450" eaLnBrk="0" fontAlgn="base" hangingPunct="0">
              <a:spcBef>
                <a:spcPct val="20000"/>
              </a:spcBef>
              <a:spcAft>
                <a:spcPct val="0"/>
              </a:spcAft>
              <a:buChar char="»"/>
              <a:defRPr>
                <a:solidFill>
                  <a:schemeClr val="tx1"/>
                </a:solidFill>
                <a:latin typeface="Times New Roman" pitchFamily="18" charset="0"/>
              </a:defRPr>
            </a:lvl6pPr>
            <a:lvl7pPr marL="3014663" indent="-231775" defTabSz="933450" eaLnBrk="0" fontAlgn="base" hangingPunct="0">
              <a:spcBef>
                <a:spcPct val="20000"/>
              </a:spcBef>
              <a:spcAft>
                <a:spcPct val="0"/>
              </a:spcAft>
              <a:buChar char="»"/>
              <a:defRPr>
                <a:solidFill>
                  <a:schemeClr val="tx1"/>
                </a:solidFill>
                <a:latin typeface="Times New Roman" pitchFamily="18" charset="0"/>
              </a:defRPr>
            </a:lvl7pPr>
            <a:lvl8pPr marL="3471863" indent="-231775" defTabSz="933450" eaLnBrk="0" fontAlgn="base" hangingPunct="0">
              <a:spcBef>
                <a:spcPct val="20000"/>
              </a:spcBef>
              <a:spcAft>
                <a:spcPct val="0"/>
              </a:spcAft>
              <a:buChar char="»"/>
              <a:defRPr>
                <a:solidFill>
                  <a:schemeClr val="tx1"/>
                </a:solidFill>
                <a:latin typeface="Times New Roman" pitchFamily="18" charset="0"/>
              </a:defRPr>
            </a:lvl8pPr>
            <a:lvl9pPr marL="3929063" indent="-231775" defTabSz="933450" eaLnBrk="0" fontAlgn="base" hangingPunct="0">
              <a:spcBef>
                <a:spcPct val="20000"/>
              </a:spcBef>
              <a:spcAft>
                <a:spcPct val="0"/>
              </a:spcAft>
              <a:buChar char="»"/>
              <a:defRPr>
                <a:solidFill>
                  <a:schemeClr val="tx1"/>
                </a:solidFill>
                <a:latin typeface="Times New Roman" pitchFamily="18" charset="0"/>
              </a:defRPr>
            </a:lvl9pPr>
          </a:lstStyle>
          <a:p>
            <a:pPr algn="ctr" eaLnBrk="0" hangingPunct="0">
              <a:buFontTx/>
              <a:buNone/>
              <a:defRPr/>
            </a:pPr>
            <a:endParaRPr lang="en-US" altLang="en-US" sz="3200" b="0" dirty="0">
              <a:effectLst>
                <a:outerShdw blurRad="38100" dist="38100" dir="2700000" algn="tl">
                  <a:srgbClr val="C0C0C0"/>
                </a:outerShdw>
              </a:effectLst>
              <a:cs typeface="+mn-cs"/>
            </a:endParaRPr>
          </a:p>
        </p:txBody>
      </p:sp>
      <p:pic>
        <p:nvPicPr>
          <p:cNvPr id="61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81302" cy="171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Text Box 28"/>
          <p:cNvSpPr txBox="1">
            <a:spLocks noChangeArrowheads="1"/>
          </p:cNvSpPr>
          <p:nvPr/>
        </p:nvSpPr>
        <p:spPr bwMode="auto">
          <a:xfrm>
            <a:off x="2743200" y="5486400"/>
            <a:ext cx="838200" cy="366713"/>
          </a:xfrm>
          <a:prstGeom prst="rect">
            <a:avLst/>
          </a:prstGeom>
          <a:solidFill>
            <a:schemeClr val="bg1"/>
          </a:solidFill>
          <a:ln>
            <a:noFill/>
          </a:ln>
          <a:effectLst/>
          <a:extLs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spcBef>
                <a:spcPct val="50000"/>
              </a:spcBef>
            </a:pPr>
            <a:endParaRPr lang="en-US" altLang="en-US"/>
          </a:p>
        </p:txBody>
      </p:sp>
      <p:sp>
        <p:nvSpPr>
          <p:cNvPr id="6154" name="Text Box 47"/>
          <p:cNvSpPr txBox="1">
            <a:spLocks noChangeArrowheads="1"/>
          </p:cNvSpPr>
          <p:nvPr/>
        </p:nvSpPr>
        <p:spPr bwMode="auto">
          <a:xfrm>
            <a:off x="46182" y="5541242"/>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spcBef>
                <a:spcPct val="50000"/>
              </a:spcBef>
            </a:pPr>
            <a:r>
              <a:rPr lang="en-US" altLang="en-US" sz="2800" dirty="0"/>
              <a:t>Blair Ratcliff</a:t>
            </a:r>
          </a:p>
        </p:txBody>
      </p:sp>
      <p:pic>
        <p:nvPicPr>
          <p:cNvPr id="6155" name="Picture 49" descr="http://www-group.slac.stanford.edu/com/images/gallery/logos/logo_web_200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00" y="4492615"/>
            <a:ext cx="1981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descr="http://www.slac.stanford.edu/BFROOT/www/Detector/Images/bab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838" y="3840082"/>
            <a:ext cx="3842657" cy="281630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dirty="0" smtClean="0"/>
              <a:t>DPF2017 FERMILAB                          Blair Ratcliff,  SLAC</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5B748F42-CDE0-4901-ABEE-48193416656D}" type="slidenum">
              <a:rPr lang="en-US" sz="1800" smtClean="0"/>
              <a:t>1</a:t>
            </a:fld>
            <a:endParaRPr lang="en-US" sz="1800" dirty="0"/>
          </a:p>
        </p:txBody>
      </p:sp>
    </p:spTree>
  </p:cSld>
  <p:clrMapOvr>
    <a:masterClrMapping/>
  </p:clrMapOvr>
  <p:transition advTm="405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R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5029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304800" y="3979863"/>
            <a:ext cx="5715000" cy="221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r>
              <a:rPr lang="en-US" altLang="en-US" b="0" dirty="0"/>
              <a:t>The B</a:t>
            </a:r>
            <a:r>
              <a:rPr lang="en-US" altLang="en-US" sz="1400" b="0" dirty="0"/>
              <a:t>A</a:t>
            </a:r>
            <a:r>
              <a:rPr lang="en-US" altLang="en-US" b="0" dirty="0"/>
              <a:t>B</a:t>
            </a:r>
            <a:r>
              <a:rPr lang="en-US" altLang="en-US" sz="1400" b="0" dirty="0"/>
              <a:t>AR</a:t>
            </a:r>
            <a:r>
              <a:rPr lang="en-US" altLang="en-US" b="0" dirty="0"/>
              <a:t>-DIRC Collaboration</a:t>
            </a:r>
            <a:endParaRPr lang="en-US" altLang="en-US" sz="1200" b="0" dirty="0"/>
          </a:p>
          <a:p>
            <a:endParaRPr lang="en-US" altLang="en-US" sz="1200" b="0" dirty="0"/>
          </a:p>
          <a:p>
            <a:r>
              <a:rPr lang="en-US" altLang="en-US" sz="1200" b="0" dirty="0"/>
              <a:t>I.Adam,</a:t>
            </a:r>
            <a:r>
              <a:rPr lang="en-US" altLang="en-US" sz="1200" b="0" baseline="30000" dirty="0"/>
              <a:t>a</a:t>
            </a:r>
            <a:r>
              <a:rPr lang="en-US" altLang="en-US" sz="1200" b="0" dirty="0"/>
              <a:t> R.Aleksan,</a:t>
            </a:r>
            <a:r>
              <a:rPr lang="en-US" altLang="en-US" sz="1200" b="0" baseline="30000" dirty="0"/>
              <a:t>b</a:t>
            </a:r>
            <a:r>
              <a:rPr lang="en-US" altLang="en-US" sz="1200" b="0" dirty="0"/>
              <a:t> D.Aston,</a:t>
            </a:r>
            <a:r>
              <a:rPr lang="en-US" altLang="en-US" sz="1200" b="0" baseline="30000" dirty="0"/>
              <a:t>a  </a:t>
            </a:r>
            <a:r>
              <a:rPr lang="en-US" altLang="en-US" sz="1200" b="0" dirty="0"/>
              <a:t>D. Bernard,</a:t>
            </a:r>
            <a:r>
              <a:rPr lang="en-US" altLang="en-US" sz="1200" b="0" baseline="30000" dirty="0"/>
              <a:t>e</a:t>
            </a:r>
            <a:r>
              <a:rPr lang="en-US" altLang="en-US" sz="1200" b="0" dirty="0"/>
              <a:t> G.Bonneaud,</a:t>
            </a:r>
            <a:r>
              <a:rPr lang="en-US" altLang="en-US" sz="1200" b="0" baseline="30000" dirty="0"/>
              <a:t>e</a:t>
            </a:r>
            <a:r>
              <a:rPr lang="en-US" altLang="en-US" sz="1200" b="0" dirty="0"/>
              <a:t> P.Bourgeois,</a:t>
            </a:r>
            <a:r>
              <a:rPr lang="en-US" altLang="en-US" sz="1200" b="0" baseline="30000" dirty="0"/>
              <a:t>b</a:t>
            </a:r>
            <a:r>
              <a:rPr lang="en-US" altLang="en-US" sz="1200" b="0" dirty="0"/>
              <a:t> </a:t>
            </a:r>
          </a:p>
          <a:p>
            <a:r>
              <a:rPr lang="en-US" altLang="en-US" sz="1200" b="0" dirty="0"/>
              <a:t>F. Brochard,</a:t>
            </a:r>
            <a:r>
              <a:rPr lang="en-US" altLang="en-US" sz="1200" b="0" baseline="30000" dirty="0"/>
              <a:t>e </a:t>
            </a:r>
            <a:r>
              <a:rPr lang="en-US" altLang="en-US" sz="1200" b="0" dirty="0"/>
              <a:t>D.N.Brown,</a:t>
            </a:r>
            <a:r>
              <a:rPr lang="en-US" altLang="en-US" sz="1200" b="0" baseline="30000" dirty="0"/>
              <a:t>f  </a:t>
            </a:r>
            <a:r>
              <a:rPr lang="en-US" altLang="en-US" sz="1200" b="0" dirty="0"/>
              <a:t>J.Chauveau,</a:t>
            </a:r>
            <a:r>
              <a:rPr lang="en-US" altLang="en-US" sz="1200" b="0" baseline="30000" dirty="0"/>
              <a:t>c</a:t>
            </a:r>
            <a:r>
              <a:rPr lang="en-US" altLang="en-US" sz="1200" b="0" dirty="0"/>
              <a:t> J.Cohen-Tanugi,</a:t>
            </a:r>
            <a:r>
              <a:rPr lang="en-US" altLang="en-US" sz="1200" b="0" baseline="30000" dirty="0"/>
              <a:t>c</a:t>
            </a:r>
            <a:r>
              <a:rPr lang="en-US" altLang="en-US" sz="1200" b="0" dirty="0"/>
              <a:t> M.Convery,</a:t>
            </a:r>
            <a:r>
              <a:rPr lang="en-US" altLang="en-US" sz="1200" b="0" baseline="30000" dirty="0"/>
              <a:t>a</a:t>
            </a:r>
            <a:r>
              <a:rPr lang="en-US" altLang="en-US" sz="1200" b="0" dirty="0"/>
              <a:t> S.Emery,</a:t>
            </a:r>
            <a:r>
              <a:rPr lang="en-US" altLang="en-US" sz="1200" b="0" baseline="30000" dirty="0"/>
              <a:t>b</a:t>
            </a:r>
            <a:r>
              <a:rPr lang="en-US" altLang="en-US" sz="1200" b="0" dirty="0"/>
              <a:t> S.Ferrag,</a:t>
            </a:r>
            <a:r>
              <a:rPr lang="en-US" altLang="en-US" sz="1200" b="0" baseline="30000" dirty="0"/>
              <a:t>e </a:t>
            </a:r>
            <a:r>
              <a:rPr lang="en-US" altLang="en-US" sz="1200" b="0" dirty="0" err="1"/>
              <a:t>A.Gaidot,</a:t>
            </a:r>
            <a:r>
              <a:rPr lang="en-US" altLang="en-US" sz="1200" b="0" baseline="30000" dirty="0" err="1"/>
              <a:t>b</a:t>
            </a:r>
            <a:r>
              <a:rPr lang="en-US" altLang="en-US" sz="1200" b="0" dirty="0"/>
              <a:t> </a:t>
            </a:r>
            <a:r>
              <a:rPr lang="en-US" altLang="en-US" sz="1200" b="0" dirty="0" err="1"/>
              <a:t>T.Haas,</a:t>
            </a:r>
            <a:r>
              <a:rPr lang="en-US" altLang="en-US" sz="1200" b="0" baseline="30000" dirty="0" err="1"/>
              <a:t>a</a:t>
            </a:r>
            <a:r>
              <a:rPr lang="en-US" altLang="en-US" sz="1200" b="0" baseline="30000" dirty="0"/>
              <a:t> </a:t>
            </a:r>
            <a:r>
              <a:rPr lang="en-US" altLang="en-US" sz="1200" b="0" dirty="0"/>
              <a:t> </a:t>
            </a:r>
            <a:r>
              <a:rPr lang="en-US" altLang="en-US" sz="1200" b="0" dirty="0" err="1"/>
              <a:t>T.Hadig,</a:t>
            </a:r>
            <a:r>
              <a:rPr lang="en-US" altLang="en-US" sz="1200" b="0" baseline="30000" dirty="0" err="1"/>
              <a:t>a</a:t>
            </a:r>
            <a:r>
              <a:rPr lang="en-US" altLang="en-US" sz="1200" b="0" baseline="30000" dirty="0"/>
              <a:t>  </a:t>
            </a:r>
            <a:r>
              <a:rPr lang="en-US" altLang="en-US" sz="1200" b="0" dirty="0" err="1"/>
              <a:t>G.Hamel</a:t>
            </a:r>
            <a:r>
              <a:rPr lang="en-US" altLang="en-US" sz="1200" b="0" dirty="0"/>
              <a:t> de </a:t>
            </a:r>
            <a:r>
              <a:rPr lang="en-US" altLang="en-US" sz="1200" b="0" dirty="0" err="1"/>
              <a:t>Monchenault,</a:t>
            </a:r>
            <a:r>
              <a:rPr lang="en-US" altLang="en-US" sz="1200" b="0" baseline="30000" dirty="0" err="1"/>
              <a:t>b</a:t>
            </a:r>
            <a:r>
              <a:rPr lang="en-US" altLang="en-US" sz="1200" b="0" baseline="30000" dirty="0"/>
              <a:t>  </a:t>
            </a:r>
            <a:r>
              <a:rPr lang="en-US" altLang="en-US" sz="1200" b="0" dirty="0" err="1"/>
              <a:t>C.Hast,</a:t>
            </a:r>
            <a:r>
              <a:rPr lang="en-US" altLang="en-US" sz="1200" b="0" baseline="30000" dirty="0" err="1"/>
              <a:t>d</a:t>
            </a:r>
            <a:r>
              <a:rPr lang="en-US" altLang="en-US" sz="1200" b="0" dirty="0"/>
              <a:t> </a:t>
            </a:r>
          </a:p>
          <a:p>
            <a:r>
              <a:rPr lang="en-US" altLang="en-US" sz="1200" b="0" dirty="0" err="1"/>
              <a:t>A.Höcker,</a:t>
            </a:r>
            <a:r>
              <a:rPr lang="en-US" altLang="en-US" sz="1200" b="0" baseline="30000" dirty="0" err="1"/>
              <a:t>d</a:t>
            </a:r>
            <a:r>
              <a:rPr lang="en-US" altLang="en-US" sz="1200" b="0" dirty="0"/>
              <a:t> </a:t>
            </a:r>
            <a:r>
              <a:rPr lang="en-US" altLang="en-US" sz="1200" b="0" dirty="0" err="1"/>
              <a:t>R.W.Kadel,</a:t>
            </a:r>
            <a:r>
              <a:rPr lang="en-US" altLang="en-US" sz="1200" b="0" baseline="30000" dirty="0" err="1"/>
              <a:t>f</a:t>
            </a:r>
            <a:r>
              <a:rPr lang="en-US" altLang="en-US" sz="1200" b="0" dirty="0"/>
              <a:t> </a:t>
            </a:r>
            <a:r>
              <a:rPr lang="en-US" altLang="en-US" sz="1200" b="0" dirty="0" err="1"/>
              <a:t>J.Kadyk,</a:t>
            </a:r>
            <a:r>
              <a:rPr lang="en-US" altLang="en-US" sz="1200" b="0" baseline="30000" dirty="0" err="1"/>
              <a:t>f</a:t>
            </a:r>
            <a:r>
              <a:rPr lang="en-US" altLang="en-US" sz="1200" b="0" baseline="30000" dirty="0"/>
              <a:t> </a:t>
            </a:r>
            <a:r>
              <a:rPr lang="en-US" altLang="en-US" sz="1200" b="0" dirty="0"/>
              <a:t>M. </a:t>
            </a:r>
            <a:r>
              <a:rPr lang="en-US" altLang="en-US" sz="1200" b="0" dirty="0" err="1"/>
              <a:t>Krishnamurthy,</a:t>
            </a:r>
            <a:r>
              <a:rPr lang="en-US" altLang="en-US" sz="1200" b="0" baseline="30000" dirty="0" err="1"/>
              <a:t>h</a:t>
            </a:r>
            <a:r>
              <a:rPr lang="en-US" altLang="en-US" sz="1200" b="0" dirty="0"/>
              <a:t> H. </a:t>
            </a:r>
            <a:r>
              <a:rPr lang="en-US" altLang="en-US" sz="1200" b="0" dirty="0" err="1"/>
              <a:t>Lacker,</a:t>
            </a:r>
            <a:r>
              <a:rPr lang="en-US" altLang="en-US" sz="1200" b="0" baseline="30000" dirty="0" err="1"/>
              <a:t>c</a:t>
            </a:r>
            <a:r>
              <a:rPr lang="en-US" altLang="en-US" sz="1200" b="0" baseline="30000" dirty="0"/>
              <a:t> </a:t>
            </a:r>
            <a:r>
              <a:rPr lang="en-US" altLang="en-US" sz="1200" b="0" dirty="0" err="1"/>
              <a:t>G.W.London,</a:t>
            </a:r>
            <a:r>
              <a:rPr lang="en-US" altLang="en-US" sz="1200" b="0" baseline="30000" dirty="0" err="1"/>
              <a:t>b</a:t>
            </a:r>
            <a:r>
              <a:rPr lang="en-US" altLang="en-US" sz="1200" b="0" dirty="0"/>
              <a:t> </a:t>
            </a:r>
          </a:p>
          <a:p>
            <a:r>
              <a:rPr lang="en-US" altLang="en-US" sz="1200" b="0" dirty="0" err="1"/>
              <a:t>A.Lu,</a:t>
            </a:r>
            <a:r>
              <a:rPr lang="en-US" altLang="en-US" sz="1200" b="0" baseline="30000" dirty="0" err="1"/>
              <a:t>g</a:t>
            </a:r>
            <a:r>
              <a:rPr lang="en-US" altLang="en-US" sz="1200" b="0" dirty="0"/>
              <a:t> A.-</a:t>
            </a:r>
            <a:r>
              <a:rPr lang="en-US" altLang="en-US" sz="1200" b="0" dirty="0" err="1"/>
              <a:t>M.Lutz,</a:t>
            </a:r>
            <a:r>
              <a:rPr lang="en-US" altLang="en-US" sz="1200" b="0" baseline="30000" dirty="0" err="1"/>
              <a:t>d</a:t>
            </a:r>
            <a:r>
              <a:rPr lang="en-US" altLang="en-US" sz="1200" b="0" dirty="0"/>
              <a:t> </a:t>
            </a:r>
            <a:r>
              <a:rPr lang="en-US" altLang="en-US" sz="1200" b="0" dirty="0" err="1"/>
              <a:t>G.Lynch,</a:t>
            </a:r>
            <a:r>
              <a:rPr lang="en-US" altLang="en-US" sz="1200" b="0" baseline="30000" dirty="0" err="1"/>
              <a:t>f</a:t>
            </a:r>
            <a:r>
              <a:rPr lang="en-US" altLang="en-US" sz="1200" b="0" dirty="0"/>
              <a:t> </a:t>
            </a:r>
            <a:r>
              <a:rPr lang="en-US" altLang="en-US" sz="1200" b="0" dirty="0" err="1"/>
              <a:t>G.Mancinelli,</a:t>
            </a:r>
            <a:r>
              <a:rPr lang="en-US" altLang="en-US" sz="1200" b="0" baseline="30000" dirty="0" err="1"/>
              <a:t>i</a:t>
            </a:r>
            <a:r>
              <a:rPr lang="en-US" altLang="en-US" sz="1200" b="0" dirty="0"/>
              <a:t>  </a:t>
            </a:r>
            <a:r>
              <a:rPr lang="en-US" altLang="en-US" sz="1200" b="0" dirty="0" err="1"/>
              <a:t>B.Mayer,</a:t>
            </a:r>
            <a:r>
              <a:rPr lang="en-US" altLang="en-US" sz="1200" b="0" baseline="30000" dirty="0" err="1"/>
              <a:t>b</a:t>
            </a:r>
            <a:r>
              <a:rPr lang="en-US" altLang="en-US" sz="1200" b="0" dirty="0"/>
              <a:t> </a:t>
            </a:r>
            <a:r>
              <a:rPr lang="en-US" altLang="en-US" sz="1200" b="0" dirty="0" err="1"/>
              <a:t>B.T.Meadows,</a:t>
            </a:r>
            <a:r>
              <a:rPr lang="en-US" altLang="en-US" sz="1200" b="0" baseline="30000" dirty="0" err="1"/>
              <a:t>i</a:t>
            </a:r>
            <a:r>
              <a:rPr lang="en-US" altLang="en-US" sz="1200" b="0" dirty="0"/>
              <a:t> </a:t>
            </a:r>
            <a:r>
              <a:rPr lang="en-US" altLang="en-US" sz="1200" b="0" dirty="0" err="1"/>
              <a:t>D.Muller,</a:t>
            </a:r>
            <a:r>
              <a:rPr lang="en-US" altLang="en-US" sz="1200" b="0" baseline="30000" dirty="0" err="1"/>
              <a:t>a</a:t>
            </a:r>
            <a:r>
              <a:rPr lang="en-US" altLang="en-US" sz="1200" b="0" dirty="0"/>
              <a:t>  </a:t>
            </a:r>
            <a:r>
              <a:rPr lang="en-US" altLang="en-US" sz="1200" b="0" dirty="0" err="1"/>
              <a:t>J.Ocariz,</a:t>
            </a:r>
            <a:r>
              <a:rPr lang="en-US" altLang="en-US" sz="1200" b="0" baseline="30000" dirty="0" err="1"/>
              <a:t>c</a:t>
            </a:r>
            <a:r>
              <a:rPr lang="en-US" altLang="en-US" sz="1200" b="0" dirty="0"/>
              <a:t> I. </a:t>
            </a:r>
            <a:r>
              <a:rPr lang="en-US" altLang="en-US" sz="1200" b="0" dirty="0" err="1"/>
              <a:t>Ofte,</a:t>
            </a:r>
            <a:r>
              <a:rPr lang="en-US" altLang="en-US" sz="1200" b="0" baseline="30000" dirty="0" err="1"/>
              <a:t>i</a:t>
            </a:r>
            <a:r>
              <a:rPr lang="en-US" altLang="en-US" sz="1200" b="0" dirty="0"/>
              <a:t> </a:t>
            </a:r>
            <a:r>
              <a:rPr lang="en-US" altLang="en-US" sz="1200" b="0" dirty="0" err="1"/>
              <a:t>S.Plaszczynski,</a:t>
            </a:r>
            <a:r>
              <a:rPr lang="en-US" altLang="en-US" sz="1200" b="0" baseline="30000" dirty="0" err="1"/>
              <a:t>d</a:t>
            </a:r>
            <a:r>
              <a:rPr lang="en-US" altLang="en-US" sz="1200" b="0" dirty="0"/>
              <a:t> </a:t>
            </a:r>
            <a:r>
              <a:rPr lang="en-US" altLang="en-US" sz="1200" b="0" dirty="0" err="1"/>
              <a:t>M.Pripstein,</a:t>
            </a:r>
            <a:r>
              <a:rPr lang="en-US" altLang="en-US" sz="1200" b="0" baseline="30000" dirty="0" err="1"/>
              <a:t>f</a:t>
            </a:r>
            <a:r>
              <a:rPr lang="en-US" altLang="en-US" sz="1200" b="0" dirty="0"/>
              <a:t>  </a:t>
            </a:r>
            <a:r>
              <a:rPr lang="en-US" altLang="en-US" sz="1200" b="0" dirty="0" err="1"/>
              <a:t>B.N.Ratcliff,</a:t>
            </a:r>
            <a:r>
              <a:rPr lang="en-US" altLang="en-US" sz="1200" b="0" baseline="30000" dirty="0" err="1"/>
              <a:t>a</a:t>
            </a:r>
            <a:r>
              <a:rPr lang="en-US" altLang="en-US" sz="1200" b="0" dirty="0"/>
              <a:t> </a:t>
            </a:r>
            <a:r>
              <a:rPr lang="en-US" altLang="en-US" sz="1200" b="0" dirty="0" err="1"/>
              <a:t>L.Roos,</a:t>
            </a:r>
            <a:r>
              <a:rPr lang="en-US" altLang="en-US" sz="1200" b="0" baseline="30000" dirty="0" err="1"/>
              <a:t>c</a:t>
            </a:r>
            <a:r>
              <a:rPr lang="en-US" altLang="en-US" sz="1200" b="0" dirty="0"/>
              <a:t> </a:t>
            </a:r>
          </a:p>
          <a:p>
            <a:r>
              <a:rPr lang="en-US" altLang="en-US" sz="1200" b="0" dirty="0"/>
              <a:t>M.-</a:t>
            </a:r>
            <a:r>
              <a:rPr lang="en-US" altLang="en-US" sz="1200" b="0" dirty="0" err="1"/>
              <a:t>H.Schune,</a:t>
            </a:r>
            <a:r>
              <a:rPr lang="en-US" altLang="en-US" sz="1200" b="0" baseline="30000" dirty="0" err="1"/>
              <a:t>d</a:t>
            </a:r>
            <a:r>
              <a:rPr lang="en-US" altLang="en-US" sz="1200" b="0" dirty="0"/>
              <a:t> </a:t>
            </a:r>
            <a:r>
              <a:rPr lang="en-US" altLang="en-US" sz="1200" b="0" dirty="0" err="1"/>
              <a:t>J.Schwiening,</a:t>
            </a:r>
            <a:r>
              <a:rPr lang="en-US" altLang="en-US" sz="1200" b="0" baseline="30000" dirty="0" err="1"/>
              <a:t>a</a:t>
            </a:r>
            <a:r>
              <a:rPr lang="en-US" altLang="en-US" sz="1200" b="0" dirty="0"/>
              <a:t> </a:t>
            </a:r>
            <a:r>
              <a:rPr lang="en-US" altLang="en-US" sz="1200" b="0" dirty="0" err="1"/>
              <a:t>V.Shelkov,</a:t>
            </a:r>
            <a:r>
              <a:rPr lang="en-US" altLang="en-US" sz="1200" b="0" baseline="30000" dirty="0" err="1"/>
              <a:t>f</a:t>
            </a:r>
            <a:r>
              <a:rPr lang="en-US" altLang="en-US" sz="1200" b="0" dirty="0"/>
              <a:t>  </a:t>
            </a:r>
            <a:r>
              <a:rPr lang="en-US" altLang="en-US" sz="1200" b="0" dirty="0" err="1"/>
              <a:t>M.D.Sokoloff,</a:t>
            </a:r>
            <a:r>
              <a:rPr lang="en-US" altLang="en-US" sz="1200" b="0" baseline="30000" dirty="0" err="1"/>
              <a:t>i</a:t>
            </a:r>
            <a:r>
              <a:rPr lang="en-US" altLang="en-US" sz="1200" b="0" dirty="0"/>
              <a:t> </a:t>
            </a:r>
            <a:r>
              <a:rPr lang="en-US" altLang="en-US" sz="1200" b="0" dirty="0" err="1"/>
              <a:t>S.Spanier,</a:t>
            </a:r>
            <a:r>
              <a:rPr lang="en-US" altLang="en-US" sz="1200" b="0" baseline="30000" dirty="0" err="1"/>
              <a:t>a</a:t>
            </a:r>
            <a:r>
              <a:rPr lang="en-US" altLang="en-US" sz="1200" b="0" dirty="0"/>
              <a:t> </a:t>
            </a:r>
            <a:r>
              <a:rPr lang="en-US" altLang="en-US" sz="1200" b="0" dirty="0" err="1"/>
              <a:t>J.Stark,</a:t>
            </a:r>
            <a:r>
              <a:rPr lang="en-US" altLang="en-US" sz="1200" b="0" baseline="30000" dirty="0" err="1"/>
              <a:t>c</a:t>
            </a:r>
            <a:r>
              <a:rPr lang="en-US" altLang="en-US" sz="1200" b="0" dirty="0"/>
              <a:t> </a:t>
            </a:r>
            <a:br>
              <a:rPr lang="en-US" altLang="en-US" sz="1200" b="0" dirty="0"/>
            </a:br>
            <a:r>
              <a:rPr lang="en-US" altLang="en-US" sz="1200" b="0" dirty="0" err="1"/>
              <a:t>A.V.Telnov,</a:t>
            </a:r>
            <a:r>
              <a:rPr lang="en-US" altLang="en-US" sz="1200" b="0" baseline="30000" dirty="0" err="1"/>
              <a:t>f</a:t>
            </a:r>
            <a:r>
              <a:rPr lang="en-US" altLang="en-US" sz="1200" b="0" dirty="0"/>
              <a:t>  </a:t>
            </a:r>
            <a:r>
              <a:rPr lang="en-US" altLang="en-US" sz="1200" b="0" dirty="0" err="1"/>
              <a:t>Ch.Thiebaux,</a:t>
            </a:r>
            <a:r>
              <a:rPr lang="en-US" altLang="en-US" sz="1200" b="0" baseline="30000" dirty="0" err="1"/>
              <a:t>e</a:t>
            </a:r>
            <a:r>
              <a:rPr lang="en-US" altLang="en-US" sz="1200" b="0" dirty="0"/>
              <a:t> </a:t>
            </a:r>
            <a:r>
              <a:rPr lang="en-US" altLang="en-US" sz="1200" b="0" dirty="0" err="1"/>
              <a:t>G.Vasileiadis,</a:t>
            </a:r>
            <a:r>
              <a:rPr lang="en-US" altLang="en-US" sz="1200" b="0" baseline="30000" dirty="0" err="1"/>
              <a:t>e</a:t>
            </a:r>
            <a:r>
              <a:rPr lang="en-US" altLang="en-US" sz="1200" b="0" dirty="0"/>
              <a:t> </a:t>
            </a:r>
            <a:r>
              <a:rPr lang="en-US" altLang="en-US" sz="1200" b="0" dirty="0" err="1"/>
              <a:t>G.Vasseur,</a:t>
            </a:r>
            <a:r>
              <a:rPr lang="en-US" altLang="en-US" sz="1200" b="0" baseline="30000" dirty="0" err="1"/>
              <a:t>b</a:t>
            </a:r>
            <a:r>
              <a:rPr lang="en-US" altLang="en-US" sz="1200" b="0" dirty="0"/>
              <a:t> </a:t>
            </a:r>
            <a:r>
              <a:rPr lang="en-US" altLang="en-US" sz="1200" b="0" dirty="0" err="1"/>
              <a:t>J.Va'vra,</a:t>
            </a:r>
            <a:r>
              <a:rPr lang="en-US" altLang="en-US" sz="1200" b="0" baseline="30000" dirty="0" err="1"/>
              <a:t>a</a:t>
            </a:r>
            <a:r>
              <a:rPr lang="en-US" altLang="en-US" sz="1200" b="0" dirty="0"/>
              <a:t> </a:t>
            </a:r>
            <a:r>
              <a:rPr lang="en-US" altLang="en-US" sz="1200" b="0" dirty="0" err="1"/>
              <a:t>M.Verderi,</a:t>
            </a:r>
            <a:r>
              <a:rPr lang="en-US" altLang="en-US" sz="1200" b="0" baseline="30000" dirty="0" err="1"/>
              <a:t>e</a:t>
            </a:r>
            <a:r>
              <a:rPr lang="en-US" altLang="en-US" sz="1200" b="0" baseline="30000" dirty="0"/>
              <a:t/>
            </a:r>
            <a:br>
              <a:rPr lang="en-US" altLang="en-US" sz="1200" b="0" baseline="30000" dirty="0"/>
            </a:br>
            <a:r>
              <a:rPr lang="en-US" altLang="en-US" sz="1200" b="0" dirty="0" err="1"/>
              <a:t>W.A.Wenzel,</a:t>
            </a:r>
            <a:r>
              <a:rPr lang="en-US" altLang="en-US" sz="1200" b="0" baseline="30000" dirty="0" err="1"/>
              <a:t>f</a:t>
            </a:r>
            <a:r>
              <a:rPr lang="en-US" altLang="en-US" sz="1200" b="0" dirty="0"/>
              <a:t> </a:t>
            </a:r>
            <a:r>
              <a:rPr lang="en-US" altLang="en-US" sz="1200" b="0" dirty="0" err="1"/>
              <a:t>R.J.Wilson,</a:t>
            </a:r>
            <a:r>
              <a:rPr lang="en-US" altLang="en-US" sz="1200" b="0" baseline="30000" dirty="0" err="1"/>
              <a:t>h</a:t>
            </a:r>
            <a:r>
              <a:rPr lang="en-US" altLang="en-US" sz="1200" b="0" dirty="0"/>
              <a:t> </a:t>
            </a:r>
            <a:r>
              <a:rPr lang="en-US" altLang="en-US" sz="1200" b="0" dirty="0" err="1"/>
              <a:t>G.Wormser,</a:t>
            </a:r>
            <a:r>
              <a:rPr lang="en-US" altLang="en-US" sz="1200" b="0" baseline="30000" dirty="0" err="1"/>
              <a:t>d</a:t>
            </a:r>
            <a:r>
              <a:rPr lang="en-US" altLang="en-US" sz="1200" b="0" dirty="0"/>
              <a:t> </a:t>
            </a:r>
            <a:r>
              <a:rPr lang="en-US" altLang="en-US" sz="1200" b="0" dirty="0" err="1"/>
              <a:t>Ch.Yéche,</a:t>
            </a:r>
            <a:r>
              <a:rPr lang="en-US" altLang="en-US" sz="1200" b="0" baseline="30000" dirty="0" err="1"/>
              <a:t>b</a:t>
            </a:r>
            <a:r>
              <a:rPr lang="en-US" altLang="en-US" sz="1200" b="0" dirty="0"/>
              <a:t> </a:t>
            </a:r>
            <a:r>
              <a:rPr lang="en-US" altLang="en-US" sz="1200" b="0" dirty="0" err="1"/>
              <a:t>S.Yellin,</a:t>
            </a:r>
            <a:r>
              <a:rPr lang="en-US" altLang="en-US" sz="1200" b="0" baseline="30000" dirty="0" err="1"/>
              <a:t>g</a:t>
            </a:r>
            <a:r>
              <a:rPr lang="en-US" altLang="en-US" sz="1200" b="0" dirty="0"/>
              <a:t> </a:t>
            </a:r>
            <a:r>
              <a:rPr lang="en-US" altLang="en-US" sz="1200" b="0" dirty="0" err="1"/>
              <a:t>M.Zito.</a:t>
            </a:r>
            <a:r>
              <a:rPr lang="en-US" altLang="en-US" sz="1200" b="0" baseline="30000" dirty="0" err="1"/>
              <a:t>b</a:t>
            </a:r>
            <a:r>
              <a:rPr lang="en-US" altLang="en-US" sz="1200" b="0" dirty="0"/>
              <a:t> </a:t>
            </a:r>
          </a:p>
        </p:txBody>
      </p:sp>
      <p:sp>
        <p:nvSpPr>
          <p:cNvPr id="46084" name="Text Box 4"/>
          <p:cNvSpPr txBox="1">
            <a:spLocks noChangeArrowheads="1"/>
          </p:cNvSpPr>
          <p:nvPr/>
        </p:nvSpPr>
        <p:spPr bwMode="auto">
          <a:xfrm>
            <a:off x="6248400" y="4437063"/>
            <a:ext cx="292735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a:r>
              <a:rPr lang="en-US" altLang="en-US" sz="1200" b="0" baseline="30000"/>
              <a:t>a</a:t>
            </a:r>
            <a:r>
              <a:rPr lang="en-US" altLang="en-US" sz="1200" b="0"/>
              <a:t> Stanford Linear Accelerator Center	</a:t>
            </a:r>
          </a:p>
          <a:p>
            <a:pPr algn="l"/>
            <a:r>
              <a:rPr lang="en-US" altLang="en-US" sz="1200" b="0" baseline="30000"/>
              <a:t>b</a:t>
            </a:r>
            <a:r>
              <a:rPr lang="en-US" altLang="en-US" sz="1200" b="0"/>
              <a:t> CEA-Saclay, </a:t>
            </a:r>
            <a:br>
              <a:rPr lang="en-US" altLang="en-US" sz="1200" b="0"/>
            </a:br>
            <a:r>
              <a:rPr lang="en-US" altLang="en-US" sz="1200" b="0" baseline="30000"/>
              <a:t>c</a:t>
            </a:r>
            <a:r>
              <a:rPr lang="en-US" altLang="en-US" sz="1200" b="0"/>
              <a:t> LPNHE des Universités Paris 6 et Paris 7	</a:t>
            </a:r>
          </a:p>
          <a:p>
            <a:pPr algn="l"/>
            <a:r>
              <a:rPr lang="en-US" altLang="en-US" sz="1200" b="0" baseline="30000"/>
              <a:t>d</a:t>
            </a:r>
            <a:r>
              <a:rPr lang="en-US" altLang="en-US" sz="1200" b="0"/>
              <a:t> LAL, Universite Paris Sud</a:t>
            </a:r>
          </a:p>
          <a:p>
            <a:pPr algn="l"/>
            <a:r>
              <a:rPr lang="en-US" altLang="en-US" sz="1200" b="0" baseline="30000"/>
              <a:t>e</a:t>
            </a:r>
            <a:r>
              <a:rPr lang="en-US" altLang="en-US" sz="1200" b="0"/>
              <a:t> Ecole Polytechnique, LPNHE	</a:t>
            </a:r>
          </a:p>
          <a:p>
            <a:pPr algn="l"/>
            <a:r>
              <a:rPr lang="en-US" altLang="en-US" sz="1200" b="0" baseline="30000"/>
              <a:t>f</a:t>
            </a:r>
            <a:r>
              <a:rPr lang="en-US" altLang="en-US" sz="1200" b="0"/>
              <a:t> Lawrence Berkeley National Laboratory</a:t>
            </a:r>
          </a:p>
          <a:p>
            <a:pPr algn="l"/>
            <a:r>
              <a:rPr lang="en-US" altLang="en-US" sz="1200" b="0" baseline="30000"/>
              <a:t>g</a:t>
            </a:r>
            <a:r>
              <a:rPr lang="en-US" altLang="en-US" sz="1200" b="0"/>
              <a:t> University of California, Santa Barbara	</a:t>
            </a:r>
          </a:p>
          <a:p>
            <a:pPr algn="l"/>
            <a:r>
              <a:rPr lang="en-US" altLang="en-US" sz="1200" b="0" baseline="30000"/>
              <a:t>h</a:t>
            </a:r>
            <a:r>
              <a:rPr lang="en-US" altLang="en-US" sz="1200" b="0"/>
              <a:t> Colorado State University</a:t>
            </a:r>
          </a:p>
          <a:p>
            <a:pPr algn="l"/>
            <a:r>
              <a:rPr lang="en-US" altLang="en-US" sz="1200" b="0" baseline="30000"/>
              <a:t>i</a:t>
            </a:r>
            <a:r>
              <a:rPr lang="en-US" altLang="en-US" sz="1200" b="0"/>
              <a:t> University of Cincinnati		</a:t>
            </a:r>
            <a:endParaRPr lang="en-US" altLang="en-US" sz="1400" b="0"/>
          </a:p>
        </p:txBody>
      </p:sp>
      <p:sp>
        <p:nvSpPr>
          <p:cNvPr id="46085" name="Rectangle 5"/>
          <p:cNvSpPr>
            <a:spLocks noChangeArrowheads="1"/>
          </p:cNvSpPr>
          <p:nvPr/>
        </p:nvSpPr>
        <p:spPr bwMode="auto">
          <a:xfrm>
            <a:off x="4953000" y="914400"/>
            <a:ext cx="4419600" cy="1320800"/>
          </a:xfrm>
          <a:prstGeom prst="rect">
            <a:avLst/>
          </a:prstGeom>
          <a:solidFill>
            <a:schemeClr val="bg1"/>
          </a:solidFill>
          <a:ln w="9525" cap="sq">
            <a:solidFill>
              <a:schemeClr val="folHlink"/>
            </a:solidFill>
            <a:miter lim="800000"/>
            <a:headEnd type="none" w="sm" len="sm"/>
            <a:tailEnd type="none" w="sm" len="sm"/>
          </a:ln>
          <a:effectLst>
            <a:outerShdw dist="35921" dir="2700000" algn="ctr" rotWithShape="0">
              <a:schemeClr val="bg2"/>
            </a:outerShdw>
          </a:effectLst>
        </p:spPr>
        <p:txBody>
          <a:bodyPr lIns="91432" tIns="45716" rIns="91432" bIns="45716">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r>
              <a:rPr lang="en-US" altLang="en-US" sz="2000" b="0">
                <a:sym typeface="Symbol" pitchFamily="18" charset="2"/>
              </a:rPr>
              <a:t>DIRC combines with dE/dx from CDC and SVT (mostly in the 1/</a:t>
            </a:r>
            <a:r>
              <a:rPr lang="en-US" altLang="en-US" sz="2000" b="0">
                <a:latin typeface="Symbol" pitchFamily="18" charset="2"/>
                <a:sym typeface="Symbol" pitchFamily="18" charset="2"/>
              </a:rPr>
              <a:t>b</a:t>
            </a:r>
            <a:r>
              <a:rPr lang="en-US" altLang="en-US" sz="2000" b="0" baseline="30000">
                <a:sym typeface="Symbol" pitchFamily="18" charset="2"/>
              </a:rPr>
              <a:t>2</a:t>
            </a:r>
            <a:r>
              <a:rPr lang="en-US" altLang="en-US" sz="2000" b="0">
                <a:sym typeface="Symbol" pitchFamily="18" charset="2"/>
              </a:rPr>
              <a:t> region) as</a:t>
            </a:r>
            <a:br>
              <a:rPr lang="en-US" altLang="en-US" sz="2000" b="0">
                <a:sym typeface="Symbol" pitchFamily="18" charset="2"/>
              </a:rPr>
            </a:br>
            <a:r>
              <a:rPr lang="en-US" altLang="en-US" sz="2000" b="0">
                <a:sym typeface="Symbol" pitchFamily="18" charset="2"/>
              </a:rPr>
              <a:t>hadronic particle identification system for B</a:t>
            </a:r>
            <a:r>
              <a:rPr lang="en-US" altLang="en-US" sz="1600" b="0">
                <a:sym typeface="Symbol" pitchFamily="18" charset="2"/>
              </a:rPr>
              <a:t>A</a:t>
            </a:r>
            <a:r>
              <a:rPr lang="en-US" altLang="en-US" sz="2000" b="0">
                <a:sym typeface="Symbol" pitchFamily="18" charset="2"/>
              </a:rPr>
              <a:t>B</a:t>
            </a:r>
            <a:r>
              <a:rPr lang="en-US" altLang="en-US" sz="1600" b="0">
                <a:sym typeface="Symbol" pitchFamily="18" charset="2"/>
              </a:rPr>
              <a:t>AR</a:t>
            </a:r>
            <a:r>
              <a:rPr lang="en-US" altLang="en-US" sz="2000" b="0">
                <a:sym typeface="Symbol" pitchFamily="18" charset="2"/>
              </a:rPr>
              <a:t>. </a:t>
            </a:r>
          </a:p>
        </p:txBody>
      </p:sp>
      <p:pic>
        <p:nvPicPr>
          <p:cNvPr id="46086" name="Picture 6" descr="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86200"/>
            <a:ext cx="542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886200"/>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8"/>
          <p:cNvSpPr>
            <a:spLocks noChangeArrowheads="1"/>
          </p:cNvSpPr>
          <p:nvPr/>
        </p:nvSpPr>
        <p:spPr bwMode="auto">
          <a:xfrm>
            <a:off x="0" y="-15875"/>
            <a:ext cx="9601200" cy="519113"/>
          </a:xfrm>
          <a:prstGeom prst="rect">
            <a:avLst/>
          </a:prstGeom>
          <a:gradFill rotWithShape="1">
            <a:gsLst>
              <a:gs pos="0">
                <a:srgbClr val="00CCFF"/>
              </a:gs>
              <a:gs pos="100000">
                <a:srgbClr val="005E76"/>
              </a:gs>
            </a:gsLst>
            <a:lin ang="5400000" scaled="1"/>
          </a:gradFill>
          <a:ln>
            <a:noFill/>
          </a:ln>
          <a:effectLst/>
          <a:extLs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r>
              <a:rPr lang="en-US" altLang="en-US" sz="2800" b="0">
                <a:solidFill>
                  <a:schemeClr val="bg1"/>
                </a:solidFill>
              </a:rPr>
              <a:t>BABAR-DIRC COLLABORATION</a:t>
            </a:r>
          </a:p>
        </p:txBody>
      </p:sp>
      <p:sp>
        <p:nvSpPr>
          <p:cNvPr id="2" name="Footer Placeholder 1"/>
          <p:cNvSpPr>
            <a:spLocks noGrp="1"/>
          </p:cNvSpPr>
          <p:nvPr>
            <p:ph type="ftr" sz="quarter" idx="10"/>
          </p:nvPr>
        </p:nvSpPr>
        <p:spPr/>
        <p:txBody>
          <a:bodyPr/>
          <a:lstStyle/>
          <a:p>
            <a:r>
              <a:rPr lang="en-US" dirty="0"/>
              <a:t>DPF2017 FERMILAB                          Blair Ratcliff,  SLAC</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5B748F42-CDE0-4901-ABEE-48193416656D}" type="slidenum">
              <a:rPr lang="en-US" smtClean="0"/>
              <a:t>10</a:t>
            </a:fld>
            <a:endParaRPr lang="en-US" dirty="0"/>
          </a:p>
        </p:txBody>
      </p:sp>
      <p:sp>
        <p:nvSpPr>
          <p:cNvPr id="4" name="TextBox 3"/>
          <p:cNvSpPr txBox="1"/>
          <p:nvPr/>
        </p:nvSpPr>
        <p:spPr>
          <a:xfrm>
            <a:off x="2325255" y="6289509"/>
            <a:ext cx="2590800" cy="369332"/>
          </a:xfrm>
          <a:prstGeom prst="rect">
            <a:avLst/>
          </a:prstGeom>
          <a:noFill/>
        </p:spPr>
        <p:txBody>
          <a:bodyPr wrap="square" rtlCol="0">
            <a:spAutoFit/>
          </a:bodyPr>
          <a:lstStyle/>
          <a:p>
            <a:r>
              <a:rPr lang="en-US" dirty="0" smtClean="0"/>
              <a:t>See photos below</a:t>
            </a:r>
            <a:endParaRPr lang="en-US" dirty="0"/>
          </a:p>
        </p:txBody>
      </p:sp>
    </p:spTree>
    <p:extLst>
      <p:ext uri="{BB962C8B-B14F-4D97-AF65-F5344CB8AC3E}">
        <p14:creationId xmlns:p14="http://schemas.microsoft.com/office/powerpoint/2010/main" val="3288265137"/>
      </p:ext>
    </p:extLst>
  </p:cSld>
  <p:clrMapOvr>
    <a:masterClrMapping/>
  </p:clrMapOvr>
  <p:transition advTm="2153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588" y="1062306"/>
            <a:ext cx="7816765" cy="624522"/>
          </a:xfrm>
        </p:spPr>
        <p:txBody>
          <a:bodyPr>
            <a:normAutofit/>
          </a:bodyPr>
          <a:lstStyle/>
          <a:p>
            <a:pPr algn="ctr"/>
            <a:r>
              <a:rPr lang="en-US" sz="2441" b="1" dirty="0">
                <a:latin typeface="Times New Roman"/>
                <a:cs typeface="Times New Roman"/>
              </a:rPr>
              <a:t>DIRC </a:t>
            </a:r>
            <a:r>
              <a:rPr lang="en-US" sz="2441" b="1" dirty="0" err="1" smtClean="0">
                <a:latin typeface="Times New Roman"/>
                <a:cs typeface="Times New Roman"/>
              </a:rPr>
              <a:t>BarBox</a:t>
            </a:r>
            <a:r>
              <a:rPr lang="en-US" sz="2441" b="1" dirty="0" smtClean="0">
                <a:latin typeface="Times New Roman"/>
                <a:cs typeface="Times New Roman"/>
              </a:rPr>
              <a:t> Assembly</a:t>
            </a:r>
            <a:endParaRPr lang="en-US" sz="1260" dirty="0">
              <a:latin typeface="Times CY" charset="-52"/>
              <a:ea typeface="Times CY" charset="-52"/>
              <a:cs typeface="Times CY" charset="-52"/>
            </a:endParaRPr>
          </a:p>
        </p:txBody>
      </p:sp>
      <p:sp>
        <p:nvSpPr>
          <p:cNvPr id="3" name="Content Placeholder 2"/>
          <p:cNvSpPr>
            <a:spLocks noGrp="1"/>
          </p:cNvSpPr>
          <p:nvPr>
            <p:ph idx="1"/>
          </p:nvPr>
        </p:nvSpPr>
        <p:spPr>
          <a:xfrm>
            <a:off x="326919" y="5599949"/>
            <a:ext cx="8977402" cy="444615"/>
          </a:xfrm>
        </p:spPr>
        <p:txBody>
          <a:bodyPr>
            <a:noAutofit/>
          </a:bodyPr>
          <a:lstStyle/>
          <a:p>
            <a:r>
              <a:rPr lang="en-US" sz="1575" b="1" dirty="0">
                <a:solidFill>
                  <a:srgbClr val="FF0000"/>
                </a:solidFill>
                <a:latin typeface="Times CY" charset="-52"/>
                <a:ea typeface="Times CY" charset="-52"/>
                <a:cs typeface="Times CY" charset="-52"/>
              </a:rPr>
              <a:t>DIRC </a:t>
            </a:r>
            <a:r>
              <a:rPr lang="en-US" sz="1575" b="1" dirty="0" err="1" smtClean="0">
                <a:solidFill>
                  <a:srgbClr val="FF0000"/>
                </a:solidFill>
                <a:latin typeface="Times CY" charset="-52"/>
                <a:ea typeface="Times CY" charset="-52"/>
                <a:cs typeface="Times CY" charset="-52"/>
              </a:rPr>
              <a:t>Barbox</a:t>
            </a:r>
            <a:r>
              <a:rPr lang="en-US" sz="1575" b="1" dirty="0" smtClean="0">
                <a:solidFill>
                  <a:srgbClr val="FF0000"/>
                </a:solidFill>
                <a:latin typeface="Times CY" charset="-52"/>
                <a:ea typeface="Times CY" charset="-52"/>
                <a:cs typeface="Times CY" charset="-52"/>
              </a:rPr>
              <a:t> Assembly </a:t>
            </a:r>
            <a:r>
              <a:rPr lang="en-US" sz="1575" b="1" dirty="0">
                <a:solidFill>
                  <a:srgbClr val="FF0000"/>
                </a:solidFill>
                <a:latin typeface="Times CY" charset="-52"/>
                <a:ea typeface="Times CY" charset="-52"/>
                <a:cs typeface="Times CY" charset="-52"/>
              </a:rPr>
              <a:t>crew had 4 technicians and 2 physicists.</a:t>
            </a:r>
          </a:p>
        </p:txBody>
      </p:sp>
      <p:sp>
        <p:nvSpPr>
          <p:cNvPr id="6" name="Slide Number Placeholder 5"/>
          <p:cNvSpPr>
            <a:spLocks noGrp="1"/>
          </p:cNvSpPr>
          <p:nvPr>
            <p:ph type="sldNum" sz="quarter" idx="12"/>
          </p:nvPr>
        </p:nvSpPr>
        <p:spPr/>
        <p:txBody>
          <a:bodyPr/>
          <a:lstStyle/>
          <a:p>
            <a:fld id="{8B981DE0-D224-BA43-B503-48273434DB02}" type="slidenum">
              <a:rPr lang="en-US"/>
              <a:t>11</a:t>
            </a:fld>
            <a:endParaRPr lang="en-US" dirty="0"/>
          </a:p>
        </p:txBody>
      </p:sp>
      <p:sp>
        <p:nvSpPr>
          <p:cNvPr id="11" name="Footer Placeholder 10"/>
          <p:cNvSpPr>
            <a:spLocks noGrp="1"/>
          </p:cNvSpPr>
          <p:nvPr>
            <p:ph type="ftr" sz="quarter" idx="11"/>
          </p:nvPr>
        </p:nvSpPr>
        <p:spPr>
          <a:xfrm>
            <a:off x="457200" y="6746097"/>
            <a:ext cx="6565583" cy="388937"/>
          </a:xfrm>
        </p:spPr>
        <p:txBody>
          <a:bodyPr/>
          <a:lstStyle/>
          <a:p>
            <a:r>
              <a:rPr lang="en-US" dirty="0"/>
              <a:t>DPF2017 FERMILAB                          Blair Ratcliff,  SLAC</a:t>
            </a:r>
            <a:endParaRPr lang="en-US" dirty="0">
              <a:solidFill>
                <a:schemeClr val="tx1"/>
              </a:solidFill>
            </a:endParaRPr>
          </a:p>
        </p:txBody>
      </p:sp>
      <p:sp>
        <p:nvSpPr>
          <p:cNvPr id="5" name="Rectangle 2"/>
          <p:cNvSpPr>
            <a:spLocks noChangeArrowheads="1"/>
          </p:cNvSpPr>
          <p:nvPr/>
        </p:nvSpPr>
        <p:spPr bwMode="auto">
          <a:xfrm>
            <a:off x="2820353" y="1824426"/>
            <a:ext cx="145489"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72009" tIns="36005" rIns="72009" bIns="36005" numCol="1" anchor="ctr" anchorCtr="0" compatLnSpc="1">
            <a:prstTxWarp prst="textNoShape">
              <a:avLst/>
            </a:prstTxWarp>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66" y="1640375"/>
            <a:ext cx="2456098" cy="18420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352" y="1640375"/>
            <a:ext cx="2456097" cy="184207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0673" y="1654522"/>
            <a:ext cx="2480310" cy="186023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66" y="3570433"/>
            <a:ext cx="2446622" cy="18349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0883" y="3578642"/>
            <a:ext cx="2426619" cy="1819964"/>
          </a:xfrm>
          <a:prstGeom prst="rect">
            <a:avLst/>
          </a:prstGeom>
        </p:spPr>
      </p:pic>
      <p:pic>
        <p:nvPicPr>
          <p:cNvPr id="15" name="Picture 14" descr="Bob_Reif.pdf"/>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30151" y="1179687"/>
            <a:ext cx="820103" cy="783244"/>
          </a:xfrm>
          <a:prstGeom prst="rect">
            <a:avLst/>
          </a:prstGeom>
        </p:spPr>
      </p:pic>
      <p:pic>
        <p:nvPicPr>
          <p:cNvPr id="16" name="Picture 15" descr="Matt_McCulloch.pdf"/>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21706" y="2027942"/>
            <a:ext cx="636993" cy="94450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3805" y="3044254"/>
            <a:ext cx="841644" cy="945004"/>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3307" y="3578642"/>
            <a:ext cx="2467676" cy="1850757"/>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2979" y="5096232"/>
            <a:ext cx="1229340" cy="922005"/>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17413" y="3984596"/>
            <a:ext cx="845577" cy="1006639"/>
          </a:xfrm>
          <a:prstGeom prst="rect">
            <a:avLst/>
          </a:prstGeom>
        </p:spPr>
      </p:pic>
    </p:spTree>
    <p:extLst>
      <p:ext uri="{BB962C8B-B14F-4D97-AF65-F5344CB8AC3E}">
        <p14:creationId xmlns:p14="http://schemas.microsoft.com/office/powerpoint/2010/main" val="249406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588" y="1062306"/>
            <a:ext cx="7816765" cy="756954"/>
          </a:xfrm>
        </p:spPr>
        <p:txBody>
          <a:bodyPr>
            <a:normAutofit/>
          </a:bodyPr>
          <a:lstStyle/>
          <a:p>
            <a:pPr algn="ctr"/>
            <a:r>
              <a:rPr lang="en-US" sz="2441" b="1" dirty="0">
                <a:latin typeface="Times New Roman"/>
                <a:cs typeface="Times New Roman"/>
              </a:rPr>
              <a:t>DIRC </a:t>
            </a:r>
            <a:r>
              <a:rPr lang="en-US" sz="2441" b="1" dirty="0" smtClean="0">
                <a:latin typeface="Times New Roman"/>
                <a:cs typeface="Times New Roman"/>
              </a:rPr>
              <a:t>Installation into </a:t>
            </a:r>
            <a:r>
              <a:rPr lang="en-US" sz="2441" b="1" dirty="0">
                <a:latin typeface="Times New Roman"/>
                <a:cs typeface="Times New Roman"/>
              </a:rPr>
              <a:t>BaBar</a:t>
            </a:r>
            <a:endParaRPr lang="en-US" sz="1260" dirty="0">
              <a:latin typeface="Times CY" charset="-52"/>
              <a:ea typeface="Times CY" charset="-52"/>
              <a:cs typeface="Times CY" charset="-52"/>
            </a:endParaRPr>
          </a:p>
        </p:txBody>
      </p:sp>
      <p:sp>
        <p:nvSpPr>
          <p:cNvPr id="3" name="Content Placeholder 2"/>
          <p:cNvSpPr>
            <a:spLocks noGrp="1"/>
          </p:cNvSpPr>
          <p:nvPr>
            <p:ph idx="1"/>
          </p:nvPr>
        </p:nvSpPr>
        <p:spPr>
          <a:xfrm>
            <a:off x="326919" y="5602843"/>
            <a:ext cx="8977402" cy="441721"/>
          </a:xfrm>
        </p:spPr>
        <p:txBody>
          <a:bodyPr>
            <a:noAutofit/>
          </a:bodyPr>
          <a:lstStyle/>
          <a:p>
            <a:r>
              <a:rPr lang="en-US" sz="1575" b="1" dirty="0">
                <a:solidFill>
                  <a:srgbClr val="FF0000"/>
                </a:solidFill>
                <a:latin typeface="Times"/>
                <a:cs typeface="Times"/>
              </a:rPr>
              <a:t>Installation into BaBar was done by a group of 6 technicians.</a:t>
            </a:r>
            <a:endParaRPr lang="en-US" sz="1575" b="1" dirty="0">
              <a:solidFill>
                <a:srgbClr val="FF0000"/>
              </a:solidFill>
              <a:latin typeface="Times CY" charset="-52"/>
              <a:ea typeface="Times CY" charset="-52"/>
              <a:cs typeface="Times CY" charset="-52"/>
            </a:endParaRPr>
          </a:p>
        </p:txBody>
      </p:sp>
      <p:sp>
        <p:nvSpPr>
          <p:cNvPr id="6" name="Slide Number Placeholder 5"/>
          <p:cNvSpPr>
            <a:spLocks noGrp="1"/>
          </p:cNvSpPr>
          <p:nvPr>
            <p:ph type="sldNum" sz="quarter" idx="12"/>
          </p:nvPr>
        </p:nvSpPr>
        <p:spPr/>
        <p:txBody>
          <a:bodyPr/>
          <a:lstStyle/>
          <a:p>
            <a:fld id="{8B981DE0-D224-BA43-B503-48273434DB02}" type="slidenum">
              <a:rPr lang="en-US"/>
              <a:t>12</a:t>
            </a:fld>
            <a:endParaRPr lang="en-US" dirty="0"/>
          </a:p>
        </p:txBody>
      </p:sp>
      <p:sp>
        <p:nvSpPr>
          <p:cNvPr id="11" name="Footer Placeholder 10"/>
          <p:cNvSpPr>
            <a:spLocks noGrp="1"/>
          </p:cNvSpPr>
          <p:nvPr>
            <p:ph type="ftr" sz="quarter" idx="11"/>
          </p:nvPr>
        </p:nvSpPr>
        <p:spPr>
          <a:xfrm>
            <a:off x="685800" y="6781800"/>
            <a:ext cx="6705600" cy="388937"/>
          </a:xfrm>
        </p:spPr>
        <p:txBody>
          <a:bodyPr/>
          <a:lstStyle/>
          <a:p>
            <a:r>
              <a:rPr lang="en-US" dirty="0"/>
              <a:t>DPF2017 FERMILAB                          Blair Ratcliff,  SLAC</a:t>
            </a:r>
            <a:endParaRPr lang="en-US" dirty="0">
              <a:solidFill>
                <a:schemeClr val="tx1"/>
              </a:solidFill>
            </a:endParaRPr>
          </a:p>
        </p:txBody>
      </p:sp>
      <p:sp>
        <p:nvSpPr>
          <p:cNvPr id="5" name="Rectangle 2"/>
          <p:cNvSpPr>
            <a:spLocks noChangeArrowheads="1"/>
          </p:cNvSpPr>
          <p:nvPr/>
        </p:nvSpPr>
        <p:spPr bwMode="auto">
          <a:xfrm>
            <a:off x="2820353" y="1824426"/>
            <a:ext cx="145489"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72009" tIns="36005" rIns="72009" bIns="36005" numCol="1" anchor="ctr" anchorCtr="0" compatLnSpc="1">
            <a:prstTxWarp prst="textNoShape">
              <a:avLst/>
            </a:prstTxWarp>
            <a:spAutoFit/>
          </a:bodyPr>
          <a:lstStyle/>
          <a:p>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794" y="1676102"/>
            <a:ext cx="2359841" cy="1769881"/>
          </a:xfrm>
          <a:prstGeom prst="rect">
            <a:avLst/>
          </a:prstGeom>
        </p:spPr>
      </p:pic>
      <p:sp>
        <p:nvSpPr>
          <p:cNvPr id="18" name="Rectangle 2"/>
          <p:cNvSpPr>
            <a:spLocks noChangeArrowheads="1"/>
          </p:cNvSpPr>
          <p:nvPr/>
        </p:nvSpPr>
        <p:spPr bwMode="auto">
          <a:xfrm>
            <a:off x="3566459" y="1519248"/>
            <a:ext cx="12033299"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72009" tIns="36005" rIns="72009" bIns="36005" numCol="1" anchor="ctr" anchorCtr="0" compatLnSpc="1">
            <a:prstTxWarp prst="textNoShape">
              <a:avLst/>
            </a:prstTxWarp>
            <a:spAutoFit/>
          </a:bodyPr>
          <a:lstStyle/>
          <a:p>
            <a:endParaRPr lang="en-US" dirty="0"/>
          </a:p>
        </p:txBody>
      </p:sp>
      <p:pic>
        <p:nvPicPr>
          <p:cNvPr id="6145" name="Picture 1" descr="Matt and the gis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2456" y="1628097"/>
            <a:ext cx="2394125" cy="17924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3578733" y="3385052"/>
            <a:ext cx="11953215"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72009" tIns="36005" rIns="72009" bIns="36005" numCol="1" anchor="ctr" anchorCtr="0" compatLnSpc="1">
            <a:prstTxWarp prst="textNoShape">
              <a:avLst/>
            </a:prstTxWarp>
            <a:spAutoFit/>
          </a:bodyPr>
          <a:lstStyle/>
          <a:p>
            <a:endParaRPr lang="en-US" dirty="0"/>
          </a:p>
        </p:txBody>
      </p:sp>
      <p:pic>
        <p:nvPicPr>
          <p:cNvPr id="6147" name="Picture 3" descr="Bob at the end of box#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918" y="3541965"/>
            <a:ext cx="2381851" cy="178327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6"/>
          <p:cNvSpPr>
            <a:spLocks noChangeArrowheads="1"/>
          </p:cNvSpPr>
          <p:nvPr/>
        </p:nvSpPr>
        <p:spPr bwMode="auto">
          <a:xfrm>
            <a:off x="6107080" y="3385051"/>
            <a:ext cx="11913242"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72009" tIns="36005" rIns="72009" bIns="36005" numCol="1" anchor="ctr" anchorCtr="0" compatLnSpc="1">
            <a:prstTxWarp prst="textNoShape">
              <a:avLst/>
            </a:prstTxWarp>
            <a:spAutoFit/>
          </a:bodyPr>
          <a:lstStyle/>
          <a:p>
            <a:endParaRPr lang="en-US" dirty="0"/>
          </a:p>
        </p:txBody>
      </p:sp>
      <p:pic>
        <p:nvPicPr>
          <p:cNvPr id="6149" name="Picture 5" descr="Matt and Steve not sm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0892" y="1621812"/>
            <a:ext cx="2370239" cy="17745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942" y="3500062"/>
            <a:ext cx="2369480" cy="177711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0844" y="3533390"/>
            <a:ext cx="2389126" cy="1791845"/>
          </a:xfrm>
          <a:prstGeom prst="rect">
            <a:avLst/>
          </a:prstGeom>
        </p:spPr>
      </p:pic>
    </p:spTree>
    <p:extLst>
      <p:ext uri="{BB962C8B-B14F-4D97-AF65-F5344CB8AC3E}">
        <p14:creationId xmlns:p14="http://schemas.microsoft.com/office/powerpoint/2010/main" val="366280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6702"/>
            <a:ext cx="7816765" cy="756954"/>
          </a:xfrm>
        </p:spPr>
        <p:txBody>
          <a:bodyPr>
            <a:normAutofit/>
          </a:bodyPr>
          <a:lstStyle/>
          <a:p>
            <a:pPr algn="ctr"/>
            <a:r>
              <a:rPr lang="en-US" sz="2441" b="1" dirty="0">
                <a:latin typeface="Times New Roman"/>
                <a:cs typeface="Times New Roman"/>
              </a:rPr>
              <a:t>Photon </a:t>
            </a:r>
            <a:r>
              <a:rPr lang="en-US" sz="2441" b="1" dirty="0" smtClean="0">
                <a:latin typeface="Times New Roman"/>
                <a:cs typeface="Times New Roman"/>
              </a:rPr>
              <a:t>Detector </a:t>
            </a:r>
            <a:r>
              <a:rPr lang="en-US" sz="2441" b="1" dirty="0">
                <a:latin typeface="Times New Roman"/>
                <a:cs typeface="Times New Roman"/>
              </a:rPr>
              <a:t>and </a:t>
            </a:r>
            <a:r>
              <a:rPr lang="en-US" sz="2441" b="1" dirty="0" smtClean="0">
                <a:latin typeface="Times New Roman"/>
                <a:cs typeface="Times New Roman"/>
              </a:rPr>
              <a:t>Electronics</a:t>
            </a:r>
            <a:r>
              <a:rPr lang="en-US" sz="2441" b="1" dirty="0">
                <a:latin typeface="Times New Roman"/>
                <a:cs typeface="Times New Roman"/>
              </a:rPr>
              <a:t/>
            </a:r>
            <a:br>
              <a:rPr lang="en-US" sz="2441" b="1" dirty="0">
                <a:latin typeface="Times New Roman"/>
                <a:cs typeface="Times New Roman"/>
              </a:rPr>
            </a:br>
            <a:endParaRPr lang="en-US" sz="1260" dirty="0">
              <a:latin typeface="Times CY" charset="-52"/>
              <a:ea typeface="Times CY" charset="-52"/>
              <a:cs typeface="Times CY" charset="-52"/>
            </a:endParaRPr>
          </a:p>
        </p:txBody>
      </p:sp>
      <p:sp>
        <p:nvSpPr>
          <p:cNvPr id="3" name="Content Placeholder 2"/>
          <p:cNvSpPr>
            <a:spLocks noGrp="1"/>
          </p:cNvSpPr>
          <p:nvPr>
            <p:ph idx="1"/>
          </p:nvPr>
        </p:nvSpPr>
        <p:spPr>
          <a:xfrm>
            <a:off x="234923" y="5589161"/>
            <a:ext cx="8977402" cy="425211"/>
          </a:xfrm>
        </p:spPr>
        <p:txBody>
          <a:bodyPr>
            <a:noAutofit/>
          </a:bodyPr>
          <a:lstStyle/>
          <a:p>
            <a:r>
              <a:rPr lang="en-US" sz="1575" b="1" dirty="0">
                <a:solidFill>
                  <a:srgbClr val="000000"/>
                </a:solidFill>
                <a:latin typeface="Times"/>
                <a:cs typeface="Times"/>
              </a:rPr>
              <a:t>~</a:t>
            </a:r>
            <a:r>
              <a:rPr lang="en-US" sz="1575" b="1" dirty="0" smtClean="0">
                <a:solidFill>
                  <a:srgbClr val="000000"/>
                </a:solidFill>
                <a:latin typeface="Times"/>
                <a:cs typeface="Times"/>
              </a:rPr>
              <a:t>11,000 </a:t>
            </a:r>
            <a:r>
              <a:rPr lang="en-US" sz="1575" b="1" dirty="0">
                <a:solidFill>
                  <a:srgbClr val="000000"/>
                </a:solidFill>
                <a:latin typeface="Times"/>
                <a:cs typeface="Times"/>
              </a:rPr>
              <a:t>1”-dia. PMTs.</a:t>
            </a:r>
          </a:p>
        </p:txBody>
      </p:sp>
      <p:sp>
        <p:nvSpPr>
          <p:cNvPr id="6" name="Slide Number Placeholder 5"/>
          <p:cNvSpPr>
            <a:spLocks noGrp="1"/>
          </p:cNvSpPr>
          <p:nvPr>
            <p:ph type="sldNum" sz="quarter" idx="12"/>
          </p:nvPr>
        </p:nvSpPr>
        <p:spPr/>
        <p:txBody>
          <a:bodyPr/>
          <a:lstStyle/>
          <a:p>
            <a:fld id="{8B981DE0-D224-BA43-B503-48273434DB02}" type="slidenum">
              <a:rPr lang="en-US"/>
              <a:t>13</a:t>
            </a:fld>
            <a:endParaRPr lang="en-US" dirty="0"/>
          </a:p>
        </p:txBody>
      </p:sp>
      <p:sp>
        <p:nvSpPr>
          <p:cNvPr id="11" name="Footer Placeholder 10"/>
          <p:cNvSpPr>
            <a:spLocks noGrp="1"/>
          </p:cNvSpPr>
          <p:nvPr>
            <p:ph type="ftr" sz="quarter" idx="11"/>
          </p:nvPr>
        </p:nvSpPr>
        <p:spPr>
          <a:xfrm>
            <a:off x="3928" y="6801407"/>
            <a:ext cx="5257800" cy="388937"/>
          </a:xfrm>
        </p:spPr>
        <p:txBody>
          <a:bodyPr/>
          <a:lstStyle/>
          <a:p>
            <a:r>
              <a:rPr lang="en-US" dirty="0"/>
              <a:t>DPF2017 FERMILAB         </a:t>
            </a:r>
            <a:r>
              <a:rPr lang="en-US" dirty="0" smtClean="0"/>
              <a:t> </a:t>
            </a:r>
            <a:r>
              <a:rPr lang="en-US" dirty="0"/>
              <a:t>Blair Ratcliff,  SLAC</a:t>
            </a:r>
            <a:endParaRPr lang="en-US" dirty="0">
              <a:solidFill>
                <a:schemeClr val="tx1"/>
              </a:solidFill>
            </a:endParaRPr>
          </a:p>
        </p:txBody>
      </p:sp>
      <p:sp>
        <p:nvSpPr>
          <p:cNvPr id="5" name="Rectangle 2"/>
          <p:cNvSpPr>
            <a:spLocks noChangeArrowheads="1"/>
          </p:cNvSpPr>
          <p:nvPr/>
        </p:nvSpPr>
        <p:spPr bwMode="auto">
          <a:xfrm>
            <a:off x="2820353" y="1824426"/>
            <a:ext cx="145489"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72009" tIns="36005" rIns="72009" bIns="36005" numCol="1" anchor="ctr" anchorCtr="0" compatLnSpc="1">
            <a:prstTxWarp prst="textNoShape">
              <a:avLst/>
            </a:prstTxWarp>
            <a:spAutoFit/>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88" y="1814569"/>
            <a:ext cx="2139584" cy="335708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5870" y="1814569"/>
            <a:ext cx="2517816" cy="335708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6339" y="1896790"/>
            <a:ext cx="1326171" cy="99462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6340" y="3064654"/>
            <a:ext cx="1129050" cy="994151"/>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258" y="3035065"/>
            <a:ext cx="1364988" cy="1023740"/>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2730" y="1882650"/>
            <a:ext cx="1414565" cy="102291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914" y="4188862"/>
            <a:ext cx="1342376" cy="1006782"/>
          </a:xfrm>
          <a:prstGeom prst="rect">
            <a:avLst/>
          </a:prstGeom>
        </p:spPr>
      </p:pic>
      <p:pic>
        <p:nvPicPr>
          <p:cNvPr id="8" name="Picture 7"/>
          <p:cNvPicPr>
            <a:picLocks noChangeAspect="1"/>
          </p:cNvPicPr>
          <p:nvPr/>
        </p:nvPicPr>
        <p:blipFill>
          <a:blip r:embed="rId9"/>
          <a:stretch>
            <a:fillRect/>
          </a:stretch>
        </p:blipFill>
        <p:spPr>
          <a:xfrm>
            <a:off x="6543264" y="4200393"/>
            <a:ext cx="974415" cy="1005848"/>
          </a:xfrm>
          <a:prstGeom prst="rect">
            <a:avLst/>
          </a:prstGeom>
        </p:spPr>
      </p:pic>
      <p:pic>
        <p:nvPicPr>
          <p:cNvPr id="12" name="Picture 11"/>
          <p:cNvPicPr>
            <a:picLocks noChangeAspect="1"/>
          </p:cNvPicPr>
          <p:nvPr/>
        </p:nvPicPr>
        <p:blipFill>
          <a:blip r:embed="rId10"/>
          <a:stretch>
            <a:fillRect/>
          </a:stretch>
        </p:blipFill>
        <p:spPr>
          <a:xfrm>
            <a:off x="7623653" y="4198869"/>
            <a:ext cx="807734" cy="986768"/>
          </a:xfrm>
          <a:prstGeom prst="rect">
            <a:avLst/>
          </a:prstGeom>
        </p:spPr>
      </p:pic>
      <p:pic>
        <p:nvPicPr>
          <p:cNvPr id="14" name="Picture 13"/>
          <p:cNvPicPr>
            <a:picLocks noChangeAspect="1"/>
          </p:cNvPicPr>
          <p:nvPr/>
        </p:nvPicPr>
        <p:blipFill>
          <a:blip r:embed="rId11"/>
          <a:stretch>
            <a:fillRect/>
          </a:stretch>
        </p:blipFill>
        <p:spPr>
          <a:xfrm>
            <a:off x="8105390" y="1896790"/>
            <a:ext cx="955815" cy="1007085"/>
          </a:xfrm>
          <a:prstGeom prst="rect">
            <a:avLst/>
          </a:prstGeom>
        </p:spPr>
      </p:pic>
      <p:pic>
        <p:nvPicPr>
          <p:cNvPr id="15" name="Picture 14"/>
          <p:cNvPicPr>
            <a:picLocks noChangeAspect="1"/>
          </p:cNvPicPr>
          <p:nvPr/>
        </p:nvPicPr>
        <p:blipFill>
          <a:blip r:embed="rId12"/>
          <a:stretch>
            <a:fillRect/>
          </a:stretch>
        </p:blipFill>
        <p:spPr>
          <a:xfrm>
            <a:off x="7985399" y="3081701"/>
            <a:ext cx="745766" cy="981271"/>
          </a:xfrm>
          <a:prstGeom prst="rect">
            <a:avLst/>
          </a:prstGeom>
        </p:spPr>
      </p:pic>
    </p:spTree>
    <p:extLst>
      <p:ext uri="{BB962C8B-B14F-4D97-AF65-F5344CB8AC3E}">
        <p14:creationId xmlns:p14="http://schemas.microsoft.com/office/powerpoint/2010/main" val="365634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17" y="488106"/>
            <a:ext cx="7816765" cy="536514"/>
          </a:xfrm>
        </p:spPr>
        <p:txBody>
          <a:bodyPr>
            <a:normAutofit/>
          </a:bodyPr>
          <a:lstStyle/>
          <a:p>
            <a:pPr algn="ctr"/>
            <a:r>
              <a:rPr lang="en-US" sz="2441" b="1" dirty="0" smtClean="0">
                <a:latin typeface="Times New Roman"/>
                <a:cs typeface="Times New Roman"/>
              </a:rPr>
              <a:t>Software, Mechanical Design, and More</a:t>
            </a:r>
            <a:endParaRPr lang="en-US" sz="1260" dirty="0">
              <a:latin typeface="Times CY" charset="-52"/>
              <a:ea typeface="Times CY" charset="-52"/>
              <a:cs typeface="Times CY" charset="-52"/>
            </a:endParaRPr>
          </a:p>
        </p:txBody>
      </p:sp>
      <p:sp>
        <p:nvSpPr>
          <p:cNvPr id="6" name="Slide Number Placeholder 5"/>
          <p:cNvSpPr>
            <a:spLocks noGrp="1"/>
          </p:cNvSpPr>
          <p:nvPr>
            <p:ph type="sldNum" sz="quarter" idx="12"/>
          </p:nvPr>
        </p:nvSpPr>
        <p:spPr/>
        <p:txBody>
          <a:bodyPr/>
          <a:lstStyle/>
          <a:p>
            <a:fld id="{8B981DE0-D224-BA43-B503-48273434DB02}" type="slidenum">
              <a:rPr lang="en-US"/>
              <a:t>14</a:t>
            </a:fld>
            <a:endParaRPr lang="en-US" dirty="0"/>
          </a:p>
        </p:txBody>
      </p:sp>
      <p:sp>
        <p:nvSpPr>
          <p:cNvPr id="5" name="Rectangle 2"/>
          <p:cNvSpPr>
            <a:spLocks noChangeArrowheads="1"/>
          </p:cNvSpPr>
          <p:nvPr/>
        </p:nvSpPr>
        <p:spPr bwMode="auto">
          <a:xfrm>
            <a:off x="2820353" y="1824426"/>
            <a:ext cx="145489" cy="3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72009" tIns="36005" rIns="72009" bIns="36005" numCol="1" anchor="ctr" anchorCtr="0" compatLnSpc="1">
            <a:prstTxWarp prst="textNoShape">
              <a:avLst/>
            </a:prstTxWarp>
            <a:spAutoFit/>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491" y="1343672"/>
            <a:ext cx="1831367" cy="13735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547" y="1366894"/>
            <a:ext cx="1821232" cy="136592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47" y="2829042"/>
            <a:ext cx="1831367" cy="137352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6664" y="2826066"/>
            <a:ext cx="1821547" cy="136616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8807" y="2830021"/>
            <a:ext cx="1847821" cy="1385865"/>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9216" y="1345514"/>
            <a:ext cx="1869028" cy="1401771"/>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8247" y="2835602"/>
            <a:ext cx="1821548" cy="1366160"/>
          </a:xfrm>
          <a:prstGeom prst="rect">
            <a:avLst/>
          </a:prstGeom>
        </p:spPr>
      </p:pic>
      <p:sp>
        <p:nvSpPr>
          <p:cNvPr id="8" name="Rectangle 7"/>
          <p:cNvSpPr/>
          <p:nvPr/>
        </p:nvSpPr>
        <p:spPr>
          <a:xfrm>
            <a:off x="647917" y="6639706"/>
            <a:ext cx="6477000" cy="369332"/>
          </a:xfrm>
          <a:prstGeom prst="rect">
            <a:avLst/>
          </a:prstGeom>
        </p:spPr>
        <p:txBody>
          <a:bodyPr wrap="square">
            <a:spAutoFit/>
          </a:bodyPr>
          <a:lstStyle/>
          <a:p>
            <a:r>
              <a:rPr lang="en-US" dirty="0"/>
              <a:t>DPF2017 FERMILAB                          Blair Ratcliff,  SLAC</a:t>
            </a:r>
          </a:p>
        </p:txBody>
      </p:sp>
      <p:sp>
        <p:nvSpPr>
          <p:cNvPr id="9" name="AutoShape 2" descr="Image result for moishe pripstein"/>
          <p:cNvSpPr>
            <a:spLocks noChangeAspect="1" noChangeArrowheads="1"/>
          </p:cNvSpPr>
          <p:nvPr/>
        </p:nvSpPr>
        <p:spPr bwMode="auto">
          <a:xfrm>
            <a:off x="1752600" y="835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9"/>
          <a:stretch>
            <a:fillRect/>
          </a:stretch>
        </p:blipFill>
        <p:spPr>
          <a:xfrm>
            <a:off x="4196664" y="1359983"/>
            <a:ext cx="1169667" cy="1372835"/>
          </a:xfrm>
          <a:prstGeom prst="rect">
            <a:avLst/>
          </a:prstGeom>
        </p:spPr>
      </p:pic>
      <p:pic>
        <p:nvPicPr>
          <p:cNvPr id="17" name="Picture 16"/>
          <p:cNvPicPr>
            <a:picLocks noChangeAspect="1"/>
          </p:cNvPicPr>
          <p:nvPr/>
        </p:nvPicPr>
        <p:blipFill>
          <a:blip r:embed="rId10"/>
          <a:stretch>
            <a:fillRect/>
          </a:stretch>
        </p:blipFill>
        <p:spPr>
          <a:xfrm>
            <a:off x="296283" y="4314412"/>
            <a:ext cx="962025" cy="1047750"/>
          </a:xfrm>
          <a:prstGeom prst="rect">
            <a:avLst/>
          </a:prstGeom>
        </p:spPr>
      </p:pic>
      <p:pic>
        <p:nvPicPr>
          <p:cNvPr id="20" name="Picture 19"/>
          <p:cNvPicPr>
            <a:picLocks noChangeAspect="1"/>
          </p:cNvPicPr>
          <p:nvPr/>
        </p:nvPicPr>
        <p:blipFill>
          <a:blip r:embed="rId11"/>
          <a:stretch>
            <a:fillRect/>
          </a:stretch>
        </p:blipFill>
        <p:spPr>
          <a:xfrm>
            <a:off x="2386452" y="4314412"/>
            <a:ext cx="1041119" cy="1047750"/>
          </a:xfrm>
          <a:prstGeom prst="rect">
            <a:avLst/>
          </a:prstGeom>
        </p:spPr>
      </p:pic>
      <p:sp>
        <p:nvSpPr>
          <p:cNvPr id="21" name="Rectangle 20"/>
          <p:cNvSpPr/>
          <p:nvPr/>
        </p:nvSpPr>
        <p:spPr>
          <a:xfrm>
            <a:off x="7128598" y="5471688"/>
            <a:ext cx="1020571" cy="111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many more!</a:t>
            </a:r>
            <a:endParaRPr lang="en-US" dirty="0"/>
          </a:p>
        </p:txBody>
      </p:sp>
      <p:pic>
        <p:nvPicPr>
          <p:cNvPr id="24" name="Picture 23"/>
          <p:cNvPicPr>
            <a:picLocks noChangeAspect="1"/>
          </p:cNvPicPr>
          <p:nvPr/>
        </p:nvPicPr>
        <p:blipFill>
          <a:blip r:embed="rId12"/>
          <a:stretch>
            <a:fillRect/>
          </a:stretch>
        </p:blipFill>
        <p:spPr>
          <a:xfrm>
            <a:off x="3511557" y="4329646"/>
            <a:ext cx="1156746" cy="1017280"/>
          </a:xfrm>
          <a:prstGeom prst="rect">
            <a:avLst/>
          </a:prstGeom>
        </p:spPr>
      </p:pic>
      <p:pic>
        <p:nvPicPr>
          <p:cNvPr id="25" name="Picture 24"/>
          <p:cNvPicPr>
            <a:picLocks noChangeAspect="1"/>
          </p:cNvPicPr>
          <p:nvPr/>
        </p:nvPicPr>
        <p:blipFill>
          <a:blip r:embed="rId13"/>
          <a:stretch>
            <a:fillRect/>
          </a:stretch>
        </p:blipFill>
        <p:spPr>
          <a:xfrm>
            <a:off x="4730957" y="4313851"/>
            <a:ext cx="1135130" cy="1043093"/>
          </a:xfrm>
          <a:prstGeom prst="rect">
            <a:avLst/>
          </a:prstGeom>
        </p:spPr>
      </p:pic>
      <p:pic>
        <p:nvPicPr>
          <p:cNvPr id="27" name="Picture 26"/>
          <p:cNvPicPr>
            <a:picLocks noChangeAspect="1"/>
          </p:cNvPicPr>
          <p:nvPr/>
        </p:nvPicPr>
        <p:blipFill>
          <a:blip r:embed="rId14"/>
          <a:stretch>
            <a:fillRect/>
          </a:stretch>
        </p:blipFill>
        <p:spPr>
          <a:xfrm>
            <a:off x="5960144" y="4304246"/>
            <a:ext cx="908536" cy="1048311"/>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27347" y="4324287"/>
            <a:ext cx="1032657" cy="1032657"/>
          </a:xfrm>
          <a:prstGeom prst="rect">
            <a:avLst/>
          </a:prstGeom>
        </p:spPr>
      </p:pic>
      <p:pic>
        <p:nvPicPr>
          <p:cNvPr id="29" name="Picture 28"/>
          <p:cNvPicPr>
            <a:picLocks noChangeAspect="1"/>
          </p:cNvPicPr>
          <p:nvPr/>
        </p:nvPicPr>
        <p:blipFill>
          <a:blip r:embed="rId16"/>
          <a:stretch>
            <a:fillRect/>
          </a:stretch>
        </p:blipFill>
        <p:spPr>
          <a:xfrm>
            <a:off x="302474" y="5467080"/>
            <a:ext cx="882589" cy="1124007"/>
          </a:xfrm>
          <a:prstGeom prst="rect">
            <a:avLst/>
          </a:prstGeom>
        </p:spPr>
      </p:pic>
      <p:pic>
        <p:nvPicPr>
          <p:cNvPr id="30" name="Picture 29"/>
          <p:cNvPicPr>
            <a:picLocks noChangeAspect="1"/>
          </p:cNvPicPr>
          <p:nvPr/>
        </p:nvPicPr>
        <p:blipFill>
          <a:blip r:embed="rId17"/>
          <a:stretch>
            <a:fillRect/>
          </a:stretch>
        </p:blipFill>
        <p:spPr>
          <a:xfrm>
            <a:off x="1239060" y="5465531"/>
            <a:ext cx="1110052" cy="1125555"/>
          </a:xfrm>
          <a:prstGeom prst="rect">
            <a:avLst/>
          </a:prstGeom>
        </p:spPr>
      </p:pic>
      <p:pic>
        <p:nvPicPr>
          <p:cNvPr id="31" name="Picture 30"/>
          <p:cNvPicPr>
            <a:picLocks noChangeAspect="1"/>
          </p:cNvPicPr>
          <p:nvPr/>
        </p:nvPicPr>
        <p:blipFill>
          <a:blip r:embed="rId18"/>
          <a:stretch>
            <a:fillRect/>
          </a:stretch>
        </p:blipFill>
        <p:spPr>
          <a:xfrm>
            <a:off x="2425809" y="5467080"/>
            <a:ext cx="1033537" cy="1124006"/>
          </a:xfrm>
          <a:prstGeom prst="rect">
            <a:avLst/>
          </a:prstGeom>
        </p:spPr>
      </p:pic>
      <p:pic>
        <p:nvPicPr>
          <p:cNvPr id="32" name="Picture 31"/>
          <p:cNvPicPr>
            <a:picLocks noChangeAspect="1"/>
          </p:cNvPicPr>
          <p:nvPr/>
        </p:nvPicPr>
        <p:blipFill>
          <a:blip r:embed="rId19"/>
          <a:stretch>
            <a:fillRect/>
          </a:stretch>
        </p:blipFill>
        <p:spPr>
          <a:xfrm>
            <a:off x="3507420" y="5460552"/>
            <a:ext cx="1160884" cy="1130534"/>
          </a:xfrm>
          <a:prstGeom prst="rect">
            <a:avLst/>
          </a:prstGeom>
        </p:spPr>
      </p:pic>
      <p:pic>
        <p:nvPicPr>
          <p:cNvPr id="33" name="Picture 32"/>
          <p:cNvPicPr>
            <a:picLocks noChangeAspect="1"/>
          </p:cNvPicPr>
          <p:nvPr/>
        </p:nvPicPr>
        <p:blipFill>
          <a:blip r:embed="rId20"/>
          <a:stretch>
            <a:fillRect/>
          </a:stretch>
        </p:blipFill>
        <p:spPr>
          <a:xfrm>
            <a:off x="1321884" y="4298917"/>
            <a:ext cx="915976" cy="1048009"/>
          </a:xfrm>
          <a:prstGeom prst="rect">
            <a:avLst/>
          </a:prstGeom>
        </p:spPr>
      </p:pic>
      <p:pic>
        <p:nvPicPr>
          <p:cNvPr id="34" name="Picture 33"/>
          <p:cNvPicPr>
            <a:picLocks noChangeAspect="1"/>
          </p:cNvPicPr>
          <p:nvPr/>
        </p:nvPicPr>
        <p:blipFill>
          <a:blip r:embed="rId21"/>
          <a:stretch>
            <a:fillRect/>
          </a:stretch>
        </p:blipFill>
        <p:spPr>
          <a:xfrm>
            <a:off x="4768824" y="5444542"/>
            <a:ext cx="1163405" cy="1170815"/>
          </a:xfrm>
          <a:prstGeom prst="rect">
            <a:avLst/>
          </a:prstGeom>
        </p:spPr>
      </p:pic>
      <p:pic>
        <p:nvPicPr>
          <p:cNvPr id="35" name="Picture 34"/>
          <p:cNvPicPr>
            <a:picLocks noChangeAspect="1"/>
          </p:cNvPicPr>
          <p:nvPr/>
        </p:nvPicPr>
        <p:blipFill>
          <a:blip r:embed="rId22"/>
          <a:stretch>
            <a:fillRect/>
          </a:stretch>
        </p:blipFill>
        <p:spPr>
          <a:xfrm>
            <a:off x="6035990" y="5444542"/>
            <a:ext cx="891357" cy="1146544"/>
          </a:xfrm>
          <a:prstGeom prst="rect">
            <a:avLst/>
          </a:prstGeom>
        </p:spPr>
      </p:pic>
    </p:spTree>
    <p:extLst>
      <p:ext uri="{BB962C8B-B14F-4D97-AF65-F5344CB8AC3E}">
        <p14:creationId xmlns:p14="http://schemas.microsoft.com/office/powerpoint/2010/main" val="169190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638800" y="1752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endParaRPr lang="en-US" altLang="en-US" dirty="0"/>
          </a:p>
        </p:txBody>
      </p:sp>
      <p:sp>
        <p:nvSpPr>
          <p:cNvPr id="7171" name="Rectangle 3"/>
          <p:cNvSpPr>
            <a:spLocks noChangeArrowheads="1"/>
          </p:cNvSpPr>
          <p:nvPr/>
        </p:nvSpPr>
        <p:spPr bwMode="auto">
          <a:xfrm>
            <a:off x="8839200" y="3352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endParaRPr lang="en-US" altLang="en-US" dirty="0"/>
          </a:p>
        </p:txBody>
      </p:sp>
      <p:sp>
        <p:nvSpPr>
          <p:cNvPr id="7173" name="Rectangle 5"/>
          <p:cNvSpPr>
            <a:spLocks noChangeArrowheads="1"/>
          </p:cNvSpPr>
          <p:nvPr/>
        </p:nvSpPr>
        <p:spPr bwMode="auto">
          <a:xfrm>
            <a:off x="762000" y="990600"/>
            <a:ext cx="3429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endParaRPr lang="en-US" altLang="en-US" dirty="0"/>
          </a:p>
        </p:txBody>
      </p:sp>
      <p:sp>
        <p:nvSpPr>
          <p:cNvPr id="7175" name="Rectangle 7"/>
          <p:cNvSpPr>
            <a:spLocks noChangeArrowheads="1"/>
          </p:cNvSpPr>
          <p:nvPr/>
        </p:nvSpPr>
        <p:spPr bwMode="auto">
          <a:xfrm>
            <a:off x="0" y="28724"/>
            <a:ext cx="9601200" cy="461665"/>
          </a:xfrm>
          <a:prstGeom prst="rect">
            <a:avLst/>
          </a:prstGeom>
          <a:gradFill rotWithShape="1">
            <a:gsLst>
              <a:gs pos="0">
                <a:srgbClr val="00CCFF"/>
              </a:gs>
              <a:gs pos="100000">
                <a:srgbClr val="005E76"/>
              </a:gs>
            </a:gsLst>
            <a:lin ang="5400000" scaled="1"/>
          </a:gradFill>
          <a:ln>
            <a:noFill/>
          </a:ln>
          <a:effectLst/>
          <a:extLs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r>
              <a:rPr lang="en-US" altLang="en-US" sz="2400" b="0" dirty="0" smtClean="0">
                <a:solidFill>
                  <a:schemeClr val="bg1"/>
                </a:solidFill>
              </a:rPr>
              <a:t>Circa 1992-The DIRC Counter for BaBar”. </a:t>
            </a:r>
            <a:endParaRPr lang="en-US" altLang="en-US" sz="2400" b="0" dirty="0">
              <a:solidFill>
                <a:schemeClr val="bg1"/>
              </a:solidFill>
            </a:endParaRPr>
          </a:p>
        </p:txBody>
      </p:sp>
      <p:sp>
        <p:nvSpPr>
          <p:cNvPr id="3" name="Footer Placeholder 2"/>
          <p:cNvSpPr>
            <a:spLocks noGrp="1"/>
          </p:cNvSpPr>
          <p:nvPr>
            <p:ph type="ftr" sz="quarter" idx="10"/>
          </p:nvPr>
        </p:nvSpPr>
        <p:spPr/>
        <p:txBody>
          <a:bodyPr/>
          <a:lstStyle/>
          <a:p>
            <a:r>
              <a:rPr lang="en-US" dirty="0"/>
              <a:t>DPF2017 FERMILAB                          Blair Ratcliff,  SLAC</a:t>
            </a:r>
            <a:endParaRPr lang="en-US" dirty="0">
              <a:solidFill>
                <a:schemeClr val="tx1"/>
              </a:solidFill>
            </a:endParaRPr>
          </a:p>
        </p:txBody>
      </p:sp>
      <p:sp>
        <p:nvSpPr>
          <p:cNvPr id="4" name="Slide Number Placeholder 3"/>
          <p:cNvSpPr>
            <a:spLocks noGrp="1"/>
          </p:cNvSpPr>
          <p:nvPr>
            <p:ph type="sldNum" sz="quarter" idx="11"/>
          </p:nvPr>
        </p:nvSpPr>
        <p:spPr/>
        <p:txBody>
          <a:bodyPr/>
          <a:lstStyle/>
          <a:p>
            <a:fld id="{5B748F42-CDE0-4901-ABEE-48193416656D}" type="slidenum">
              <a:rPr lang="en-US" smtClean="0"/>
              <a:t>2</a:t>
            </a:fld>
            <a:endParaRPr lang="en-US" dirty="0"/>
          </a:p>
        </p:txBody>
      </p:sp>
      <p:sp>
        <p:nvSpPr>
          <p:cNvPr id="8" name="Rectangle 7"/>
          <p:cNvSpPr/>
          <p:nvPr/>
        </p:nvSpPr>
        <p:spPr>
          <a:xfrm>
            <a:off x="2438400" y="42672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13000" y="5301343"/>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36720"/>
            <a:ext cx="3030148" cy="547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548" y="615834"/>
            <a:ext cx="9601200" cy="646331"/>
          </a:xfrm>
          <a:prstGeom prst="rect">
            <a:avLst/>
          </a:prstGeom>
          <a:noFill/>
        </p:spPr>
        <p:txBody>
          <a:bodyPr wrap="square" rtlCol="0">
            <a:spAutoFit/>
          </a:bodyPr>
          <a:lstStyle/>
          <a:p>
            <a:r>
              <a:rPr lang="en-US" dirty="0" smtClean="0"/>
              <a:t>From “The </a:t>
            </a:r>
            <a:r>
              <a:rPr lang="en-US" dirty="0" smtClean="0">
                <a:solidFill>
                  <a:srgbClr val="FF0000"/>
                </a:solidFill>
              </a:rPr>
              <a:t>DIRC</a:t>
            </a:r>
            <a:r>
              <a:rPr lang="en-US" dirty="0" smtClean="0"/>
              <a:t> Counter: A Particle Identification Device for the B Factory” BaBar Note 92 (1992) and ICHEP(92) , B. Ratcliff (</a:t>
            </a:r>
            <a:r>
              <a:rPr lang="en-US" dirty="0" smtClean="0">
                <a:solidFill>
                  <a:srgbClr val="FF0000"/>
                </a:solidFill>
              </a:rPr>
              <a:t>DIRC</a:t>
            </a:r>
            <a:r>
              <a:rPr lang="en-US" dirty="0" smtClean="0"/>
              <a:t>=</a:t>
            </a:r>
            <a:r>
              <a:rPr lang="en-US" dirty="0" smtClean="0">
                <a:solidFill>
                  <a:srgbClr val="FF0000"/>
                </a:solidFill>
              </a:rPr>
              <a:t>D</a:t>
            </a:r>
            <a:r>
              <a:rPr lang="en-US" dirty="0" smtClean="0"/>
              <a:t>etector of </a:t>
            </a:r>
            <a:r>
              <a:rPr lang="en-US" dirty="0" smtClean="0">
                <a:solidFill>
                  <a:srgbClr val="FF0000"/>
                </a:solidFill>
              </a:rPr>
              <a:t>I</a:t>
            </a:r>
            <a:r>
              <a:rPr lang="en-US" dirty="0" smtClean="0"/>
              <a:t>nternally </a:t>
            </a:r>
            <a:r>
              <a:rPr lang="en-US" dirty="0" smtClean="0">
                <a:solidFill>
                  <a:srgbClr val="FF0000"/>
                </a:solidFill>
              </a:rPr>
              <a:t>R</a:t>
            </a:r>
            <a:r>
              <a:rPr lang="en-US" dirty="0" smtClean="0"/>
              <a:t>eflected </a:t>
            </a:r>
            <a:r>
              <a:rPr lang="en-US" dirty="0" smtClean="0">
                <a:solidFill>
                  <a:srgbClr val="FF0000"/>
                </a:solidFill>
              </a:rPr>
              <a:t>C</a:t>
            </a:r>
            <a:r>
              <a:rPr lang="en-US" dirty="0" smtClean="0"/>
              <a:t>herenkov light)</a:t>
            </a:r>
            <a:endParaRPr lang="en-US" dirty="0"/>
          </a:p>
        </p:txBody>
      </p:sp>
      <p:pic>
        <p:nvPicPr>
          <p:cNvPr id="1085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78" y="1876080"/>
            <a:ext cx="5947322" cy="380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62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5109" y="427114"/>
            <a:ext cx="6842891" cy="6678751"/>
          </a:xfrm>
          <a:prstGeom prst="rect">
            <a:avLst/>
          </a:prstGeom>
          <a:solidFill>
            <a:schemeClr val="bg1"/>
          </a:solidFill>
          <a:ln>
            <a:noFill/>
          </a:ln>
          <a:effectLst/>
        </p:spPr>
        <p:txBody>
          <a:bodyPr wrap="square">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smtClean="0"/>
              <a:t>3 </a:t>
            </a:r>
            <a:r>
              <a:rPr lang="en-US" altLang="en-US" sz="2000" b="0" dirty="0"/>
              <a:t>measurements (</a:t>
            </a:r>
            <a:r>
              <a:rPr lang="en-US" altLang="en-US" sz="2000" b="0" dirty="0">
                <a:latin typeface="Symbol" pitchFamily="18" charset="2"/>
              </a:rPr>
              <a:t>a</a:t>
            </a:r>
            <a:r>
              <a:rPr lang="en-US" altLang="en-US" sz="2000" b="0" baseline="-16000" dirty="0"/>
              <a:t>x</a:t>
            </a:r>
            <a:r>
              <a:rPr lang="en-US" altLang="en-US" sz="2000" b="0" dirty="0"/>
              <a:t>, </a:t>
            </a:r>
            <a:r>
              <a:rPr lang="en-US" altLang="en-US" sz="2000" b="0" dirty="0">
                <a:latin typeface="Symbol" pitchFamily="18" charset="2"/>
              </a:rPr>
              <a:t>a</a:t>
            </a:r>
            <a:r>
              <a:rPr lang="en-US" altLang="en-US" sz="2000" b="0" baseline="-16000" dirty="0"/>
              <a:t>y</a:t>
            </a:r>
            <a:r>
              <a:rPr lang="en-US" altLang="en-US" sz="2000" b="0" dirty="0"/>
              <a:t>, </a:t>
            </a:r>
            <a:r>
              <a:rPr lang="en-US" altLang="en-US" sz="2000" b="0" dirty="0" err="1" smtClean="0"/>
              <a:t>t</a:t>
            </a:r>
            <a:r>
              <a:rPr lang="en-US" altLang="en-US" sz="2000" b="0" baseline="-16000" dirty="0" err="1" smtClean="0"/>
              <a:t>p</a:t>
            </a:r>
            <a:r>
              <a:rPr lang="en-US" altLang="en-US" sz="2000" b="0" dirty="0" smtClean="0"/>
              <a:t>(</a:t>
            </a:r>
            <a:r>
              <a:rPr lang="en-US" altLang="en-US" sz="2000" b="0" dirty="0" err="1" smtClean="0">
                <a:latin typeface="Symbol" pitchFamily="18" charset="2"/>
              </a:rPr>
              <a:t>a</a:t>
            </a:r>
            <a:r>
              <a:rPr lang="en-US" altLang="en-US" sz="2000" b="0" baseline="-16000" dirty="0" err="1" smtClean="0"/>
              <a:t>z</a:t>
            </a:r>
            <a:r>
              <a:rPr lang="en-US" altLang="en-US" sz="2000" b="0" dirty="0" smtClean="0"/>
              <a:t>)) available </a:t>
            </a:r>
            <a:r>
              <a:rPr lang="en-US" altLang="en-US" sz="2000" b="0" dirty="0"/>
              <a:t>to measure the 2 Cherenkov angles (</a:t>
            </a:r>
            <a:r>
              <a:rPr lang="en-US" altLang="en-US" sz="2000" b="0" dirty="0">
                <a:latin typeface="Symbol" pitchFamily="18" charset="2"/>
              </a:rPr>
              <a:t>q</a:t>
            </a:r>
            <a:r>
              <a:rPr lang="en-US" altLang="en-US" sz="2000" b="0" baseline="-16000" dirty="0"/>
              <a:t>c</a:t>
            </a:r>
            <a:r>
              <a:rPr lang="en-US" altLang="en-US" sz="2000" b="0" dirty="0"/>
              <a:t>, </a:t>
            </a:r>
            <a:r>
              <a:rPr lang="en-US" altLang="en-US" sz="2000" b="0" dirty="0">
                <a:latin typeface="Symbol" pitchFamily="18" charset="2"/>
              </a:rPr>
              <a:t>j</a:t>
            </a:r>
            <a:r>
              <a:rPr lang="en-US" altLang="en-US" sz="2000" b="0" baseline="-16000" dirty="0"/>
              <a:t>c</a:t>
            </a:r>
            <a:r>
              <a:rPr lang="en-US" altLang="en-US" sz="2000" b="0" dirty="0"/>
              <a:t>) with respect to a known track =&gt; nominal over-constraint at the single </a:t>
            </a:r>
            <a:r>
              <a:rPr lang="en-US" altLang="en-US" sz="2000" b="0" dirty="0" err="1"/>
              <a:t>p.e.</a:t>
            </a:r>
            <a:r>
              <a:rPr lang="en-US" altLang="en-US" sz="2000" b="0" dirty="0"/>
              <a:t> </a:t>
            </a:r>
            <a:r>
              <a:rPr lang="en-US" altLang="en-US" sz="2000" b="0" dirty="0" smtClean="0"/>
              <a:t>level.</a:t>
            </a:r>
          </a:p>
          <a:p>
            <a:pPr>
              <a:spcBef>
                <a:spcPct val="50000"/>
              </a:spcBef>
            </a:pPr>
            <a:r>
              <a:rPr lang="en-US" altLang="en-US" sz="2000" b="0" dirty="0" smtClean="0"/>
              <a:t>Depending on the resolutions achieved, single photon timing can provide:</a:t>
            </a:r>
          </a:p>
          <a:p>
            <a:pPr lvl="1">
              <a:spcBef>
                <a:spcPct val="50000"/>
              </a:spcBef>
              <a:buFont typeface="Arial" panose="020B0604020202020204" pitchFamily="34" charset="0"/>
              <a:buChar char="•"/>
            </a:pPr>
            <a:r>
              <a:rPr lang="en-US" altLang="en-US" sz="1600" b="0" dirty="0" smtClean="0"/>
              <a:t>Spatial separation of events along the bar.</a:t>
            </a:r>
          </a:p>
          <a:p>
            <a:pPr lvl="1">
              <a:spcBef>
                <a:spcPct val="50000"/>
              </a:spcBef>
              <a:buFont typeface="Arial" panose="020B0604020202020204" pitchFamily="34" charset="0"/>
              <a:buChar char="•"/>
            </a:pPr>
            <a:r>
              <a:rPr lang="en-US" altLang="en-US" sz="1600" b="0" dirty="0" smtClean="0"/>
              <a:t>A reliable tag of beam crossings (~ 4 ns intervals at BaBar)</a:t>
            </a:r>
          </a:p>
          <a:p>
            <a:pPr lvl="1">
              <a:spcBef>
                <a:spcPct val="50000"/>
              </a:spcBef>
              <a:buFont typeface="Arial" panose="020B0604020202020204" pitchFamily="34" charset="0"/>
              <a:buChar char="•"/>
            </a:pPr>
            <a:r>
              <a:rPr lang="en-US" altLang="en-US" sz="1600" b="0" dirty="0" smtClean="0"/>
              <a:t>Separation of signal hits from backgrounds</a:t>
            </a:r>
          </a:p>
          <a:p>
            <a:pPr lvl="1">
              <a:spcBef>
                <a:spcPct val="50000"/>
              </a:spcBef>
              <a:buFont typeface="Arial" panose="020B0604020202020204" pitchFamily="34" charset="0"/>
              <a:buChar char="•"/>
            </a:pPr>
            <a:r>
              <a:rPr lang="en-US" altLang="en-US" sz="1600" b="0" dirty="0" smtClean="0"/>
              <a:t>Separation of many of the ambiguities</a:t>
            </a:r>
          </a:p>
          <a:p>
            <a:pPr lvl="1">
              <a:spcBef>
                <a:spcPct val="50000"/>
              </a:spcBef>
              <a:buFont typeface="Arial" panose="020B0604020202020204" pitchFamily="34" charset="0"/>
              <a:buChar char="•"/>
            </a:pPr>
            <a:r>
              <a:rPr lang="en-US" altLang="en-US" sz="1600" b="0" dirty="0"/>
              <a:t>A measurement of Cherenkov polar </a:t>
            </a:r>
            <a:r>
              <a:rPr lang="en-US" altLang="en-US" sz="1600" b="0" dirty="0" smtClean="0"/>
              <a:t>angle via </a:t>
            </a:r>
            <a:r>
              <a:rPr lang="en-US" altLang="en-US" sz="1600" b="0" dirty="0" err="1"/>
              <a:t>t</a:t>
            </a:r>
            <a:r>
              <a:rPr lang="en-US" altLang="en-US" sz="1600" b="0" baseline="-16000" dirty="0" err="1"/>
              <a:t>p</a:t>
            </a:r>
            <a:r>
              <a:rPr lang="en-US" altLang="en-US" sz="1600" b="0" dirty="0" smtClean="0"/>
              <a:t>, </a:t>
            </a:r>
            <a:r>
              <a:rPr lang="en-US" altLang="en-US" sz="1600" b="0" dirty="0"/>
              <a:t>and the TOF resolution on </a:t>
            </a:r>
            <a:r>
              <a:rPr lang="en-US" altLang="en-US" sz="1600" b="0" dirty="0" smtClean="0"/>
              <a:t>each </a:t>
            </a:r>
            <a:r>
              <a:rPr lang="en-US" altLang="en-US" sz="1600" b="0" dirty="0"/>
              <a:t>track that both improve like </a:t>
            </a:r>
            <a:r>
              <a:rPr lang="en-US" altLang="en-US" sz="1600" b="0" dirty="0" smtClean="0"/>
              <a:t>1/√</a:t>
            </a:r>
            <a:r>
              <a:rPr lang="en-US" altLang="en-US" sz="1600" b="0" dirty="0"/>
              <a:t>N</a:t>
            </a:r>
            <a:r>
              <a:rPr lang="en-US" altLang="en-US" sz="1600" b="0" baseline="-25000" dirty="0"/>
              <a:t>PE </a:t>
            </a:r>
            <a:r>
              <a:rPr lang="en-US" altLang="en-US" sz="1600" b="0" dirty="0"/>
              <a:t>.</a:t>
            </a:r>
            <a:r>
              <a:rPr lang="en-US" altLang="en-US" sz="1600" b="0" baseline="-25000" dirty="0"/>
              <a:t>  .</a:t>
            </a:r>
            <a:r>
              <a:rPr lang="en-US" altLang="en-US" sz="1600" b="0" dirty="0"/>
              <a:t>Many modern counters (see below) exploit </a:t>
            </a:r>
            <a:r>
              <a:rPr lang="en-US" altLang="en-US" sz="1600" b="0" dirty="0" smtClean="0"/>
              <a:t>this using </a:t>
            </a:r>
            <a:r>
              <a:rPr lang="en-US" altLang="en-US" sz="1600" b="0" dirty="0"/>
              <a:t>very fast modern parallel multiplication PMTs or MCP-PMTs.</a:t>
            </a:r>
          </a:p>
          <a:p>
            <a:pPr lvl="1">
              <a:spcBef>
                <a:spcPct val="50000"/>
              </a:spcBef>
              <a:buFont typeface="Arial" panose="020B0604020202020204" pitchFamily="34" charset="0"/>
              <a:buChar char="•"/>
            </a:pPr>
            <a:endParaRPr lang="en-US" altLang="en-US" sz="1600" b="0" dirty="0" smtClean="0"/>
          </a:p>
          <a:p>
            <a:pPr marL="457200" lvl="1" indent="0">
              <a:spcBef>
                <a:spcPct val="50000"/>
              </a:spcBef>
              <a:buNone/>
            </a:pPr>
            <a:endParaRPr lang="en-US" altLang="en-US" sz="1600" b="0" dirty="0"/>
          </a:p>
          <a:p>
            <a:pPr lvl="1">
              <a:spcBef>
                <a:spcPct val="50000"/>
              </a:spcBef>
              <a:buFont typeface="Arial" panose="020B0604020202020204" pitchFamily="34" charset="0"/>
              <a:buChar char="•"/>
            </a:pPr>
            <a:r>
              <a:rPr lang="en-US" altLang="en-US" sz="1600" b="0" dirty="0" smtClean="0"/>
              <a:t>Can also measure the wavelength photon by photon and correct for chromatic dispersion. This possibility wasn’t understood until we had DIRC data. It has now been demonstrated in the FDIRC  prototypes (see below).</a:t>
            </a:r>
          </a:p>
          <a:p>
            <a:pPr lvl="1">
              <a:spcBef>
                <a:spcPct val="50000"/>
              </a:spcBef>
            </a:pPr>
            <a:endParaRPr lang="en-US" altLang="en-US" sz="1600" b="0" dirty="0"/>
          </a:p>
        </p:txBody>
      </p:sp>
      <p:sp>
        <p:nvSpPr>
          <p:cNvPr id="2" name="Rectangle 1"/>
          <p:cNvSpPr/>
          <p:nvPr/>
        </p:nvSpPr>
        <p:spPr>
          <a:xfrm>
            <a:off x="914400" y="4736068"/>
            <a:ext cx="7537320" cy="369332"/>
          </a:xfrm>
          <a:prstGeom prst="rect">
            <a:avLst/>
          </a:prstGeom>
        </p:spPr>
        <p:txBody>
          <a:bodyPr wrap="none">
            <a:spAutoFit/>
          </a:bodyPr>
          <a:lstStyle/>
          <a:p>
            <a:r>
              <a:rPr lang="en-US" dirty="0"/>
              <a:t>I</a:t>
            </a:r>
            <a:r>
              <a:rPr lang="en-US" dirty="0" smtClean="0"/>
              <a:t>ssues above the  line were understood by the time of </a:t>
            </a:r>
            <a:r>
              <a:rPr lang="en-US" dirty="0" err="1" smtClean="0"/>
              <a:t>BaBar</a:t>
            </a:r>
            <a:r>
              <a:rPr lang="en-US" dirty="0" smtClean="0"/>
              <a:t> Note 92 (1992).</a:t>
            </a:r>
            <a:endParaRPr lang="en-US" dirty="0"/>
          </a:p>
        </p:txBody>
      </p:sp>
      <p:cxnSp>
        <p:nvCxnSpPr>
          <p:cNvPr id="10" name="Straight Connector 9"/>
          <p:cNvCxnSpPr/>
          <p:nvPr/>
        </p:nvCxnSpPr>
        <p:spPr>
          <a:xfrm>
            <a:off x="0" y="5105400"/>
            <a:ext cx="9144000" cy="0"/>
          </a:xfrm>
          <a:prstGeom prst="line">
            <a:avLst/>
          </a:prstGeom>
          <a:ln w="57150" cmpd="dbl"/>
        </p:spPr>
        <p:style>
          <a:lnRef idx="1">
            <a:schemeClr val="accent2"/>
          </a:lnRef>
          <a:fillRef idx="0">
            <a:schemeClr val="accent2"/>
          </a:fillRef>
          <a:effectRef idx="0">
            <a:schemeClr val="accent2"/>
          </a:effectRef>
          <a:fontRef idx="minor">
            <a:schemeClr val="tx1"/>
          </a:fontRef>
        </p:style>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27114"/>
            <a:ext cx="2550350" cy="2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94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4924"/>
            <a:ext cx="9601200" cy="907344"/>
          </a:xfrm>
          <a:gradFill rotWithShape="1">
            <a:gsLst>
              <a:gs pos="0">
                <a:srgbClr val="00CCFF"/>
              </a:gs>
              <a:gs pos="100000">
                <a:srgbClr val="005E76"/>
              </a:gs>
            </a:gsLst>
            <a:lin ang="5400000" scaled="1"/>
          </a:gradFill>
          <a:extLst>
            <a:ext uri="{91240B29-F687-4F45-9708-019B960494DF}">
              <a14:hiddenLine xmlns:a14="http://schemas.microsoft.com/office/drawing/2010/main" w="12700">
                <a:solidFill>
                  <a:srgbClr val="006600"/>
                </a:solidFill>
                <a:miter lim="800000"/>
                <a:headEnd/>
                <a:tailEnd/>
              </a14:hiddenLine>
            </a:ext>
          </a:extLst>
        </p:spPr>
        <p:txBody>
          <a:bodyPr/>
          <a:lstStyle/>
          <a:p>
            <a:r>
              <a:rPr lang="en-US" altLang="en-US" sz="2800" dirty="0" smtClean="0">
                <a:solidFill>
                  <a:schemeClr val="bg1"/>
                </a:solidFill>
              </a:rPr>
              <a:t>The first (laser) ring image in a long bar- Page from my log book 5/93</a:t>
            </a:r>
          </a:p>
        </p:txBody>
      </p:sp>
      <p:sp>
        <p:nvSpPr>
          <p:cNvPr id="2" name="Footer Placeholder 1"/>
          <p:cNvSpPr>
            <a:spLocks noGrp="1"/>
          </p:cNvSpPr>
          <p:nvPr>
            <p:ph type="ftr" sz="quarter" idx="11"/>
          </p:nvPr>
        </p:nvSpPr>
        <p:spPr>
          <a:xfrm>
            <a:off x="685800" y="6866681"/>
            <a:ext cx="7086600" cy="388937"/>
          </a:xfrm>
        </p:spPr>
        <p:txBody>
          <a:bodyPr/>
          <a:lstStyle/>
          <a:p>
            <a:r>
              <a:rPr lang="en-US" dirty="0"/>
              <a:t>DPF2017 FERMILAB                          Blair Ratcliff,  SLAC</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5B748F42-CDE0-4901-ABEE-48193416656D}" type="slidenum">
              <a:rPr lang="en-US" smtClean="0"/>
              <a:t>4</a:t>
            </a:fld>
            <a:endParaRPr lang="en-US" dirty="0"/>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61" y="952076"/>
            <a:ext cx="9056478" cy="250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18" y="3581400"/>
            <a:ext cx="4215592" cy="33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7134" y="3564195"/>
            <a:ext cx="2590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point diamond turned cone produces ring</a:t>
            </a:r>
            <a:endParaRPr lang="en-US" dirty="0"/>
          </a:p>
        </p:txBody>
      </p:sp>
      <p:cxnSp>
        <p:nvCxnSpPr>
          <p:cNvPr id="6" name="Straight Arrow Connector 5"/>
          <p:cNvCxnSpPr>
            <a:stCxn id="4" idx="0"/>
          </p:cNvCxnSpPr>
          <p:nvPr/>
        </p:nvCxnSpPr>
        <p:spPr>
          <a:xfrm flipH="1" flipV="1">
            <a:off x="6096000" y="2869519"/>
            <a:ext cx="2056534" cy="694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0" y="3581400"/>
            <a:ext cx="1676400" cy="1186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 that photon angles are </a:t>
            </a:r>
            <a:r>
              <a:rPr lang="en-US" dirty="0" err="1" smtClean="0"/>
              <a:t>unsmeared</a:t>
            </a:r>
            <a:r>
              <a:rPr lang="en-US" dirty="0" smtClean="0"/>
              <a:t> after  &gt;1m </a:t>
            </a:r>
            <a:endParaRPr lang="en-US" dirty="0"/>
          </a:p>
        </p:txBody>
      </p:sp>
      <p:sp>
        <p:nvSpPr>
          <p:cNvPr id="18" name="TextBox 17"/>
          <p:cNvSpPr txBox="1"/>
          <p:nvPr/>
        </p:nvSpPr>
        <p:spPr>
          <a:xfrm>
            <a:off x="4715583" y="4869863"/>
            <a:ext cx="4799734"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1992-1994: Long Bar Conceptual DIRC Prototype</a:t>
            </a:r>
          </a:p>
          <a:p>
            <a:pPr marL="285750" indent="-285750">
              <a:buFont typeface="Arial" panose="020B0604020202020204" pitchFamily="34" charset="0"/>
              <a:buChar char="•"/>
            </a:pPr>
            <a:r>
              <a:rPr lang="en-US" dirty="0" smtClean="0"/>
              <a:t>1994-1996: Large Scale Pre-production DIRC Prototype</a:t>
            </a:r>
          </a:p>
          <a:p>
            <a:pPr marL="285750" indent="-285750">
              <a:buFont typeface="Arial" panose="020B0604020202020204" pitchFamily="34" charset="0"/>
              <a:buChar char="•"/>
            </a:pPr>
            <a:r>
              <a:rPr lang="en-US" dirty="0" smtClean="0"/>
              <a:t>1995-1999: </a:t>
            </a:r>
            <a:r>
              <a:rPr lang="en-US" dirty="0" err="1" smtClean="0"/>
              <a:t>BaBar</a:t>
            </a:r>
            <a:r>
              <a:rPr lang="en-US" dirty="0" smtClean="0"/>
              <a:t> DIRC Construction</a:t>
            </a:r>
          </a:p>
          <a:p>
            <a:pPr marL="285750" indent="-285750">
              <a:buFont typeface="Arial" panose="020B0604020202020204" pitchFamily="34" charset="0"/>
              <a:buChar char="•"/>
            </a:pPr>
            <a:r>
              <a:rPr lang="en-US" dirty="0" smtClean="0"/>
              <a:t>1999-2008: </a:t>
            </a:r>
            <a:r>
              <a:rPr lang="en-US" dirty="0" err="1" smtClean="0"/>
              <a:t>BaBar</a:t>
            </a:r>
            <a:r>
              <a:rPr lang="en-US" dirty="0" smtClean="0"/>
              <a:t> Operations</a:t>
            </a:r>
          </a:p>
          <a:p>
            <a:pPr marL="285750" indent="-285750">
              <a:buFont typeface="Arial" panose="020B0604020202020204" pitchFamily="34" charset="0"/>
              <a:buChar char="•"/>
            </a:pPr>
            <a:r>
              <a:rPr lang="en-US" dirty="0" smtClean="0"/>
              <a:t>2000-Now: </a:t>
            </a:r>
            <a:r>
              <a:rPr lang="en-US" dirty="0" err="1" smtClean="0"/>
              <a:t>BaBar</a:t>
            </a:r>
            <a:r>
              <a:rPr lang="en-US" dirty="0" smtClean="0"/>
              <a:t> Physics</a:t>
            </a:r>
            <a:endParaRPr lang="en-US" dirty="0"/>
          </a:p>
        </p:txBody>
      </p:sp>
    </p:spTree>
    <p:extLst>
      <p:ext uri="{BB962C8B-B14F-4D97-AF65-F5344CB8AC3E}">
        <p14:creationId xmlns:p14="http://schemas.microsoft.com/office/powerpoint/2010/main" val="359265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5791200"/>
            <a:ext cx="9601200" cy="1524000"/>
          </a:xfrm>
          <a:prstGeom prst="rect">
            <a:avLst/>
          </a:prstGeom>
          <a:solidFill>
            <a:schemeClr val="bg1"/>
          </a:solidFill>
          <a:ln>
            <a:noFill/>
          </a:ln>
          <a:effectLst/>
          <a:extLs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endParaRPr lang="en-US" altLang="en-US"/>
          </a:p>
        </p:txBody>
      </p:sp>
      <p:sp>
        <p:nvSpPr>
          <p:cNvPr id="50179" name="Rectangle 3"/>
          <p:cNvSpPr>
            <a:spLocks noChangeArrowheads="1"/>
          </p:cNvSpPr>
          <p:nvPr/>
        </p:nvSpPr>
        <p:spPr bwMode="auto">
          <a:xfrm>
            <a:off x="6248400" y="1003300"/>
            <a:ext cx="2719388" cy="1816100"/>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tabLst>
                <a:tab pos="401638" algn="l"/>
              </a:tabLst>
              <a:defRPr sz="3200">
                <a:solidFill>
                  <a:schemeClr val="tx1"/>
                </a:solidFill>
                <a:latin typeface="Times New Roman" pitchFamily="18" charset="0"/>
              </a:defRPr>
            </a:lvl1pPr>
            <a:lvl2pPr marL="742950" indent="-285750" eaLnBrk="0" hangingPunct="0">
              <a:spcBef>
                <a:spcPct val="20000"/>
              </a:spcBef>
              <a:buChar char="–"/>
              <a:tabLst>
                <a:tab pos="401638" algn="l"/>
              </a:tabLst>
              <a:defRPr sz="2800">
                <a:solidFill>
                  <a:schemeClr val="tx1"/>
                </a:solidFill>
                <a:latin typeface="Times New Roman" pitchFamily="18" charset="0"/>
              </a:defRPr>
            </a:lvl2pPr>
            <a:lvl3pPr marL="1143000" indent="-228600" eaLnBrk="0" hangingPunct="0">
              <a:spcBef>
                <a:spcPct val="20000"/>
              </a:spcBef>
              <a:buChar char="•"/>
              <a:tabLst>
                <a:tab pos="401638" algn="l"/>
              </a:tabLst>
              <a:defRPr sz="2400">
                <a:solidFill>
                  <a:schemeClr val="tx1"/>
                </a:solidFill>
                <a:latin typeface="Times New Roman" pitchFamily="18" charset="0"/>
              </a:defRPr>
            </a:lvl3pPr>
            <a:lvl4pPr marL="1600200" indent="-228600" eaLnBrk="0" hangingPunct="0">
              <a:spcBef>
                <a:spcPct val="20000"/>
              </a:spcBef>
              <a:buChar char="–"/>
              <a:tabLst>
                <a:tab pos="401638" algn="l"/>
              </a:tabLst>
              <a:defRPr sz="2000">
                <a:solidFill>
                  <a:schemeClr val="tx1"/>
                </a:solidFill>
                <a:latin typeface="Times New Roman" pitchFamily="18" charset="0"/>
              </a:defRPr>
            </a:lvl4pPr>
            <a:lvl5pPr marL="2057400" indent="-228600" eaLnBrk="0" hangingPunct="0">
              <a:spcBef>
                <a:spcPct val="20000"/>
              </a:spcBef>
              <a:buChar char="»"/>
              <a:tabLst>
                <a:tab pos="401638"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401638"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401638"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401638"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401638" algn="l"/>
              </a:tabLst>
              <a:defRPr sz="2000">
                <a:solidFill>
                  <a:schemeClr val="tx1"/>
                </a:solidFill>
                <a:latin typeface="Times New Roman" pitchFamily="18" charset="0"/>
              </a:defRPr>
            </a:lvl9pPr>
          </a:lstStyle>
          <a:p>
            <a:pPr>
              <a:spcBef>
                <a:spcPct val="0"/>
              </a:spcBef>
              <a:buFontTx/>
              <a:buNone/>
            </a:pPr>
            <a:r>
              <a:rPr lang="en-US" altLang="en-US" sz="1600" b="0">
                <a:solidFill>
                  <a:schemeClr val="folHlink"/>
                </a:solidFill>
                <a:sym typeface="Symbol" pitchFamily="18" charset="2"/>
              </a:rPr>
              <a:t>DIRC thickness: </a:t>
            </a:r>
          </a:p>
          <a:p>
            <a:pPr>
              <a:spcBef>
                <a:spcPct val="0"/>
              </a:spcBef>
              <a:buFontTx/>
              <a:buNone/>
            </a:pPr>
            <a:r>
              <a:rPr lang="en-US" altLang="en-US" sz="1600" b="0">
                <a:solidFill>
                  <a:schemeClr val="folHlink"/>
                </a:solidFill>
                <a:sym typeface="Symbol" pitchFamily="18" charset="2"/>
              </a:rPr>
              <a:t>	8 cm radial incl. supports</a:t>
            </a:r>
          </a:p>
          <a:p>
            <a:pPr>
              <a:spcBef>
                <a:spcPct val="0"/>
              </a:spcBef>
              <a:buFontTx/>
              <a:buNone/>
            </a:pPr>
            <a:r>
              <a:rPr lang="en-US" altLang="en-US" sz="1600" b="0">
                <a:solidFill>
                  <a:schemeClr val="folHlink"/>
                </a:solidFill>
                <a:sym typeface="Symbol" pitchFamily="18" charset="2"/>
              </a:rPr>
              <a:t>	19% radiation length </a:t>
            </a:r>
          </a:p>
          <a:p>
            <a:pPr>
              <a:spcBef>
                <a:spcPct val="0"/>
              </a:spcBef>
              <a:buFontTx/>
              <a:buNone/>
            </a:pPr>
            <a:r>
              <a:rPr lang="en-US" altLang="en-US" sz="1600" b="0">
                <a:solidFill>
                  <a:schemeClr val="folHlink"/>
                </a:solidFill>
                <a:sym typeface="Symbol" pitchFamily="18" charset="2"/>
              </a:rPr>
              <a:t>		at normal incidence</a:t>
            </a:r>
          </a:p>
          <a:p>
            <a:pPr>
              <a:spcBef>
                <a:spcPct val="0"/>
              </a:spcBef>
              <a:buFontTx/>
              <a:buNone/>
            </a:pPr>
            <a:r>
              <a:rPr lang="en-US" altLang="en-US" sz="1600" b="0">
                <a:solidFill>
                  <a:schemeClr val="folHlink"/>
                </a:solidFill>
                <a:sym typeface="Symbol" pitchFamily="18" charset="2"/>
              </a:rPr>
              <a:t>DIRC radiators cover: </a:t>
            </a:r>
            <a:br>
              <a:rPr lang="en-US" altLang="en-US" sz="1600" b="0">
                <a:solidFill>
                  <a:schemeClr val="folHlink"/>
                </a:solidFill>
                <a:sym typeface="Symbol" pitchFamily="18" charset="2"/>
              </a:rPr>
            </a:br>
            <a:r>
              <a:rPr lang="en-US" altLang="en-US" sz="1600" b="0">
                <a:solidFill>
                  <a:schemeClr val="folHlink"/>
                </a:solidFill>
                <a:sym typeface="Symbol" pitchFamily="18" charset="2"/>
              </a:rPr>
              <a:t>	94% azimuth, </a:t>
            </a:r>
          </a:p>
          <a:p>
            <a:pPr>
              <a:spcBef>
                <a:spcPct val="0"/>
              </a:spcBef>
              <a:buFontTx/>
              <a:buNone/>
            </a:pPr>
            <a:r>
              <a:rPr lang="en-US" altLang="en-US" sz="1600" b="0">
                <a:solidFill>
                  <a:schemeClr val="folHlink"/>
                </a:solidFill>
                <a:sym typeface="Symbol" pitchFamily="18" charset="2"/>
              </a:rPr>
              <a:t>	83% c.m. polar angle</a:t>
            </a:r>
          </a:p>
        </p:txBody>
      </p:sp>
      <p:sp>
        <p:nvSpPr>
          <p:cNvPr id="50180" name="Rectangle 4"/>
          <p:cNvSpPr>
            <a:spLocks noChangeArrowheads="1"/>
          </p:cNvSpPr>
          <p:nvPr/>
        </p:nvSpPr>
        <p:spPr bwMode="auto">
          <a:xfrm>
            <a:off x="0" y="-47625"/>
            <a:ext cx="9601200" cy="519113"/>
          </a:xfrm>
          <a:prstGeom prst="rect">
            <a:avLst/>
          </a:prstGeom>
          <a:gradFill rotWithShape="1">
            <a:gsLst>
              <a:gs pos="0">
                <a:srgbClr val="00CCFF"/>
              </a:gs>
              <a:gs pos="100000">
                <a:srgbClr val="005E76"/>
              </a:gs>
            </a:gsLst>
            <a:lin ang="5400000" scaled="1"/>
          </a:gradFill>
          <a:ln>
            <a:noFill/>
          </a:ln>
          <a:effectLst/>
          <a:extLs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r>
              <a:rPr lang="en-US" altLang="en-US" sz="2800" b="0">
                <a:solidFill>
                  <a:schemeClr val="bg1"/>
                </a:solidFill>
              </a:rPr>
              <a:t>THE DIRC IN BABAR</a:t>
            </a:r>
          </a:p>
        </p:txBody>
      </p:sp>
      <p:pic>
        <p:nvPicPr>
          <p:cNvPr id="50181" name="Picture 5"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352800"/>
            <a:ext cx="41148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babarnew"/>
          <p:cNvPicPr>
            <a:picLocks noChangeAspect="1" noChangeArrowheads="1"/>
          </p:cNvPicPr>
          <p:nvPr/>
        </p:nvPicPr>
        <p:blipFill>
          <a:blip r:embed="rId3">
            <a:extLst>
              <a:ext uri="{28A0092B-C50C-407E-A947-70E740481C1C}">
                <a14:useLocalDpi xmlns:a14="http://schemas.microsoft.com/office/drawing/2010/main" val="0"/>
              </a:ext>
            </a:extLst>
          </a:blip>
          <a:srcRect t="1318"/>
          <a:stretch>
            <a:fillRect/>
          </a:stretch>
        </p:blipFill>
        <p:spPr bwMode="auto">
          <a:xfrm>
            <a:off x="539750" y="704850"/>
            <a:ext cx="46815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Line 7"/>
          <p:cNvSpPr>
            <a:spLocks noChangeAspect="1" noChangeShapeType="1"/>
          </p:cNvSpPr>
          <p:nvPr/>
        </p:nvSpPr>
        <p:spPr bwMode="auto">
          <a:xfrm flipH="1" flipV="1">
            <a:off x="3121025" y="2395538"/>
            <a:ext cx="974725" cy="655637"/>
          </a:xfrm>
          <a:prstGeom prst="line">
            <a:avLst/>
          </a:prstGeom>
          <a:noFill/>
          <a:ln w="28575">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4" name="Line 8"/>
          <p:cNvSpPr>
            <a:spLocks noChangeAspect="1" noChangeShapeType="1"/>
          </p:cNvSpPr>
          <p:nvPr/>
        </p:nvSpPr>
        <p:spPr bwMode="auto">
          <a:xfrm flipH="1">
            <a:off x="3251200" y="1363663"/>
            <a:ext cx="844550" cy="628650"/>
          </a:xfrm>
          <a:prstGeom prst="line">
            <a:avLst/>
          </a:prstGeom>
          <a:noFill/>
          <a:ln w="28575">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5" name="Line 9"/>
          <p:cNvSpPr>
            <a:spLocks noChangeAspect="1" noChangeShapeType="1"/>
          </p:cNvSpPr>
          <p:nvPr/>
        </p:nvSpPr>
        <p:spPr bwMode="auto">
          <a:xfrm flipH="1" flipV="1">
            <a:off x="2901950" y="2193925"/>
            <a:ext cx="179388" cy="1136650"/>
          </a:xfrm>
          <a:prstGeom prst="line">
            <a:avLst/>
          </a:prstGeom>
          <a:noFill/>
          <a:ln w="28575">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6" name="Line 10"/>
          <p:cNvSpPr>
            <a:spLocks noChangeAspect="1" noChangeShapeType="1"/>
          </p:cNvSpPr>
          <p:nvPr/>
        </p:nvSpPr>
        <p:spPr bwMode="auto">
          <a:xfrm flipH="1">
            <a:off x="3382963" y="1039813"/>
            <a:ext cx="700087" cy="628650"/>
          </a:xfrm>
          <a:prstGeom prst="line">
            <a:avLst/>
          </a:prstGeom>
          <a:noFill/>
          <a:ln w="28575">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7" name="Line 11"/>
          <p:cNvSpPr>
            <a:spLocks noChangeAspect="1" noChangeShapeType="1"/>
          </p:cNvSpPr>
          <p:nvPr/>
        </p:nvSpPr>
        <p:spPr bwMode="auto">
          <a:xfrm>
            <a:off x="1939925" y="1039813"/>
            <a:ext cx="655638" cy="265112"/>
          </a:xfrm>
          <a:prstGeom prst="line">
            <a:avLst/>
          </a:prstGeom>
          <a:noFill/>
          <a:ln w="28575">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8" name="Line 12"/>
          <p:cNvSpPr>
            <a:spLocks noChangeAspect="1" noChangeShapeType="1"/>
          </p:cNvSpPr>
          <p:nvPr/>
        </p:nvSpPr>
        <p:spPr bwMode="auto">
          <a:xfrm>
            <a:off x="1558925" y="1363663"/>
            <a:ext cx="1236663" cy="642937"/>
          </a:xfrm>
          <a:prstGeom prst="line">
            <a:avLst/>
          </a:prstGeom>
          <a:noFill/>
          <a:ln w="28575">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189" name="Text Box 13"/>
          <p:cNvSpPr txBox="1">
            <a:spLocks noChangeAspect="1" noChangeArrowheads="1"/>
          </p:cNvSpPr>
          <p:nvPr/>
        </p:nvSpPr>
        <p:spPr bwMode="auto">
          <a:xfrm>
            <a:off x="149225" y="727075"/>
            <a:ext cx="24955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a:latin typeface="Verdana" pitchFamily="34" charset="0"/>
              </a:rPr>
              <a:t>Instrumented Flux Return</a:t>
            </a:r>
          </a:p>
          <a:p>
            <a:pPr algn="l" eaLnBrk="1" hangingPunct="1"/>
            <a:endParaRPr lang="en-US" altLang="en-US" sz="900" b="0">
              <a:solidFill>
                <a:schemeClr val="accent2"/>
              </a:solidFill>
              <a:latin typeface="Verdana" pitchFamily="34" charset="0"/>
            </a:endParaRPr>
          </a:p>
        </p:txBody>
      </p:sp>
      <p:sp>
        <p:nvSpPr>
          <p:cNvPr id="50190" name="Text Box 14"/>
          <p:cNvSpPr txBox="1">
            <a:spLocks noChangeAspect="1" noChangeArrowheads="1"/>
          </p:cNvSpPr>
          <p:nvPr/>
        </p:nvSpPr>
        <p:spPr bwMode="auto">
          <a:xfrm>
            <a:off x="4095750" y="863600"/>
            <a:ext cx="147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a:latin typeface="Verdana" pitchFamily="34" charset="0"/>
              </a:rPr>
              <a:t>1.5 T Solenoid</a:t>
            </a:r>
          </a:p>
        </p:txBody>
      </p:sp>
      <p:sp>
        <p:nvSpPr>
          <p:cNvPr id="50191" name="Text Box 15"/>
          <p:cNvSpPr txBox="1">
            <a:spLocks noChangeAspect="1" noChangeArrowheads="1"/>
          </p:cNvSpPr>
          <p:nvPr/>
        </p:nvSpPr>
        <p:spPr bwMode="auto">
          <a:xfrm>
            <a:off x="52388" y="1219200"/>
            <a:ext cx="1547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a:latin typeface="Verdana" pitchFamily="34" charset="0"/>
              </a:rPr>
              <a:t>DIRC Radiators</a:t>
            </a:r>
          </a:p>
        </p:txBody>
      </p:sp>
      <p:sp>
        <p:nvSpPr>
          <p:cNvPr id="50192" name="Text Box 16"/>
          <p:cNvSpPr txBox="1">
            <a:spLocks noChangeAspect="1" noChangeArrowheads="1"/>
          </p:cNvSpPr>
          <p:nvPr/>
        </p:nvSpPr>
        <p:spPr bwMode="auto">
          <a:xfrm>
            <a:off x="4095750" y="1244600"/>
            <a:ext cx="1449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a:latin typeface="Verdana" pitchFamily="34" charset="0"/>
              </a:rPr>
              <a:t>Drift Chamber</a:t>
            </a:r>
          </a:p>
        </p:txBody>
      </p:sp>
      <p:sp>
        <p:nvSpPr>
          <p:cNvPr id="50193" name="Text Box 17"/>
          <p:cNvSpPr txBox="1">
            <a:spLocks noChangeAspect="1" noChangeArrowheads="1"/>
          </p:cNvSpPr>
          <p:nvPr/>
        </p:nvSpPr>
        <p:spPr bwMode="auto">
          <a:xfrm>
            <a:off x="4171950" y="2924175"/>
            <a:ext cx="1619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a:latin typeface="Verdana" pitchFamily="34" charset="0"/>
              </a:rPr>
              <a:t>Electromagnetic</a:t>
            </a:r>
            <a:br>
              <a:rPr lang="en-US" altLang="en-US" sz="1400" b="0">
                <a:latin typeface="Verdana" pitchFamily="34" charset="0"/>
              </a:rPr>
            </a:br>
            <a:r>
              <a:rPr lang="en-US" altLang="en-US" sz="1400" b="0">
                <a:latin typeface="Verdana" pitchFamily="34" charset="0"/>
              </a:rPr>
              <a:t>Calorimeter</a:t>
            </a:r>
            <a:endParaRPr lang="en-US" altLang="en-US" sz="900" b="0">
              <a:solidFill>
                <a:schemeClr val="accent2"/>
              </a:solidFill>
              <a:latin typeface="Verdana" pitchFamily="34" charset="0"/>
            </a:endParaRPr>
          </a:p>
        </p:txBody>
      </p:sp>
      <p:sp>
        <p:nvSpPr>
          <p:cNvPr id="50194" name="Text Box 18"/>
          <p:cNvSpPr txBox="1">
            <a:spLocks noChangeAspect="1" noChangeArrowheads="1"/>
          </p:cNvSpPr>
          <p:nvPr/>
        </p:nvSpPr>
        <p:spPr bwMode="auto">
          <a:xfrm>
            <a:off x="2635250" y="3302000"/>
            <a:ext cx="1476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a:latin typeface="Verdana" pitchFamily="34" charset="0"/>
              </a:rPr>
              <a:t>Silicon Vertex </a:t>
            </a:r>
            <a:br>
              <a:rPr lang="en-US" altLang="en-US" sz="1400" b="0">
                <a:latin typeface="Verdana" pitchFamily="34" charset="0"/>
              </a:rPr>
            </a:br>
            <a:r>
              <a:rPr lang="en-US" altLang="en-US" sz="1400" b="0">
                <a:latin typeface="Verdana" pitchFamily="34" charset="0"/>
              </a:rPr>
              <a:t>Detector</a:t>
            </a:r>
            <a:endParaRPr lang="en-US" altLang="en-US" sz="900" b="0">
              <a:solidFill>
                <a:schemeClr val="accent2"/>
              </a:solidFill>
              <a:latin typeface="Verdana" pitchFamily="34" charset="0"/>
            </a:endParaRPr>
          </a:p>
        </p:txBody>
      </p:sp>
      <p:sp>
        <p:nvSpPr>
          <p:cNvPr id="50195" name="Line 19"/>
          <p:cNvSpPr>
            <a:spLocks noChangeAspect="1" noChangeShapeType="1"/>
          </p:cNvSpPr>
          <p:nvPr/>
        </p:nvSpPr>
        <p:spPr bwMode="auto">
          <a:xfrm flipV="1">
            <a:off x="765175" y="2889250"/>
            <a:ext cx="439738" cy="111125"/>
          </a:xfrm>
          <a:prstGeom prst="line">
            <a:avLst/>
          </a:prstGeom>
          <a:noFill/>
          <a:ln w="254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50196" name="Text Box 20"/>
          <p:cNvSpPr txBox="1">
            <a:spLocks noChangeAspect="1" noChangeArrowheads="1"/>
          </p:cNvSpPr>
          <p:nvPr/>
        </p:nvSpPr>
        <p:spPr bwMode="auto">
          <a:xfrm>
            <a:off x="509588" y="2971800"/>
            <a:ext cx="942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miter lim="800000"/>
                <a:headEnd/>
                <a:tailEnd/>
              </a14:hiddenLine>
            </a:ext>
          </a:extLst>
        </p:spPr>
        <p:txBody>
          <a:bodyPr wrap="none" lIns="0" tIns="0" rIns="0" bIns="0">
            <a:spAutoFit/>
          </a:bodyPr>
          <a:lstStyle>
            <a:lvl1pPr eaLnBrk="0" hangingPunct="0">
              <a:spcBef>
                <a:spcPct val="20000"/>
              </a:spcBef>
              <a:buChar char="•"/>
              <a:tabLst>
                <a:tab pos="723900" algn="l"/>
              </a:tabLst>
              <a:defRPr sz="3200">
                <a:solidFill>
                  <a:schemeClr val="tx1"/>
                </a:solidFill>
                <a:latin typeface="Times New Roman" pitchFamily="18" charset="0"/>
              </a:defRPr>
            </a:lvl1pPr>
            <a:lvl2pPr marL="742950" indent="-285750" eaLnBrk="0" hangingPunct="0">
              <a:spcBef>
                <a:spcPct val="20000"/>
              </a:spcBef>
              <a:buChar char="–"/>
              <a:tabLst>
                <a:tab pos="723900" algn="l"/>
              </a:tabLst>
              <a:defRPr sz="2800">
                <a:solidFill>
                  <a:schemeClr val="tx1"/>
                </a:solidFill>
                <a:latin typeface="Times New Roman" pitchFamily="18" charset="0"/>
              </a:defRPr>
            </a:lvl2pPr>
            <a:lvl3pPr marL="1143000" indent="-228600" eaLnBrk="0" hangingPunct="0">
              <a:spcBef>
                <a:spcPct val="20000"/>
              </a:spcBef>
              <a:buChar char="•"/>
              <a:tabLst>
                <a:tab pos="723900" algn="l"/>
              </a:tabLst>
              <a:defRPr sz="2400">
                <a:solidFill>
                  <a:schemeClr val="tx1"/>
                </a:solidFill>
                <a:latin typeface="Times New Roman" pitchFamily="18" charset="0"/>
              </a:defRPr>
            </a:lvl3pPr>
            <a:lvl4pPr marL="1600200" indent="-228600" eaLnBrk="0" hangingPunct="0">
              <a:spcBef>
                <a:spcPct val="20000"/>
              </a:spcBef>
              <a:buChar char="–"/>
              <a:tabLst>
                <a:tab pos="723900" algn="l"/>
              </a:tabLst>
              <a:defRPr sz="2000">
                <a:solidFill>
                  <a:schemeClr val="tx1"/>
                </a:solidFill>
                <a:latin typeface="Times New Roman" pitchFamily="18" charset="0"/>
              </a:defRPr>
            </a:lvl4pPr>
            <a:lvl5pPr marL="2057400" indent="-228600" eaLnBrk="0" hangingPunct="0">
              <a:spcBef>
                <a:spcPct val="20000"/>
              </a:spcBef>
              <a:buChar char="»"/>
              <a:tabLst>
                <a:tab pos="7239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7239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7239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7239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723900" algn="l"/>
              </a:tabLst>
              <a:defRPr sz="2000">
                <a:solidFill>
                  <a:schemeClr val="tx1"/>
                </a:solidFill>
                <a:latin typeface="Times New Roman" pitchFamily="18" charset="0"/>
              </a:defRPr>
            </a:lvl9pPr>
          </a:lstStyle>
          <a:p>
            <a:pPr>
              <a:spcBef>
                <a:spcPct val="0"/>
              </a:spcBef>
              <a:buClr>
                <a:srgbClr val="000000"/>
              </a:buClr>
              <a:buSzPct val="45000"/>
              <a:buFont typeface="StarBats"/>
              <a:buNone/>
            </a:pPr>
            <a:r>
              <a:rPr lang="en-GB" altLang="en-US" sz="1800" b="0">
                <a:solidFill>
                  <a:schemeClr val="hlink"/>
                </a:solidFill>
                <a:latin typeface="Times" pitchFamily="18" charset="0"/>
              </a:rPr>
              <a:t>e</a:t>
            </a:r>
            <a:r>
              <a:rPr lang="en-GB" altLang="en-US" sz="1800" b="0" baseline="33000">
                <a:solidFill>
                  <a:schemeClr val="hlink"/>
                </a:solidFill>
                <a:latin typeface="Times" pitchFamily="18" charset="0"/>
              </a:rPr>
              <a:t>–</a:t>
            </a:r>
            <a:r>
              <a:rPr lang="en-GB" altLang="en-US" sz="1400" b="0">
                <a:solidFill>
                  <a:schemeClr val="hlink"/>
                </a:solidFill>
                <a:latin typeface="Times" pitchFamily="18" charset="0"/>
              </a:rPr>
              <a:t> (9.0 GeV)</a:t>
            </a:r>
          </a:p>
        </p:txBody>
      </p:sp>
      <p:sp>
        <p:nvSpPr>
          <p:cNvPr id="50197" name="Rectangle 21"/>
          <p:cNvSpPr>
            <a:spLocks noChangeAspect="1" noChangeArrowheads="1"/>
          </p:cNvSpPr>
          <p:nvPr/>
        </p:nvSpPr>
        <p:spPr bwMode="auto">
          <a:xfrm>
            <a:off x="4344988" y="20955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a:r>
              <a:rPr lang="en-GB" altLang="en-US" b="0">
                <a:solidFill>
                  <a:schemeClr val="hlink"/>
                </a:solidFill>
                <a:latin typeface="Times" pitchFamily="18" charset="0"/>
              </a:rPr>
              <a:t>e</a:t>
            </a:r>
            <a:r>
              <a:rPr lang="en-GB" altLang="en-US" b="0" baseline="33000">
                <a:solidFill>
                  <a:schemeClr val="hlink"/>
                </a:solidFill>
                <a:latin typeface="Times" pitchFamily="18" charset="0"/>
              </a:rPr>
              <a:t>+</a:t>
            </a:r>
            <a:r>
              <a:rPr lang="en-GB" altLang="en-US" sz="1400" b="0">
                <a:solidFill>
                  <a:schemeClr val="hlink"/>
                </a:solidFill>
                <a:latin typeface="Times" pitchFamily="18" charset="0"/>
              </a:rPr>
              <a:t> (3.1 GeV)</a:t>
            </a:r>
            <a:endParaRPr lang="en-US" altLang="en-US" sz="1400" b="0">
              <a:solidFill>
                <a:schemeClr val="hlink"/>
              </a:solidFill>
              <a:latin typeface="Times" pitchFamily="18" charset="0"/>
            </a:endParaRPr>
          </a:p>
        </p:txBody>
      </p:sp>
      <p:sp>
        <p:nvSpPr>
          <p:cNvPr id="50198" name="Line 22"/>
          <p:cNvSpPr>
            <a:spLocks noChangeAspect="1" noChangeShapeType="1"/>
          </p:cNvSpPr>
          <p:nvPr/>
        </p:nvSpPr>
        <p:spPr bwMode="auto">
          <a:xfrm flipH="1">
            <a:off x="4578350" y="1960563"/>
            <a:ext cx="331788" cy="80962"/>
          </a:xfrm>
          <a:prstGeom prst="line">
            <a:avLst/>
          </a:prstGeom>
          <a:noFill/>
          <a:ln w="25400">
            <a:solidFill>
              <a:schemeClr val="hlink"/>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50199" name="Freeform 23"/>
          <p:cNvSpPr>
            <a:spLocks noChangeAspect="1"/>
          </p:cNvSpPr>
          <p:nvPr/>
        </p:nvSpPr>
        <p:spPr bwMode="auto">
          <a:xfrm>
            <a:off x="1181100" y="2847975"/>
            <a:ext cx="768350" cy="673100"/>
          </a:xfrm>
          <a:custGeom>
            <a:avLst/>
            <a:gdLst>
              <a:gd name="T0" fmla="*/ 0 w 484"/>
              <a:gd name="T1" fmla="*/ 673100 h 424"/>
              <a:gd name="T2" fmla="*/ 768350 w 484"/>
              <a:gd name="T3" fmla="*/ 0 h 424"/>
              <a:gd name="T4" fmla="*/ 0 60000 65536"/>
              <a:gd name="T5" fmla="*/ 0 60000 65536"/>
            </a:gdLst>
            <a:ahLst/>
            <a:cxnLst>
              <a:cxn ang="T4">
                <a:pos x="T0" y="T1"/>
              </a:cxn>
              <a:cxn ang="T5">
                <a:pos x="T2" y="T3"/>
              </a:cxn>
            </a:cxnLst>
            <a:rect l="0" t="0" r="r" b="b"/>
            <a:pathLst>
              <a:path w="484" h="424">
                <a:moveTo>
                  <a:pt x="0" y="424"/>
                </a:moveTo>
                <a:lnTo>
                  <a:pt x="484" y="0"/>
                </a:lnTo>
              </a:path>
            </a:pathLst>
          </a:custGeom>
          <a:noFill/>
          <a:ln w="28575" cmpd="sng">
            <a:solidFill>
              <a:srgbClr val="FF9900"/>
            </a:solidFill>
            <a:round/>
            <a:headEnd type="none" w="sm" len="sm"/>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200" name="Text Box 24"/>
          <p:cNvSpPr txBox="1">
            <a:spLocks noChangeAspect="1" noChangeArrowheads="1"/>
          </p:cNvSpPr>
          <p:nvPr/>
        </p:nvSpPr>
        <p:spPr bwMode="auto">
          <a:xfrm>
            <a:off x="291702" y="3751263"/>
            <a:ext cx="26102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r>
              <a:rPr lang="en-US" altLang="en-US" sz="1400" b="0" dirty="0">
                <a:latin typeface="Verdana" pitchFamily="34" charset="0"/>
              </a:rPr>
              <a:t>DIRC </a:t>
            </a:r>
            <a:r>
              <a:rPr lang="en-US" altLang="en-US" sz="1400" b="0" dirty="0" smtClean="0">
                <a:latin typeface="Verdana" pitchFamily="34" charset="0"/>
              </a:rPr>
              <a:t>Camera and </a:t>
            </a:r>
            <a:r>
              <a:rPr lang="en-US" altLang="en-US" sz="1400" b="0" dirty="0">
                <a:latin typeface="Verdana" pitchFamily="34" charset="0"/>
              </a:rPr>
              <a:t>Magnetic </a:t>
            </a:r>
            <a:r>
              <a:rPr lang="en-US" altLang="en-US" sz="1400" b="0" dirty="0" smtClean="0">
                <a:latin typeface="Verdana" pitchFamily="34" charset="0"/>
              </a:rPr>
              <a:t>Shielding</a:t>
            </a:r>
            <a:endParaRPr lang="en-US" altLang="en-US" sz="1400" b="0" dirty="0">
              <a:latin typeface="Verdana" pitchFamily="34" charset="0"/>
            </a:endParaRPr>
          </a:p>
        </p:txBody>
      </p:sp>
      <p:pic>
        <p:nvPicPr>
          <p:cNvPr id="50201" name="Picture 25" descr="bab_c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 y="4394200"/>
            <a:ext cx="411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fld id="{5B748F42-CDE0-4901-ABEE-48193416656D}" type="slidenum">
              <a:rPr lang="en-US" smtClean="0"/>
              <a:t>5</a:t>
            </a:fld>
            <a:endParaRPr lang="en-US" dirty="0"/>
          </a:p>
        </p:txBody>
      </p:sp>
    </p:spTree>
    <p:extLst>
      <p:ext uri="{BB962C8B-B14F-4D97-AF65-F5344CB8AC3E}">
        <p14:creationId xmlns:p14="http://schemas.microsoft.com/office/powerpoint/2010/main" val="882460871"/>
      </p:ext>
    </p:extLst>
  </p:cSld>
  <p:clrMapOvr>
    <a:masterClrMapping/>
  </p:clrMapOvr>
  <p:transition advTm="6065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Line 6"/>
          <p:cNvSpPr>
            <a:spLocks noChangeShapeType="1"/>
          </p:cNvSpPr>
          <p:nvPr/>
        </p:nvSpPr>
        <p:spPr bwMode="auto">
          <a:xfrm>
            <a:off x="4003675" y="6380163"/>
            <a:ext cx="155575"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Rectangle 7"/>
          <p:cNvSpPr>
            <a:spLocks noChangeArrowheads="1"/>
          </p:cNvSpPr>
          <p:nvPr/>
        </p:nvSpPr>
        <p:spPr bwMode="auto">
          <a:xfrm>
            <a:off x="0" y="-100013"/>
            <a:ext cx="9601200" cy="396876"/>
          </a:xfrm>
          <a:prstGeom prst="rect">
            <a:avLst/>
          </a:prstGeom>
          <a:gradFill rotWithShape="1">
            <a:gsLst>
              <a:gs pos="0">
                <a:srgbClr val="00CCFF"/>
              </a:gs>
              <a:gs pos="100000">
                <a:srgbClr val="005E76"/>
              </a:gs>
            </a:gsLst>
            <a:lin ang="5400000" scaled="1"/>
          </a:gradFill>
          <a:ln>
            <a:noFill/>
          </a:ln>
          <a:effectLst/>
          <a:extLs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r>
              <a:rPr lang="en-US" altLang="en-US" sz="2000" b="0" dirty="0" smtClean="0">
                <a:solidFill>
                  <a:schemeClr val="bg1"/>
                </a:solidFill>
              </a:rPr>
              <a:t>2013 Full </a:t>
            </a:r>
            <a:r>
              <a:rPr lang="en-US" altLang="en-US" sz="2000" b="0" dirty="0" err="1" smtClean="0">
                <a:solidFill>
                  <a:schemeClr val="bg1"/>
                </a:solidFill>
              </a:rPr>
              <a:t>BaBar</a:t>
            </a:r>
            <a:r>
              <a:rPr lang="en-US" altLang="en-US" sz="2000" b="0" dirty="0" smtClean="0">
                <a:solidFill>
                  <a:schemeClr val="bg1"/>
                </a:solidFill>
              </a:rPr>
              <a:t> Detector PID Performance </a:t>
            </a:r>
            <a:endParaRPr lang="en-US" altLang="en-US" sz="2000" b="0" dirty="0">
              <a:solidFill>
                <a:schemeClr val="bg1"/>
              </a:solidFill>
            </a:endParaRPr>
          </a:p>
        </p:txBody>
      </p:sp>
      <p:sp>
        <p:nvSpPr>
          <p:cNvPr id="2" name="Footer Placeholder 1"/>
          <p:cNvSpPr>
            <a:spLocks noGrp="1"/>
          </p:cNvSpPr>
          <p:nvPr>
            <p:ph type="ftr" sz="quarter" idx="10"/>
          </p:nvPr>
        </p:nvSpPr>
        <p:spPr/>
        <p:txBody>
          <a:bodyPr/>
          <a:lstStyle/>
          <a:p>
            <a:r>
              <a:rPr lang="en-US" dirty="0"/>
              <a:t>DPF2017 FERMILAB                          Blair Ratcliff,  SLAC</a:t>
            </a:r>
            <a:endParaRPr lang="en-US" dirty="0">
              <a:solidFill>
                <a:schemeClr val="tx1"/>
              </a:solidFill>
            </a:endParaRPr>
          </a:p>
        </p:txBody>
      </p:sp>
      <p:sp>
        <p:nvSpPr>
          <p:cNvPr id="3" name="Slide Number Placeholder 2"/>
          <p:cNvSpPr>
            <a:spLocks noGrp="1"/>
          </p:cNvSpPr>
          <p:nvPr>
            <p:ph type="sldNum" sz="quarter" idx="11"/>
          </p:nvPr>
        </p:nvSpPr>
        <p:spPr/>
        <p:txBody>
          <a:bodyPr/>
          <a:lstStyle/>
          <a:p>
            <a:fld id="{5B748F42-CDE0-4901-ABEE-48193416656D}" type="slidenum">
              <a:rPr lang="en-US" smtClean="0"/>
              <a:t>6</a:t>
            </a:fld>
            <a:endParaRPr lang="en-US" dirty="0"/>
          </a:p>
        </p:txBody>
      </p:sp>
      <p:sp>
        <p:nvSpPr>
          <p:cNvPr id="13" name="TextBox 12"/>
          <p:cNvSpPr txBox="1"/>
          <p:nvPr/>
        </p:nvSpPr>
        <p:spPr>
          <a:xfrm>
            <a:off x="4953000" y="2667000"/>
            <a:ext cx="533400" cy="369332"/>
          </a:xfrm>
          <a:prstGeom prst="rect">
            <a:avLst/>
          </a:prstGeom>
          <a:noFill/>
        </p:spPr>
        <p:txBody>
          <a:bodyPr wrap="square" rtlCol="0">
            <a:spAutoFit/>
          </a:bodyPr>
          <a:lstStyle/>
          <a:p>
            <a:r>
              <a:rPr lang="en-US" dirty="0" smtClean="0"/>
              <a:t>K</a:t>
            </a:r>
            <a:endParaRPr lang="en-US" dirty="0"/>
          </a:p>
        </p:txBody>
      </p:sp>
      <p:sp>
        <p:nvSpPr>
          <p:cNvPr id="14" name="TextBox 13"/>
          <p:cNvSpPr txBox="1"/>
          <p:nvPr/>
        </p:nvSpPr>
        <p:spPr>
          <a:xfrm>
            <a:off x="7391400" y="2209800"/>
            <a:ext cx="838200" cy="307777"/>
          </a:xfrm>
          <a:prstGeom prst="rect">
            <a:avLst/>
          </a:prstGeom>
          <a:noFill/>
        </p:spPr>
        <p:txBody>
          <a:bodyPr wrap="square" rtlCol="0">
            <a:spAutoFit/>
          </a:bodyPr>
          <a:lstStyle/>
          <a:p>
            <a:r>
              <a:rPr lang="en-US" sz="1400" dirty="0" smtClean="0">
                <a:latin typeface="Symbol" panose="05050102010706020507" pitchFamily="18" charset="2"/>
              </a:rPr>
              <a:t>p</a:t>
            </a:r>
            <a:r>
              <a:rPr lang="en-US" sz="1400" dirty="0" smtClean="0"/>
              <a:t> as K</a:t>
            </a:r>
            <a:endParaRPr lang="en-US" sz="1400" dirty="0"/>
          </a:p>
        </p:txBody>
      </p:sp>
      <p:sp>
        <p:nvSpPr>
          <p:cNvPr id="16" name="TextBox 15"/>
          <p:cNvSpPr txBox="1"/>
          <p:nvPr/>
        </p:nvSpPr>
        <p:spPr>
          <a:xfrm>
            <a:off x="4953000" y="4226895"/>
            <a:ext cx="533400" cy="369332"/>
          </a:xfrm>
          <a:prstGeom prst="rect">
            <a:avLst/>
          </a:prstGeom>
          <a:noFill/>
        </p:spPr>
        <p:txBody>
          <a:bodyPr wrap="square" rtlCol="0">
            <a:spAutoFit/>
          </a:bodyPr>
          <a:lstStyle/>
          <a:p>
            <a:r>
              <a:rPr lang="en-US" dirty="0" smtClean="0">
                <a:latin typeface="Symbol" panose="05050102010706020507" pitchFamily="18" charset="2"/>
              </a:rPr>
              <a:t>p</a:t>
            </a:r>
            <a:endParaRPr lang="en-US" dirty="0">
              <a:latin typeface="Symbol" panose="05050102010706020507" pitchFamily="18" charset="2"/>
            </a:endParaRPr>
          </a:p>
        </p:txBody>
      </p:sp>
      <p:sp>
        <p:nvSpPr>
          <p:cNvPr id="17" name="TextBox 16"/>
          <p:cNvSpPr txBox="1"/>
          <p:nvPr/>
        </p:nvSpPr>
        <p:spPr>
          <a:xfrm>
            <a:off x="7391400" y="3579911"/>
            <a:ext cx="838200" cy="307777"/>
          </a:xfrm>
          <a:prstGeom prst="rect">
            <a:avLst/>
          </a:prstGeom>
          <a:noFill/>
        </p:spPr>
        <p:txBody>
          <a:bodyPr wrap="square" rtlCol="0">
            <a:spAutoFit/>
          </a:bodyPr>
          <a:lstStyle/>
          <a:p>
            <a:r>
              <a:rPr lang="en-US" sz="1400" dirty="0" smtClean="0">
                <a:latin typeface="Symbol" panose="05050102010706020507" pitchFamily="18" charset="2"/>
              </a:rPr>
              <a:t>K </a:t>
            </a:r>
            <a:r>
              <a:rPr lang="en-US" sz="1400" dirty="0" smtClean="0"/>
              <a:t>as </a:t>
            </a:r>
            <a:r>
              <a:rPr lang="en-US" sz="1400" dirty="0" smtClean="0">
                <a:latin typeface="Symbol" panose="05050102010706020507" pitchFamily="18" charset="2"/>
              </a:rPr>
              <a:t>p</a:t>
            </a:r>
            <a:endParaRPr lang="en-US" sz="1400" dirty="0">
              <a:latin typeface="Symbol" panose="05050102010706020507" pitchFamily="18" charset="2"/>
            </a:endParaRPr>
          </a:p>
        </p:txBody>
      </p:sp>
      <p:sp>
        <p:nvSpPr>
          <p:cNvPr id="18" name="TextBox 17"/>
          <p:cNvSpPr txBox="1"/>
          <p:nvPr/>
        </p:nvSpPr>
        <p:spPr>
          <a:xfrm>
            <a:off x="4533900" y="5672792"/>
            <a:ext cx="419100" cy="369332"/>
          </a:xfrm>
          <a:prstGeom prst="rect">
            <a:avLst/>
          </a:prstGeom>
          <a:noFill/>
        </p:spPr>
        <p:txBody>
          <a:bodyPr wrap="square" rtlCol="0">
            <a:spAutoFit/>
          </a:bodyPr>
          <a:lstStyle/>
          <a:p>
            <a:r>
              <a:rPr lang="en-US" dirty="0" smtClean="0"/>
              <a:t>p</a:t>
            </a:r>
            <a:endParaRPr lang="en-US" dirty="0"/>
          </a:p>
        </p:txBody>
      </p:sp>
      <p:sp>
        <p:nvSpPr>
          <p:cNvPr id="19" name="TextBox 18"/>
          <p:cNvSpPr txBox="1"/>
          <p:nvPr/>
        </p:nvSpPr>
        <p:spPr>
          <a:xfrm>
            <a:off x="7086600" y="5105400"/>
            <a:ext cx="723900" cy="307777"/>
          </a:xfrm>
          <a:prstGeom prst="rect">
            <a:avLst/>
          </a:prstGeom>
          <a:noFill/>
        </p:spPr>
        <p:txBody>
          <a:bodyPr wrap="square" rtlCol="0">
            <a:spAutoFit/>
          </a:bodyPr>
          <a:lstStyle/>
          <a:p>
            <a:r>
              <a:rPr lang="en-US" sz="1400" dirty="0" smtClean="0">
                <a:latin typeface="+mn-lt"/>
              </a:rPr>
              <a:t>K as p</a:t>
            </a:r>
            <a:endParaRPr lang="en-US" sz="1400" dirty="0"/>
          </a:p>
        </p:txBody>
      </p:sp>
      <p:sp>
        <p:nvSpPr>
          <p:cNvPr id="20" name="TextBox 19"/>
          <p:cNvSpPr txBox="1"/>
          <p:nvPr/>
        </p:nvSpPr>
        <p:spPr>
          <a:xfrm>
            <a:off x="609600" y="3726987"/>
            <a:ext cx="2743200" cy="1200329"/>
          </a:xfrm>
          <a:prstGeom prst="rect">
            <a:avLst/>
          </a:prstGeom>
          <a:noFill/>
        </p:spPr>
        <p:txBody>
          <a:bodyPr wrap="square" rtlCol="0">
            <a:spAutoFit/>
          </a:bodyPr>
          <a:lstStyle/>
          <a:p>
            <a:r>
              <a:rPr lang="en-US" dirty="0"/>
              <a:t> </a:t>
            </a:r>
            <a:r>
              <a:rPr lang="en-US" dirty="0" smtClean="0"/>
              <a:t>Four different ECOC (error correcting output code) selectors based on decision trees</a:t>
            </a:r>
            <a:endParaRPr lang="en-US" dirty="0"/>
          </a:p>
        </p:txBody>
      </p:sp>
      <p:cxnSp>
        <p:nvCxnSpPr>
          <p:cNvPr id="8" name="Straight Connector 7"/>
          <p:cNvCxnSpPr/>
          <p:nvPr/>
        </p:nvCxnSpPr>
        <p:spPr>
          <a:xfrm>
            <a:off x="381000" y="1905000"/>
            <a:ext cx="3352800"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p:nvPicPr>
        <p:blipFill>
          <a:blip r:embed="rId2"/>
          <a:stretch>
            <a:fillRect/>
          </a:stretch>
        </p:blipFill>
        <p:spPr>
          <a:xfrm>
            <a:off x="242887" y="1343025"/>
            <a:ext cx="9115425" cy="4629150"/>
          </a:xfrm>
          <a:prstGeom prst="rect">
            <a:avLst/>
          </a:prstGeom>
        </p:spPr>
      </p:pic>
    </p:spTree>
    <p:extLst>
      <p:ext uri="{BB962C8B-B14F-4D97-AF65-F5344CB8AC3E}">
        <p14:creationId xmlns:p14="http://schemas.microsoft.com/office/powerpoint/2010/main" val="3948698607"/>
      </p:ext>
    </p:extLst>
  </p:cSld>
  <p:clrMapOvr>
    <a:masterClrMapping/>
  </p:clrMapOvr>
  <p:transition advTm="3625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9601200" cy="452438"/>
          </a:xfrm>
          <a:prstGeom prst="rect">
            <a:avLst/>
          </a:prstGeom>
          <a:gradFill rotWithShape="1">
            <a:gsLst>
              <a:gs pos="0">
                <a:srgbClr val="00CCFF"/>
              </a:gs>
              <a:gs pos="100000">
                <a:srgbClr val="005E76"/>
              </a:gs>
            </a:gsLst>
            <a:lin ang="5400000" scaled="1"/>
          </a:gradFill>
          <a:extLst>
            <a:ext uri="{91240B29-F687-4F45-9708-019B960494DF}">
              <a14:hiddenLine xmlns:a14="http://schemas.microsoft.com/office/drawing/2010/main" w="12700">
                <a:solidFill>
                  <a:srgbClr val="006600"/>
                </a:solidFill>
                <a:miter lim="800000"/>
                <a:headEnd/>
                <a:tailEnd/>
              </a14:hiddenLine>
            </a:ext>
          </a:extLst>
        </p:spPr>
        <p:txBody>
          <a:bodyPr/>
          <a:lstStyle/>
          <a:p>
            <a:r>
              <a:rPr lang="en-US" altLang="en-US" sz="2800" dirty="0" smtClean="0">
                <a:solidFill>
                  <a:schemeClr val="bg1"/>
                </a:solidFill>
              </a:rPr>
              <a:t>Next Generation DIRCs</a:t>
            </a:r>
            <a:endParaRPr kumimoji="1" lang="en-US" altLang="en-US" sz="2800" dirty="0" smtClean="0">
              <a:solidFill>
                <a:schemeClr val="bg1"/>
              </a:solidFill>
            </a:endParaRPr>
          </a:p>
        </p:txBody>
      </p:sp>
      <p:sp>
        <p:nvSpPr>
          <p:cNvPr id="60419" name="Text Box 3"/>
          <p:cNvSpPr txBox="1">
            <a:spLocks noChangeArrowheads="1"/>
          </p:cNvSpPr>
          <p:nvPr/>
        </p:nvSpPr>
        <p:spPr bwMode="auto">
          <a:xfrm>
            <a:off x="304800" y="1600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spcBef>
                <a:spcPct val="50000"/>
              </a:spcBef>
            </a:pPr>
            <a:endParaRPr lang="en-US" altLang="en-US" sz="2400" b="0">
              <a:latin typeface="Symbol" pitchFamily="18" charset="2"/>
            </a:endParaRPr>
          </a:p>
        </p:txBody>
      </p:sp>
      <p:sp>
        <p:nvSpPr>
          <p:cNvPr id="3" name="Footer Placeholder 2"/>
          <p:cNvSpPr>
            <a:spLocks noGrp="1"/>
          </p:cNvSpPr>
          <p:nvPr>
            <p:ph type="ftr" sz="quarter" idx="10"/>
          </p:nvPr>
        </p:nvSpPr>
        <p:spPr/>
        <p:txBody>
          <a:bodyPr/>
          <a:lstStyle/>
          <a:p>
            <a:r>
              <a:rPr lang="en-US" dirty="0"/>
              <a:t>DPF2017 FERMILAB                          Blair Ratcliff,  SLAC</a:t>
            </a:r>
            <a:endParaRPr lang="en-US" dirty="0">
              <a:solidFill>
                <a:schemeClr val="tx1"/>
              </a:solidFill>
            </a:endParaRPr>
          </a:p>
        </p:txBody>
      </p:sp>
      <p:sp>
        <p:nvSpPr>
          <p:cNvPr id="4" name="Slide Number Placeholder 3"/>
          <p:cNvSpPr>
            <a:spLocks noGrp="1"/>
          </p:cNvSpPr>
          <p:nvPr>
            <p:ph type="sldNum" sz="quarter" idx="11"/>
          </p:nvPr>
        </p:nvSpPr>
        <p:spPr/>
        <p:txBody>
          <a:bodyPr/>
          <a:lstStyle/>
          <a:p>
            <a:fld id="{5B748F42-CDE0-4901-ABEE-48193416656D}" type="slidenum">
              <a:rPr lang="en-US" smtClean="0"/>
              <a:t>7</a:t>
            </a:fld>
            <a:endParaRPr lang="en-US" dirty="0"/>
          </a:p>
        </p:txBody>
      </p:sp>
      <p:sp>
        <p:nvSpPr>
          <p:cNvPr id="2" name="TextBox 1"/>
          <p:cNvSpPr txBox="1"/>
          <p:nvPr/>
        </p:nvSpPr>
        <p:spPr>
          <a:xfrm>
            <a:off x="533400" y="838200"/>
            <a:ext cx="80772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Modern DIRC designs typically utilize much faster  pixelated PMTs than </a:t>
            </a:r>
            <a:r>
              <a:rPr lang="en-US" sz="2400" dirty="0" err="1" smtClean="0"/>
              <a:t>BaBar</a:t>
            </a:r>
            <a:r>
              <a:rPr lang="en-US" sz="2400" dirty="0" smtClean="0"/>
              <a:t> with more (and smaller) pixels. (MCP-PMTs can operate inside a magnet)</a:t>
            </a:r>
          </a:p>
          <a:p>
            <a:endParaRPr lang="en-US" sz="2400" dirty="0" smtClean="0"/>
          </a:p>
          <a:p>
            <a:pPr marL="285750" indent="-285750">
              <a:buFont typeface="Arial" panose="020B0604020202020204" pitchFamily="34" charset="0"/>
              <a:buChar char="•"/>
            </a:pPr>
            <a:r>
              <a:rPr lang="en-US" sz="2400" dirty="0"/>
              <a:t>T</a:t>
            </a:r>
            <a:r>
              <a:rPr lang="en-US" sz="2400" dirty="0" smtClean="0"/>
              <a:t>ypically emphasize one or more time sensitive elements including; </a:t>
            </a:r>
          </a:p>
          <a:p>
            <a:pPr marL="914400" lvl="1" indent="-457200">
              <a:buFont typeface="+mj-lt"/>
              <a:buAutoNum type="arabicPeriod"/>
            </a:pPr>
            <a:r>
              <a:rPr lang="en-US" sz="2400" dirty="0"/>
              <a:t>T</a:t>
            </a:r>
            <a:r>
              <a:rPr lang="en-US" sz="2400" dirty="0" smtClean="0"/>
              <a:t>ime imaging of Cherenkov angles (via </a:t>
            </a:r>
            <a:r>
              <a:rPr lang="en-US" sz="2400" dirty="0" err="1" smtClean="0"/>
              <a:t>T</a:t>
            </a:r>
            <a:r>
              <a:rPr lang="en-US" sz="2400" baseline="-25000" dirty="0" err="1" smtClean="0"/>
              <a:t>p</a:t>
            </a:r>
            <a:r>
              <a:rPr lang="en-US" sz="2400" dirty="0" smtClean="0"/>
              <a:t>), </a:t>
            </a:r>
            <a:endParaRPr lang="en-US" sz="2400" dirty="0" smtClean="0"/>
          </a:p>
          <a:p>
            <a:pPr marL="914400" lvl="1" indent="-457200">
              <a:buFont typeface="+mj-lt"/>
              <a:buAutoNum type="arabicPeriod"/>
            </a:pPr>
            <a:r>
              <a:rPr lang="en-US" sz="2400" dirty="0"/>
              <a:t>C</a:t>
            </a:r>
            <a:r>
              <a:rPr lang="en-US" sz="2400" dirty="0" smtClean="0"/>
              <a:t>hromatic correction photon by photon (via </a:t>
            </a:r>
            <a:r>
              <a:rPr lang="en-US" sz="2400" dirty="0" err="1"/>
              <a:t>T</a:t>
            </a:r>
            <a:r>
              <a:rPr lang="en-US" sz="2400" baseline="-25000" dirty="0" err="1"/>
              <a:t>p</a:t>
            </a:r>
            <a:r>
              <a:rPr lang="en-US" sz="2400" dirty="0" smtClean="0"/>
              <a:t>),</a:t>
            </a:r>
            <a:endParaRPr lang="en-US" sz="2400" dirty="0" smtClean="0"/>
          </a:p>
          <a:p>
            <a:pPr marL="914400" lvl="1" indent="-457200">
              <a:buFont typeface="+mj-lt"/>
              <a:buAutoNum type="arabicPeriod"/>
            </a:pPr>
            <a:r>
              <a:rPr lang="en-US" sz="2400" dirty="0" smtClean="0"/>
              <a:t>TOF of particle. </a:t>
            </a:r>
            <a:endParaRPr lang="en-US" dirty="0" smtClean="0"/>
          </a:p>
        </p:txBody>
      </p:sp>
    </p:spTree>
    <p:extLst>
      <p:ext uri="{BB962C8B-B14F-4D97-AF65-F5344CB8AC3E}">
        <p14:creationId xmlns:p14="http://schemas.microsoft.com/office/powerpoint/2010/main" val="244721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9601200" cy="452438"/>
          </a:xfrm>
          <a:prstGeom prst="rect">
            <a:avLst/>
          </a:prstGeom>
          <a:gradFill rotWithShape="1">
            <a:gsLst>
              <a:gs pos="0">
                <a:srgbClr val="00CCFF"/>
              </a:gs>
              <a:gs pos="100000">
                <a:srgbClr val="005E76"/>
              </a:gs>
            </a:gsLst>
            <a:lin ang="5400000" scaled="1"/>
          </a:gradFill>
          <a:extLst>
            <a:ext uri="{91240B29-F687-4F45-9708-019B960494DF}">
              <a14:hiddenLine xmlns:a14="http://schemas.microsoft.com/office/drawing/2010/main" w="12700">
                <a:solidFill>
                  <a:srgbClr val="006600"/>
                </a:solidFill>
                <a:miter lim="800000"/>
                <a:headEnd/>
                <a:tailEnd/>
              </a14:hiddenLine>
            </a:ext>
          </a:extLst>
        </p:spPr>
        <p:txBody>
          <a:bodyPr/>
          <a:lstStyle/>
          <a:p>
            <a:r>
              <a:rPr lang="en-US" altLang="en-US" sz="2800" dirty="0" smtClean="0">
                <a:solidFill>
                  <a:schemeClr val="bg1"/>
                </a:solidFill>
              </a:rPr>
              <a:t> E.G., Modern DIRC Counters for B Factories</a:t>
            </a:r>
            <a:endParaRPr kumimoji="1" lang="en-US" altLang="en-US" sz="2800" dirty="0" smtClean="0">
              <a:solidFill>
                <a:schemeClr val="bg1"/>
              </a:solidFill>
            </a:endParaRPr>
          </a:p>
        </p:txBody>
      </p:sp>
      <p:sp>
        <p:nvSpPr>
          <p:cNvPr id="60419" name="Text Box 3"/>
          <p:cNvSpPr txBox="1">
            <a:spLocks noChangeArrowheads="1"/>
          </p:cNvSpPr>
          <p:nvPr/>
        </p:nvSpPr>
        <p:spPr bwMode="auto">
          <a:xfrm>
            <a:off x="304800" y="1600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spcBef>
                <a:spcPct val="50000"/>
              </a:spcBef>
            </a:pPr>
            <a:endParaRPr lang="en-US" altLang="en-US" sz="2400" b="0">
              <a:latin typeface="Symbol" pitchFamily="18" charset="2"/>
            </a:endParaRPr>
          </a:p>
        </p:txBody>
      </p:sp>
      <p:sp>
        <p:nvSpPr>
          <p:cNvPr id="3" name="Footer Placeholder 2"/>
          <p:cNvSpPr>
            <a:spLocks noGrp="1"/>
          </p:cNvSpPr>
          <p:nvPr>
            <p:ph type="ftr" sz="quarter" idx="10"/>
          </p:nvPr>
        </p:nvSpPr>
        <p:spPr/>
        <p:txBody>
          <a:bodyPr/>
          <a:lstStyle/>
          <a:p>
            <a:r>
              <a:rPr lang="en-US" dirty="0"/>
              <a:t>DPF2017 FERMILAB                          Blair Ratcliff,  SLAC</a:t>
            </a:r>
            <a:endParaRPr lang="en-US" dirty="0">
              <a:solidFill>
                <a:schemeClr val="tx1"/>
              </a:solidFill>
            </a:endParaRPr>
          </a:p>
        </p:txBody>
      </p:sp>
      <p:sp>
        <p:nvSpPr>
          <p:cNvPr id="4" name="Slide Number Placeholder 3"/>
          <p:cNvSpPr>
            <a:spLocks noGrp="1"/>
          </p:cNvSpPr>
          <p:nvPr>
            <p:ph type="sldNum" sz="quarter" idx="11"/>
          </p:nvPr>
        </p:nvSpPr>
        <p:spPr/>
        <p:txBody>
          <a:bodyPr/>
          <a:lstStyle/>
          <a:p>
            <a:fld id="{5B748F42-CDE0-4901-ABEE-48193416656D}" type="slidenum">
              <a:rPr lang="en-US" smtClean="0"/>
              <a:t>8</a:t>
            </a:fld>
            <a:endParaRPr lang="en-US" dirty="0"/>
          </a:p>
        </p:txBody>
      </p:sp>
      <p:pic>
        <p:nvPicPr>
          <p:cNvPr id="106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7977"/>
            <a:ext cx="444027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19600" y="1210385"/>
            <a:ext cx="5105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Compact device with PID performance similar to </a:t>
            </a:r>
            <a:r>
              <a:rPr lang="en-US" dirty="0" err="1" smtClean="0"/>
              <a:t>BaBar</a:t>
            </a:r>
            <a:r>
              <a:rPr lang="en-US" dirty="0" smtClean="0"/>
              <a:t> DIRC.</a:t>
            </a:r>
          </a:p>
          <a:p>
            <a:pPr marL="285750" indent="-285750">
              <a:buFont typeface="Arial" panose="020B0604020202020204" pitchFamily="34" charset="0"/>
              <a:buChar char="•"/>
            </a:pPr>
            <a:r>
              <a:rPr lang="en-US" dirty="0" smtClean="0"/>
              <a:t>3-d readout emphasizing </a:t>
            </a:r>
            <a:r>
              <a:rPr lang="en-US" dirty="0" err="1"/>
              <a:t>T</a:t>
            </a:r>
            <a:r>
              <a:rPr lang="en-US" baseline="-25000" dirty="0" err="1"/>
              <a:t>p</a:t>
            </a:r>
            <a:r>
              <a:rPr lang="en-US" baseline="-25000" dirty="0"/>
              <a:t> </a:t>
            </a:r>
            <a:r>
              <a:rPr lang="en-US" dirty="0" smtClean="0"/>
              <a:t>with </a:t>
            </a:r>
            <a:r>
              <a:rPr lang="en-US" dirty="0" smtClean="0"/>
              <a:t>~100ns timing/photon</a:t>
            </a:r>
          </a:p>
          <a:p>
            <a:pPr marL="285750" indent="-285750">
              <a:buFont typeface="Arial" panose="020B0604020202020204" pitchFamily="34" charset="0"/>
              <a:buChar char="•"/>
            </a:pPr>
            <a:r>
              <a:rPr lang="en-US" dirty="0" smtClean="0"/>
              <a:t>Challenging Reconstruction- many ambiguities and multivariate PID separation</a:t>
            </a:r>
          </a:p>
          <a:p>
            <a:pPr marL="285750" indent="-285750">
              <a:buFont typeface="Arial" panose="020B0604020202020204" pitchFamily="34" charset="0"/>
              <a:buChar char="•"/>
            </a:pPr>
            <a:r>
              <a:rPr lang="en-US" dirty="0" smtClean="0"/>
              <a:t>Commissioning now. Phase 2 operations soon.</a:t>
            </a:r>
            <a:endParaRPr lang="en-US" dirty="0"/>
          </a:p>
        </p:txBody>
      </p:sp>
      <p:sp>
        <p:nvSpPr>
          <p:cNvPr id="7" name="Rectangle 6"/>
          <p:cNvSpPr/>
          <p:nvPr/>
        </p:nvSpPr>
        <p:spPr>
          <a:xfrm>
            <a:off x="4800600" y="569474"/>
            <a:ext cx="3124200" cy="367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bg1"/>
                </a:solidFill>
              </a:rPr>
              <a:t>TOP Counter at BELLE-II</a:t>
            </a:r>
            <a:endParaRPr lang="en-US" dirty="0"/>
          </a:p>
        </p:txBody>
      </p:sp>
      <p:pic>
        <p:nvPicPr>
          <p:cNvPr id="12" name="Content Placeholder 3"/>
          <p:cNvPicPr>
            <a:picLocks noChangeAspect="1"/>
          </p:cNvPicPr>
          <p:nvPr/>
        </p:nvPicPr>
        <p:blipFill rotWithShape="1">
          <a:blip r:embed="rId3"/>
          <a:srcRect l="-254" r="-621"/>
          <a:stretch/>
        </p:blipFill>
        <p:spPr>
          <a:xfrm>
            <a:off x="304800" y="3676073"/>
            <a:ext cx="2479291" cy="3124200"/>
          </a:xfrm>
          <a:prstGeom prst="rect">
            <a:avLst/>
          </a:prstGeom>
        </p:spPr>
      </p:pic>
      <p:sp>
        <p:nvSpPr>
          <p:cNvPr id="13" name="Rectangle 12"/>
          <p:cNvSpPr/>
          <p:nvPr/>
        </p:nvSpPr>
        <p:spPr>
          <a:xfrm>
            <a:off x="4572000" y="3447813"/>
            <a:ext cx="3124200" cy="367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smtClean="0">
                <a:solidFill>
                  <a:schemeClr val="bg1"/>
                </a:solidFill>
              </a:rPr>
              <a:t>FDIRC </a:t>
            </a:r>
            <a:endParaRPr lang="en-US" dirty="0"/>
          </a:p>
        </p:txBody>
      </p:sp>
      <p:sp>
        <p:nvSpPr>
          <p:cNvPr id="14" name="TextBox 13"/>
          <p:cNvSpPr txBox="1"/>
          <p:nvPr/>
        </p:nvSpPr>
        <p:spPr>
          <a:xfrm>
            <a:off x="2809228" y="4105985"/>
            <a:ext cx="6410971"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3-D readout device emphasizing angular reconstruction.</a:t>
            </a:r>
          </a:p>
          <a:p>
            <a:r>
              <a:rPr lang="en-US" dirty="0" smtClean="0"/>
              <a:t>     position </a:t>
            </a:r>
            <a:r>
              <a:rPr lang="en-US" dirty="0"/>
              <a:t>r</a:t>
            </a:r>
            <a:r>
              <a:rPr lang="en-US" dirty="0" smtClean="0"/>
              <a:t>eadout and chromatic correction. </a:t>
            </a:r>
          </a:p>
          <a:p>
            <a:pPr marL="285750" indent="-285750">
              <a:buFont typeface="Arial" panose="020B0604020202020204" pitchFamily="34" charset="0"/>
              <a:buChar char="•"/>
            </a:pPr>
            <a:r>
              <a:rPr lang="en-US" dirty="0"/>
              <a:t>Timing used to correct chromaticity, resolve ambiguities, separate signal from background, and provide modest separation performance </a:t>
            </a:r>
            <a:r>
              <a:rPr lang="en-US" dirty="0" smtClean="0"/>
              <a:t>improvement in </a:t>
            </a:r>
            <a:r>
              <a:rPr lang="en-US" dirty="0" err="1"/>
              <a:t>T</a:t>
            </a:r>
            <a:r>
              <a:rPr lang="en-US" baseline="-25000" dirty="0" err="1"/>
              <a:t>p</a:t>
            </a:r>
            <a:r>
              <a:rPr lang="en-US" baseline="-25000" dirty="0"/>
              <a:t> </a:t>
            </a:r>
            <a:r>
              <a:rPr lang="en-US" dirty="0" smtClean="0"/>
              <a:t>/</a:t>
            </a:r>
            <a:r>
              <a:rPr lang="en-US" dirty="0" smtClean="0"/>
              <a:t>TOF. </a:t>
            </a:r>
          </a:p>
        </p:txBody>
      </p:sp>
    </p:spTree>
    <p:extLst>
      <p:ext uri="{BB962C8B-B14F-4D97-AF65-F5344CB8AC3E}">
        <p14:creationId xmlns:p14="http://schemas.microsoft.com/office/powerpoint/2010/main" val="1547705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9601200" cy="452438"/>
          </a:xfrm>
          <a:prstGeom prst="rect">
            <a:avLst/>
          </a:prstGeom>
          <a:gradFill rotWithShape="1">
            <a:gsLst>
              <a:gs pos="0">
                <a:srgbClr val="00CCFF"/>
              </a:gs>
              <a:gs pos="100000">
                <a:srgbClr val="005E76"/>
              </a:gs>
            </a:gsLst>
            <a:lin ang="5400000" scaled="1"/>
          </a:gradFill>
          <a:extLst>
            <a:ext uri="{91240B29-F687-4F45-9708-019B960494DF}">
              <a14:hiddenLine xmlns:a14="http://schemas.microsoft.com/office/drawing/2010/main" w="12700">
                <a:solidFill>
                  <a:srgbClr val="006600"/>
                </a:solidFill>
                <a:miter lim="800000"/>
                <a:headEnd/>
                <a:tailEnd/>
              </a14:hiddenLine>
            </a:ext>
          </a:extLst>
        </p:spPr>
        <p:txBody>
          <a:bodyPr/>
          <a:lstStyle/>
          <a:p>
            <a:r>
              <a:rPr lang="en-US" altLang="en-US" sz="2800" dirty="0" smtClean="0">
                <a:solidFill>
                  <a:schemeClr val="bg1"/>
                </a:solidFill>
              </a:rPr>
              <a:t>E.G., Modern DIRC Counters in Nuclear Physics Experiments</a:t>
            </a:r>
            <a:endParaRPr kumimoji="1" lang="en-US" altLang="en-US" sz="2800" dirty="0" smtClean="0">
              <a:solidFill>
                <a:schemeClr val="bg1"/>
              </a:solidFill>
            </a:endParaRPr>
          </a:p>
        </p:txBody>
      </p:sp>
      <p:sp>
        <p:nvSpPr>
          <p:cNvPr id="60419" name="Text Box 3"/>
          <p:cNvSpPr txBox="1">
            <a:spLocks noChangeArrowheads="1"/>
          </p:cNvSpPr>
          <p:nvPr/>
        </p:nvSpPr>
        <p:spPr bwMode="auto">
          <a:xfrm>
            <a:off x="304800" y="1600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b="1">
                <a:solidFill>
                  <a:schemeClr val="tx1"/>
                </a:solidFill>
                <a:latin typeface="Times New Roman" pitchFamily="18" charset="0"/>
              </a:defRPr>
            </a:lvl1pPr>
            <a:lvl2pPr marL="742950" indent="-285750" algn="ctr" eaLnBrk="0" hangingPunct="0">
              <a:defRPr b="1">
                <a:solidFill>
                  <a:schemeClr val="tx1"/>
                </a:solidFill>
                <a:latin typeface="Times New Roman" pitchFamily="18" charset="0"/>
              </a:defRPr>
            </a:lvl2pPr>
            <a:lvl3pPr marL="1143000" indent="-228600" algn="ctr" eaLnBrk="0" hangingPunct="0">
              <a:defRPr b="1">
                <a:solidFill>
                  <a:schemeClr val="tx1"/>
                </a:solidFill>
                <a:latin typeface="Times New Roman" pitchFamily="18" charset="0"/>
              </a:defRPr>
            </a:lvl3pPr>
            <a:lvl4pPr marL="1600200" indent="-228600" algn="ctr" eaLnBrk="0" hangingPunct="0">
              <a:defRPr b="1">
                <a:solidFill>
                  <a:schemeClr val="tx1"/>
                </a:solidFill>
                <a:latin typeface="Times New Roman" pitchFamily="18" charset="0"/>
              </a:defRPr>
            </a:lvl4pPr>
            <a:lvl5pPr marL="2057400" indent="-228600" algn="ctr"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spcBef>
                <a:spcPct val="50000"/>
              </a:spcBef>
            </a:pPr>
            <a:endParaRPr lang="en-US" altLang="en-US" sz="2400" b="0">
              <a:latin typeface="Symbol" pitchFamily="18" charset="2"/>
            </a:endParaRPr>
          </a:p>
        </p:txBody>
      </p:sp>
      <p:sp>
        <p:nvSpPr>
          <p:cNvPr id="3" name="Footer Placeholder 2"/>
          <p:cNvSpPr>
            <a:spLocks noGrp="1"/>
          </p:cNvSpPr>
          <p:nvPr>
            <p:ph type="ftr" sz="quarter" idx="10"/>
          </p:nvPr>
        </p:nvSpPr>
        <p:spPr/>
        <p:txBody>
          <a:bodyPr/>
          <a:lstStyle/>
          <a:p>
            <a:r>
              <a:rPr lang="en-US" dirty="0"/>
              <a:t>DPF2017 FERMILAB                          Blair Ratcliff,  SLAC</a:t>
            </a:r>
            <a:endParaRPr lang="en-US" dirty="0">
              <a:solidFill>
                <a:schemeClr val="tx1"/>
              </a:solidFill>
            </a:endParaRPr>
          </a:p>
        </p:txBody>
      </p:sp>
      <p:sp>
        <p:nvSpPr>
          <p:cNvPr id="4" name="Slide Number Placeholder 3"/>
          <p:cNvSpPr>
            <a:spLocks noGrp="1"/>
          </p:cNvSpPr>
          <p:nvPr>
            <p:ph type="sldNum" sz="quarter" idx="11"/>
          </p:nvPr>
        </p:nvSpPr>
        <p:spPr/>
        <p:txBody>
          <a:bodyPr/>
          <a:lstStyle/>
          <a:p>
            <a:fld id="{5B748F42-CDE0-4901-ABEE-48193416656D}" type="slidenum">
              <a:rPr lang="en-US" smtClean="0"/>
              <a:t>9</a:t>
            </a:fld>
            <a:endParaRPr lang="en-US" dirty="0"/>
          </a:p>
        </p:txBody>
      </p:sp>
      <p:sp>
        <p:nvSpPr>
          <p:cNvPr id="2" name="Rectangle 1"/>
          <p:cNvSpPr/>
          <p:nvPr/>
        </p:nvSpPr>
        <p:spPr>
          <a:xfrm>
            <a:off x="5739493" y="754797"/>
            <a:ext cx="3588657" cy="2031325"/>
          </a:xfrm>
          <a:prstGeom prst="rect">
            <a:avLst/>
          </a:prstGeom>
        </p:spPr>
        <p:txBody>
          <a:bodyPr wrap="square">
            <a:spAutoFit/>
          </a:bodyPr>
          <a:lstStyle/>
          <a:p>
            <a:endParaRPr lang="en-GB" dirty="0" smtClean="0"/>
          </a:p>
          <a:p>
            <a:pPr marL="285750" indent="-285750">
              <a:buFont typeface="Wingdings" panose="05000000000000000000" pitchFamily="2" charset="2"/>
              <a:buChar char="§"/>
            </a:pPr>
            <a:r>
              <a:rPr lang="en-GB" dirty="0" smtClean="0"/>
              <a:t>Particle ID with DIRC </a:t>
            </a:r>
            <a:r>
              <a:rPr lang="en-GB" dirty="0" err="1" smtClean="0"/>
              <a:t>barboxes</a:t>
            </a:r>
            <a:r>
              <a:rPr lang="en-GB" dirty="0" smtClean="0"/>
              <a:t> and FDIRC-like readout.</a:t>
            </a:r>
          </a:p>
          <a:p>
            <a:pPr marL="285750" indent="-285750">
              <a:buFont typeface="Wingdings" panose="05000000000000000000" pitchFamily="2" charset="2"/>
              <a:buChar char="§"/>
            </a:pPr>
            <a:r>
              <a:rPr lang="en-GB" dirty="0" smtClean="0"/>
              <a:t>Final design uses 4 </a:t>
            </a:r>
            <a:r>
              <a:rPr lang="en-GB" dirty="0" err="1" smtClean="0"/>
              <a:t>BaBar</a:t>
            </a:r>
            <a:r>
              <a:rPr lang="en-GB" dirty="0" smtClean="0"/>
              <a:t> </a:t>
            </a:r>
            <a:r>
              <a:rPr lang="en-GB" dirty="0" err="1" smtClean="0"/>
              <a:t>Barboxes</a:t>
            </a:r>
            <a:r>
              <a:rPr lang="en-GB" dirty="0" smtClean="0"/>
              <a:t>, which will be transported very soon to JLAB</a:t>
            </a:r>
            <a:endParaRPr lang="en-US" dirty="0"/>
          </a:p>
        </p:txBody>
      </p:sp>
      <p:pic>
        <p:nvPicPr>
          <p:cNvPr id="6" name="Picture 5"/>
          <p:cNvPicPr>
            <a:picLocks noChangeAspect="1"/>
          </p:cNvPicPr>
          <p:nvPr/>
        </p:nvPicPr>
        <p:blipFill>
          <a:blip r:embed="rId2"/>
          <a:stretch>
            <a:fillRect/>
          </a:stretch>
        </p:blipFill>
        <p:spPr>
          <a:xfrm>
            <a:off x="533400" y="866715"/>
            <a:ext cx="4582151" cy="2696827"/>
          </a:xfrm>
          <a:prstGeom prst="rect">
            <a:avLst/>
          </a:prstGeom>
        </p:spPr>
      </p:pic>
      <p:pic>
        <p:nvPicPr>
          <p:cNvPr id="7" name="Picture 6"/>
          <p:cNvPicPr>
            <a:picLocks noChangeAspect="1"/>
          </p:cNvPicPr>
          <p:nvPr/>
        </p:nvPicPr>
        <p:blipFill>
          <a:blip r:embed="rId3"/>
          <a:stretch>
            <a:fillRect/>
          </a:stretch>
        </p:blipFill>
        <p:spPr>
          <a:xfrm>
            <a:off x="457200" y="3796342"/>
            <a:ext cx="4267200" cy="2543541"/>
          </a:xfrm>
          <a:prstGeom prst="rect">
            <a:avLst/>
          </a:prstGeom>
        </p:spPr>
      </p:pic>
      <p:pic>
        <p:nvPicPr>
          <p:cNvPr id="8" name="Picture 7"/>
          <p:cNvPicPr>
            <a:picLocks noChangeAspect="1"/>
          </p:cNvPicPr>
          <p:nvPr/>
        </p:nvPicPr>
        <p:blipFill>
          <a:blip r:embed="rId4"/>
          <a:stretch>
            <a:fillRect/>
          </a:stretch>
        </p:blipFill>
        <p:spPr>
          <a:xfrm>
            <a:off x="5562600" y="4393719"/>
            <a:ext cx="3048000" cy="2179369"/>
          </a:xfrm>
          <a:prstGeom prst="rect">
            <a:avLst/>
          </a:prstGeom>
        </p:spPr>
      </p:pic>
      <p:sp>
        <p:nvSpPr>
          <p:cNvPr id="9" name="Rectangle 8"/>
          <p:cNvSpPr/>
          <p:nvPr/>
        </p:nvSpPr>
        <p:spPr>
          <a:xfrm>
            <a:off x="4455674" y="6204467"/>
            <a:ext cx="1319753" cy="30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PANDA</a:t>
            </a:r>
            <a:endParaRPr lang="en-US" dirty="0"/>
          </a:p>
        </p:txBody>
      </p:sp>
      <p:sp>
        <p:nvSpPr>
          <p:cNvPr id="10" name="Rectangle 9"/>
          <p:cNvSpPr/>
          <p:nvPr/>
        </p:nvSpPr>
        <p:spPr>
          <a:xfrm>
            <a:off x="6400800" y="3958338"/>
            <a:ext cx="152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½ Barrel</a:t>
            </a:r>
            <a:endParaRPr lang="en-US" dirty="0"/>
          </a:p>
        </p:txBody>
      </p:sp>
      <p:sp>
        <p:nvSpPr>
          <p:cNvPr id="12" name="Rectangle 11"/>
          <p:cNvSpPr/>
          <p:nvPr/>
        </p:nvSpPr>
        <p:spPr>
          <a:xfrm>
            <a:off x="4724400" y="5181600"/>
            <a:ext cx="1051027"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TDR</a:t>
            </a:r>
          </a:p>
          <a:p>
            <a:pPr algn="ctr"/>
            <a:r>
              <a:rPr lang="en-US" dirty="0" smtClean="0"/>
              <a:t>7/17</a:t>
            </a:r>
            <a:endParaRPr lang="en-US" dirty="0"/>
          </a:p>
        </p:txBody>
      </p:sp>
    </p:spTree>
    <p:extLst>
      <p:ext uri="{BB962C8B-B14F-4D97-AF65-F5344CB8AC3E}">
        <p14:creationId xmlns:p14="http://schemas.microsoft.com/office/powerpoint/2010/main" val="5232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00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00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00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00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Office\Templates\kaon2001_schwiening.pot</Template>
  <TotalTime>177001</TotalTime>
  <Words>785</Words>
  <Application>Microsoft Office PowerPoint</Application>
  <PresentationFormat>Custom</PresentationFormat>
  <Paragraphs>131</Paragraphs>
  <Slides>14</Slides>
  <Notes>4</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14</vt:i4>
      </vt:variant>
    </vt:vector>
  </HeadingPairs>
  <TitlesOfParts>
    <vt:vector size="34" baseType="lpstr">
      <vt:lpstr>Arial</vt:lpstr>
      <vt:lpstr>Calibri</vt:lpstr>
      <vt:lpstr>Calibri Light</vt:lpstr>
      <vt:lpstr>StarBats</vt:lpstr>
      <vt:lpstr>Symbol</vt:lpstr>
      <vt:lpstr>Times</vt:lpstr>
      <vt:lpstr>Times CY</vt:lpstr>
      <vt:lpstr>Times New Roman</vt:lpstr>
      <vt:lpstr>Verdana</vt:lpstr>
      <vt:lpstr>Wingdings</vt:lpstr>
      <vt:lpstr>Standard2</vt:lpstr>
      <vt:lpstr>8_Custom Design</vt:lpstr>
      <vt:lpstr>7_Custom Design</vt:lpstr>
      <vt:lpstr>6_Custom Design</vt:lpstr>
      <vt:lpstr>5_Custom Design</vt:lpstr>
      <vt:lpstr>4_Custom Design</vt:lpstr>
      <vt:lpstr>3_Custom Design</vt:lpstr>
      <vt:lpstr>2_Custom Design</vt:lpstr>
      <vt:lpstr>1_Custom Design</vt:lpstr>
      <vt:lpstr>Custom Design</vt:lpstr>
      <vt:lpstr>PowerPoint Presentation</vt:lpstr>
      <vt:lpstr>PowerPoint Presentation</vt:lpstr>
      <vt:lpstr>PowerPoint Presentation</vt:lpstr>
      <vt:lpstr>The first (laser) ring image in a long bar- Page from my log book 5/93</vt:lpstr>
      <vt:lpstr>PowerPoint Presentation</vt:lpstr>
      <vt:lpstr>PowerPoint Presentation</vt:lpstr>
      <vt:lpstr>Next Generation DIRCs</vt:lpstr>
      <vt:lpstr> E.G., Modern DIRC Counters for B Factories</vt:lpstr>
      <vt:lpstr>E.G., Modern DIRC Counters in Nuclear Physics Experiments</vt:lpstr>
      <vt:lpstr>PowerPoint Presentation</vt:lpstr>
      <vt:lpstr>DIRC BarBox Assembly</vt:lpstr>
      <vt:lpstr>DIRC Installation into BaBar</vt:lpstr>
      <vt:lpstr>Photon Detector and Electronics </vt:lpstr>
      <vt:lpstr>Software, Mechanical Design, and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talk 2001</dc:title>
  <dc:creator>Joe Schwiening</dc:creator>
  <cp:lastModifiedBy>Ratcliff, Blair N.</cp:lastModifiedBy>
  <cp:revision>412</cp:revision>
  <cp:lastPrinted>2001-11-03T03:58:33Z</cp:lastPrinted>
  <dcterms:created xsi:type="dcterms:W3CDTF">2001-10-22T18:33:03Z</dcterms:created>
  <dcterms:modified xsi:type="dcterms:W3CDTF">2017-08-04T12:38:45Z</dcterms:modified>
</cp:coreProperties>
</file>