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42"/>
  </p:notesMasterIdLst>
  <p:sldIdLst>
    <p:sldId id="316" r:id="rId2"/>
    <p:sldId id="317" r:id="rId3"/>
    <p:sldId id="388" r:id="rId4"/>
    <p:sldId id="389" r:id="rId5"/>
    <p:sldId id="400" r:id="rId6"/>
    <p:sldId id="390" r:id="rId7"/>
    <p:sldId id="391" r:id="rId8"/>
    <p:sldId id="392" r:id="rId9"/>
    <p:sldId id="394" r:id="rId10"/>
    <p:sldId id="395" r:id="rId11"/>
    <p:sldId id="401" r:id="rId12"/>
    <p:sldId id="374" r:id="rId13"/>
    <p:sldId id="325" r:id="rId14"/>
    <p:sldId id="318" r:id="rId15"/>
    <p:sldId id="369" r:id="rId16"/>
    <p:sldId id="324" r:id="rId17"/>
    <p:sldId id="396" r:id="rId18"/>
    <p:sldId id="407" r:id="rId19"/>
    <p:sldId id="397" r:id="rId20"/>
    <p:sldId id="415" r:id="rId21"/>
    <p:sldId id="416" r:id="rId22"/>
    <p:sldId id="420" r:id="rId23"/>
    <p:sldId id="413" r:id="rId24"/>
    <p:sldId id="414" r:id="rId25"/>
    <p:sldId id="402" r:id="rId26"/>
    <p:sldId id="419" r:id="rId27"/>
    <p:sldId id="403" r:id="rId28"/>
    <p:sldId id="405" r:id="rId29"/>
    <p:sldId id="406" r:id="rId30"/>
    <p:sldId id="342" r:id="rId31"/>
    <p:sldId id="343" r:id="rId32"/>
    <p:sldId id="345" r:id="rId33"/>
    <p:sldId id="371" r:id="rId34"/>
    <p:sldId id="425" r:id="rId35"/>
    <p:sldId id="422" r:id="rId36"/>
    <p:sldId id="353" r:id="rId37"/>
    <p:sldId id="418" r:id="rId38"/>
    <p:sldId id="417" r:id="rId39"/>
    <p:sldId id="411" r:id="rId40"/>
    <p:sldId id="42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Procario"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737"/>
    <a:srgbClr val="008000"/>
    <a:srgbClr val="367317"/>
    <a:srgbClr val="6E8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96252" autoAdjust="0"/>
  </p:normalViewPr>
  <p:slideViewPr>
    <p:cSldViewPr>
      <p:cViewPr varScale="1">
        <p:scale>
          <a:sx n="72" d="100"/>
          <a:sy n="72" d="100"/>
        </p:scale>
        <p:origin x="1512"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A0D04-B143-471E-9284-339B5C8AF62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AC7F0A2-03CD-43D2-8476-4CF7751662A7}">
      <dgm:prSet phldrT="[Text]"/>
      <dgm:spPr>
        <a:solidFill>
          <a:schemeClr val="accent3"/>
        </a:solidFill>
        <a:ln>
          <a:solidFill>
            <a:schemeClr val="accent3"/>
          </a:solidFill>
        </a:ln>
      </dgm:spPr>
      <dgm:t>
        <a:bodyPr/>
        <a:lstStyle/>
        <a:p>
          <a:r>
            <a:rPr lang="en-US" b="1" dirty="0" smtClean="0">
              <a:solidFill>
                <a:schemeClr val="bg1"/>
              </a:solidFill>
            </a:rPr>
            <a:t>Pre-review</a:t>
          </a:r>
          <a:endParaRPr lang="en-US" b="1" dirty="0">
            <a:solidFill>
              <a:schemeClr val="bg1"/>
            </a:solidFill>
          </a:endParaRPr>
        </a:p>
      </dgm:t>
    </dgm:pt>
    <dgm:pt modelId="{E4AA57F7-17E4-4687-9BBD-1CCF17612862}" type="parTrans" cxnId="{D97A0EFD-D6A2-4ABA-BCBF-D5A8F349C1A2}">
      <dgm:prSet/>
      <dgm:spPr/>
      <dgm:t>
        <a:bodyPr/>
        <a:lstStyle/>
        <a:p>
          <a:endParaRPr lang="en-US"/>
        </a:p>
      </dgm:t>
    </dgm:pt>
    <dgm:pt modelId="{3B8331C7-85D2-492E-A96A-6A64F2B50112}" type="sibTrans" cxnId="{D97A0EFD-D6A2-4ABA-BCBF-D5A8F349C1A2}">
      <dgm:prSet/>
      <dgm:spPr/>
      <dgm:t>
        <a:bodyPr/>
        <a:lstStyle/>
        <a:p>
          <a:endParaRPr lang="en-US"/>
        </a:p>
      </dgm:t>
    </dgm:pt>
    <dgm:pt modelId="{FF527F21-E542-4F24-BB79-2F3E56F338DE}">
      <dgm:prSet phldrT="[Text]" custT="1"/>
      <dgm:spPr>
        <a:noFill/>
        <a:ln>
          <a:solidFill>
            <a:schemeClr val="accent3"/>
          </a:solidFill>
        </a:ln>
      </dgm:spPr>
      <dgm:t>
        <a:bodyPr/>
        <a:lstStyle/>
        <a:p>
          <a:r>
            <a:rPr lang="en-US" sz="1800" b="1" u="sng" dirty="0" smtClean="0">
              <a:solidFill>
                <a:schemeClr val="accent3"/>
              </a:solidFill>
            </a:rPr>
            <a:t>August</a:t>
          </a:r>
          <a:r>
            <a:rPr lang="en-US" sz="1800" b="1" dirty="0" smtClean="0">
              <a:solidFill>
                <a:schemeClr val="accent3"/>
              </a:solidFill>
            </a:rPr>
            <a:t>: Letter of Intent (LOI) received from PI.  </a:t>
          </a:r>
          <a:br>
            <a:rPr lang="en-US" sz="1800" b="1" dirty="0" smtClean="0">
              <a:solidFill>
                <a:schemeClr val="accent3"/>
              </a:solidFill>
            </a:rPr>
          </a:br>
          <a:r>
            <a:rPr lang="en-US" sz="1800" b="1" dirty="0" smtClean="0">
              <a:solidFill>
                <a:schemeClr val="accent3"/>
              </a:solidFill>
            </a:rPr>
            <a:t>Program planning at DOE-HEP.</a:t>
          </a:r>
          <a:endParaRPr lang="en-US" sz="1800" b="1" dirty="0">
            <a:solidFill>
              <a:schemeClr val="accent3"/>
            </a:solidFill>
          </a:endParaRPr>
        </a:p>
      </dgm:t>
    </dgm:pt>
    <dgm:pt modelId="{B3C90CF7-7324-4FDC-B97E-A51C37EA5D94}" type="parTrans" cxnId="{A7734B08-8A51-4990-A34F-A3E696B55402}">
      <dgm:prSet/>
      <dgm:spPr/>
      <dgm:t>
        <a:bodyPr/>
        <a:lstStyle/>
        <a:p>
          <a:endParaRPr lang="en-US"/>
        </a:p>
      </dgm:t>
    </dgm:pt>
    <dgm:pt modelId="{B7E7C64D-7B91-416C-A5EB-0C8986CECF25}" type="sibTrans" cxnId="{A7734B08-8A51-4990-A34F-A3E696B55402}">
      <dgm:prSet/>
      <dgm:spPr/>
      <dgm:t>
        <a:bodyPr/>
        <a:lstStyle/>
        <a:p>
          <a:endParaRPr lang="en-US"/>
        </a:p>
      </dgm:t>
    </dgm:pt>
    <dgm:pt modelId="{5BE1EBD4-BFC9-4F03-98B8-442D17E7A92C}">
      <dgm:prSet phldrT="[Text]"/>
      <dgm:spPr>
        <a:solidFill>
          <a:srgbClr val="7030A0"/>
        </a:solidFill>
        <a:ln>
          <a:solidFill>
            <a:srgbClr val="7030A0"/>
          </a:solidFill>
        </a:ln>
      </dgm:spPr>
      <dgm:t>
        <a:bodyPr/>
        <a:lstStyle/>
        <a:p>
          <a:r>
            <a:rPr lang="en-US" b="1" dirty="0" smtClean="0"/>
            <a:t>Panel Review</a:t>
          </a:r>
          <a:endParaRPr lang="en-US" b="1" dirty="0"/>
        </a:p>
      </dgm:t>
    </dgm:pt>
    <dgm:pt modelId="{0CB27508-9713-4D94-BF81-48A408044784}" type="parTrans" cxnId="{E58C927D-B6C7-4E87-B530-EC2279B6E551}">
      <dgm:prSet/>
      <dgm:spPr/>
      <dgm:t>
        <a:bodyPr/>
        <a:lstStyle/>
        <a:p>
          <a:endParaRPr lang="en-US"/>
        </a:p>
      </dgm:t>
    </dgm:pt>
    <dgm:pt modelId="{E1F2C8E7-2B20-4687-8321-C60782B362CC}" type="sibTrans" cxnId="{E58C927D-B6C7-4E87-B530-EC2279B6E551}">
      <dgm:prSet/>
      <dgm:spPr/>
      <dgm:t>
        <a:bodyPr/>
        <a:lstStyle/>
        <a:p>
          <a:endParaRPr lang="en-US"/>
        </a:p>
      </dgm:t>
    </dgm:pt>
    <dgm:pt modelId="{BE2F98AC-7816-41EA-8FAA-2E935B8BB453}">
      <dgm:prSet phldrT="[Text]" custT="1"/>
      <dgm:spPr>
        <a:ln>
          <a:solidFill>
            <a:srgbClr val="7030A0"/>
          </a:solidFill>
        </a:ln>
      </dgm:spPr>
      <dgm:t>
        <a:bodyPr/>
        <a:lstStyle/>
        <a:p>
          <a:r>
            <a:rPr lang="en-US" sz="1800" b="1" u="sng" dirty="0" smtClean="0">
              <a:solidFill>
                <a:srgbClr val="7030A0"/>
              </a:solidFill>
            </a:rPr>
            <a:t>Sept-October</a:t>
          </a:r>
          <a:r>
            <a:rPr lang="en-US" sz="1800" b="1" dirty="0" smtClean="0">
              <a:solidFill>
                <a:srgbClr val="7030A0"/>
              </a:solidFill>
            </a:rPr>
            <a:t>:  Proposals assigned to </a:t>
          </a:r>
          <a:r>
            <a:rPr lang="en-US" sz="1800" b="1" i="1" dirty="0" smtClean="0">
              <a:solidFill>
                <a:srgbClr val="7030A0"/>
              </a:solidFill>
            </a:rPr>
            <a:t>at least </a:t>
          </a:r>
          <a:r>
            <a:rPr lang="en-US" sz="1800" b="1" dirty="0" smtClean="0">
              <a:solidFill>
                <a:srgbClr val="7030A0"/>
              </a:solidFill>
            </a:rPr>
            <a:t>three merit reviewers via </a:t>
          </a:r>
          <a:br>
            <a:rPr lang="en-US" sz="1800" b="1" dirty="0" smtClean="0">
              <a:solidFill>
                <a:srgbClr val="7030A0"/>
              </a:solidFill>
            </a:rPr>
          </a:br>
          <a:r>
            <a:rPr lang="en-US" sz="1800" b="1" dirty="0" smtClean="0">
              <a:solidFill>
                <a:srgbClr val="7030A0"/>
              </a:solidFill>
            </a:rPr>
            <a:t>DOE’s Portfolio Analysis and Management System (PAMS); </a:t>
          </a:r>
          <a:endParaRPr lang="en-US" sz="1800" b="1" dirty="0">
            <a:solidFill>
              <a:srgbClr val="7030A0"/>
            </a:solidFill>
          </a:endParaRPr>
        </a:p>
      </dgm:t>
    </dgm:pt>
    <dgm:pt modelId="{A2B488B6-AA24-4C15-AE5E-8425AD98E20A}" type="parTrans" cxnId="{0D929690-A3A5-49D3-BDB1-4353034EE330}">
      <dgm:prSet/>
      <dgm:spPr/>
      <dgm:t>
        <a:bodyPr/>
        <a:lstStyle/>
        <a:p>
          <a:endParaRPr lang="en-US"/>
        </a:p>
      </dgm:t>
    </dgm:pt>
    <dgm:pt modelId="{8F3E5458-02B2-4F22-9F75-9CF3E9AD2084}" type="sibTrans" cxnId="{0D929690-A3A5-49D3-BDB1-4353034EE330}">
      <dgm:prSet/>
      <dgm:spPr/>
      <dgm:t>
        <a:bodyPr/>
        <a:lstStyle/>
        <a:p>
          <a:endParaRPr lang="en-US"/>
        </a:p>
      </dgm:t>
    </dgm:pt>
    <dgm:pt modelId="{D051AE03-4811-48BD-B619-F60C9BDD302B}">
      <dgm:prSet phldrT="[Text]" custT="1"/>
      <dgm:spPr>
        <a:ln>
          <a:solidFill>
            <a:srgbClr val="7030A0"/>
          </a:solidFill>
        </a:ln>
      </dgm:spPr>
      <dgm:t>
        <a:bodyPr/>
        <a:lstStyle/>
        <a:p>
          <a:r>
            <a:rPr lang="en-US" sz="1800" b="1" u="sng" dirty="0" smtClean="0">
              <a:solidFill>
                <a:srgbClr val="7030A0"/>
              </a:solidFill>
            </a:rPr>
            <a:t>November</a:t>
          </a:r>
          <a:r>
            <a:rPr lang="en-US" sz="1800" b="1" dirty="0" smtClean="0">
              <a:solidFill>
                <a:srgbClr val="7030A0"/>
              </a:solidFill>
            </a:rPr>
            <a:t>:  Panel discussion of all proposals and all senior personnel.  </a:t>
          </a:r>
          <a:br>
            <a:rPr lang="en-US" sz="1800" b="1" dirty="0" smtClean="0">
              <a:solidFill>
                <a:srgbClr val="7030A0"/>
              </a:solidFill>
            </a:rPr>
          </a:br>
          <a:r>
            <a:rPr lang="en-US" sz="1800" b="1" dirty="0" smtClean="0">
              <a:solidFill>
                <a:srgbClr val="7030A0"/>
              </a:solidFill>
            </a:rPr>
            <a:t>Add additional reviews and make comparative reviews &amp; evaluations.</a:t>
          </a:r>
          <a:endParaRPr lang="en-US" sz="1800" b="1" dirty="0">
            <a:solidFill>
              <a:srgbClr val="7030A0"/>
            </a:solidFill>
          </a:endParaRPr>
        </a:p>
      </dgm:t>
    </dgm:pt>
    <dgm:pt modelId="{E3798D99-FBAC-4A0B-83B6-F6B4F9A88DA3}" type="parTrans" cxnId="{106A2138-B125-4862-969D-68B5012C97FD}">
      <dgm:prSet/>
      <dgm:spPr/>
      <dgm:t>
        <a:bodyPr/>
        <a:lstStyle/>
        <a:p>
          <a:endParaRPr lang="en-US"/>
        </a:p>
      </dgm:t>
    </dgm:pt>
    <dgm:pt modelId="{2EA2F871-54B1-4C5A-9631-52BA579C90EC}" type="sibTrans" cxnId="{106A2138-B125-4862-969D-68B5012C97FD}">
      <dgm:prSet/>
      <dgm:spPr/>
      <dgm:t>
        <a:bodyPr/>
        <a:lstStyle/>
        <a:p>
          <a:endParaRPr lang="en-US"/>
        </a:p>
      </dgm:t>
    </dgm:pt>
    <dgm:pt modelId="{4AB25496-A52A-4477-8452-2EDC5DC4F85B}">
      <dgm:prSet phldrT="[Text]"/>
      <dgm:spPr/>
      <dgm:t>
        <a:bodyPr/>
        <a:lstStyle/>
        <a:p>
          <a:r>
            <a:rPr lang="en-US" b="1" dirty="0" smtClean="0"/>
            <a:t>Post-review and award</a:t>
          </a:r>
          <a:endParaRPr lang="en-US" b="1" dirty="0"/>
        </a:p>
      </dgm:t>
    </dgm:pt>
    <dgm:pt modelId="{A7AD921B-E18F-40BD-989D-BEAD43301581}" type="parTrans" cxnId="{D6F79EF3-CFB9-4304-BB9E-F40AF8A621ED}">
      <dgm:prSet/>
      <dgm:spPr/>
      <dgm:t>
        <a:bodyPr/>
        <a:lstStyle/>
        <a:p>
          <a:endParaRPr lang="en-US"/>
        </a:p>
      </dgm:t>
    </dgm:pt>
    <dgm:pt modelId="{8ED00DA8-98DD-4619-A593-99F0D5B0A3FD}" type="sibTrans" cxnId="{D6F79EF3-CFB9-4304-BB9E-F40AF8A621ED}">
      <dgm:prSet/>
      <dgm:spPr/>
      <dgm:t>
        <a:bodyPr/>
        <a:lstStyle/>
        <a:p>
          <a:endParaRPr lang="en-US"/>
        </a:p>
      </dgm:t>
    </dgm:pt>
    <dgm:pt modelId="{4AF16436-4167-48FC-ABCA-01799F48EAD8}">
      <dgm:prSet phldrT="[Text]" custT="1"/>
      <dgm:spPr/>
      <dgm:t>
        <a:bodyPr/>
        <a:lstStyle/>
        <a:p>
          <a:r>
            <a:rPr lang="en-US" sz="1750" b="1" u="sng" dirty="0" smtClean="0">
              <a:solidFill>
                <a:schemeClr val="accent1">
                  <a:lumMod val="75000"/>
                </a:schemeClr>
              </a:solidFill>
            </a:rPr>
            <a:t>December</a:t>
          </a:r>
          <a:r>
            <a:rPr lang="en-US" sz="1750" b="1" dirty="0" smtClean="0">
              <a:solidFill>
                <a:schemeClr val="accent1">
                  <a:lumMod val="75000"/>
                </a:schemeClr>
              </a:solidFill>
            </a:rPr>
            <a:t>:  Assessment of each proposal and each PI by DOE-HEP using merit review, grant monitor input, programmatic priorities, budget constraints. </a:t>
          </a:r>
          <a:endParaRPr lang="en-US" sz="1750" b="1" dirty="0">
            <a:solidFill>
              <a:schemeClr val="accent1">
                <a:lumMod val="75000"/>
              </a:schemeClr>
            </a:solidFill>
          </a:endParaRPr>
        </a:p>
      </dgm:t>
    </dgm:pt>
    <dgm:pt modelId="{A139F555-C48D-4344-BDB1-BE2D29730619}" type="parTrans" cxnId="{CD12E297-EBE3-4A65-BCEE-913F1FB3754E}">
      <dgm:prSet/>
      <dgm:spPr/>
      <dgm:t>
        <a:bodyPr/>
        <a:lstStyle/>
        <a:p>
          <a:endParaRPr lang="en-US"/>
        </a:p>
      </dgm:t>
    </dgm:pt>
    <dgm:pt modelId="{DA572F31-7E07-4C9D-A95A-9A8C0266A03F}" type="sibTrans" cxnId="{CD12E297-EBE3-4A65-BCEE-913F1FB3754E}">
      <dgm:prSet/>
      <dgm:spPr/>
      <dgm:t>
        <a:bodyPr/>
        <a:lstStyle/>
        <a:p>
          <a:endParaRPr lang="en-US"/>
        </a:p>
      </dgm:t>
    </dgm:pt>
    <dgm:pt modelId="{B1372EA0-14E5-4807-9605-C4EA66D8184B}">
      <dgm:prSet phldrT="[Text]" custT="1"/>
      <dgm:spPr/>
      <dgm:t>
        <a:bodyPr/>
        <a:lstStyle/>
        <a:p>
          <a:r>
            <a:rPr lang="en-US" sz="1750" b="1" u="sng" dirty="0" smtClean="0">
              <a:solidFill>
                <a:schemeClr val="accent1">
                  <a:lumMod val="75000"/>
                </a:schemeClr>
              </a:solidFill>
            </a:rPr>
            <a:t>Early-to-mid January</a:t>
          </a:r>
          <a:r>
            <a:rPr lang="en-US" sz="1750" b="1" dirty="0" smtClean="0">
              <a:solidFill>
                <a:schemeClr val="accent1">
                  <a:lumMod val="75000"/>
                </a:schemeClr>
              </a:solidFill>
            </a:rPr>
            <a:t>:  Prioritized budget guidance sent to PIs and requests for revised budgets and budget justifications using proper DOE forms.</a:t>
          </a:r>
          <a:endParaRPr lang="en-US" sz="1750" b="1" dirty="0">
            <a:solidFill>
              <a:schemeClr val="accent1">
                <a:lumMod val="75000"/>
              </a:schemeClr>
            </a:solidFill>
          </a:endParaRPr>
        </a:p>
      </dgm:t>
    </dgm:pt>
    <dgm:pt modelId="{BCBB29F9-F990-4D41-BFF7-418AA8D58009}" type="parTrans" cxnId="{0788D97A-5E0E-434C-A4B8-1C1B98B3E9AF}">
      <dgm:prSet/>
      <dgm:spPr/>
      <dgm:t>
        <a:bodyPr/>
        <a:lstStyle/>
        <a:p>
          <a:endParaRPr lang="en-US"/>
        </a:p>
      </dgm:t>
    </dgm:pt>
    <dgm:pt modelId="{2960657E-5A0A-425D-8605-83A37AF57E5A}" type="sibTrans" cxnId="{0788D97A-5E0E-434C-A4B8-1C1B98B3E9AF}">
      <dgm:prSet/>
      <dgm:spPr/>
      <dgm:t>
        <a:bodyPr/>
        <a:lstStyle/>
        <a:p>
          <a:endParaRPr lang="en-US"/>
        </a:p>
      </dgm:t>
    </dgm:pt>
    <dgm:pt modelId="{48CDA735-5DBF-4795-A2DB-0F5D9D92A42B}">
      <dgm:prSet phldrT="[Text]" custT="1"/>
      <dgm:spPr/>
      <dgm:t>
        <a:bodyPr/>
        <a:lstStyle/>
        <a:p>
          <a:r>
            <a:rPr lang="en-US" sz="1750" b="1" u="sng" dirty="0" smtClean="0">
              <a:solidFill>
                <a:schemeClr val="accent1">
                  <a:lumMod val="75000"/>
                </a:schemeClr>
              </a:solidFill>
            </a:rPr>
            <a:t>March-April</a:t>
          </a:r>
          <a:r>
            <a:rPr lang="en-US" sz="1750" b="1" dirty="0" smtClean="0">
              <a:solidFill>
                <a:schemeClr val="accent1">
                  <a:lumMod val="75000"/>
                </a:schemeClr>
              </a:solidFill>
            </a:rPr>
            <a:t>:  Awards to university from DOE Chicago Operations Office.</a:t>
          </a:r>
          <a:endParaRPr lang="en-US" sz="1750" b="1" dirty="0">
            <a:solidFill>
              <a:schemeClr val="accent1">
                <a:lumMod val="75000"/>
              </a:schemeClr>
            </a:solidFill>
          </a:endParaRPr>
        </a:p>
      </dgm:t>
    </dgm:pt>
    <dgm:pt modelId="{015D2C1A-7A9E-4681-B828-E6480D205E2E}" type="parTrans" cxnId="{CA2186B6-BB4B-431E-B560-BBE8D8B0F2A5}">
      <dgm:prSet/>
      <dgm:spPr/>
      <dgm:t>
        <a:bodyPr/>
        <a:lstStyle/>
        <a:p>
          <a:endParaRPr lang="en-US"/>
        </a:p>
      </dgm:t>
    </dgm:pt>
    <dgm:pt modelId="{AEC26F23-388B-406C-A541-CB9678532037}" type="sibTrans" cxnId="{CA2186B6-BB4B-431E-B560-BBE8D8B0F2A5}">
      <dgm:prSet/>
      <dgm:spPr/>
      <dgm:t>
        <a:bodyPr/>
        <a:lstStyle/>
        <a:p>
          <a:endParaRPr lang="en-US"/>
        </a:p>
      </dgm:t>
    </dgm:pt>
    <dgm:pt modelId="{454AD598-D00E-4D09-80AA-46645945E668}">
      <dgm:prSet phldrT="[Text]" custT="1"/>
      <dgm:spPr>
        <a:noFill/>
        <a:ln>
          <a:solidFill>
            <a:schemeClr val="accent3"/>
          </a:solidFill>
        </a:ln>
      </dgm:spPr>
      <dgm:t>
        <a:bodyPr/>
        <a:lstStyle/>
        <a:p>
          <a:r>
            <a:rPr lang="en-US" sz="1800" b="1" u="sng" dirty="0" smtClean="0">
              <a:solidFill>
                <a:schemeClr val="accent3"/>
              </a:solidFill>
            </a:rPr>
            <a:t>September</a:t>
          </a:r>
          <a:r>
            <a:rPr lang="en-US" sz="1800" b="1" dirty="0" smtClean="0">
              <a:solidFill>
                <a:schemeClr val="accent3"/>
              </a:solidFill>
            </a:rPr>
            <a:t>:  Proposal received.  FOA compliance checks at DOE-HEP:  PI qualifications, scope, page limits, budget pages, etc.</a:t>
          </a:r>
          <a:endParaRPr lang="en-US" sz="1800" b="1" dirty="0">
            <a:solidFill>
              <a:schemeClr val="accent3"/>
            </a:solidFill>
          </a:endParaRPr>
        </a:p>
      </dgm:t>
    </dgm:pt>
    <dgm:pt modelId="{362A3F49-99A8-41BC-B612-DD8A22245E3D}" type="parTrans" cxnId="{408ED744-164F-4D53-90FD-8402AC574C92}">
      <dgm:prSet/>
      <dgm:spPr/>
      <dgm:t>
        <a:bodyPr/>
        <a:lstStyle/>
        <a:p>
          <a:endParaRPr lang="en-US"/>
        </a:p>
      </dgm:t>
    </dgm:pt>
    <dgm:pt modelId="{EF8A60B1-A236-4EC7-BE04-09DA00F96D60}" type="sibTrans" cxnId="{408ED744-164F-4D53-90FD-8402AC574C92}">
      <dgm:prSet/>
      <dgm:spPr/>
      <dgm:t>
        <a:bodyPr/>
        <a:lstStyle/>
        <a:p>
          <a:endParaRPr lang="en-US"/>
        </a:p>
      </dgm:t>
    </dgm:pt>
    <dgm:pt modelId="{046FA64F-3AF7-4C6E-A606-D903B3F15F48}">
      <dgm:prSet phldrT="[Text]" custT="1"/>
      <dgm:spPr/>
      <dgm:t>
        <a:bodyPr/>
        <a:lstStyle/>
        <a:p>
          <a:r>
            <a:rPr lang="en-US" sz="1750" b="1" u="sng" dirty="0" smtClean="0">
              <a:solidFill>
                <a:schemeClr val="accent1">
                  <a:lumMod val="75000"/>
                </a:schemeClr>
              </a:solidFill>
            </a:rPr>
            <a:t>End-January - March</a:t>
          </a:r>
          <a:r>
            <a:rPr lang="en-US" sz="1750" b="1" dirty="0" smtClean="0">
              <a:solidFill>
                <a:schemeClr val="accent1">
                  <a:lumMod val="75000"/>
                </a:schemeClr>
              </a:solidFill>
            </a:rPr>
            <a:t>:  Route proposal’s procurement packages through DOE-SC and DOE Chicago Operations Office for approval.</a:t>
          </a:r>
          <a:endParaRPr lang="en-US" sz="1750" b="1" dirty="0">
            <a:solidFill>
              <a:schemeClr val="accent1">
                <a:lumMod val="75000"/>
              </a:schemeClr>
            </a:solidFill>
          </a:endParaRPr>
        </a:p>
      </dgm:t>
    </dgm:pt>
    <dgm:pt modelId="{DEE38263-CBBA-4502-A746-A4B76EAC039A}" type="parTrans" cxnId="{9AC6D897-CD55-4FA0-8FA9-0009CED7096F}">
      <dgm:prSet/>
      <dgm:spPr/>
      <dgm:t>
        <a:bodyPr/>
        <a:lstStyle/>
        <a:p>
          <a:endParaRPr lang="en-US"/>
        </a:p>
      </dgm:t>
    </dgm:pt>
    <dgm:pt modelId="{57057AE4-BA49-4C24-AE28-896DD2E07B52}" type="sibTrans" cxnId="{9AC6D897-CD55-4FA0-8FA9-0009CED7096F}">
      <dgm:prSet/>
      <dgm:spPr/>
      <dgm:t>
        <a:bodyPr/>
        <a:lstStyle/>
        <a:p>
          <a:endParaRPr lang="en-US"/>
        </a:p>
      </dgm:t>
    </dgm:pt>
    <dgm:pt modelId="{ABD65966-724C-4E13-B570-CA7FCCC7EB77}">
      <dgm:prSet phldrT="[Text]" custT="1"/>
      <dgm:spPr>
        <a:ln>
          <a:solidFill>
            <a:srgbClr val="7030A0"/>
          </a:solidFill>
        </a:ln>
      </dgm:spPr>
      <dgm:t>
        <a:bodyPr/>
        <a:lstStyle/>
        <a:p>
          <a:r>
            <a:rPr lang="en-US" sz="1800" b="1" u="sng" dirty="0" smtClean="0">
              <a:solidFill>
                <a:srgbClr val="7030A0"/>
              </a:solidFill>
            </a:rPr>
            <a:t>October-November</a:t>
          </a:r>
          <a:r>
            <a:rPr lang="en-US" sz="1800" b="1" dirty="0" smtClean="0">
              <a:solidFill>
                <a:srgbClr val="7030A0"/>
              </a:solidFill>
            </a:rPr>
            <a:t>:  Reviewers’ input written evaluations in PAMS.</a:t>
          </a:r>
          <a:endParaRPr lang="en-US" sz="1800" b="1" dirty="0">
            <a:solidFill>
              <a:srgbClr val="7030A0"/>
            </a:solidFill>
          </a:endParaRPr>
        </a:p>
      </dgm:t>
    </dgm:pt>
    <dgm:pt modelId="{4CE8CB07-A908-43A9-83DD-94B550ABAC11}" type="parTrans" cxnId="{4435FE7C-A49D-4356-A9C0-02D1A7ADAC6F}">
      <dgm:prSet/>
      <dgm:spPr/>
      <dgm:t>
        <a:bodyPr/>
        <a:lstStyle/>
        <a:p>
          <a:endParaRPr lang="en-US"/>
        </a:p>
      </dgm:t>
    </dgm:pt>
    <dgm:pt modelId="{5F6426A6-09CB-4FAA-B7F4-B2BC52580DF1}" type="sibTrans" cxnId="{4435FE7C-A49D-4356-A9C0-02D1A7ADAC6F}">
      <dgm:prSet/>
      <dgm:spPr/>
      <dgm:t>
        <a:bodyPr/>
        <a:lstStyle/>
        <a:p>
          <a:endParaRPr lang="en-US"/>
        </a:p>
      </dgm:t>
    </dgm:pt>
    <dgm:pt modelId="{E6AD1CFA-411B-465A-84D9-D7D1D79468F2}" type="pres">
      <dgm:prSet presAssocID="{E99A0D04-B143-471E-9284-339B5C8AF622}" presName="linearFlow" presStyleCnt="0">
        <dgm:presLayoutVars>
          <dgm:dir/>
          <dgm:animLvl val="lvl"/>
          <dgm:resizeHandles val="exact"/>
        </dgm:presLayoutVars>
      </dgm:prSet>
      <dgm:spPr/>
      <dgm:t>
        <a:bodyPr/>
        <a:lstStyle/>
        <a:p>
          <a:endParaRPr lang="en-US"/>
        </a:p>
      </dgm:t>
    </dgm:pt>
    <dgm:pt modelId="{3D75B8CB-DC40-4E39-963D-4E20A6239C4F}" type="pres">
      <dgm:prSet presAssocID="{9AC7F0A2-03CD-43D2-8476-4CF7751662A7}" presName="composite" presStyleCnt="0"/>
      <dgm:spPr/>
      <dgm:t>
        <a:bodyPr/>
        <a:lstStyle/>
        <a:p>
          <a:endParaRPr lang="en-US"/>
        </a:p>
      </dgm:t>
    </dgm:pt>
    <dgm:pt modelId="{23EE915E-CB25-4260-821A-47A9EE444A77}" type="pres">
      <dgm:prSet presAssocID="{9AC7F0A2-03CD-43D2-8476-4CF7751662A7}" presName="parentText" presStyleLbl="alignNode1" presStyleIdx="0" presStyleCnt="3">
        <dgm:presLayoutVars>
          <dgm:chMax val="1"/>
          <dgm:bulletEnabled val="1"/>
        </dgm:presLayoutVars>
      </dgm:prSet>
      <dgm:spPr/>
      <dgm:t>
        <a:bodyPr/>
        <a:lstStyle/>
        <a:p>
          <a:endParaRPr lang="en-US"/>
        </a:p>
      </dgm:t>
    </dgm:pt>
    <dgm:pt modelId="{68D324BC-E818-419E-821C-D2343FD12443}" type="pres">
      <dgm:prSet presAssocID="{9AC7F0A2-03CD-43D2-8476-4CF7751662A7}" presName="descendantText" presStyleLbl="alignAcc1" presStyleIdx="0" presStyleCnt="3" custScaleX="99077" custScaleY="118450" custLinFactNeighborX="-384">
        <dgm:presLayoutVars>
          <dgm:bulletEnabled val="1"/>
        </dgm:presLayoutVars>
      </dgm:prSet>
      <dgm:spPr/>
      <dgm:t>
        <a:bodyPr/>
        <a:lstStyle/>
        <a:p>
          <a:endParaRPr lang="en-US"/>
        </a:p>
      </dgm:t>
    </dgm:pt>
    <dgm:pt modelId="{83BFE0CF-8088-4354-B1B1-0F4A6169485E}" type="pres">
      <dgm:prSet presAssocID="{3B8331C7-85D2-492E-A96A-6A64F2B50112}" presName="sp" presStyleCnt="0"/>
      <dgm:spPr/>
      <dgm:t>
        <a:bodyPr/>
        <a:lstStyle/>
        <a:p>
          <a:endParaRPr lang="en-US"/>
        </a:p>
      </dgm:t>
    </dgm:pt>
    <dgm:pt modelId="{2AEA41C3-3286-461B-8BBB-935D4262E64F}" type="pres">
      <dgm:prSet presAssocID="{5BE1EBD4-BFC9-4F03-98B8-442D17E7A92C}" presName="composite" presStyleCnt="0"/>
      <dgm:spPr/>
      <dgm:t>
        <a:bodyPr/>
        <a:lstStyle/>
        <a:p>
          <a:endParaRPr lang="en-US"/>
        </a:p>
      </dgm:t>
    </dgm:pt>
    <dgm:pt modelId="{3F1A75FF-BE14-445F-8EE9-5CD24D8DA057}" type="pres">
      <dgm:prSet presAssocID="{5BE1EBD4-BFC9-4F03-98B8-442D17E7A92C}" presName="parentText" presStyleLbl="alignNode1" presStyleIdx="1" presStyleCnt="3" custScaleY="123872" custLinFactNeighborY="-2441">
        <dgm:presLayoutVars>
          <dgm:chMax val="1"/>
          <dgm:bulletEnabled val="1"/>
        </dgm:presLayoutVars>
      </dgm:prSet>
      <dgm:spPr/>
      <dgm:t>
        <a:bodyPr/>
        <a:lstStyle/>
        <a:p>
          <a:endParaRPr lang="en-US"/>
        </a:p>
      </dgm:t>
    </dgm:pt>
    <dgm:pt modelId="{2FEA4322-4602-41E9-824F-00C6234358D1}" type="pres">
      <dgm:prSet presAssocID="{5BE1EBD4-BFC9-4F03-98B8-442D17E7A92C}" presName="descendantText" presStyleLbl="alignAcc1" presStyleIdx="1" presStyleCnt="3" custScaleX="94990" custScaleY="152904" custLinFactNeighborX="-2124" custLinFactNeighborY="-2860">
        <dgm:presLayoutVars>
          <dgm:bulletEnabled val="1"/>
        </dgm:presLayoutVars>
      </dgm:prSet>
      <dgm:spPr/>
      <dgm:t>
        <a:bodyPr/>
        <a:lstStyle/>
        <a:p>
          <a:endParaRPr lang="en-US"/>
        </a:p>
      </dgm:t>
    </dgm:pt>
    <dgm:pt modelId="{7601DB75-304D-4E8B-AE25-9D3E3CDF9EAF}" type="pres">
      <dgm:prSet presAssocID="{E1F2C8E7-2B20-4687-8321-C60782B362CC}" presName="sp" presStyleCnt="0"/>
      <dgm:spPr/>
      <dgm:t>
        <a:bodyPr/>
        <a:lstStyle/>
        <a:p>
          <a:endParaRPr lang="en-US"/>
        </a:p>
      </dgm:t>
    </dgm:pt>
    <dgm:pt modelId="{525CBF24-D185-4083-8676-BFE7268F47A3}" type="pres">
      <dgm:prSet presAssocID="{4AB25496-A52A-4477-8452-2EDC5DC4F85B}" presName="composite" presStyleCnt="0"/>
      <dgm:spPr/>
      <dgm:t>
        <a:bodyPr/>
        <a:lstStyle/>
        <a:p>
          <a:endParaRPr lang="en-US"/>
        </a:p>
      </dgm:t>
    </dgm:pt>
    <dgm:pt modelId="{DB08727A-7C7B-4217-A0FE-03147CD9956D}" type="pres">
      <dgm:prSet presAssocID="{4AB25496-A52A-4477-8452-2EDC5DC4F85B}" presName="parentText" presStyleLbl="alignNode1" presStyleIdx="2" presStyleCnt="3" custScaleY="134253" custLinFactNeighborY="-12827">
        <dgm:presLayoutVars>
          <dgm:chMax val="1"/>
          <dgm:bulletEnabled val="1"/>
        </dgm:presLayoutVars>
      </dgm:prSet>
      <dgm:spPr/>
      <dgm:t>
        <a:bodyPr/>
        <a:lstStyle/>
        <a:p>
          <a:endParaRPr lang="en-US"/>
        </a:p>
      </dgm:t>
    </dgm:pt>
    <dgm:pt modelId="{FB226100-810F-464D-9741-A0EAD33C6143}" type="pres">
      <dgm:prSet presAssocID="{4AB25496-A52A-4477-8452-2EDC5DC4F85B}" presName="descendantText" presStyleLbl="alignAcc1" presStyleIdx="2" presStyleCnt="3" custScaleY="213586" custLinFactNeighborY="-8604">
        <dgm:presLayoutVars>
          <dgm:bulletEnabled val="1"/>
        </dgm:presLayoutVars>
      </dgm:prSet>
      <dgm:spPr/>
      <dgm:t>
        <a:bodyPr/>
        <a:lstStyle/>
        <a:p>
          <a:endParaRPr lang="en-US"/>
        </a:p>
      </dgm:t>
    </dgm:pt>
  </dgm:ptLst>
  <dgm:cxnLst>
    <dgm:cxn modelId="{8AC8D37B-5DDD-446B-85B4-5672C9F7FB18}" type="presOf" srcId="{48CDA735-5DBF-4795-A2DB-0F5D9D92A42B}" destId="{FB226100-810F-464D-9741-A0EAD33C6143}" srcOrd="0" destOrd="3" presId="urn:microsoft.com/office/officeart/2005/8/layout/chevron2"/>
    <dgm:cxn modelId="{0788D97A-5E0E-434C-A4B8-1C1B98B3E9AF}" srcId="{4AB25496-A52A-4477-8452-2EDC5DC4F85B}" destId="{B1372EA0-14E5-4807-9605-C4EA66D8184B}" srcOrd="1" destOrd="0" parTransId="{BCBB29F9-F990-4D41-BFF7-418AA8D58009}" sibTransId="{2960657E-5A0A-425D-8605-83A37AF57E5A}"/>
    <dgm:cxn modelId="{D97A0EFD-D6A2-4ABA-BCBF-D5A8F349C1A2}" srcId="{E99A0D04-B143-471E-9284-339B5C8AF622}" destId="{9AC7F0A2-03CD-43D2-8476-4CF7751662A7}" srcOrd="0" destOrd="0" parTransId="{E4AA57F7-17E4-4687-9BBD-1CCF17612862}" sibTransId="{3B8331C7-85D2-492E-A96A-6A64F2B50112}"/>
    <dgm:cxn modelId="{A7734B08-8A51-4990-A34F-A3E696B55402}" srcId="{9AC7F0A2-03CD-43D2-8476-4CF7751662A7}" destId="{FF527F21-E542-4F24-BB79-2F3E56F338DE}" srcOrd="0" destOrd="0" parTransId="{B3C90CF7-7324-4FDC-B97E-A51C37EA5D94}" sibTransId="{B7E7C64D-7B91-416C-A5EB-0C8986CECF25}"/>
    <dgm:cxn modelId="{CD12E297-EBE3-4A65-BCEE-913F1FB3754E}" srcId="{4AB25496-A52A-4477-8452-2EDC5DC4F85B}" destId="{4AF16436-4167-48FC-ABCA-01799F48EAD8}" srcOrd="0" destOrd="0" parTransId="{A139F555-C48D-4344-BDB1-BE2D29730619}" sibTransId="{DA572F31-7E07-4C9D-A95A-9A8C0266A03F}"/>
    <dgm:cxn modelId="{09DE3383-5B04-485D-B677-2A2B8DAEF759}" type="presOf" srcId="{E99A0D04-B143-471E-9284-339B5C8AF622}" destId="{E6AD1CFA-411B-465A-84D9-D7D1D79468F2}" srcOrd="0" destOrd="0" presId="urn:microsoft.com/office/officeart/2005/8/layout/chevron2"/>
    <dgm:cxn modelId="{7CDE5990-D7D8-4646-8F37-9B9357C53DE6}" type="presOf" srcId="{454AD598-D00E-4D09-80AA-46645945E668}" destId="{68D324BC-E818-419E-821C-D2343FD12443}" srcOrd="0" destOrd="1" presId="urn:microsoft.com/office/officeart/2005/8/layout/chevron2"/>
    <dgm:cxn modelId="{106A2138-B125-4862-969D-68B5012C97FD}" srcId="{5BE1EBD4-BFC9-4F03-98B8-442D17E7A92C}" destId="{D051AE03-4811-48BD-B619-F60C9BDD302B}" srcOrd="2" destOrd="0" parTransId="{E3798D99-FBAC-4A0B-83B6-F6B4F9A88DA3}" sibTransId="{2EA2F871-54B1-4C5A-9631-52BA579C90EC}"/>
    <dgm:cxn modelId="{F01B84C4-230C-4101-B7E2-66D35FA3BC42}" type="presOf" srcId="{4AB25496-A52A-4477-8452-2EDC5DC4F85B}" destId="{DB08727A-7C7B-4217-A0FE-03147CD9956D}" srcOrd="0" destOrd="0" presId="urn:microsoft.com/office/officeart/2005/8/layout/chevron2"/>
    <dgm:cxn modelId="{5C2C4C85-643C-4249-AA31-F0492B9DDC6C}" type="presOf" srcId="{BE2F98AC-7816-41EA-8FAA-2E935B8BB453}" destId="{2FEA4322-4602-41E9-824F-00C6234358D1}" srcOrd="0" destOrd="0" presId="urn:microsoft.com/office/officeart/2005/8/layout/chevron2"/>
    <dgm:cxn modelId="{408ED744-164F-4D53-90FD-8402AC574C92}" srcId="{9AC7F0A2-03CD-43D2-8476-4CF7751662A7}" destId="{454AD598-D00E-4D09-80AA-46645945E668}" srcOrd="1" destOrd="0" parTransId="{362A3F49-99A8-41BC-B612-DD8A22245E3D}" sibTransId="{EF8A60B1-A236-4EC7-BE04-09DA00F96D60}"/>
    <dgm:cxn modelId="{8E122972-4955-49F5-9E2A-908FAE34F47E}" type="presOf" srcId="{D051AE03-4811-48BD-B619-F60C9BDD302B}" destId="{2FEA4322-4602-41E9-824F-00C6234358D1}" srcOrd="0" destOrd="2" presId="urn:microsoft.com/office/officeart/2005/8/layout/chevron2"/>
    <dgm:cxn modelId="{9AC6D897-CD55-4FA0-8FA9-0009CED7096F}" srcId="{4AB25496-A52A-4477-8452-2EDC5DC4F85B}" destId="{046FA64F-3AF7-4C6E-A606-D903B3F15F48}" srcOrd="2" destOrd="0" parTransId="{DEE38263-CBBA-4502-A746-A4B76EAC039A}" sibTransId="{57057AE4-BA49-4C24-AE28-896DD2E07B52}"/>
    <dgm:cxn modelId="{0D929690-A3A5-49D3-BDB1-4353034EE330}" srcId="{5BE1EBD4-BFC9-4F03-98B8-442D17E7A92C}" destId="{BE2F98AC-7816-41EA-8FAA-2E935B8BB453}" srcOrd="0" destOrd="0" parTransId="{A2B488B6-AA24-4C15-AE5E-8425AD98E20A}" sibTransId="{8F3E5458-02B2-4F22-9F75-9CF3E9AD2084}"/>
    <dgm:cxn modelId="{A5C021E4-8C4B-42E2-9733-FD2931E0CB73}" type="presOf" srcId="{FF527F21-E542-4F24-BB79-2F3E56F338DE}" destId="{68D324BC-E818-419E-821C-D2343FD12443}" srcOrd="0" destOrd="0" presId="urn:microsoft.com/office/officeart/2005/8/layout/chevron2"/>
    <dgm:cxn modelId="{CA2186B6-BB4B-431E-B560-BBE8D8B0F2A5}" srcId="{4AB25496-A52A-4477-8452-2EDC5DC4F85B}" destId="{48CDA735-5DBF-4795-A2DB-0F5D9D92A42B}" srcOrd="3" destOrd="0" parTransId="{015D2C1A-7A9E-4681-B828-E6480D205E2E}" sibTransId="{AEC26F23-388B-406C-A541-CB9678532037}"/>
    <dgm:cxn modelId="{E58C927D-B6C7-4E87-B530-EC2279B6E551}" srcId="{E99A0D04-B143-471E-9284-339B5C8AF622}" destId="{5BE1EBD4-BFC9-4F03-98B8-442D17E7A92C}" srcOrd="1" destOrd="0" parTransId="{0CB27508-9713-4D94-BF81-48A408044784}" sibTransId="{E1F2C8E7-2B20-4687-8321-C60782B362CC}"/>
    <dgm:cxn modelId="{F78CCA19-146B-4D35-99A6-D0E3FE47CDBA}" type="presOf" srcId="{4AF16436-4167-48FC-ABCA-01799F48EAD8}" destId="{FB226100-810F-464D-9741-A0EAD33C6143}" srcOrd="0" destOrd="0" presId="urn:microsoft.com/office/officeart/2005/8/layout/chevron2"/>
    <dgm:cxn modelId="{D6F79EF3-CFB9-4304-BB9E-F40AF8A621ED}" srcId="{E99A0D04-B143-471E-9284-339B5C8AF622}" destId="{4AB25496-A52A-4477-8452-2EDC5DC4F85B}" srcOrd="2" destOrd="0" parTransId="{A7AD921B-E18F-40BD-989D-BEAD43301581}" sibTransId="{8ED00DA8-98DD-4619-A593-99F0D5B0A3FD}"/>
    <dgm:cxn modelId="{DFABF4AA-DCF6-43DD-B974-17C6996520F9}" type="presOf" srcId="{B1372EA0-14E5-4807-9605-C4EA66D8184B}" destId="{FB226100-810F-464D-9741-A0EAD33C6143}" srcOrd="0" destOrd="1" presId="urn:microsoft.com/office/officeart/2005/8/layout/chevron2"/>
    <dgm:cxn modelId="{763D9710-CC77-4350-A31E-CA6AD54D0CF9}" type="presOf" srcId="{9AC7F0A2-03CD-43D2-8476-4CF7751662A7}" destId="{23EE915E-CB25-4260-821A-47A9EE444A77}" srcOrd="0" destOrd="0" presId="urn:microsoft.com/office/officeart/2005/8/layout/chevron2"/>
    <dgm:cxn modelId="{4435FE7C-A49D-4356-A9C0-02D1A7ADAC6F}" srcId="{5BE1EBD4-BFC9-4F03-98B8-442D17E7A92C}" destId="{ABD65966-724C-4E13-B570-CA7FCCC7EB77}" srcOrd="1" destOrd="0" parTransId="{4CE8CB07-A908-43A9-83DD-94B550ABAC11}" sibTransId="{5F6426A6-09CB-4FAA-B7F4-B2BC52580DF1}"/>
    <dgm:cxn modelId="{F7495B40-DFD3-4D66-B012-0D422F536258}" type="presOf" srcId="{5BE1EBD4-BFC9-4F03-98B8-442D17E7A92C}" destId="{3F1A75FF-BE14-445F-8EE9-5CD24D8DA057}" srcOrd="0" destOrd="0" presId="urn:microsoft.com/office/officeart/2005/8/layout/chevron2"/>
    <dgm:cxn modelId="{2592FB13-D029-4396-A3A0-39320192C1AA}" type="presOf" srcId="{046FA64F-3AF7-4C6E-A606-D903B3F15F48}" destId="{FB226100-810F-464D-9741-A0EAD33C6143}" srcOrd="0" destOrd="2" presId="urn:microsoft.com/office/officeart/2005/8/layout/chevron2"/>
    <dgm:cxn modelId="{5DCD2119-CADD-49B5-931C-6BEE0CD08493}" type="presOf" srcId="{ABD65966-724C-4E13-B570-CA7FCCC7EB77}" destId="{2FEA4322-4602-41E9-824F-00C6234358D1}" srcOrd="0" destOrd="1" presId="urn:microsoft.com/office/officeart/2005/8/layout/chevron2"/>
    <dgm:cxn modelId="{01A5245D-ECF8-4847-BEA8-D76FD247CD5B}" type="presParOf" srcId="{E6AD1CFA-411B-465A-84D9-D7D1D79468F2}" destId="{3D75B8CB-DC40-4E39-963D-4E20A6239C4F}" srcOrd="0" destOrd="0" presId="urn:microsoft.com/office/officeart/2005/8/layout/chevron2"/>
    <dgm:cxn modelId="{D420E46C-B6CA-4FD7-84DA-EB493645BF8A}" type="presParOf" srcId="{3D75B8CB-DC40-4E39-963D-4E20A6239C4F}" destId="{23EE915E-CB25-4260-821A-47A9EE444A77}" srcOrd="0" destOrd="0" presId="urn:microsoft.com/office/officeart/2005/8/layout/chevron2"/>
    <dgm:cxn modelId="{12A85F2C-96DE-4749-AD5F-C8D10B3890D0}" type="presParOf" srcId="{3D75B8CB-DC40-4E39-963D-4E20A6239C4F}" destId="{68D324BC-E818-419E-821C-D2343FD12443}" srcOrd="1" destOrd="0" presId="urn:microsoft.com/office/officeart/2005/8/layout/chevron2"/>
    <dgm:cxn modelId="{0A984471-BD70-40F3-AB67-E8A1FF716A3D}" type="presParOf" srcId="{E6AD1CFA-411B-465A-84D9-D7D1D79468F2}" destId="{83BFE0CF-8088-4354-B1B1-0F4A6169485E}" srcOrd="1" destOrd="0" presId="urn:microsoft.com/office/officeart/2005/8/layout/chevron2"/>
    <dgm:cxn modelId="{CDF74603-618C-43E1-AF31-8A7954301D9F}" type="presParOf" srcId="{E6AD1CFA-411B-465A-84D9-D7D1D79468F2}" destId="{2AEA41C3-3286-461B-8BBB-935D4262E64F}" srcOrd="2" destOrd="0" presId="urn:microsoft.com/office/officeart/2005/8/layout/chevron2"/>
    <dgm:cxn modelId="{FC06ED18-C844-4F10-9B58-B9838C3FE4B6}" type="presParOf" srcId="{2AEA41C3-3286-461B-8BBB-935D4262E64F}" destId="{3F1A75FF-BE14-445F-8EE9-5CD24D8DA057}" srcOrd="0" destOrd="0" presId="urn:microsoft.com/office/officeart/2005/8/layout/chevron2"/>
    <dgm:cxn modelId="{3258BBEC-A4F6-4A68-A745-A7A40C1F6F19}" type="presParOf" srcId="{2AEA41C3-3286-461B-8BBB-935D4262E64F}" destId="{2FEA4322-4602-41E9-824F-00C6234358D1}" srcOrd="1" destOrd="0" presId="urn:microsoft.com/office/officeart/2005/8/layout/chevron2"/>
    <dgm:cxn modelId="{79FF707D-29FA-4278-8990-2DCB98FB81E4}" type="presParOf" srcId="{E6AD1CFA-411B-465A-84D9-D7D1D79468F2}" destId="{7601DB75-304D-4E8B-AE25-9D3E3CDF9EAF}" srcOrd="3" destOrd="0" presId="urn:microsoft.com/office/officeart/2005/8/layout/chevron2"/>
    <dgm:cxn modelId="{A18E7C3A-D8EB-495E-8AA2-1F7CA009D042}" type="presParOf" srcId="{E6AD1CFA-411B-465A-84D9-D7D1D79468F2}" destId="{525CBF24-D185-4083-8676-BFE7268F47A3}" srcOrd="4" destOrd="0" presId="urn:microsoft.com/office/officeart/2005/8/layout/chevron2"/>
    <dgm:cxn modelId="{7528C35E-85BF-4F5F-ADD5-B19830107E24}" type="presParOf" srcId="{525CBF24-D185-4083-8676-BFE7268F47A3}" destId="{DB08727A-7C7B-4217-A0FE-03147CD9956D}" srcOrd="0" destOrd="0" presId="urn:microsoft.com/office/officeart/2005/8/layout/chevron2"/>
    <dgm:cxn modelId="{9CFB5D6A-6F1E-48FE-91CD-133306A8C34F}" type="presParOf" srcId="{525CBF24-D185-4083-8676-BFE7268F47A3}" destId="{FB226100-810F-464D-9741-A0EAD33C614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E915E-CB25-4260-821A-47A9EE444A77}">
      <dsp:nvSpPr>
        <dsp:cNvPr id="0" name=""/>
        <dsp:cNvSpPr/>
      </dsp:nvSpPr>
      <dsp:spPr>
        <a:xfrm rot="5400000">
          <a:off x="-212812" y="311419"/>
          <a:ext cx="1418750" cy="993125"/>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Pre-review</a:t>
          </a:r>
          <a:endParaRPr lang="en-US" sz="1600" b="1" kern="1200" dirty="0">
            <a:solidFill>
              <a:schemeClr val="bg1"/>
            </a:solidFill>
          </a:endParaRPr>
        </a:p>
      </dsp:txBody>
      <dsp:txXfrm rot="-5400000">
        <a:off x="1" y="595170"/>
        <a:ext cx="993125" cy="425625"/>
      </dsp:txXfrm>
    </dsp:sp>
    <dsp:sp modelId="{68D324BC-E818-419E-821C-D2343FD12443}">
      <dsp:nvSpPr>
        <dsp:cNvPr id="0" name=""/>
        <dsp:cNvSpPr/>
      </dsp:nvSpPr>
      <dsp:spPr>
        <a:xfrm rot="5400000">
          <a:off x="3811187" y="-2799271"/>
          <a:ext cx="1092331" cy="6717945"/>
        </a:xfrm>
        <a:prstGeom prst="round2SameRect">
          <a:avLst/>
        </a:prstGeom>
        <a:no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u="sng" kern="1200" dirty="0" smtClean="0">
              <a:solidFill>
                <a:schemeClr val="accent3"/>
              </a:solidFill>
            </a:rPr>
            <a:t>August</a:t>
          </a:r>
          <a:r>
            <a:rPr lang="en-US" sz="1800" b="1" kern="1200" dirty="0" smtClean="0">
              <a:solidFill>
                <a:schemeClr val="accent3"/>
              </a:solidFill>
            </a:rPr>
            <a:t>: Letter of Intent (LOI) received from PI.  </a:t>
          </a:r>
          <a:br>
            <a:rPr lang="en-US" sz="1800" b="1" kern="1200" dirty="0" smtClean="0">
              <a:solidFill>
                <a:schemeClr val="accent3"/>
              </a:solidFill>
            </a:rPr>
          </a:br>
          <a:r>
            <a:rPr lang="en-US" sz="1800" b="1" kern="1200" dirty="0" smtClean="0">
              <a:solidFill>
                <a:schemeClr val="accent3"/>
              </a:solidFill>
            </a:rPr>
            <a:t>Program planning at DOE-HEP.</a:t>
          </a:r>
          <a:endParaRPr lang="en-US" sz="1800" b="1" kern="1200" dirty="0">
            <a:solidFill>
              <a:schemeClr val="accent3"/>
            </a:solidFill>
          </a:endParaRPr>
        </a:p>
        <a:p>
          <a:pPr marL="171450" lvl="1" indent="-171450" algn="l" defTabSz="800100">
            <a:lnSpc>
              <a:spcPct val="90000"/>
            </a:lnSpc>
            <a:spcBef>
              <a:spcPct val="0"/>
            </a:spcBef>
            <a:spcAft>
              <a:spcPct val="15000"/>
            </a:spcAft>
            <a:buChar char="••"/>
          </a:pPr>
          <a:r>
            <a:rPr lang="en-US" sz="1800" b="1" u="sng" kern="1200" dirty="0" smtClean="0">
              <a:solidFill>
                <a:schemeClr val="accent3"/>
              </a:solidFill>
            </a:rPr>
            <a:t>September</a:t>
          </a:r>
          <a:r>
            <a:rPr lang="en-US" sz="1800" b="1" kern="1200" dirty="0" smtClean="0">
              <a:solidFill>
                <a:schemeClr val="accent3"/>
              </a:solidFill>
            </a:rPr>
            <a:t>:  Proposal received.  FOA compliance checks at DOE-HEP:  PI qualifications, scope, page limits, budget pages, etc.</a:t>
          </a:r>
          <a:endParaRPr lang="en-US" sz="1800" b="1" kern="1200" dirty="0">
            <a:solidFill>
              <a:schemeClr val="accent3"/>
            </a:solidFill>
          </a:endParaRPr>
        </a:p>
      </dsp:txBody>
      <dsp:txXfrm rot="-5400000">
        <a:off x="998381" y="66858"/>
        <a:ext cx="6664622" cy="985685"/>
      </dsp:txXfrm>
    </dsp:sp>
    <dsp:sp modelId="{3F1A75FF-BE14-445F-8EE9-5CD24D8DA057}">
      <dsp:nvSpPr>
        <dsp:cNvPr id="0" name=""/>
        <dsp:cNvSpPr/>
      </dsp:nvSpPr>
      <dsp:spPr>
        <a:xfrm rot="5400000">
          <a:off x="-382154" y="1794972"/>
          <a:ext cx="1757434" cy="993125"/>
        </a:xfrm>
        <a:prstGeom prst="chevron">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Panel Review</a:t>
          </a:r>
          <a:endParaRPr lang="en-US" sz="1600" b="1" kern="1200" dirty="0"/>
        </a:p>
      </dsp:txBody>
      <dsp:txXfrm rot="-5400000">
        <a:off x="1" y="1909381"/>
        <a:ext cx="993125" cy="764309"/>
      </dsp:txXfrm>
    </dsp:sp>
    <dsp:sp modelId="{2FEA4322-4602-41E9-824F-00C6234358D1}">
      <dsp:nvSpPr>
        <dsp:cNvPr id="0" name=""/>
        <dsp:cNvSpPr/>
      </dsp:nvSpPr>
      <dsp:spPr>
        <a:xfrm rot="5400000">
          <a:off x="4044480" y="-1674981"/>
          <a:ext cx="1410062" cy="7452986"/>
        </a:xfrm>
        <a:prstGeom prst="round2Same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u="sng" kern="1200" dirty="0" smtClean="0">
              <a:solidFill>
                <a:srgbClr val="7030A0"/>
              </a:solidFill>
            </a:rPr>
            <a:t>Sept-October</a:t>
          </a:r>
          <a:r>
            <a:rPr lang="en-US" sz="1800" b="1" kern="1200" dirty="0" smtClean="0">
              <a:solidFill>
                <a:srgbClr val="7030A0"/>
              </a:solidFill>
            </a:rPr>
            <a:t>:  Proposals assigned to </a:t>
          </a:r>
          <a:r>
            <a:rPr lang="en-US" sz="1800" b="1" i="1" kern="1200" dirty="0" smtClean="0">
              <a:solidFill>
                <a:srgbClr val="7030A0"/>
              </a:solidFill>
            </a:rPr>
            <a:t>at least </a:t>
          </a:r>
          <a:r>
            <a:rPr lang="en-US" sz="1800" b="1" kern="1200" dirty="0" smtClean="0">
              <a:solidFill>
                <a:srgbClr val="7030A0"/>
              </a:solidFill>
            </a:rPr>
            <a:t>three merit reviewers via </a:t>
          </a:r>
          <a:br>
            <a:rPr lang="en-US" sz="1800" b="1" kern="1200" dirty="0" smtClean="0">
              <a:solidFill>
                <a:srgbClr val="7030A0"/>
              </a:solidFill>
            </a:rPr>
          </a:br>
          <a:r>
            <a:rPr lang="en-US" sz="1800" b="1" kern="1200" dirty="0" smtClean="0">
              <a:solidFill>
                <a:srgbClr val="7030A0"/>
              </a:solidFill>
            </a:rPr>
            <a:t>DOE’s Portfolio Analysis and Management System (PAMS); </a:t>
          </a:r>
          <a:endParaRPr lang="en-US" sz="1800" b="1" kern="1200" dirty="0">
            <a:solidFill>
              <a:srgbClr val="7030A0"/>
            </a:solidFill>
          </a:endParaRPr>
        </a:p>
        <a:p>
          <a:pPr marL="171450" lvl="1" indent="-171450" algn="l" defTabSz="800100">
            <a:lnSpc>
              <a:spcPct val="90000"/>
            </a:lnSpc>
            <a:spcBef>
              <a:spcPct val="0"/>
            </a:spcBef>
            <a:spcAft>
              <a:spcPct val="15000"/>
            </a:spcAft>
            <a:buChar char="••"/>
          </a:pPr>
          <a:r>
            <a:rPr lang="en-US" sz="1800" b="1" u="sng" kern="1200" dirty="0" smtClean="0">
              <a:solidFill>
                <a:srgbClr val="7030A0"/>
              </a:solidFill>
            </a:rPr>
            <a:t>October-November</a:t>
          </a:r>
          <a:r>
            <a:rPr lang="en-US" sz="1800" b="1" kern="1200" dirty="0" smtClean="0">
              <a:solidFill>
                <a:srgbClr val="7030A0"/>
              </a:solidFill>
            </a:rPr>
            <a:t>:  Reviewers’ input written evaluations in PAMS.</a:t>
          </a:r>
          <a:endParaRPr lang="en-US" sz="1800" b="1" kern="1200" dirty="0">
            <a:solidFill>
              <a:srgbClr val="7030A0"/>
            </a:solidFill>
          </a:endParaRPr>
        </a:p>
        <a:p>
          <a:pPr marL="171450" lvl="1" indent="-171450" algn="l" defTabSz="800100">
            <a:lnSpc>
              <a:spcPct val="90000"/>
            </a:lnSpc>
            <a:spcBef>
              <a:spcPct val="0"/>
            </a:spcBef>
            <a:spcAft>
              <a:spcPct val="15000"/>
            </a:spcAft>
            <a:buChar char="••"/>
          </a:pPr>
          <a:r>
            <a:rPr lang="en-US" sz="1800" b="1" u="sng" kern="1200" dirty="0" smtClean="0">
              <a:solidFill>
                <a:srgbClr val="7030A0"/>
              </a:solidFill>
            </a:rPr>
            <a:t>November</a:t>
          </a:r>
          <a:r>
            <a:rPr lang="en-US" sz="1800" b="1" kern="1200" dirty="0" smtClean="0">
              <a:solidFill>
                <a:srgbClr val="7030A0"/>
              </a:solidFill>
            </a:rPr>
            <a:t>:  Panel discussion of all proposals and all senior personnel.  </a:t>
          </a:r>
          <a:br>
            <a:rPr lang="en-US" sz="1800" b="1" kern="1200" dirty="0" smtClean="0">
              <a:solidFill>
                <a:srgbClr val="7030A0"/>
              </a:solidFill>
            </a:rPr>
          </a:br>
          <a:r>
            <a:rPr lang="en-US" sz="1800" b="1" kern="1200" dirty="0" smtClean="0">
              <a:solidFill>
                <a:srgbClr val="7030A0"/>
              </a:solidFill>
            </a:rPr>
            <a:t>Add additional reviews and make comparative reviews &amp; evaluations.</a:t>
          </a:r>
          <a:endParaRPr lang="en-US" sz="1800" b="1" kern="1200" dirty="0">
            <a:solidFill>
              <a:srgbClr val="7030A0"/>
            </a:solidFill>
          </a:endParaRPr>
        </a:p>
      </dsp:txBody>
      <dsp:txXfrm rot="-5400000">
        <a:off x="1023018" y="1415315"/>
        <a:ext cx="7384152" cy="1272394"/>
      </dsp:txXfrm>
    </dsp:sp>
    <dsp:sp modelId="{DB08727A-7C7B-4217-A0FE-03147CD9956D}">
      <dsp:nvSpPr>
        <dsp:cNvPr id="0" name=""/>
        <dsp:cNvSpPr/>
      </dsp:nvSpPr>
      <dsp:spPr>
        <a:xfrm rot="5400000">
          <a:off x="-455794" y="3614949"/>
          <a:ext cx="1904715" cy="993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Post-review and award</a:t>
          </a:r>
          <a:endParaRPr lang="en-US" sz="1600" b="1" kern="1200" dirty="0"/>
        </a:p>
      </dsp:txBody>
      <dsp:txXfrm rot="-5400000">
        <a:off x="2" y="3655717"/>
        <a:ext cx="993125" cy="911590"/>
      </dsp:txXfrm>
    </dsp:sp>
    <dsp:sp modelId="{FB226100-810F-464D-9741-A0EAD33C6143}">
      <dsp:nvSpPr>
        <dsp:cNvPr id="0" name=""/>
        <dsp:cNvSpPr/>
      </dsp:nvSpPr>
      <dsp:spPr>
        <a:xfrm rot="5400000">
          <a:off x="3931330" y="42831"/>
          <a:ext cx="1969664" cy="78460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777875">
            <a:lnSpc>
              <a:spcPct val="90000"/>
            </a:lnSpc>
            <a:spcBef>
              <a:spcPct val="0"/>
            </a:spcBef>
            <a:spcAft>
              <a:spcPct val="15000"/>
            </a:spcAft>
            <a:buChar char="••"/>
          </a:pPr>
          <a:r>
            <a:rPr lang="en-US" sz="1750" b="1" u="sng" kern="1200" dirty="0" smtClean="0">
              <a:solidFill>
                <a:schemeClr val="accent1">
                  <a:lumMod val="75000"/>
                </a:schemeClr>
              </a:solidFill>
            </a:rPr>
            <a:t>December</a:t>
          </a:r>
          <a:r>
            <a:rPr lang="en-US" sz="1750" b="1" kern="1200" dirty="0" smtClean="0">
              <a:solidFill>
                <a:schemeClr val="accent1">
                  <a:lumMod val="75000"/>
                </a:schemeClr>
              </a:solidFill>
            </a:rPr>
            <a:t>:  Assessment of each proposal and each PI by DOE-HEP using merit review, grant monitor input, programmatic priorities, budget constraints. </a:t>
          </a:r>
          <a:endParaRPr lang="en-US" sz="1750" b="1" kern="1200" dirty="0">
            <a:solidFill>
              <a:schemeClr val="accent1">
                <a:lumMod val="75000"/>
              </a:schemeClr>
            </a:solidFill>
          </a:endParaRPr>
        </a:p>
        <a:p>
          <a:pPr marL="171450" lvl="1" indent="-171450" algn="l" defTabSz="777875">
            <a:lnSpc>
              <a:spcPct val="90000"/>
            </a:lnSpc>
            <a:spcBef>
              <a:spcPct val="0"/>
            </a:spcBef>
            <a:spcAft>
              <a:spcPct val="15000"/>
            </a:spcAft>
            <a:buChar char="••"/>
          </a:pPr>
          <a:r>
            <a:rPr lang="en-US" sz="1750" b="1" u="sng" kern="1200" dirty="0" smtClean="0">
              <a:solidFill>
                <a:schemeClr val="accent1">
                  <a:lumMod val="75000"/>
                </a:schemeClr>
              </a:solidFill>
            </a:rPr>
            <a:t>Early-to-mid January</a:t>
          </a:r>
          <a:r>
            <a:rPr lang="en-US" sz="1750" b="1" kern="1200" dirty="0" smtClean="0">
              <a:solidFill>
                <a:schemeClr val="accent1">
                  <a:lumMod val="75000"/>
                </a:schemeClr>
              </a:solidFill>
            </a:rPr>
            <a:t>:  Prioritized budget guidance sent to PIs and requests for revised budgets and budget justifications using proper DOE forms.</a:t>
          </a:r>
          <a:endParaRPr lang="en-US" sz="1750" b="1" kern="1200" dirty="0">
            <a:solidFill>
              <a:schemeClr val="accent1">
                <a:lumMod val="75000"/>
              </a:schemeClr>
            </a:solidFill>
          </a:endParaRPr>
        </a:p>
        <a:p>
          <a:pPr marL="171450" lvl="1" indent="-171450" algn="l" defTabSz="777875">
            <a:lnSpc>
              <a:spcPct val="90000"/>
            </a:lnSpc>
            <a:spcBef>
              <a:spcPct val="0"/>
            </a:spcBef>
            <a:spcAft>
              <a:spcPct val="15000"/>
            </a:spcAft>
            <a:buChar char="••"/>
          </a:pPr>
          <a:r>
            <a:rPr lang="en-US" sz="1750" b="1" u="sng" kern="1200" dirty="0" smtClean="0">
              <a:solidFill>
                <a:schemeClr val="accent1">
                  <a:lumMod val="75000"/>
                </a:schemeClr>
              </a:solidFill>
            </a:rPr>
            <a:t>End-January - March</a:t>
          </a:r>
          <a:r>
            <a:rPr lang="en-US" sz="1750" b="1" kern="1200" dirty="0" smtClean="0">
              <a:solidFill>
                <a:schemeClr val="accent1">
                  <a:lumMod val="75000"/>
                </a:schemeClr>
              </a:solidFill>
            </a:rPr>
            <a:t>:  Route proposal’s procurement packages through DOE-SC and DOE Chicago Operations Office for approval.</a:t>
          </a:r>
          <a:endParaRPr lang="en-US" sz="1750" b="1" kern="1200" dirty="0">
            <a:solidFill>
              <a:schemeClr val="accent1">
                <a:lumMod val="75000"/>
              </a:schemeClr>
            </a:solidFill>
          </a:endParaRPr>
        </a:p>
        <a:p>
          <a:pPr marL="171450" lvl="1" indent="-171450" algn="l" defTabSz="777875">
            <a:lnSpc>
              <a:spcPct val="90000"/>
            </a:lnSpc>
            <a:spcBef>
              <a:spcPct val="0"/>
            </a:spcBef>
            <a:spcAft>
              <a:spcPct val="15000"/>
            </a:spcAft>
            <a:buChar char="••"/>
          </a:pPr>
          <a:r>
            <a:rPr lang="en-US" sz="1750" b="1" u="sng" kern="1200" dirty="0" smtClean="0">
              <a:solidFill>
                <a:schemeClr val="accent1">
                  <a:lumMod val="75000"/>
                </a:schemeClr>
              </a:solidFill>
            </a:rPr>
            <a:t>March-April</a:t>
          </a:r>
          <a:r>
            <a:rPr lang="en-US" sz="1750" b="1" kern="1200" dirty="0" smtClean="0">
              <a:solidFill>
                <a:schemeClr val="accent1">
                  <a:lumMod val="75000"/>
                </a:schemeClr>
              </a:solidFill>
            </a:rPr>
            <a:t>:  Awards to university from DOE Chicago Operations Office.</a:t>
          </a:r>
          <a:endParaRPr lang="en-US" sz="1750" b="1" kern="1200" dirty="0">
            <a:solidFill>
              <a:schemeClr val="accent1">
                <a:lumMod val="75000"/>
              </a:schemeClr>
            </a:solidFill>
          </a:endParaRPr>
        </a:p>
      </dsp:txBody>
      <dsp:txXfrm rot="-5400000">
        <a:off x="993126" y="3077187"/>
        <a:ext cx="7749923" cy="17773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7EFF384C-4BD5-489C-8245-F54F9BA7DB91}" type="datetimeFigureOut">
              <a:rPr lang="en-US" smtClean="0"/>
              <a:pPr/>
              <a:t>8/2/2017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65D90DD1-7D4B-43F3-9408-AEB9328CAD86}" type="slidenum">
              <a:rPr lang="en-US" smtClean="0"/>
              <a:pPr/>
              <a:t>‹#›</a:t>
            </a:fld>
            <a:endParaRPr lang="en-US"/>
          </a:p>
        </p:txBody>
      </p:sp>
    </p:spTree>
    <p:extLst>
      <p:ext uri="{BB962C8B-B14F-4D97-AF65-F5344CB8AC3E}">
        <p14:creationId xmlns:p14="http://schemas.microsoft.com/office/powerpoint/2010/main" val="360601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1828E16-AD9A-4922-8C6D-AE34D2F8D386}"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1149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90DD1-7D4B-43F3-9408-AEB9328CAD8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31056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27137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35</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1303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90DD1-7D4B-43F3-9408-AEB9328CAD86}" type="slidenum">
              <a:rPr lang="en-US" smtClean="0"/>
              <a:pPr/>
              <a:t>36</a:t>
            </a:fld>
            <a:endParaRPr lang="en-US"/>
          </a:p>
        </p:txBody>
      </p:sp>
    </p:spTree>
    <p:extLst>
      <p:ext uri="{BB962C8B-B14F-4D97-AF65-F5344CB8AC3E}">
        <p14:creationId xmlns:p14="http://schemas.microsoft.com/office/powerpoint/2010/main" val="232826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9942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65446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87327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6245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90DD1-7D4B-43F3-9408-AEB9328CAD86}" type="slidenum">
              <a:rPr lang="en-US" smtClean="0"/>
              <a:pPr/>
              <a:t>2</a:t>
            </a:fld>
            <a:endParaRPr lang="en-US"/>
          </a:p>
        </p:txBody>
      </p:sp>
    </p:spTree>
    <p:extLst>
      <p:ext uri="{BB962C8B-B14F-4D97-AF65-F5344CB8AC3E}">
        <p14:creationId xmlns:p14="http://schemas.microsoft.com/office/powerpoint/2010/main" val="185612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064" y="3329940"/>
            <a:ext cx="7436277" cy="31546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53578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90DD1-7D4B-43F3-9408-AEB9328CAD86}" type="slidenum">
              <a:rPr lang="en-US" smtClean="0"/>
              <a:pPr/>
              <a:t>4</a:t>
            </a:fld>
            <a:endParaRPr lang="en-US"/>
          </a:p>
        </p:txBody>
      </p:sp>
    </p:spTree>
    <p:extLst>
      <p:ext uri="{BB962C8B-B14F-4D97-AF65-F5344CB8AC3E}">
        <p14:creationId xmlns:p14="http://schemas.microsoft.com/office/powerpoint/2010/main" val="152847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90DD1-7D4B-43F3-9408-AEB9328CAD86}" type="slidenum">
              <a:rPr lang="en-US" smtClean="0"/>
              <a:pPr/>
              <a:t>12</a:t>
            </a:fld>
            <a:endParaRPr lang="en-US"/>
          </a:p>
        </p:txBody>
      </p:sp>
    </p:spTree>
    <p:extLst>
      <p:ext uri="{BB962C8B-B14F-4D97-AF65-F5344CB8AC3E}">
        <p14:creationId xmlns:p14="http://schemas.microsoft.com/office/powerpoint/2010/main" val="308433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90DD1-7D4B-43F3-9408-AEB9328CAD86}" type="slidenum">
              <a:rPr lang="en-US" smtClean="0"/>
              <a:pPr/>
              <a:t>16</a:t>
            </a:fld>
            <a:endParaRPr lang="en-US"/>
          </a:p>
        </p:txBody>
      </p:sp>
    </p:spTree>
    <p:extLst>
      <p:ext uri="{BB962C8B-B14F-4D97-AF65-F5344CB8AC3E}">
        <p14:creationId xmlns:p14="http://schemas.microsoft.com/office/powerpoint/2010/main" val="282980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90DD1-7D4B-43F3-9408-AEB9328CAD86}" type="slidenum">
              <a:rPr lang="en-US" smtClean="0"/>
              <a:pPr/>
              <a:t>18</a:t>
            </a:fld>
            <a:endParaRPr lang="en-US"/>
          </a:p>
        </p:txBody>
      </p:sp>
    </p:spTree>
    <p:extLst>
      <p:ext uri="{BB962C8B-B14F-4D97-AF65-F5344CB8AC3E}">
        <p14:creationId xmlns:p14="http://schemas.microsoft.com/office/powerpoint/2010/main" val="150183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23</a:t>
            </a:fld>
            <a:endParaRPr lang="en-US"/>
          </a:p>
        </p:txBody>
      </p:sp>
    </p:spTree>
    <p:extLst>
      <p:ext uri="{BB962C8B-B14F-4D97-AF65-F5344CB8AC3E}">
        <p14:creationId xmlns:p14="http://schemas.microsoft.com/office/powerpoint/2010/main" val="158361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6045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normAutofit/>
          </a:bodyPr>
          <a:lstStyle>
            <a:lvl1pPr marL="0" indent="0" algn="ctr">
              <a:buNone/>
              <a:defRPr sz="2800"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00274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lvl1pPr>
              <a:defRPr b="0"/>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0"/>
            </a:lvl1p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20592963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
        <p:nvSpPr>
          <p:cNvPr id="5" name="Footer Placeholder 9"/>
          <p:cNvSpPr>
            <a:spLocks noGrp="1"/>
          </p:cNvSpPr>
          <p:nvPr>
            <p:ph type="ftr" sz="quarter" idx="12"/>
          </p:nvPr>
        </p:nvSpPr>
        <p:spPr>
          <a:xfrm>
            <a:off x="3124200" y="6357064"/>
            <a:ext cx="5257800" cy="365125"/>
          </a:xfrm>
        </p:spPr>
        <p:txBody>
          <a:bodyPr/>
          <a:lstStyle>
            <a:lvl1pPr>
              <a:defRPr b="0"/>
            </a:lvl1p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32855005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nl-NL" smtClean="0">
                <a:solidFill>
                  <a:srgbClr val="0F6636"/>
                </a:solidFill>
              </a:rPr>
              <a:t>Detector R&amp;D -- DOE-HEP PI Meeting @ DPF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45263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b="1" dirty="0">
              <a:solidFill>
                <a:srgbClr val="000000"/>
              </a:solidFill>
              <a:latin typeface="Arial" charset="0"/>
            </a:endParaRPr>
          </a:p>
        </p:txBody>
      </p:sp>
      <p:sp>
        <p:nvSpPr>
          <p:cNvPr id="3" name="Footer Placeholder 2"/>
          <p:cNvSpPr>
            <a:spLocks noGrp="1"/>
          </p:cNvSpPr>
          <p:nvPr>
            <p:ph type="ftr" sz="quarter" idx="11"/>
          </p:nvPr>
        </p:nvSpPr>
        <p:spPr/>
        <p:txBody>
          <a:bodyPr/>
          <a:lstStyle>
            <a:lvl1pPr>
              <a:defRPr b="0"/>
            </a:lvl1pPr>
          </a:lstStyle>
          <a:p>
            <a:r>
              <a:rPr lang="nl-NL" smtClean="0">
                <a:solidFill>
                  <a:srgbClr val="0F6636"/>
                </a:solidFill>
              </a:rPr>
              <a:t>Detector R&amp;D -- DOE-HEP PI Meeting @ DPF 2017</a:t>
            </a:r>
            <a:endParaRPr lang="en-US" dirty="0">
              <a:solidFill>
                <a:srgbClr val="0F6636"/>
              </a:solidFill>
            </a:endParaRPr>
          </a:p>
        </p:txBody>
      </p:sp>
      <p:sp>
        <p:nvSpPr>
          <p:cNvPr id="4" name="Slide Number Placeholder 3"/>
          <p:cNvSpPr>
            <a:spLocks noGrp="1"/>
          </p:cNvSpPr>
          <p:nvPr>
            <p:ph type="sldNum" sz="quarter" idx="12"/>
          </p:nvPr>
        </p:nvSpPr>
        <p:spPr/>
        <p:txBody>
          <a:bodyPr/>
          <a:lstStyle>
            <a:lvl1pPr>
              <a:defRPr b="0"/>
            </a:lvl1pPr>
          </a:lstStyle>
          <a:p>
            <a:fld id="{2E8A42B4-63F8-3749-8A9F-29B7B746D444}" type="slidenum">
              <a:rPr lang="en-US" smtClean="0">
                <a:solidFill>
                  <a:srgbClr val="0F6636"/>
                </a:solidFill>
              </a:rPr>
              <a:pPr/>
              <a:t>‹#›</a:t>
            </a:fld>
            <a:endParaRPr lang="en-US" dirty="0">
              <a:solidFill>
                <a:srgbClr val="0F6636"/>
              </a:solidFill>
            </a:endParaRPr>
          </a:p>
        </p:txBody>
      </p:sp>
    </p:spTree>
    <p:extLst>
      <p:ext uri="{BB962C8B-B14F-4D97-AF65-F5344CB8AC3E}">
        <p14:creationId xmlns:p14="http://schemas.microsoft.com/office/powerpoint/2010/main" val="206261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2"/>
          </p:nvPr>
        </p:nvSpPr>
        <p:spPr/>
        <p:txBody>
          <a:bodyPr/>
          <a:lstStyle>
            <a:lvl1pPr>
              <a:defRPr b="0">
                <a:latin typeface="+mn-lt"/>
              </a:defRPr>
            </a:lvl1pPr>
          </a:lstStyle>
          <a:p>
            <a:r>
              <a:rPr lang="nl-NL" smtClean="0"/>
              <a:t>Detector R&amp;D -- DOE-HEP PI Meeting @ DPF 2017</a:t>
            </a:r>
            <a:endParaRPr lang="en-US" dirty="0"/>
          </a:p>
        </p:txBody>
      </p:sp>
      <p:sp>
        <p:nvSpPr>
          <p:cNvPr id="8" name="Slide Number Placeholder 8"/>
          <p:cNvSpPr>
            <a:spLocks noGrp="1"/>
          </p:cNvSpPr>
          <p:nvPr>
            <p:ph type="sldNum" sz="quarter" idx="11"/>
          </p:nvPr>
        </p:nvSpPr>
        <p:spPr>
          <a:xfrm>
            <a:off x="8414464" y="6351654"/>
            <a:ext cx="381000" cy="365125"/>
          </a:xfrm>
        </p:spPr>
        <p:txBody>
          <a:bodyPr/>
          <a:lstStyle>
            <a:lvl1pPr>
              <a:defRPr b="0">
                <a:latin typeface="+mn-lt"/>
              </a:defRPr>
            </a:lvl1pPr>
          </a:lstStyle>
          <a:p>
            <a:fld id="{26CA2777-A89F-4130-B308-73BB65955918}" type="slidenum">
              <a:rPr lang="en-US" smtClean="0">
                <a:solidFill>
                  <a:srgbClr val="0F6636"/>
                </a:solidFill>
              </a:rPr>
              <a:pPr/>
              <a:t>‹#›</a:t>
            </a:fld>
            <a:endParaRPr lang="en-US" dirty="0">
              <a:solidFill>
                <a:srgbClr val="0F6636"/>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42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r>
              <a:rPr lang="nl-NL" smtClean="0">
                <a:solidFill>
                  <a:srgbClr val="0F6636"/>
                </a:solidFill>
              </a:rPr>
              <a:t>Detector R&amp;D -- DOE-HEP PI Meeting @ DPF 2017</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9"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6490745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24" r:id="rId6"/>
  </p:sldLayoutIdLst>
  <p:timing>
    <p:tnLst>
      <p:par>
        <p:cTn id="1" dur="indefinite" restart="never" nodeType="tmRoot"/>
      </p:par>
    </p:tnLst>
  </p:timing>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50000"/>
              <a:lumOff val="50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ience.energy.gov/funding-opportunities/digital-data-management/" TargetMode="External"/><Relationship Id="rId2" Type="http://schemas.openxmlformats.org/officeDocument/2006/relationships/hyperlink" Target="http://science.energy.gov/hep/hepap/meetings/20140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pamspublic.science.energy.gov/WebPAMSEPSExternal/CustomInterface/Common/ExternalUserGuide.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97712" y="1919645"/>
            <a:ext cx="8585032" cy="1323407"/>
          </a:xfrm>
          <a:prstGeom prst="rect">
            <a:avLst/>
          </a:prstGeom>
          <a:noFill/>
          <a:ln w="9525" algn="ctr">
            <a:noFill/>
            <a:miter lim="800000"/>
            <a:headEnd/>
            <a:tailEnd/>
          </a:ln>
          <a:effectLst/>
        </p:spPr>
        <p:txBody>
          <a:bodyPr wrap="square" lIns="91407" tIns="45704" rIns="91407" bIns="45704" anchor="ctr">
            <a:spAutoFit/>
          </a:bodyPr>
          <a:lstStyle/>
          <a:p>
            <a:pPr algn="ctr" eaLnBrk="1" hangingPunct="1">
              <a:defRPr/>
            </a:pPr>
            <a:r>
              <a:rPr lang="en-US" sz="4000" b="1" i="0" dirty="0" smtClean="0">
                <a:solidFill>
                  <a:srgbClr val="146737"/>
                </a:solidFill>
                <a:effectLst>
                  <a:outerShdw blurRad="38100" dist="38100" dir="2700000" algn="tl">
                    <a:srgbClr val="C0C0C0"/>
                  </a:outerShdw>
                </a:effectLst>
                <a:latin typeface="+mj-lt"/>
                <a:cs typeface="Tahoma" pitchFamily="34" charset="0"/>
              </a:rPr>
              <a:t>Office of High Energy Physics (HEP) </a:t>
            </a:r>
          </a:p>
          <a:p>
            <a:pPr algn="ctr" eaLnBrk="1" hangingPunct="1">
              <a:defRPr/>
            </a:pPr>
            <a:r>
              <a:rPr lang="en-US" sz="4000" b="1" i="0" dirty="0" smtClean="0">
                <a:solidFill>
                  <a:srgbClr val="146737"/>
                </a:solidFill>
                <a:effectLst>
                  <a:outerShdw blurRad="38100" dist="38100" dir="2700000" algn="tl">
                    <a:srgbClr val="C0C0C0"/>
                  </a:outerShdw>
                </a:effectLst>
                <a:latin typeface="+mj-lt"/>
                <a:cs typeface="Tahoma" pitchFamily="34" charset="0"/>
              </a:rPr>
              <a:t>Detector R&amp;D Program </a:t>
            </a:r>
            <a:endParaRPr lang="en-US" sz="4000" b="1" i="0" dirty="0">
              <a:solidFill>
                <a:srgbClr val="146737"/>
              </a:solidFill>
              <a:effectLst>
                <a:outerShdw blurRad="38100" dist="38100" dir="2700000" algn="tl">
                  <a:srgbClr val="C0C0C0"/>
                </a:outerShdw>
              </a:effectLst>
              <a:latin typeface="+mj-lt"/>
              <a:cs typeface="Tahoma" pitchFamily="34" charset="0"/>
            </a:endParaRPr>
          </a:p>
        </p:txBody>
      </p:sp>
      <p:sp>
        <p:nvSpPr>
          <p:cNvPr id="87043" name="Rectangle 3"/>
          <p:cNvSpPr>
            <a:spLocks noGrp="1" noChangeArrowheads="1"/>
          </p:cNvSpPr>
          <p:nvPr>
            <p:ph type="subTitle" idx="1"/>
          </p:nvPr>
        </p:nvSpPr>
        <p:spPr>
          <a:xfrm>
            <a:off x="308345" y="5498630"/>
            <a:ext cx="8463516" cy="1283170"/>
          </a:xfrm>
        </p:spPr>
        <p:txBody>
          <a:bodyPr wrap="square" lIns="82039" tIns="41020" rIns="82039" bIns="41020">
            <a:spAutoFit/>
          </a:bodyPr>
          <a:lstStyle/>
          <a:p>
            <a:pPr eaLnBrk="1" hangingPunct="1">
              <a:spcBef>
                <a:spcPct val="0"/>
              </a:spcBef>
              <a:defRPr/>
            </a:pPr>
            <a:r>
              <a:rPr lang="en-US" sz="2400" b="0" dirty="0" smtClean="0">
                <a:solidFill>
                  <a:schemeClr val="tx1"/>
                </a:solidFill>
                <a:latin typeface="+mj-lt"/>
                <a:cs typeface="Tahoma" pitchFamily="34" charset="0"/>
              </a:rPr>
              <a:t>Helmut Marsiske</a:t>
            </a:r>
          </a:p>
          <a:p>
            <a:pPr eaLnBrk="1" hangingPunct="1">
              <a:spcBef>
                <a:spcPct val="0"/>
              </a:spcBef>
              <a:defRPr/>
            </a:pPr>
            <a:r>
              <a:rPr lang="en-US" sz="2400" b="0" dirty="0" smtClean="0">
                <a:solidFill>
                  <a:schemeClr val="tx1"/>
                </a:solidFill>
                <a:latin typeface="+mj-lt"/>
                <a:cs typeface="Tahoma" pitchFamily="34" charset="0"/>
              </a:rPr>
              <a:t>Program Manager for Instrumentation</a:t>
            </a:r>
          </a:p>
          <a:p>
            <a:pPr lvl="0" fontAlgn="base">
              <a:spcBef>
                <a:spcPct val="0"/>
              </a:spcBef>
              <a:spcAft>
                <a:spcPct val="0"/>
              </a:spcAft>
              <a:defRPr/>
            </a:pPr>
            <a:r>
              <a:rPr lang="en-US" sz="2000" b="0" kern="0" dirty="0">
                <a:solidFill>
                  <a:srgbClr val="000000"/>
                </a:solidFill>
                <a:effectLst>
                  <a:outerShdw blurRad="38100" dist="38100" dir="2700000" algn="tl">
                    <a:srgbClr val="C0C0C0"/>
                  </a:outerShdw>
                </a:effectLst>
                <a:latin typeface="Tahoma" pitchFamily="34" charset="0"/>
                <a:cs typeface="Tahoma" pitchFamily="34" charset="0"/>
              </a:rPr>
              <a:t>(</a:t>
            </a:r>
            <a:r>
              <a:rPr lang="en-US" sz="2000" b="0" u="sng" kern="0" dirty="0">
                <a:solidFill>
                  <a:srgbClr val="0070C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Helmut.Marsiske@Science.DOE.gov</a:t>
            </a:r>
            <a:r>
              <a:rPr lang="en-US" sz="2000" b="0" kern="0" dirty="0">
                <a:solidFill>
                  <a:srgbClr val="000000"/>
                </a:solidFill>
                <a:effectLst>
                  <a:outerShdw blurRad="38100" dist="38100" dir="2700000" algn="tl">
                    <a:srgbClr val="C0C0C0"/>
                  </a:outerShdw>
                </a:effectLst>
                <a:latin typeface="Tahoma" pitchFamily="34" charset="0"/>
                <a:cs typeface="Tahoma" pitchFamily="34" charset="0"/>
              </a:rPr>
              <a:t>)</a:t>
            </a:r>
          </a:p>
          <a:p>
            <a:pPr lvl="0" fontAlgn="base">
              <a:spcBef>
                <a:spcPct val="0"/>
              </a:spcBef>
              <a:spcAft>
                <a:spcPct val="0"/>
              </a:spcAft>
              <a:defRPr/>
            </a:pPr>
            <a:r>
              <a:rPr lang="en-US" sz="1000" b="0" kern="0" dirty="0">
                <a:solidFill>
                  <a:srgbClr val="000000"/>
                </a:solidFill>
                <a:effectLst>
                  <a:outerShdw blurRad="38100" dist="38100" dir="2700000" algn="tl">
                    <a:srgbClr val="C0C0C0"/>
                  </a:outerShdw>
                </a:effectLst>
                <a:latin typeface="Tahoma" pitchFamily="34" charset="0"/>
                <a:cs typeface="Tahoma" pitchFamily="34" charset="0"/>
              </a:rPr>
              <a:t> </a:t>
            </a:r>
          </a:p>
        </p:txBody>
      </p:sp>
      <p:sp>
        <p:nvSpPr>
          <p:cNvPr id="87044" name="Rectangle 4"/>
          <p:cNvSpPr>
            <a:spLocks noChangeArrowheads="1"/>
          </p:cNvSpPr>
          <p:nvPr/>
        </p:nvSpPr>
        <p:spPr bwMode="auto">
          <a:xfrm>
            <a:off x="252185" y="3733800"/>
            <a:ext cx="8502423" cy="944616"/>
          </a:xfrm>
          <a:prstGeom prst="rect">
            <a:avLst/>
          </a:prstGeom>
          <a:noFill/>
          <a:ln w="9525">
            <a:noFill/>
            <a:miter lim="800000"/>
            <a:headEnd/>
            <a:tailEnd/>
          </a:ln>
          <a:effectLst/>
        </p:spPr>
        <p:txBody>
          <a:bodyPr wrap="square" lIns="82039" tIns="41020" rIns="82039" bIns="41020">
            <a:spAutoFit/>
          </a:bodyPr>
          <a:lstStyle/>
          <a:p>
            <a:pPr algn="ctr" eaLnBrk="1" hangingPunct="1">
              <a:buFont typeface="Wingdings" pitchFamily="2" charset="2"/>
              <a:buNone/>
              <a:defRPr/>
            </a:pPr>
            <a:r>
              <a:rPr lang="en-US" sz="2800" b="1" dirty="0" smtClean="0">
                <a:effectLst>
                  <a:outerShdw blurRad="38100" dist="38100" dir="2700000" algn="tl">
                    <a:srgbClr val="C0C0C0"/>
                  </a:outerShdw>
                </a:effectLst>
                <a:latin typeface="+mj-lt"/>
                <a:cs typeface="Tahoma" pitchFamily="34" charset="0"/>
              </a:rPr>
              <a:t>DOE-HEP PI Meeting @ DPF 2017, </a:t>
            </a:r>
            <a:r>
              <a:rPr lang="en-US" sz="2800" b="1" dirty="0" err="1" smtClean="0">
                <a:effectLst>
                  <a:outerShdw blurRad="38100" dist="38100" dir="2700000" algn="tl">
                    <a:srgbClr val="C0C0C0"/>
                  </a:outerShdw>
                </a:effectLst>
                <a:latin typeface="+mj-lt"/>
                <a:cs typeface="Tahoma" pitchFamily="34" charset="0"/>
              </a:rPr>
              <a:t>Fermilab</a:t>
            </a:r>
            <a:endParaRPr lang="en-US" sz="2800" b="1" i="0" dirty="0">
              <a:effectLst>
                <a:outerShdw blurRad="38100" dist="38100" dir="2700000" algn="tl">
                  <a:srgbClr val="C0C0C0"/>
                </a:outerShdw>
              </a:effectLst>
              <a:latin typeface="+mj-lt"/>
              <a:cs typeface="Tahoma" pitchFamily="34" charset="0"/>
            </a:endParaRPr>
          </a:p>
          <a:p>
            <a:pPr algn="ctr" eaLnBrk="1" hangingPunct="1">
              <a:buFont typeface="Wingdings" pitchFamily="2" charset="2"/>
              <a:buNone/>
              <a:defRPr/>
            </a:pPr>
            <a:r>
              <a:rPr lang="en-US" sz="2800" b="1" dirty="0" smtClean="0">
                <a:effectLst>
                  <a:outerShdw blurRad="38100" dist="38100" dir="2700000" algn="tl">
                    <a:srgbClr val="C0C0C0"/>
                  </a:outerShdw>
                </a:effectLst>
                <a:latin typeface="+mj-lt"/>
                <a:cs typeface="Tahoma" pitchFamily="34" charset="0"/>
              </a:rPr>
              <a:t>August 3, 2017</a:t>
            </a:r>
            <a:endParaRPr lang="en-US" sz="2800" b="1" i="0" dirty="0">
              <a:effectLst>
                <a:outerShdw blurRad="38100" dist="38100" dir="2700000" algn="tl">
                  <a:srgbClr val="C0C0C0"/>
                </a:outerShdw>
              </a:effectLst>
              <a:latin typeface="+mj-lt"/>
              <a:cs typeface="Tahoma" pitchFamily="34" charset="0"/>
            </a:endParaRPr>
          </a:p>
        </p:txBody>
      </p:sp>
    </p:spTree>
    <p:extLst>
      <p:ext uri="{BB962C8B-B14F-4D97-AF65-F5344CB8AC3E}">
        <p14:creationId xmlns:p14="http://schemas.microsoft.com/office/powerpoint/2010/main" val="12164862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20119"/>
            <a:ext cx="8839199" cy="2817161"/>
          </a:xfrm>
        </p:spPr>
        <p:txBody>
          <a:bodyPr>
            <a:normAutofit fontScale="70000" lnSpcReduction="20000"/>
          </a:bodyPr>
          <a:lstStyle/>
          <a:p>
            <a:r>
              <a:rPr lang="en-US" dirty="0" smtClean="0"/>
              <a:t>P5 </a:t>
            </a:r>
            <a:r>
              <a:rPr lang="en-US" dirty="0"/>
              <a:t>was charged to consider three 10-year budget scenarios </a:t>
            </a:r>
            <a:r>
              <a:rPr lang="en-US" dirty="0" smtClean="0"/>
              <a:t>for </a:t>
            </a:r>
            <a:r>
              <a:rPr lang="en-US" dirty="0"/>
              <a:t>HEP within </a:t>
            </a:r>
            <a:r>
              <a:rPr lang="en-US" dirty="0" smtClean="0"/>
              <a:t>                the </a:t>
            </a:r>
            <a:r>
              <a:rPr lang="en-US" dirty="0"/>
              <a:t>context of a 20-year vision for the global field</a:t>
            </a:r>
          </a:p>
          <a:p>
            <a:pPr lvl="1"/>
            <a:r>
              <a:rPr lang="en-US" dirty="0">
                <a:solidFill>
                  <a:schemeClr val="accent3"/>
                </a:solidFill>
              </a:rPr>
              <a:t>Scenario A was the lowest constrained budget scenario</a:t>
            </a:r>
          </a:p>
          <a:p>
            <a:pPr lvl="1"/>
            <a:r>
              <a:rPr lang="en-US" dirty="0">
                <a:solidFill>
                  <a:schemeClr val="accent4"/>
                </a:solidFill>
              </a:rPr>
              <a:t>Scenario B was a slightly higher constrained budget scenario</a:t>
            </a:r>
          </a:p>
          <a:p>
            <a:pPr lvl="1"/>
            <a:r>
              <a:rPr lang="en-US" dirty="0"/>
              <a:t>Scenario C was “unconstrained,” but not considered </a:t>
            </a:r>
            <a:r>
              <a:rPr lang="en-US" dirty="0" smtClean="0"/>
              <a:t>unlimited</a:t>
            </a:r>
          </a:p>
          <a:p>
            <a:r>
              <a:rPr lang="en-US" dirty="0"/>
              <a:t>FY 2018 appropriations process is progressing</a:t>
            </a:r>
          </a:p>
          <a:p>
            <a:pPr lvl="1"/>
            <a:r>
              <a:rPr lang="en-US" dirty="0"/>
              <a:t>President’s Budget Request was released on May </a:t>
            </a:r>
            <a:r>
              <a:rPr lang="en-US" dirty="0" smtClean="0"/>
              <a:t>23, 2017</a:t>
            </a:r>
            <a:endParaRPr lang="en-US" dirty="0"/>
          </a:p>
          <a:p>
            <a:pPr lvl="1"/>
            <a:r>
              <a:rPr lang="en-US" dirty="0"/>
              <a:t>Congressional Appropriations Committees are drafting </a:t>
            </a:r>
            <a:r>
              <a:rPr lang="en-US" dirty="0" smtClean="0"/>
              <a:t>legislation</a:t>
            </a:r>
          </a:p>
          <a:p>
            <a:pPr lvl="2"/>
            <a:r>
              <a:rPr lang="en-US" dirty="0"/>
              <a:t>O</a:t>
            </a:r>
            <a:r>
              <a:rPr lang="en-US" dirty="0" smtClean="0"/>
              <a:t>ften includes language directing funding levels for specific projects/programs </a:t>
            </a:r>
          </a:p>
          <a:p>
            <a:pPr lvl="1"/>
            <a:r>
              <a:rPr lang="en-US" dirty="0" smtClean="0"/>
              <a:t>Final language of appropriations bill (and report) impact how funding is directed</a:t>
            </a:r>
            <a:endParaRPr lang="en-US" dirty="0"/>
          </a:p>
          <a:p>
            <a:endParaRPr lang="en-US" dirty="0"/>
          </a:p>
        </p:txBody>
      </p:sp>
      <p:sp>
        <p:nvSpPr>
          <p:cNvPr id="3" name="Title 2"/>
          <p:cNvSpPr>
            <a:spLocks noGrp="1"/>
          </p:cNvSpPr>
          <p:nvPr>
            <p:ph type="title"/>
          </p:nvPr>
        </p:nvSpPr>
        <p:spPr/>
        <p:txBody>
          <a:bodyPr/>
          <a:lstStyle/>
          <a:p>
            <a:r>
              <a:rPr lang="en-US" dirty="0" smtClean="0"/>
              <a:t>HEP Budget vs. P5 Funding Scenarios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10</a:t>
            </a:fld>
            <a:endParaRPr lang="en-US">
              <a:solidFill>
                <a:srgbClr val="0F6636"/>
              </a:solidFill>
            </a:endParaRPr>
          </a:p>
        </p:txBody>
      </p:sp>
      <p:sp>
        <p:nvSpPr>
          <p:cNvPr id="5" name="Footer Placeholder 4"/>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pic>
        <p:nvPicPr>
          <p:cNvPr id="8" name="Picture 7"/>
          <p:cNvPicPr>
            <a:picLocks noChangeAspect="1"/>
          </p:cNvPicPr>
          <p:nvPr/>
        </p:nvPicPr>
        <p:blipFill>
          <a:blip r:embed="rId2"/>
          <a:stretch>
            <a:fillRect/>
          </a:stretch>
        </p:blipFill>
        <p:spPr>
          <a:xfrm>
            <a:off x="758621" y="3488399"/>
            <a:ext cx="7626757" cy="2749534"/>
          </a:xfrm>
          <a:prstGeom prst="rect">
            <a:avLst/>
          </a:prstGeom>
        </p:spPr>
      </p:pic>
    </p:spTree>
    <p:extLst>
      <p:ext uri="{BB962C8B-B14F-4D97-AF65-F5344CB8AC3E}">
        <p14:creationId xmlns:p14="http://schemas.microsoft.com/office/powerpoint/2010/main" val="12657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043936"/>
            <a:ext cx="9921922" cy="7901936"/>
          </a:xfrm>
          <a:prstGeom prst="rect">
            <a:avLst/>
          </a:prstGeom>
        </p:spPr>
      </p:pic>
      <p:sp>
        <p:nvSpPr>
          <p:cNvPr id="5" name="Rounded Rectangle 4"/>
          <p:cNvSpPr/>
          <p:nvPr/>
        </p:nvSpPr>
        <p:spPr>
          <a:xfrm>
            <a:off x="556055" y="4258100"/>
            <a:ext cx="5475468" cy="968807"/>
          </a:xfrm>
          <a:prstGeom prst="roundRect">
            <a:avLst/>
          </a:prstGeom>
          <a:gradFill flip="none" rotWithShape="1">
            <a:gsLst>
              <a:gs pos="0">
                <a:schemeClr val="tx1">
                  <a:lumMod val="95000"/>
                  <a:lumOff val="5000"/>
                  <a:alpha val="50000"/>
                </a:schemeClr>
              </a:gs>
              <a:gs pos="89000">
                <a:schemeClr val="tx1">
                  <a:lumMod val="95000"/>
                  <a:lumOff val="5000"/>
                  <a:alpha val="50000"/>
                </a:schemeClr>
              </a:gs>
              <a:gs pos="100000">
                <a:schemeClr val="tx1">
                  <a:lumMod val="95000"/>
                  <a:lumOff val="5000"/>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2" y="4406900"/>
            <a:ext cx="8494714" cy="1362075"/>
          </a:xfrm>
        </p:spPr>
        <p:txBody>
          <a:bodyPr/>
          <a:lstStyle/>
          <a:p>
            <a:r>
              <a:rPr lang="en-US" dirty="0" smtClean="0">
                <a:solidFill>
                  <a:srgbClr val="FFFF00"/>
                </a:solidFill>
              </a:rPr>
              <a:t>HEP Detector R&amp;D Program</a:t>
            </a:r>
            <a:endParaRPr lang="en-US" dirty="0"/>
          </a:p>
        </p:txBody>
      </p:sp>
      <p:sp>
        <p:nvSpPr>
          <p:cNvPr id="6" name="Slide Number Placeholder 5"/>
          <p:cNvSpPr>
            <a:spLocks noGrp="1"/>
          </p:cNvSpPr>
          <p:nvPr>
            <p:ph type="sldNum" sz="quarter" idx="10"/>
          </p:nvPr>
        </p:nvSpPr>
        <p:spPr/>
        <p:txBody>
          <a:bodyPr/>
          <a:lstStyle/>
          <a:p>
            <a:pPr>
              <a:defRPr/>
            </a:pPr>
            <a:fld id="{56929663-6CA7-4931-8F5D-849FE6A4CD44}" type="slidenum">
              <a:rPr lang="en-US" smtClean="0">
                <a:solidFill>
                  <a:srgbClr val="0F6636"/>
                </a:solidFill>
              </a:rPr>
              <a:pPr>
                <a:defRPr/>
              </a:pPr>
              <a:t>11</a:t>
            </a:fld>
            <a:endParaRPr lang="en-US">
              <a:solidFill>
                <a:srgbClr val="0F6636"/>
              </a:solidFill>
            </a:endParaRPr>
          </a:p>
        </p:txBody>
      </p:sp>
      <p:sp>
        <p:nvSpPr>
          <p:cNvPr id="7" name="Footer Placeholder 6"/>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3005827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cs typeface="Calibri" pitchFamily="34" charset="0"/>
              </a:rPr>
              <a:t>Support research leading to fundamental advances in the science of particle detection, and develop the next generation of instrumentation for HEP </a:t>
            </a:r>
          </a:p>
          <a:p>
            <a:pPr lvl="1" indent="-365760"/>
            <a:r>
              <a:rPr lang="en-US" dirty="0" smtClean="0">
                <a:cs typeface="Calibri" pitchFamily="34" charset="0"/>
              </a:rPr>
              <a:t>Need p</a:t>
            </a:r>
            <a:r>
              <a:rPr lang="en-US" b="1" dirty="0" smtClean="0">
                <a:cs typeface="Calibri" pitchFamily="34" charset="0"/>
              </a:rPr>
              <a:t>rogram </a:t>
            </a:r>
            <a:r>
              <a:rPr lang="en-US" b="1" dirty="0" smtClean="0">
                <a:solidFill>
                  <a:srgbClr val="FF0000"/>
                </a:solidFill>
                <a:cs typeface="Calibri" pitchFamily="34" charset="0"/>
              </a:rPr>
              <a:t>properly balanced</a:t>
            </a:r>
            <a:r>
              <a:rPr lang="en-US" b="1" dirty="0" smtClean="0">
                <a:cs typeface="Calibri" pitchFamily="34" charset="0"/>
              </a:rPr>
              <a:t> between </a:t>
            </a:r>
            <a:r>
              <a:rPr lang="en-US" dirty="0" smtClean="0">
                <a:cs typeface="Calibri" pitchFamily="34" charset="0"/>
              </a:rPr>
              <a:t>incremental</a:t>
            </a:r>
            <a:r>
              <a:rPr lang="en-US" b="1" dirty="0" smtClean="0">
                <a:cs typeface="Calibri" pitchFamily="34" charset="0"/>
              </a:rPr>
              <a:t>, near-term, low-risk and </a:t>
            </a:r>
            <a:r>
              <a:rPr lang="en-US" dirty="0" smtClean="0">
                <a:cs typeface="Calibri" pitchFamily="34" charset="0"/>
              </a:rPr>
              <a:t>transformational</a:t>
            </a:r>
            <a:r>
              <a:rPr lang="en-US" b="1" dirty="0" smtClean="0">
                <a:cs typeface="Calibri" pitchFamily="34" charset="0"/>
              </a:rPr>
              <a:t>, long-term, high-risk R&amp;D</a:t>
            </a:r>
          </a:p>
          <a:p>
            <a:pPr lvl="2" indent="-365760"/>
            <a:r>
              <a:rPr lang="en-US" b="1" dirty="0" smtClean="0">
                <a:cs typeface="Calibri" pitchFamily="34" charset="0"/>
              </a:rPr>
              <a:t>Project-oriented vs. Generic/</a:t>
            </a:r>
            <a:r>
              <a:rPr lang="en-US" b="1" dirty="0" smtClean="0">
                <a:solidFill>
                  <a:srgbClr val="0070C0"/>
                </a:solidFill>
                <a:cs typeface="Calibri" pitchFamily="34" charset="0"/>
              </a:rPr>
              <a:t>Blue-Sky</a:t>
            </a:r>
            <a:r>
              <a:rPr lang="en-US" b="1" dirty="0" smtClean="0">
                <a:cs typeface="Calibri" pitchFamily="34" charset="0"/>
              </a:rPr>
              <a:t> R&amp;D</a:t>
            </a:r>
          </a:p>
          <a:p>
            <a:pPr lvl="2" indent="-365760"/>
            <a:r>
              <a:rPr lang="en-US" b="1" dirty="0" smtClean="0">
                <a:cs typeface="Calibri" pitchFamily="34" charset="0"/>
              </a:rPr>
              <a:t>Focus on strategic areas (future promise; U.S. leadership)</a:t>
            </a:r>
          </a:p>
          <a:p>
            <a:pPr indent="-365760"/>
            <a:r>
              <a:rPr lang="en-US" b="1" dirty="0" smtClean="0">
                <a:cs typeface="Calibri" pitchFamily="34" charset="0"/>
              </a:rPr>
              <a:t>Provide graduate and post-doctoral research training in instrumentation </a:t>
            </a:r>
            <a:r>
              <a:rPr lang="en-US" b="1" dirty="0" smtClean="0">
                <a:cs typeface="Calibri" pitchFamily="34" charset="0"/>
                <a:sym typeface="Wingdings" pitchFamily="2" charset="2"/>
              </a:rPr>
              <a:t> next generation of detector experts</a:t>
            </a:r>
            <a:endParaRPr lang="en-US" b="1" dirty="0" smtClean="0">
              <a:cs typeface="Calibri" pitchFamily="34" charset="0"/>
            </a:endParaRPr>
          </a:p>
          <a:p>
            <a:pPr indent="-365760"/>
            <a:r>
              <a:rPr lang="en-US" b="1" dirty="0" smtClean="0">
                <a:cs typeface="Calibri" pitchFamily="34" charset="0"/>
              </a:rPr>
              <a:t>Support “infrastructure”—technical personnel, equipment, “facilities”, and test beams—required for experimental detector R&amp;D and fabrication</a:t>
            </a:r>
          </a:p>
        </p:txBody>
      </p:sp>
      <p:sp>
        <p:nvSpPr>
          <p:cNvPr id="3" name="Title 2"/>
          <p:cNvSpPr>
            <a:spLocks noGrp="1"/>
          </p:cNvSpPr>
          <p:nvPr>
            <p:ph type="title"/>
          </p:nvPr>
        </p:nvSpPr>
        <p:spPr/>
        <p:txBody>
          <a:bodyPr/>
          <a:lstStyle/>
          <a:p>
            <a:r>
              <a:rPr lang="en-US" dirty="0" smtClean="0">
                <a:solidFill>
                  <a:srgbClr val="146737"/>
                </a:solidFill>
              </a:rPr>
              <a:t>HEP Detector R&amp;D Program Goals</a:t>
            </a:r>
            <a:endParaRPr lang="en-US" dirty="0">
              <a:solidFill>
                <a:srgbClr val="146737"/>
              </a:solidFill>
            </a:endParaRPr>
          </a:p>
        </p:txBody>
      </p:sp>
      <p:sp>
        <p:nvSpPr>
          <p:cNvPr id="5" name="Slide Number Placeholder 4"/>
          <p:cNvSpPr>
            <a:spLocks noGrp="1"/>
          </p:cNvSpPr>
          <p:nvPr>
            <p:ph type="sldNum" sz="quarter" idx="11"/>
          </p:nvPr>
        </p:nvSpPr>
        <p:spPr/>
        <p:txBody>
          <a:bodyPr/>
          <a:lstStyle/>
          <a:p>
            <a:fld id="{26CA2777-A89F-4130-B308-73BB65955918}" type="slidenum">
              <a:rPr lang="en-US" smtClean="0">
                <a:solidFill>
                  <a:srgbClr val="0F6636"/>
                </a:solidFill>
              </a:rPr>
              <a:pPr/>
              <a:t>12</a:t>
            </a:fld>
            <a:endParaRPr lang="en-US" dirty="0">
              <a:solidFill>
                <a:srgbClr val="0F6636"/>
              </a:solidFill>
            </a:endParaRPr>
          </a:p>
        </p:txBody>
      </p:sp>
      <p:sp>
        <p:nvSpPr>
          <p:cNvPr id="6" name="Footer Placeholder 5"/>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197971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413" y="762000"/>
            <a:ext cx="8639174" cy="5513454"/>
          </a:xfrm>
        </p:spPr>
        <p:txBody>
          <a:bodyPr>
            <a:normAutofit fontScale="92500" lnSpcReduction="10000"/>
          </a:bodyPr>
          <a:lstStyle/>
          <a:p>
            <a:r>
              <a:rPr lang="en-US" sz="2600" dirty="0" smtClean="0"/>
              <a:t>Recommendation 27: Focus resources toward directed instrumentation R&amp;D in the near-term for high-priority projects.       As the technical challenges of current high-priority projects are met, restore to the extent possible a balanced mix of short-term and long-term R&amp;D.</a:t>
            </a:r>
            <a:r>
              <a:rPr lang="en-US" dirty="0" smtClean="0"/>
              <a:t> </a:t>
            </a:r>
          </a:p>
          <a:p>
            <a:pPr>
              <a:buNone/>
            </a:pPr>
            <a:r>
              <a:rPr lang="en-US" dirty="0" smtClean="0">
                <a:sym typeface="Wingdings" pitchFamily="2" charset="2"/>
              </a:rPr>
              <a:t>	</a:t>
            </a:r>
            <a:r>
              <a:rPr lang="en-US" sz="2000" dirty="0" smtClean="0">
                <a:sym typeface="Wingdings" pitchFamily="2" charset="2"/>
              </a:rPr>
              <a:t> </a:t>
            </a:r>
            <a:r>
              <a:rPr lang="en-US" sz="2200" dirty="0" smtClean="0">
                <a:solidFill>
                  <a:srgbClr val="FF0000"/>
                </a:solidFill>
                <a:sym typeface="Wingdings" pitchFamily="2" charset="2"/>
              </a:rPr>
              <a:t>Flavor of R&amp;D has changed: less generic, more project-oriented                              Total R&amp;D funding shrinking because of other, higher-priority initiatives</a:t>
            </a:r>
            <a:endParaRPr lang="en-US" sz="2200" dirty="0" smtClean="0">
              <a:solidFill>
                <a:srgbClr val="FF0000"/>
              </a:solidFill>
            </a:endParaRPr>
          </a:p>
          <a:p>
            <a:r>
              <a:rPr lang="en-US" sz="2600" dirty="0" smtClean="0"/>
              <a:t>Recommendation 28: Strengthen university-national laboratory partnerships in instrumentation R&amp;D through investment in instrumentation at universities. Encourage graduate programs with a focus on instrumentation education at HEP-supported universities and laboratories, and fully exploit the unique capabilities and facilities offered at each.</a:t>
            </a:r>
          </a:p>
          <a:p>
            <a:pPr>
              <a:buNone/>
            </a:pPr>
            <a:r>
              <a:rPr lang="en-US" dirty="0" smtClean="0">
                <a:sym typeface="Wingdings" pitchFamily="2" charset="2"/>
              </a:rPr>
              <a:t>	</a:t>
            </a:r>
            <a:r>
              <a:rPr lang="en-US" sz="2000" dirty="0" smtClean="0">
                <a:sym typeface="Wingdings" pitchFamily="2" charset="2"/>
              </a:rPr>
              <a:t></a:t>
            </a:r>
            <a:r>
              <a:rPr lang="en-US" sz="2000" dirty="0" smtClean="0">
                <a:solidFill>
                  <a:srgbClr val="367317"/>
                </a:solidFill>
                <a:sym typeface="Wingdings" pitchFamily="2" charset="2"/>
              </a:rPr>
              <a:t> </a:t>
            </a:r>
            <a:r>
              <a:rPr lang="en-US" sz="2200" dirty="0" smtClean="0">
                <a:solidFill>
                  <a:srgbClr val="FF0000"/>
                </a:solidFill>
                <a:sym typeface="Wingdings" pitchFamily="2" charset="2"/>
              </a:rPr>
              <a:t>F</a:t>
            </a:r>
            <a:r>
              <a:rPr lang="en-US" sz="2200" dirty="0" smtClean="0">
                <a:solidFill>
                  <a:srgbClr val="FF0000"/>
                </a:solidFill>
                <a:cs typeface="Calibri" pitchFamily="34" charset="0"/>
              </a:rPr>
              <a:t>ind appropriate laboratory/university balance to optimize overall productivity; foster university instrumentation programs in a challenging budget environment</a:t>
            </a:r>
            <a:endParaRPr lang="en-US" sz="2200" dirty="0" smtClean="0">
              <a:solidFill>
                <a:srgbClr val="FF0000"/>
              </a:solidFill>
            </a:endParaRPr>
          </a:p>
        </p:txBody>
      </p:sp>
      <p:sp>
        <p:nvSpPr>
          <p:cNvPr id="3" name="Title 2"/>
          <p:cNvSpPr>
            <a:spLocks noGrp="1"/>
          </p:cNvSpPr>
          <p:nvPr>
            <p:ph type="title"/>
          </p:nvPr>
        </p:nvSpPr>
        <p:spPr/>
        <p:txBody>
          <a:bodyPr/>
          <a:lstStyle/>
          <a:p>
            <a:r>
              <a:rPr lang="en-US" dirty="0" smtClean="0">
                <a:solidFill>
                  <a:srgbClr val="146737"/>
                </a:solidFill>
              </a:rPr>
              <a:t>P5 Recommendations</a:t>
            </a:r>
            <a:endParaRPr lang="en-US" dirty="0">
              <a:solidFill>
                <a:srgbClr val="146737"/>
              </a:solidFill>
            </a:endParaRPr>
          </a:p>
        </p:txBody>
      </p:sp>
      <p:sp>
        <p:nvSpPr>
          <p:cNvPr id="5" name="Slide Number Placeholder 4"/>
          <p:cNvSpPr>
            <a:spLocks noGrp="1"/>
          </p:cNvSpPr>
          <p:nvPr>
            <p:ph type="sldNum" sz="quarter" idx="11"/>
          </p:nvPr>
        </p:nvSpPr>
        <p:spPr/>
        <p:txBody>
          <a:bodyPr/>
          <a:lstStyle/>
          <a:p>
            <a:fld id="{26CA2777-A89F-4130-B308-73BB65955918}" type="slidenum">
              <a:rPr lang="en-US" smtClean="0">
                <a:solidFill>
                  <a:srgbClr val="0F6636"/>
                </a:solidFill>
              </a:rPr>
              <a:pPr/>
              <a:t>13</a:t>
            </a:fld>
            <a:endParaRPr lang="en-US" dirty="0">
              <a:solidFill>
                <a:srgbClr val="0F6636"/>
              </a:solidFill>
            </a:endParaRPr>
          </a:p>
        </p:txBody>
      </p:sp>
      <p:sp>
        <p:nvSpPr>
          <p:cNvPr id="6" name="Footer Placeholder 5"/>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198841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839199" cy="5438842"/>
          </a:xfrm>
        </p:spPr>
        <p:txBody>
          <a:bodyPr>
            <a:normAutofit fontScale="92500" lnSpcReduction="10000"/>
          </a:bodyPr>
          <a:lstStyle/>
          <a:p>
            <a:r>
              <a:rPr lang="en-US" dirty="0" smtClean="0">
                <a:cs typeface="Calibri" pitchFamily="34" charset="0"/>
              </a:rPr>
              <a:t>Total funding in FY2017 is ~$23M</a:t>
            </a:r>
          </a:p>
          <a:p>
            <a:pPr lvl="1"/>
            <a:r>
              <a:rPr lang="en-US" dirty="0">
                <a:cs typeface="Calibri" pitchFamily="34" charset="0"/>
              </a:rPr>
              <a:t>R</a:t>
            </a:r>
            <a:r>
              <a:rPr lang="en-US" dirty="0" smtClean="0">
                <a:cs typeface="Calibri" pitchFamily="34" charset="0"/>
              </a:rPr>
              <a:t>esearch is </a:t>
            </a:r>
            <a:r>
              <a:rPr lang="en-US" dirty="0">
                <a:cs typeface="Calibri" pitchFamily="34" charset="0"/>
              </a:rPr>
              <a:t>~$</a:t>
            </a:r>
            <a:r>
              <a:rPr lang="en-US" dirty="0" smtClean="0">
                <a:cs typeface="Calibri" pitchFamily="34" charset="0"/>
              </a:rPr>
              <a:t>16M</a:t>
            </a:r>
          </a:p>
          <a:p>
            <a:pPr lvl="2"/>
            <a:r>
              <a:rPr lang="en-US" dirty="0" smtClean="0">
                <a:cs typeface="Calibri" pitchFamily="34" charset="0"/>
              </a:rPr>
              <a:t>75-80</a:t>
            </a:r>
            <a:r>
              <a:rPr lang="en-US" dirty="0">
                <a:cs typeface="Calibri" pitchFamily="34" charset="0"/>
              </a:rPr>
              <a:t>% of research funding to national </a:t>
            </a:r>
            <a:r>
              <a:rPr lang="en-US" dirty="0" smtClean="0">
                <a:cs typeface="Calibri" pitchFamily="34" charset="0"/>
              </a:rPr>
              <a:t>labs</a:t>
            </a:r>
          </a:p>
          <a:p>
            <a:pPr lvl="1"/>
            <a:r>
              <a:rPr lang="en-US" dirty="0">
                <a:cs typeface="Calibri" pitchFamily="34" charset="0"/>
              </a:rPr>
              <a:t>F</a:t>
            </a:r>
            <a:r>
              <a:rPr lang="en-US" dirty="0" smtClean="0">
                <a:cs typeface="Calibri" pitchFamily="34" charset="0"/>
              </a:rPr>
              <a:t>acilities/test beam operations is ~$7M</a:t>
            </a:r>
          </a:p>
          <a:p>
            <a:r>
              <a:rPr lang="en-US" dirty="0" smtClean="0">
                <a:cs typeface="Calibri" pitchFamily="34" charset="0"/>
              </a:rPr>
              <a:t>Efforts at National Labs and Universities</a:t>
            </a:r>
          </a:p>
          <a:p>
            <a:pPr lvl="1"/>
            <a:r>
              <a:rPr lang="en-US" dirty="0" smtClean="0">
                <a:cs typeface="Calibri" pitchFamily="34" charset="0"/>
              </a:rPr>
              <a:t>7 national labs (60-80 FTEs at ANL, BNL, FNAL, LBNL, LLNL, PNNL, SLAC)</a:t>
            </a:r>
          </a:p>
          <a:p>
            <a:pPr lvl="1"/>
            <a:r>
              <a:rPr lang="en-US" dirty="0" smtClean="0">
                <a:cs typeface="Calibri" pitchFamily="34" charset="0"/>
              </a:rPr>
              <a:t>~20 universities ( 20-30</a:t>
            </a:r>
            <a:r>
              <a:rPr lang="en-US" dirty="0">
                <a:cs typeface="Calibri" pitchFamily="34" charset="0"/>
              </a:rPr>
              <a:t> </a:t>
            </a:r>
            <a:r>
              <a:rPr lang="en-US" dirty="0" smtClean="0">
                <a:cs typeface="Calibri" pitchFamily="34" charset="0"/>
              </a:rPr>
              <a:t>FTEs)</a:t>
            </a:r>
          </a:p>
          <a:p>
            <a:r>
              <a:rPr lang="en-US" dirty="0" smtClean="0">
                <a:cs typeface="Calibri" pitchFamily="34" charset="0"/>
              </a:rPr>
              <a:t>Process to </a:t>
            </a:r>
            <a:r>
              <a:rPr lang="en-US" smtClean="0">
                <a:cs typeface="Calibri" pitchFamily="34" charset="0"/>
              </a:rPr>
              <a:t>determine funding/effort</a:t>
            </a:r>
            <a:endParaRPr lang="en-US" dirty="0" smtClean="0">
              <a:cs typeface="Calibri" pitchFamily="34" charset="0"/>
            </a:endParaRPr>
          </a:p>
          <a:p>
            <a:pPr lvl="1"/>
            <a:r>
              <a:rPr lang="en-US" dirty="0" smtClean="0">
                <a:cs typeface="Calibri" pitchFamily="34" charset="0"/>
              </a:rPr>
              <a:t>National </a:t>
            </a:r>
            <a:r>
              <a:rPr lang="en-US" dirty="0">
                <a:cs typeface="Calibri" pitchFamily="34" charset="0"/>
              </a:rPr>
              <a:t>L</a:t>
            </a:r>
            <a:r>
              <a:rPr lang="en-US" dirty="0" smtClean="0">
                <a:cs typeface="Calibri" pitchFamily="34" charset="0"/>
              </a:rPr>
              <a:t>abs: annual budget briefings, field work proposals (FWPs), and lab comparative review (last in 2016)</a:t>
            </a:r>
          </a:p>
          <a:p>
            <a:pPr lvl="1"/>
            <a:r>
              <a:rPr lang="en-US" dirty="0" smtClean="0">
                <a:cs typeface="Calibri" pitchFamily="34" charset="0"/>
              </a:rPr>
              <a:t>Universities: annual funding opportunity announcement (FOA) and university comparative review (since 2012)</a:t>
            </a:r>
          </a:p>
          <a:p>
            <a:pPr lvl="1"/>
            <a:r>
              <a:rPr lang="en-US" dirty="0" smtClean="0">
                <a:cs typeface="Calibri" pitchFamily="34" charset="0"/>
              </a:rPr>
              <a:t>Special solicitations (last in 2011 for Advanced Detector R&amp;D and Collider Detector R&amp;D)</a:t>
            </a:r>
          </a:p>
          <a:p>
            <a:pPr>
              <a:buNone/>
            </a:pPr>
            <a:endParaRPr lang="en-US" sz="2000" dirty="0" smtClean="0">
              <a:cs typeface="Calibri" pitchFamily="34" charset="0"/>
            </a:endParaRPr>
          </a:p>
        </p:txBody>
      </p:sp>
      <p:sp>
        <p:nvSpPr>
          <p:cNvPr id="3" name="Title 2"/>
          <p:cNvSpPr>
            <a:spLocks noGrp="1"/>
          </p:cNvSpPr>
          <p:nvPr>
            <p:ph type="title"/>
          </p:nvPr>
        </p:nvSpPr>
        <p:spPr/>
        <p:txBody>
          <a:bodyPr/>
          <a:lstStyle/>
          <a:p>
            <a:r>
              <a:rPr lang="en-US" dirty="0" smtClean="0">
                <a:solidFill>
                  <a:srgbClr val="146737"/>
                </a:solidFill>
              </a:rPr>
              <a:t>Program Funding and Effort and Process</a:t>
            </a:r>
            <a:endParaRPr lang="en-US" dirty="0">
              <a:solidFill>
                <a:srgbClr val="146737"/>
              </a:solidFill>
            </a:endParaRPr>
          </a:p>
        </p:txBody>
      </p:sp>
      <p:sp>
        <p:nvSpPr>
          <p:cNvPr id="5" name="Slide Number Placeholder 4"/>
          <p:cNvSpPr>
            <a:spLocks noGrp="1"/>
          </p:cNvSpPr>
          <p:nvPr>
            <p:ph type="sldNum" sz="quarter" idx="11"/>
          </p:nvPr>
        </p:nvSpPr>
        <p:spPr/>
        <p:txBody>
          <a:bodyPr/>
          <a:lstStyle/>
          <a:p>
            <a:fld id="{26CA2777-A89F-4130-B308-73BB65955918}" type="slidenum">
              <a:rPr lang="en-US" smtClean="0">
                <a:solidFill>
                  <a:srgbClr val="0F6636"/>
                </a:solidFill>
              </a:rPr>
              <a:pPr/>
              <a:t>14</a:t>
            </a:fld>
            <a:endParaRPr lang="en-US" dirty="0">
              <a:solidFill>
                <a:srgbClr val="0F6636"/>
              </a:solidFill>
            </a:endParaRPr>
          </a:p>
        </p:txBody>
      </p:sp>
      <p:sp>
        <p:nvSpPr>
          <p:cNvPr id="6" name="Footer Placeholder 5"/>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2283566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866776"/>
            <a:ext cx="7086600" cy="5484878"/>
          </a:xfrm>
        </p:spPr>
        <p:txBody>
          <a:bodyPr>
            <a:normAutofit lnSpcReduction="10000"/>
          </a:bodyPr>
          <a:lstStyle/>
          <a:p>
            <a:r>
              <a:rPr lang="en-US" dirty="0" smtClean="0">
                <a:cs typeface="Calibri" pitchFamily="34" charset="0"/>
              </a:rPr>
              <a:t>Energy Frontier</a:t>
            </a:r>
          </a:p>
          <a:p>
            <a:pPr lvl="1" indent="-365760"/>
            <a:r>
              <a:rPr lang="en-US" b="1" dirty="0" smtClean="0">
                <a:cs typeface="Calibri" pitchFamily="34" charset="0"/>
              </a:rPr>
              <a:t>LHC phase-II </a:t>
            </a:r>
            <a:r>
              <a:rPr lang="en-US" dirty="0">
                <a:cs typeface="Calibri" pitchFamily="34" charset="0"/>
              </a:rPr>
              <a:t>u</a:t>
            </a:r>
            <a:r>
              <a:rPr lang="en-US" b="1" dirty="0" smtClean="0">
                <a:cs typeface="Calibri" pitchFamily="34" charset="0"/>
              </a:rPr>
              <a:t>pgrades</a:t>
            </a:r>
          </a:p>
          <a:p>
            <a:pPr lvl="1" indent="-365760"/>
            <a:r>
              <a:rPr lang="en-US" dirty="0" smtClean="0">
                <a:cs typeface="Calibri" pitchFamily="34" charset="0"/>
              </a:rPr>
              <a:t>“Future Colliders”</a:t>
            </a:r>
            <a:r>
              <a:rPr lang="en-US" b="1" dirty="0" smtClean="0">
                <a:cs typeface="Calibri" pitchFamily="34" charset="0"/>
              </a:rPr>
              <a:t> further off                                                                            into the future</a:t>
            </a:r>
          </a:p>
          <a:p>
            <a:pPr indent="-365760"/>
            <a:r>
              <a:rPr lang="en-US" b="1" dirty="0" smtClean="0">
                <a:cs typeface="Calibri" pitchFamily="34" charset="0"/>
              </a:rPr>
              <a:t>Intensity Frontier</a:t>
            </a:r>
          </a:p>
          <a:p>
            <a:pPr lvl="1" indent="-365760"/>
            <a:r>
              <a:rPr lang="en-US" b="1" dirty="0" smtClean="0">
                <a:cs typeface="Calibri" pitchFamily="34" charset="0"/>
              </a:rPr>
              <a:t>DUNE/SBN</a:t>
            </a:r>
          </a:p>
          <a:p>
            <a:pPr lvl="2" indent="-365760"/>
            <a:r>
              <a:rPr lang="en-US" b="1" dirty="0" smtClean="0">
                <a:cs typeface="Calibri" pitchFamily="34" charset="0"/>
              </a:rPr>
              <a:t>Liquid Argon TPC, etc</a:t>
            </a:r>
          </a:p>
          <a:p>
            <a:pPr indent="-365760"/>
            <a:r>
              <a:rPr lang="en-US" dirty="0" smtClean="0">
                <a:cs typeface="Calibri" pitchFamily="34" charset="0"/>
              </a:rPr>
              <a:t>Cosmic Frontier</a:t>
            </a:r>
            <a:endParaRPr lang="en-US" b="1" dirty="0" smtClean="0">
              <a:cs typeface="Calibri" pitchFamily="34" charset="0"/>
            </a:endParaRPr>
          </a:p>
          <a:p>
            <a:pPr lvl="1" indent="-365760"/>
            <a:r>
              <a:rPr lang="en-US" b="1" dirty="0" smtClean="0">
                <a:cs typeface="Calibri" pitchFamily="34" charset="0"/>
              </a:rPr>
              <a:t>Dark Matter/Dark Energy</a:t>
            </a:r>
          </a:p>
          <a:p>
            <a:pPr lvl="1" indent="-365760"/>
            <a:r>
              <a:rPr lang="en-US" b="1" dirty="0" smtClean="0">
                <a:cs typeface="Calibri" pitchFamily="34" charset="0"/>
              </a:rPr>
              <a:t>Cosmic Microwave Background</a:t>
            </a:r>
          </a:p>
          <a:p>
            <a:pPr indent="-365760"/>
            <a:r>
              <a:rPr lang="en-US" dirty="0" smtClean="0">
                <a:cs typeface="Calibri" pitchFamily="34" charset="0"/>
              </a:rPr>
              <a:t>“Instrumentation” Frontier</a:t>
            </a:r>
          </a:p>
          <a:p>
            <a:pPr lvl="1" indent="-365760"/>
            <a:r>
              <a:rPr lang="en-US" b="1" dirty="0" smtClean="0">
                <a:cs typeface="Calibri" pitchFamily="34" charset="0"/>
              </a:rPr>
              <a:t>Large Area Picosecond Photon Detector (LAPPD)</a:t>
            </a:r>
          </a:p>
          <a:p>
            <a:pPr lvl="1" indent="-365760"/>
            <a:r>
              <a:rPr lang="en-US" b="1" dirty="0" smtClean="0">
                <a:cs typeface="Calibri" pitchFamily="34" charset="0"/>
              </a:rPr>
              <a:t> </a:t>
            </a:r>
            <a:r>
              <a:rPr lang="en-US" b="1" dirty="0" smtClean="0">
                <a:solidFill>
                  <a:srgbClr val="0070C0"/>
                </a:solidFill>
                <a:cs typeface="Calibri" pitchFamily="34" charset="0"/>
              </a:rPr>
              <a:t>Blue-Sky</a:t>
            </a:r>
            <a:r>
              <a:rPr lang="en-US" b="1" dirty="0" smtClean="0">
                <a:cs typeface="Calibri" pitchFamily="34" charset="0"/>
              </a:rPr>
              <a:t>/</a:t>
            </a:r>
            <a:r>
              <a:rPr lang="en-US" b="1" dirty="0" smtClean="0">
                <a:solidFill>
                  <a:srgbClr val="FF0000"/>
                </a:solidFill>
                <a:cs typeface="Calibri" pitchFamily="34" charset="0"/>
              </a:rPr>
              <a:t>Grand Challenges</a:t>
            </a:r>
            <a:r>
              <a:rPr lang="en-US" b="1" dirty="0" smtClean="0">
                <a:cs typeface="Calibri" pitchFamily="34" charset="0"/>
              </a:rPr>
              <a:t>?</a:t>
            </a:r>
          </a:p>
          <a:p>
            <a:endParaRPr lang="en-US" b="1" dirty="0" smtClean="0"/>
          </a:p>
        </p:txBody>
      </p:sp>
      <p:sp>
        <p:nvSpPr>
          <p:cNvPr id="3" name="Title 2"/>
          <p:cNvSpPr>
            <a:spLocks noGrp="1"/>
          </p:cNvSpPr>
          <p:nvPr>
            <p:ph type="title"/>
          </p:nvPr>
        </p:nvSpPr>
        <p:spPr/>
        <p:txBody>
          <a:bodyPr/>
          <a:lstStyle/>
          <a:p>
            <a:r>
              <a:rPr lang="en-US" dirty="0" smtClean="0">
                <a:solidFill>
                  <a:srgbClr val="146737"/>
                </a:solidFill>
              </a:rPr>
              <a:t>Detector R&amp;D Efforts by Frontier</a:t>
            </a:r>
            <a:endParaRPr lang="en-US" dirty="0">
              <a:solidFill>
                <a:srgbClr val="146737"/>
              </a:solidFill>
            </a:endParaRPr>
          </a:p>
        </p:txBody>
      </p:sp>
      <p:sp>
        <p:nvSpPr>
          <p:cNvPr id="5" name="Slide Number Placeholder 4"/>
          <p:cNvSpPr>
            <a:spLocks noGrp="1"/>
          </p:cNvSpPr>
          <p:nvPr>
            <p:ph type="sldNum" sz="quarter" idx="11"/>
          </p:nvPr>
        </p:nvSpPr>
        <p:spPr/>
        <p:txBody>
          <a:bodyPr/>
          <a:lstStyle/>
          <a:p>
            <a:fld id="{26CA2777-A89F-4130-B308-73BB65955918}" type="slidenum">
              <a:rPr lang="en-US" smtClean="0">
                <a:solidFill>
                  <a:srgbClr val="0F6636"/>
                </a:solidFill>
              </a:rPr>
              <a:pPr/>
              <a:t>15</a:t>
            </a:fld>
            <a:endParaRPr lang="en-US" dirty="0">
              <a:solidFill>
                <a:srgbClr val="0F6636"/>
              </a:solidFill>
            </a:endParaRPr>
          </a:p>
        </p:txBody>
      </p:sp>
      <p:sp>
        <p:nvSpPr>
          <p:cNvPr id="6" name="Footer Placeholder 5"/>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
        <p:nvSpPr>
          <p:cNvPr id="4" name="TextBox 3"/>
          <p:cNvSpPr txBox="1"/>
          <p:nvPr/>
        </p:nvSpPr>
        <p:spPr>
          <a:xfrm>
            <a:off x="5257801" y="1828800"/>
            <a:ext cx="3276600" cy="2308324"/>
          </a:xfrm>
          <a:prstGeom prst="rect">
            <a:avLst/>
          </a:prstGeom>
          <a:noFill/>
          <a:ln w="12700">
            <a:solidFill>
              <a:schemeClr val="tx1"/>
            </a:solidFill>
          </a:ln>
        </p:spPr>
        <p:txBody>
          <a:bodyPr wrap="square" rtlCol="0">
            <a:spAutoFit/>
          </a:bodyPr>
          <a:lstStyle/>
          <a:p>
            <a:r>
              <a:rPr lang="en-US" sz="2400" b="1" dirty="0" smtClean="0">
                <a:solidFill>
                  <a:srgbClr val="146737"/>
                </a:solidFill>
              </a:rPr>
              <a:t>Most R&amp;D efforts also supported out of the corresponding Research Frontier, or out of Operations programs             (e.g., LHC operations)</a:t>
            </a:r>
            <a:endParaRPr lang="en-US" sz="2400" b="1" dirty="0">
              <a:solidFill>
                <a:srgbClr val="146737"/>
              </a:solidFill>
            </a:endParaRPr>
          </a:p>
        </p:txBody>
      </p:sp>
    </p:spTree>
    <p:extLst>
      <p:ext uri="{BB962C8B-B14F-4D97-AF65-F5344CB8AC3E}">
        <p14:creationId xmlns:p14="http://schemas.microsoft.com/office/powerpoint/2010/main" val="217690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cs typeface="Calibri" pitchFamily="34" charset="0"/>
              </a:rPr>
              <a:t>Innovation in Instrumentation historical strength of HEP</a:t>
            </a:r>
          </a:p>
          <a:p>
            <a:pPr lvl="1"/>
            <a:r>
              <a:rPr lang="en-US" sz="2200" b="1" dirty="0" smtClean="0">
                <a:cs typeface="Calibri" pitchFamily="34" charset="0"/>
              </a:rPr>
              <a:t>Need to preserve and invigorate this core competency</a:t>
            </a:r>
          </a:p>
          <a:p>
            <a:r>
              <a:rPr lang="en-US" dirty="0" smtClean="0">
                <a:cs typeface="Calibri" pitchFamily="34" charset="0"/>
              </a:rPr>
              <a:t>Near-term focus is on high-priority P5 projects</a:t>
            </a:r>
          </a:p>
          <a:p>
            <a:pPr lvl="1"/>
            <a:r>
              <a:rPr lang="en-US" sz="2200" b="1" dirty="0" smtClean="0">
                <a:cs typeface="Calibri" pitchFamily="34" charset="0"/>
              </a:rPr>
              <a:t>LHC phase-II </a:t>
            </a:r>
            <a:r>
              <a:rPr lang="en-US" sz="2200" dirty="0">
                <a:cs typeface="Calibri" pitchFamily="34" charset="0"/>
              </a:rPr>
              <a:t>u</a:t>
            </a:r>
            <a:r>
              <a:rPr lang="en-US" sz="2200" b="1" dirty="0" smtClean="0">
                <a:cs typeface="Calibri" pitchFamily="34" charset="0"/>
              </a:rPr>
              <a:t>pgrades</a:t>
            </a:r>
          </a:p>
          <a:p>
            <a:pPr lvl="1"/>
            <a:r>
              <a:rPr lang="en-US" sz="2200" b="1" dirty="0" smtClean="0">
                <a:cs typeface="Calibri" pitchFamily="34" charset="0"/>
              </a:rPr>
              <a:t>Long- and short-baseline neutrino program</a:t>
            </a:r>
          </a:p>
          <a:p>
            <a:pPr lvl="1"/>
            <a:r>
              <a:rPr lang="en-US" sz="2200" b="1" dirty="0" smtClean="0">
                <a:cs typeface="Calibri" pitchFamily="34" charset="0"/>
              </a:rPr>
              <a:t>Dark </a:t>
            </a:r>
            <a:r>
              <a:rPr lang="en-US" sz="2200" dirty="0" smtClean="0">
                <a:cs typeface="Calibri" pitchFamily="34" charset="0"/>
              </a:rPr>
              <a:t>M</a:t>
            </a:r>
            <a:r>
              <a:rPr lang="en-US" sz="2200" b="1" dirty="0" smtClean="0">
                <a:cs typeface="Calibri" pitchFamily="34" charset="0"/>
              </a:rPr>
              <a:t>atter/Dark Energy and CMB</a:t>
            </a:r>
          </a:p>
          <a:p>
            <a:r>
              <a:rPr lang="en-US" dirty="0" smtClean="0">
                <a:cs typeface="Calibri" pitchFamily="34" charset="0"/>
              </a:rPr>
              <a:t>Need to restore short-/long-term balance: more </a:t>
            </a:r>
            <a:r>
              <a:rPr lang="en-US" dirty="0" smtClean="0">
                <a:solidFill>
                  <a:srgbClr val="0070C0"/>
                </a:solidFill>
                <a:cs typeface="Calibri" pitchFamily="34" charset="0"/>
              </a:rPr>
              <a:t>Blue-Sky</a:t>
            </a:r>
          </a:p>
          <a:p>
            <a:r>
              <a:rPr lang="en-US" dirty="0" smtClean="0">
                <a:cs typeface="Calibri" pitchFamily="34" charset="0"/>
              </a:rPr>
              <a:t>Stewardship of instrumentation efforts has historically rested with national labs and (some) university groups</a:t>
            </a:r>
          </a:p>
          <a:p>
            <a:pPr lvl="1"/>
            <a:r>
              <a:rPr lang="en-US" sz="2200" b="1" dirty="0" smtClean="0">
                <a:cs typeface="Calibri" pitchFamily="34" charset="0"/>
              </a:rPr>
              <a:t>Need to establish new, collaborative models to do more with less,              and to better engage universities in the R&amp;D enterprise </a:t>
            </a:r>
          </a:p>
          <a:p>
            <a:pPr lvl="1"/>
            <a:r>
              <a:rPr lang="en-US" sz="2200" dirty="0" smtClean="0"/>
              <a:t>Continue</a:t>
            </a:r>
            <a:r>
              <a:rPr lang="en-US" sz="2200" b="1" dirty="0" smtClean="0"/>
              <a:t> to examine raison </a:t>
            </a:r>
            <a:r>
              <a:rPr lang="en-US" sz="2200" b="1" dirty="0" err="1" smtClean="0"/>
              <a:t>d’etre</a:t>
            </a:r>
            <a:r>
              <a:rPr lang="en-US" sz="2200" b="1" dirty="0" smtClean="0"/>
              <a:t> of existing detector facilities                                  within the (changing) national HEP program</a:t>
            </a:r>
          </a:p>
          <a:p>
            <a:r>
              <a:rPr lang="en-US" dirty="0" smtClean="0"/>
              <a:t>Community plays key role in identifying scientific and technological opportunities and in making them happen</a:t>
            </a:r>
          </a:p>
          <a:p>
            <a:pPr lvl="1"/>
            <a:r>
              <a:rPr lang="en-US" sz="2200" dirty="0" smtClean="0"/>
              <a:t>Engaging </a:t>
            </a:r>
            <a:r>
              <a:rPr lang="en-US" sz="2200" b="1" dirty="0" smtClean="0"/>
              <a:t>CPAD for general- and special-purpose Detector R&amp;D workshops </a:t>
            </a:r>
          </a:p>
          <a:p>
            <a:pPr lvl="1"/>
            <a:endParaRPr lang="en-US" sz="1800" dirty="0" smtClean="0"/>
          </a:p>
        </p:txBody>
      </p:sp>
      <p:sp>
        <p:nvSpPr>
          <p:cNvPr id="3" name="Title 2"/>
          <p:cNvSpPr>
            <a:spLocks noGrp="1"/>
          </p:cNvSpPr>
          <p:nvPr>
            <p:ph type="title"/>
          </p:nvPr>
        </p:nvSpPr>
        <p:spPr/>
        <p:txBody>
          <a:bodyPr>
            <a:noAutofit/>
          </a:bodyPr>
          <a:lstStyle/>
          <a:p>
            <a:r>
              <a:rPr lang="en-US" dirty="0" smtClean="0">
                <a:solidFill>
                  <a:srgbClr val="146737"/>
                </a:solidFill>
              </a:rPr>
              <a:t>Interim Summary</a:t>
            </a:r>
            <a:endParaRPr lang="en-US" dirty="0">
              <a:solidFill>
                <a:srgbClr val="146737"/>
              </a:solidFill>
            </a:endParaRPr>
          </a:p>
        </p:txBody>
      </p:sp>
      <p:sp>
        <p:nvSpPr>
          <p:cNvPr id="5" name="Slide Number Placeholder 4"/>
          <p:cNvSpPr>
            <a:spLocks noGrp="1"/>
          </p:cNvSpPr>
          <p:nvPr>
            <p:ph type="sldNum" sz="quarter" idx="11"/>
          </p:nvPr>
        </p:nvSpPr>
        <p:spPr/>
        <p:txBody>
          <a:bodyPr/>
          <a:lstStyle/>
          <a:p>
            <a:fld id="{26CA2777-A89F-4130-B308-73BB65955918}" type="slidenum">
              <a:rPr lang="en-US" smtClean="0">
                <a:solidFill>
                  <a:srgbClr val="0F6636"/>
                </a:solidFill>
              </a:rPr>
              <a:pPr/>
              <a:t>16</a:t>
            </a:fld>
            <a:endParaRPr lang="en-US" dirty="0">
              <a:solidFill>
                <a:srgbClr val="0F6636"/>
              </a:solidFill>
            </a:endParaRPr>
          </a:p>
        </p:txBody>
      </p:sp>
      <p:sp>
        <p:nvSpPr>
          <p:cNvPr id="6" name="Footer Placeholder 5"/>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2283566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6929663-6CA7-4931-8F5D-849FE6A4CD44}" type="slidenum">
              <a:rPr lang="en-US" smtClean="0">
                <a:solidFill>
                  <a:srgbClr val="0F6636"/>
                </a:solidFill>
              </a:rPr>
              <a:pPr>
                <a:defRPr/>
              </a:pPr>
              <a:t>17</a:t>
            </a:fld>
            <a:endParaRPr lang="en-US" dirty="0">
              <a:solidFill>
                <a:srgbClr val="0F6636"/>
              </a:solidFill>
            </a:endParaRPr>
          </a:p>
        </p:txBody>
      </p:sp>
      <p:pic>
        <p:nvPicPr>
          <p:cNvPr id="2050" name="Picture 2" descr="http://upload.wikimedia.org/wikipedia/commons/2/29/U.S_penn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64" y="-719"/>
            <a:ext cx="9808729" cy="685943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56054" y="4258100"/>
            <a:ext cx="7226285" cy="968807"/>
          </a:xfrm>
          <a:prstGeom prst="roundRect">
            <a:avLst/>
          </a:prstGeom>
          <a:gradFill flip="none" rotWithShape="1">
            <a:gsLst>
              <a:gs pos="0">
                <a:schemeClr val="tx1">
                  <a:lumMod val="95000"/>
                  <a:lumOff val="5000"/>
                  <a:alpha val="50000"/>
                </a:schemeClr>
              </a:gs>
              <a:gs pos="89000">
                <a:schemeClr val="tx1">
                  <a:lumMod val="95000"/>
                  <a:lumOff val="5000"/>
                  <a:alpha val="50000"/>
                </a:schemeClr>
              </a:gs>
              <a:gs pos="100000">
                <a:schemeClr val="tx1">
                  <a:lumMod val="95000"/>
                  <a:lumOff val="5000"/>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solidFill>
                  <a:srgbClr val="FFFF00"/>
                </a:solidFill>
              </a:rPr>
              <a:t>HEP Funding Opportunities</a:t>
            </a:r>
          </a:p>
        </p:txBody>
      </p:sp>
      <p:sp>
        <p:nvSpPr>
          <p:cNvPr id="3" name="Footer Placeholder 2"/>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3168313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FY </a:t>
            </a:r>
            <a:r>
              <a:rPr lang="en-US" dirty="0"/>
              <a:t>2018 Research Opportunities in High Energy Physics </a:t>
            </a:r>
            <a:endParaRPr lang="en-US" dirty="0">
              <a:solidFill>
                <a:srgbClr val="146737"/>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2"/>
          </p:nvPr>
        </p:nvSpPr>
        <p:spPr>
          <a:xfrm>
            <a:off x="8382000" y="6400801"/>
            <a:ext cx="381000" cy="365124"/>
          </a:xfrm>
        </p:spPr>
        <p:txBody>
          <a:bodyPr/>
          <a:lstStyle/>
          <a:p>
            <a:fld id="{2E8A42B4-63F8-3749-8A9F-29B7B746D444}" type="slidenum">
              <a:rPr lang="en-US" smtClean="0">
                <a:solidFill>
                  <a:srgbClr val="146737"/>
                </a:solidFill>
              </a:rPr>
              <a:pPr/>
              <a:t>18</a:t>
            </a:fld>
            <a:endParaRPr lang="en-US" dirty="0">
              <a:solidFill>
                <a:srgbClr val="146737"/>
              </a:solidFill>
            </a:endParaRPr>
          </a:p>
        </p:txBody>
      </p:sp>
      <p:sp>
        <p:nvSpPr>
          <p:cNvPr id="5" name="Footer Placeholder 4"/>
          <p:cNvSpPr>
            <a:spLocks noGrp="1"/>
          </p:cNvSpPr>
          <p:nvPr>
            <p:ph type="ftr" sz="quarter" idx="4294967295"/>
          </p:nvPr>
        </p:nvSpPr>
        <p:spPr>
          <a:xfrm>
            <a:off x="3505200" y="6400800"/>
            <a:ext cx="4876800" cy="365125"/>
          </a:xfrm>
          <a:prstGeom prst="rect">
            <a:avLst/>
          </a:prstGeom>
        </p:spPr>
        <p:txBody>
          <a:bodyPr/>
          <a:lstStyle/>
          <a:p>
            <a:pPr algn="r"/>
            <a:r>
              <a:rPr lang="nl-NL" sz="1200" b="0" dirty="0" smtClean="0">
                <a:solidFill>
                  <a:srgbClr val="146737"/>
                </a:solidFill>
              </a:rPr>
              <a:t>Detector R&amp;D -- DOE-HEP PI Meeting @ DPF 2017</a:t>
            </a:r>
            <a:endParaRPr lang="en-US" sz="1200" b="0" dirty="0">
              <a:solidFill>
                <a:srgbClr val="146737"/>
              </a:solidFill>
            </a:endParaRPr>
          </a:p>
        </p:txBody>
      </p:sp>
    </p:spTree>
    <p:extLst>
      <p:ext uri="{BB962C8B-B14F-4D97-AF65-F5344CB8AC3E}">
        <p14:creationId xmlns:p14="http://schemas.microsoft.com/office/powerpoint/2010/main" val="199570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91" t="8954" r="5686" b="19861"/>
          <a:stretch/>
        </p:blipFill>
        <p:spPr>
          <a:xfrm>
            <a:off x="6723018" y="812800"/>
            <a:ext cx="2223556" cy="2313355"/>
          </a:xfrm>
          <a:prstGeom prst="rect">
            <a:avLst/>
          </a:prstGeom>
          <a:effectLst>
            <a:outerShdw blurRad="127000" dist="12700" dir="5400000" algn="tl" rotWithShape="0">
              <a:prstClr val="black">
                <a:alpha val="65000"/>
              </a:prstClr>
            </a:outerShdw>
          </a:effectLst>
        </p:spPr>
      </p:pic>
      <p:sp>
        <p:nvSpPr>
          <p:cNvPr id="3" name="Content Placeholder 2"/>
          <p:cNvSpPr>
            <a:spLocks noGrp="1"/>
          </p:cNvSpPr>
          <p:nvPr>
            <p:ph idx="1"/>
          </p:nvPr>
        </p:nvSpPr>
        <p:spPr>
          <a:xfrm>
            <a:off x="152400" y="866775"/>
            <a:ext cx="6567301" cy="4857679"/>
          </a:xfrm>
        </p:spPr>
        <p:txBody>
          <a:bodyPr>
            <a:normAutofit fontScale="62500" lnSpcReduction="20000"/>
          </a:bodyPr>
          <a:lstStyle/>
          <a:p>
            <a:r>
              <a:rPr lang="en-US" dirty="0" smtClean="0">
                <a:solidFill>
                  <a:schemeClr val="accent3"/>
                </a:solidFill>
              </a:rPr>
              <a:t>DE-FOA-0001781</a:t>
            </a:r>
            <a:r>
              <a:rPr lang="en-US" dirty="0" smtClean="0"/>
              <a:t> issued June 28, 2017</a:t>
            </a:r>
          </a:p>
          <a:p>
            <a:r>
              <a:rPr lang="en-US" dirty="0" smtClean="0"/>
              <a:t>Six HEP research subprograms</a:t>
            </a:r>
          </a:p>
          <a:p>
            <a:pPr lvl="1"/>
            <a:r>
              <a:rPr lang="en-US" dirty="0" smtClean="0"/>
              <a:t>Energy, Intensity, and Cosmic Frontiers</a:t>
            </a:r>
          </a:p>
          <a:p>
            <a:pPr lvl="1"/>
            <a:r>
              <a:rPr lang="en-US" dirty="0" smtClean="0"/>
              <a:t>HEP Theory </a:t>
            </a:r>
          </a:p>
          <a:p>
            <a:pPr lvl="1"/>
            <a:r>
              <a:rPr lang="en-US" dirty="0" smtClean="0"/>
              <a:t>Accelerator Science and Technology R&amp;D</a:t>
            </a:r>
          </a:p>
          <a:p>
            <a:pPr lvl="1"/>
            <a:r>
              <a:rPr lang="en-US" dirty="0" smtClean="0"/>
              <a:t>Detector R&amp;D</a:t>
            </a:r>
          </a:p>
          <a:p>
            <a:r>
              <a:rPr lang="en-US" dirty="0" smtClean="0"/>
              <a:t>Letter of Intent due </a:t>
            </a:r>
            <a:r>
              <a:rPr lang="en-US" dirty="0" smtClean="0">
                <a:solidFill>
                  <a:schemeClr val="accent3"/>
                </a:solidFill>
              </a:rPr>
              <a:t>August 10, 2017 by 5 PM Eastern Time</a:t>
            </a:r>
          </a:p>
          <a:p>
            <a:pPr lvl="1"/>
            <a:r>
              <a:rPr lang="en-US" dirty="0" smtClean="0"/>
              <a:t>Strongly encouraged</a:t>
            </a:r>
          </a:p>
          <a:p>
            <a:r>
              <a:rPr lang="en-US" dirty="0" smtClean="0"/>
              <a:t>Final Proposal deadline </a:t>
            </a:r>
            <a:r>
              <a:rPr lang="en-US" dirty="0" smtClean="0">
                <a:solidFill>
                  <a:schemeClr val="accent3"/>
                </a:solidFill>
              </a:rPr>
              <a:t>September 12, 2017 by 5 PM Eastern Time</a:t>
            </a:r>
          </a:p>
          <a:p>
            <a:r>
              <a:rPr lang="en-US" dirty="0"/>
              <a:t>In addition to the FOA, a FAQ is available and addresses topics on:</a:t>
            </a:r>
          </a:p>
          <a:p>
            <a:pPr lvl="1"/>
            <a:r>
              <a:rPr lang="en-US" dirty="0"/>
              <a:t>Registration and eligibility requirements</a:t>
            </a:r>
          </a:p>
          <a:p>
            <a:pPr lvl="1"/>
            <a:r>
              <a:rPr lang="en-US" dirty="0"/>
              <a:t>Proposal types and proposal requirements; </a:t>
            </a:r>
          </a:p>
          <a:p>
            <a:pPr lvl="1"/>
            <a:r>
              <a:rPr lang="en-US" dirty="0"/>
              <a:t>Guidance for new faculty and those without current HEP grants</a:t>
            </a:r>
          </a:p>
          <a:p>
            <a:pPr lvl="1"/>
            <a:r>
              <a:rPr lang="en-US" dirty="0"/>
              <a:t>Guidance for PIs with existing HEP grants</a:t>
            </a:r>
          </a:p>
          <a:p>
            <a:pPr lvl="1"/>
            <a:r>
              <a:rPr lang="en-US" dirty="0"/>
              <a:t>Budget information and guidance on scope of request(s) </a:t>
            </a:r>
          </a:p>
          <a:p>
            <a:pPr lvl="1"/>
            <a:r>
              <a:rPr lang="en-US" dirty="0"/>
              <a:t>Letter of Intent</a:t>
            </a:r>
          </a:p>
          <a:p>
            <a:pPr lvl="1"/>
            <a:r>
              <a:rPr lang="en-US" dirty="0"/>
              <a:t>Information on overall scientific merit review process</a:t>
            </a:r>
          </a:p>
          <a:p>
            <a:pPr lvl="1"/>
            <a:r>
              <a:rPr lang="en-US" dirty="0"/>
              <a:t>Contacts for program- or system-related questions </a:t>
            </a:r>
          </a:p>
          <a:p>
            <a:endParaRPr lang="en-US" dirty="0" smtClean="0"/>
          </a:p>
          <a:p>
            <a:endParaRPr lang="en-US" dirty="0" smtClean="0"/>
          </a:p>
          <a:p>
            <a:pPr lvl="2"/>
            <a:endParaRPr lang="en-US" dirty="0" smtClean="0"/>
          </a:p>
        </p:txBody>
      </p:sp>
      <p:sp>
        <p:nvSpPr>
          <p:cNvPr id="5" name="Title 4"/>
          <p:cNvSpPr>
            <a:spLocks noGrp="1"/>
          </p:cNvSpPr>
          <p:nvPr>
            <p:ph type="title"/>
          </p:nvPr>
        </p:nvSpPr>
        <p:spPr/>
        <p:txBody>
          <a:bodyPr/>
          <a:lstStyle/>
          <a:p>
            <a:r>
              <a:rPr lang="en-US" sz="3600" dirty="0" smtClean="0"/>
              <a:t>FY 2018 </a:t>
            </a:r>
            <a:r>
              <a:rPr lang="en-US" sz="3600" dirty="0"/>
              <a:t>HEP </a:t>
            </a:r>
            <a:r>
              <a:rPr lang="en-US" sz="3600" dirty="0" smtClean="0"/>
              <a:t>Comparative Review </a:t>
            </a:r>
            <a:r>
              <a:rPr lang="en-US" sz="3600" dirty="0"/>
              <a:t>FOA and </a:t>
            </a:r>
            <a:r>
              <a:rPr lang="en-US" sz="3600" dirty="0" smtClean="0"/>
              <a:t>FAQ</a:t>
            </a:r>
            <a:endParaRPr lang="en-US" sz="3600" dirty="0"/>
          </a:p>
        </p:txBody>
      </p:sp>
      <p:pic>
        <p:nvPicPr>
          <p:cNvPr id="10" name="Picture 9" descr="shadow.tiff"/>
          <p:cNvPicPr>
            <a:picLocks noChangeAspect="1"/>
          </p:cNvPicPr>
          <p:nvPr/>
        </p:nvPicPr>
        <p:blipFill rotWithShape="1">
          <a:blip r:embed="rId3">
            <a:extLst>
              <a:ext uri="{28A0092B-C50C-407E-A947-70E740481C1C}">
                <a14:useLocalDpi xmlns:a14="http://schemas.microsoft.com/office/drawing/2010/main" val="0"/>
              </a:ext>
            </a:extLst>
          </a:blip>
          <a:srcRect l="1548" r="1200"/>
          <a:stretch/>
        </p:blipFill>
        <p:spPr>
          <a:xfrm>
            <a:off x="6723017" y="3061749"/>
            <a:ext cx="2226873" cy="272361"/>
          </a:xfrm>
          <a:prstGeom prst="rect">
            <a:avLst/>
          </a:prstGeom>
        </p:spPr>
      </p:pic>
      <p:sp>
        <p:nvSpPr>
          <p:cNvPr id="7" name="Rounded Rectangle 6"/>
          <p:cNvSpPr/>
          <p:nvPr/>
        </p:nvSpPr>
        <p:spPr>
          <a:xfrm>
            <a:off x="523176" y="5439865"/>
            <a:ext cx="5709683" cy="514304"/>
          </a:xfrm>
          <a:prstGeom prst="roundRect">
            <a:avLst/>
          </a:prstGeom>
          <a:solidFill>
            <a:schemeClr val="tx2"/>
          </a:solidFill>
          <a:ln>
            <a:solidFill>
              <a:srgbClr val="00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1550" b="1" dirty="0">
                <a:solidFill>
                  <a:srgbClr val="FFFF00"/>
                </a:solidFill>
              </a:rPr>
              <a:t>Both the FOA and FAQ available at:  </a:t>
            </a:r>
            <a:r>
              <a:rPr lang="en-US" sz="1550" b="1" i="1" dirty="0">
                <a:solidFill>
                  <a:schemeClr val="bg1"/>
                </a:solidFill>
              </a:rPr>
              <a:t>http://science.energy.gov/hep/funding-opportunities</a:t>
            </a:r>
            <a:r>
              <a:rPr lang="en-US" sz="1550" b="1" i="1" dirty="0" smtClean="0">
                <a:solidFill>
                  <a:schemeClr val="bg1"/>
                </a:solidFill>
              </a:rPr>
              <a:t>/  </a:t>
            </a:r>
            <a:endParaRPr lang="en-US" sz="1550" b="1" i="1" dirty="0">
              <a:solidFill>
                <a:schemeClr val="bg1"/>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894" t="4195" r="2449" b="2058"/>
          <a:stretch/>
        </p:blipFill>
        <p:spPr>
          <a:xfrm>
            <a:off x="6723017" y="3264527"/>
            <a:ext cx="2245922" cy="2827195"/>
          </a:xfrm>
          <a:prstGeom prst="rect">
            <a:avLst/>
          </a:prstGeom>
          <a:effectLst>
            <a:outerShdw blurRad="127000" dist="12700" dir="5400000" algn="tl" rotWithShape="0">
              <a:prstClr val="black">
                <a:alpha val="65000"/>
              </a:prstClr>
            </a:outerShdw>
          </a:effectLst>
        </p:spPr>
      </p:pic>
      <p:pic>
        <p:nvPicPr>
          <p:cNvPr id="16" name="Picture 15" descr="shadow.tiff"/>
          <p:cNvPicPr>
            <a:picLocks noChangeAspect="1"/>
          </p:cNvPicPr>
          <p:nvPr/>
        </p:nvPicPr>
        <p:blipFill rotWithShape="1">
          <a:blip r:embed="rId3">
            <a:extLst>
              <a:ext uri="{28A0092B-C50C-407E-A947-70E740481C1C}">
                <a14:useLocalDpi xmlns:a14="http://schemas.microsoft.com/office/drawing/2010/main" val="0"/>
              </a:ext>
            </a:extLst>
          </a:blip>
          <a:srcRect l="1548" r="1200"/>
          <a:stretch/>
        </p:blipFill>
        <p:spPr>
          <a:xfrm>
            <a:off x="6723017" y="5957245"/>
            <a:ext cx="2245922" cy="272361"/>
          </a:xfrm>
          <a:prstGeom prst="rect">
            <a:avLst/>
          </a:prstGeom>
        </p:spPr>
      </p:pic>
      <p:sp>
        <p:nvSpPr>
          <p:cNvPr id="4" name="Footer Placeholder 3"/>
          <p:cNvSpPr>
            <a:spLocks noGrp="1"/>
          </p:cNvSpPr>
          <p:nvPr>
            <p:ph type="ftr" sz="quarter" idx="12"/>
          </p:nvPr>
        </p:nvSpPr>
        <p:spPr/>
        <p:txBody>
          <a:bodyPr/>
          <a:lstStyle/>
          <a:p>
            <a:r>
              <a:rPr lang="nl-NL" dirty="0" smtClean="0">
                <a:solidFill>
                  <a:srgbClr val="0F6636"/>
                </a:solidFill>
              </a:rPr>
              <a:t>Detector R&amp;D -- DOE-HEP PI Meeting @ DPF 2017</a:t>
            </a:r>
            <a:endParaRPr lang="en-US" dirty="0">
              <a:solidFill>
                <a:srgbClr val="0F6636"/>
              </a:solidFill>
            </a:endParaRP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19</a:t>
            </a:fld>
            <a:endParaRPr lang="en-US" dirty="0">
              <a:solidFill>
                <a:srgbClr val="0F6636"/>
              </a:solidFill>
            </a:endParaRPr>
          </a:p>
        </p:txBody>
      </p:sp>
    </p:spTree>
    <p:extLst>
      <p:ext uri="{BB962C8B-B14F-4D97-AF65-F5344CB8AC3E}">
        <p14:creationId xmlns:p14="http://schemas.microsoft.com/office/powerpoint/2010/main" val="391410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cs typeface="Calibri" pitchFamily="34" charset="0"/>
              </a:rPr>
              <a:t>P5 and the HEP Program</a:t>
            </a:r>
          </a:p>
          <a:p>
            <a:r>
              <a:rPr lang="en-US" sz="3200" dirty="0" smtClean="0">
                <a:cs typeface="Calibri" pitchFamily="34" charset="0"/>
              </a:rPr>
              <a:t>HEP Budget</a:t>
            </a:r>
          </a:p>
          <a:p>
            <a:r>
              <a:rPr lang="en-US" sz="3200" dirty="0" smtClean="0">
                <a:cs typeface="Calibri" pitchFamily="34" charset="0"/>
              </a:rPr>
              <a:t>HEP Detector R&amp;D Program</a:t>
            </a:r>
          </a:p>
          <a:p>
            <a:r>
              <a:rPr lang="en-US" sz="3200" dirty="0" smtClean="0">
                <a:cs typeface="Calibri" pitchFamily="34" charset="0"/>
              </a:rPr>
              <a:t>DOE-HEP Comparative Review</a:t>
            </a:r>
          </a:p>
          <a:p>
            <a:r>
              <a:rPr lang="en-US" sz="3200" dirty="0" smtClean="0">
                <a:cs typeface="Calibri" pitchFamily="34" charset="0"/>
              </a:rPr>
              <a:t>DOE-SC Early Career Research Program</a:t>
            </a:r>
          </a:p>
        </p:txBody>
      </p:sp>
      <p:sp>
        <p:nvSpPr>
          <p:cNvPr id="3" name="Title 2"/>
          <p:cNvSpPr>
            <a:spLocks noGrp="1"/>
          </p:cNvSpPr>
          <p:nvPr>
            <p:ph type="title"/>
          </p:nvPr>
        </p:nvSpPr>
        <p:spPr/>
        <p:txBody>
          <a:bodyPr/>
          <a:lstStyle/>
          <a:p>
            <a:r>
              <a:rPr lang="en-US" dirty="0" smtClean="0">
                <a:solidFill>
                  <a:srgbClr val="146737"/>
                </a:solidFill>
              </a:rPr>
              <a:t>Outline</a:t>
            </a:r>
            <a:endParaRPr lang="en-US" dirty="0">
              <a:solidFill>
                <a:srgbClr val="146737"/>
              </a:solidFill>
            </a:endParaRPr>
          </a:p>
        </p:txBody>
      </p:sp>
      <p:sp>
        <p:nvSpPr>
          <p:cNvPr id="5" name="Slide Number Placeholder 4"/>
          <p:cNvSpPr>
            <a:spLocks noGrp="1"/>
          </p:cNvSpPr>
          <p:nvPr>
            <p:ph type="sldNum" sz="quarter" idx="11"/>
          </p:nvPr>
        </p:nvSpPr>
        <p:spPr/>
        <p:txBody>
          <a:bodyPr/>
          <a:lstStyle/>
          <a:p>
            <a:fld id="{26CA2777-A89F-4130-B308-73BB65955918}" type="slidenum">
              <a:rPr lang="en-US" smtClean="0">
                <a:solidFill>
                  <a:srgbClr val="0F6636"/>
                </a:solidFill>
              </a:rPr>
              <a:pPr/>
              <a:t>2</a:t>
            </a:fld>
            <a:endParaRPr lang="en-US" dirty="0">
              <a:solidFill>
                <a:srgbClr val="0F6636"/>
              </a:solidFill>
            </a:endParaRPr>
          </a:p>
        </p:txBody>
      </p:sp>
      <p:sp>
        <p:nvSpPr>
          <p:cNvPr id="6" name="Footer Placeholder 5"/>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228356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399"/>
            <a:ext cx="8839200" cy="5257801"/>
          </a:xfrm>
        </p:spPr>
        <p:txBody>
          <a:bodyPr>
            <a:normAutofit/>
          </a:bodyPr>
          <a:lstStyle/>
          <a:p>
            <a:pPr marL="457200" lvl="1" indent="0">
              <a:spcBef>
                <a:spcPts val="50"/>
              </a:spcBef>
              <a:buNone/>
            </a:pPr>
            <a:r>
              <a:rPr lang="en-US" sz="900" b="1" dirty="0" smtClean="0">
                <a:solidFill>
                  <a:srgbClr val="008000"/>
                </a:solidFill>
                <a:latin typeface="Calibri" pitchFamily="34" charset="0"/>
                <a:cs typeface="Calibri" pitchFamily="34" charset="0"/>
              </a:rPr>
              <a:t> </a:t>
            </a:r>
            <a:endParaRPr lang="en-US" sz="900" b="1" dirty="0">
              <a:solidFill>
                <a:srgbClr val="008000"/>
              </a:solidFill>
              <a:latin typeface="Calibri" pitchFamily="34" charset="0"/>
              <a:cs typeface="Calibri" pitchFamily="34" charset="0"/>
            </a:endParaRPr>
          </a:p>
          <a:p>
            <a:pPr>
              <a:spcBef>
                <a:spcPts val="50"/>
              </a:spcBef>
              <a:buFont typeface="Wingdings" charset="2"/>
              <a:buChar char="§"/>
            </a:pPr>
            <a:r>
              <a:rPr lang="en-US" sz="2400" b="1" dirty="0" smtClean="0">
                <a:solidFill>
                  <a:srgbClr val="146737"/>
                </a:solidFill>
                <a:latin typeface="Calibri" pitchFamily="34" charset="0"/>
                <a:cs typeface="Calibri" pitchFamily="34" charset="0"/>
              </a:rPr>
              <a:t>Read the FOA carefully and follow the requirements on content, length, etc.</a:t>
            </a:r>
          </a:p>
          <a:p>
            <a:pPr lvl="1">
              <a:spcBef>
                <a:spcPts val="50"/>
              </a:spcBef>
              <a:buFont typeface="Arial" panose="020B0604020202020204" pitchFamily="34" charset="0"/>
              <a:buChar char="•"/>
            </a:pPr>
            <a:r>
              <a:rPr lang="en-US" sz="2000" b="1" dirty="0" smtClean="0">
                <a:latin typeface="Calibri" pitchFamily="34" charset="0"/>
                <a:cs typeface="Calibri" pitchFamily="34" charset="0"/>
              </a:rPr>
              <a:t>Several requirements in the FOA are set from outside the DOE-HEP office, and there is little or no flexibility to modify. Non-compliant proposals submitted to the FOA will be declined without review</a:t>
            </a:r>
          </a:p>
          <a:p>
            <a:pPr lvl="1">
              <a:spcBef>
                <a:spcPts val="50"/>
              </a:spcBef>
              <a:buFont typeface="Arial" panose="020B0604020202020204" pitchFamily="34" charset="0"/>
              <a:buChar char="•"/>
            </a:pPr>
            <a:r>
              <a:rPr lang="en-US" sz="2000" b="1" dirty="0" smtClean="0">
                <a:latin typeface="Calibri" pitchFamily="34" charset="0"/>
                <a:cs typeface="Calibri" pitchFamily="34" charset="0"/>
              </a:rPr>
              <a:t>In recent years, 10-15% of incoming proposals were declined w/o review. </a:t>
            </a:r>
            <a:r>
              <a:rPr lang="en-US" sz="2000" b="1" dirty="0">
                <a:latin typeface="Calibri" pitchFamily="34" charset="0"/>
                <a:cs typeface="Calibri" pitchFamily="34" charset="0"/>
              </a:rPr>
              <a:t>R</a:t>
            </a:r>
            <a:r>
              <a:rPr lang="en-US" sz="2000" b="1" dirty="0" smtClean="0">
                <a:latin typeface="Calibri" pitchFamily="34" charset="0"/>
                <a:cs typeface="Calibri" pitchFamily="34" charset="0"/>
              </a:rPr>
              <a:t>equirements that are most often missed or overlooked include: page limits, data management plans, separate budget sheets for each Frontier (if needed), and inclusion of Personally Identifiable Information (PII)</a:t>
            </a:r>
          </a:p>
        </p:txBody>
      </p:sp>
      <p:sp>
        <p:nvSpPr>
          <p:cNvPr id="2" name="Slide Number Placeholder 1"/>
          <p:cNvSpPr>
            <a:spLocks noGrp="1"/>
          </p:cNvSpPr>
          <p:nvPr>
            <p:ph type="sldNum" sz="quarter" idx="11"/>
          </p:nvPr>
        </p:nvSpPr>
        <p:spPr>
          <a:xfrm>
            <a:off x="8534400" y="6400800"/>
            <a:ext cx="381000" cy="365125"/>
          </a:xfrm>
        </p:spPr>
        <p:txBody>
          <a:bodyPr/>
          <a:lstStyle/>
          <a:p>
            <a:fld id="{2E8A42B4-63F8-3749-8A9F-29B7B746D444}" type="slidenum">
              <a:rPr lang="en-US" smtClean="0">
                <a:solidFill>
                  <a:srgbClr val="146737"/>
                </a:solidFill>
              </a:rPr>
              <a:pPr/>
              <a:t>20</a:t>
            </a:fld>
            <a:endParaRPr lang="en-US" dirty="0">
              <a:solidFill>
                <a:srgbClr val="146737"/>
              </a:solidFill>
            </a:endParaRPr>
          </a:p>
        </p:txBody>
      </p:sp>
      <p:sp>
        <p:nvSpPr>
          <p:cNvPr id="10" name="Footer Placeholder 9"/>
          <p:cNvSpPr>
            <a:spLocks noGrp="1"/>
          </p:cNvSpPr>
          <p:nvPr>
            <p:ph type="ftr" sz="quarter" idx="12"/>
          </p:nvPr>
        </p:nvSpPr>
        <p:spPr>
          <a:xfrm>
            <a:off x="3276600" y="6400800"/>
            <a:ext cx="5181600" cy="365125"/>
          </a:xfrm>
        </p:spPr>
        <p:txBody>
          <a:bodyPr/>
          <a:lstStyle/>
          <a:p>
            <a:pPr algn="r"/>
            <a:r>
              <a:rPr lang="nl-NL" dirty="0" smtClean="0">
                <a:solidFill>
                  <a:srgbClr val="146737"/>
                </a:solidFill>
              </a:rPr>
              <a:t>Detector R&amp;D -- DOE-HEP PI Meeting @ DPF 2017</a:t>
            </a:r>
            <a:endParaRPr lang="en-US" dirty="0">
              <a:solidFill>
                <a:srgbClr val="146737"/>
              </a:solidFill>
            </a:endParaRPr>
          </a:p>
        </p:txBody>
      </p:sp>
      <p:sp>
        <p:nvSpPr>
          <p:cNvPr id="9" name="Title 1"/>
          <p:cNvSpPr txBox="1">
            <a:spLocks/>
          </p:cNvSpPr>
          <p:nvPr/>
        </p:nvSpPr>
        <p:spPr>
          <a:xfrm>
            <a:off x="1001433" y="13199"/>
            <a:ext cx="7204043" cy="619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146737"/>
                </a:solidFill>
                <a:effectLst>
                  <a:outerShdw blurRad="38100" dist="38100" dir="2700000" algn="tl">
                    <a:srgbClr val="000000">
                      <a:alpha val="43137"/>
                    </a:srgbClr>
                  </a:outerShdw>
                </a:effectLst>
                <a:latin typeface="Calibri" panose="020F0502020204030204" pitchFamily="34" charset="0"/>
                <a:cs typeface="Cambria"/>
              </a:rPr>
              <a:t>Items to Keep in Mind</a:t>
            </a:r>
            <a:endParaRPr lang="en-US" sz="4000" b="1" dirty="0">
              <a:solidFill>
                <a:srgbClr val="146737"/>
              </a:solidFill>
              <a:effectLst>
                <a:outerShdw blurRad="38100" dist="38100" dir="2700000" algn="tl">
                  <a:srgbClr val="000000">
                    <a:alpha val="43137"/>
                  </a:srgbClr>
                </a:outerShdw>
              </a:effectLst>
              <a:latin typeface="Calibri" panose="020F0502020204030204" pitchFamily="34" charset="0"/>
              <a:cs typeface="Cambria"/>
            </a:endParaRPr>
          </a:p>
        </p:txBody>
      </p:sp>
    </p:spTree>
    <p:extLst>
      <p:ext uri="{BB962C8B-B14F-4D97-AF65-F5344CB8AC3E}">
        <p14:creationId xmlns:p14="http://schemas.microsoft.com/office/powerpoint/2010/main" val="2489707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399"/>
            <a:ext cx="8839200" cy="5257801"/>
          </a:xfrm>
        </p:spPr>
        <p:txBody>
          <a:bodyPr>
            <a:normAutofit/>
          </a:bodyPr>
          <a:lstStyle/>
          <a:p>
            <a:pPr>
              <a:spcBef>
                <a:spcPts val="50"/>
              </a:spcBef>
              <a:buFont typeface="Wingdings" charset="2"/>
              <a:buChar char="§"/>
            </a:pPr>
            <a:r>
              <a:rPr lang="en-US" sz="2400" b="1" dirty="0" smtClean="0">
                <a:solidFill>
                  <a:srgbClr val="146737"/>
                </a:solidFill>
                <a:latin typeface="Calibri" pitchFamily="34" charset="0"/>
                <a:cs typeface="Calibri" pitchFamily="34" charset="0"/>
              </a:rPr>
              <a:t>Proposed research will review best if aligned with the DOE-HEP mission, its program, and the P5 strategy</a:t>
            </a:r>
          </a:p>
          <a:p>
            <a:pPr>
              <a:spcBef>
                <a:spcPts val="50"/>
              </a:spcBef>
              <a:buFont typeface="Wingdings" charset="2"/>
              <a:buChar char="§"/>
            </a:pPr>
            <a:r>
              <a:rPr lang="en-US" sz="2400" b="1" dirty="0" smtClean="0">
                <a:solidFill>
                  <a:srgbClr val="146737"/>
                </a:solidFill>
                <a:latin typeface="Calibri" pitchFamily="34" charset="0"/>
                <a:cs typeface="Calibri" pitchFamily="34" charset="0"/>
              </a:rPr>
              <a:t>Investigators in experimental HEP research frontiers (Energy, Intensity, Cosmic) will </a:t>
            </a:r>
            <a:r>
              <a:rPr lang="en-US" sz="2400" b="1" dirty="0">
                <a:solidFill>
                  <a:srgbClr val="146737"/>
                </a:solidFill>
                <a:latin typeface="Calibri" pitchFamily="34" charset="0"/>
                <a:cs typeface="Calibri" pitchFamily="34" charset="0"/>
              </a:rPr>
              <a:t>review best if </a:t>
            </a:r>
            <a:r>
              <a:rPr lang="en-US" sz="2400" b="1" dirty="0" smtClean="0">
                <a:solidFill>
                  <a:srgbClr val="146737"/>
                </a:solidFill>
                <a:latin typeface="Calibri" pitchFamily="34" charset="0"/>
                <a:cs typeface="Calibri" pitchFamily="34" charset="0"/>
              </a:rPr>
              <a:t>they are closely integrated into HEP experimental collaborations and have key roles and responsibilities on those experiments </a:t>
            </a:r>
          </a:p>
          <a:p>
            <a:pPr>
              <a:spcBef>
                <a:spcPts val="50"/>
              </a:spcBef>
              <a:buFont typeface="Wingdings" charset="2"/>
              <a:buChar char="§"/>
            </a:pPr>
            <a:r>
              <a:rPr lang="en-US" sz="2400" b="1" dirty="0" smtClean="0">
                <a:solidFill>
                  <a:srgbClr val="146737"/>
                </a:solidFill>
                <a:latin typeface="Calibri" pitchFamily="34" charset="0"/>
                <a:cs typeface="Calibri" pitchFamily="34" charset="0"/>
              </a:rPr>
              <a:t>“Generic” detector research that is not specific to a single HEP experiment but broadly applicable should be directed to the HEP Detector R&amp;D program</a:t>
            </a:r>
          </a:p>
          <a:p>
            <a:pPr lvl="1">
              <a:spcBef>
                <a:spcPts val="50"/>
              </a:spcBef>
              <a:buFont typeface="Wingdings" charset="2"/>
              <a:buChar char="§"/>
            </a:pPr>
            <a:r>
              <a:rPr lang="en-US" sz="2000" b="1" dirty="0" smtClean="0">
                <a:solidFill>
                  <a:srgbClr val="146737"/>
                </a:solidFill>
                <a:latin typeface="Calibri" pitchFamily="34" charset="0"/>
                <a:cs typeface="Calibri" pitchFamily="34" charset="0"/>
              </a:rPr>
              <a:t>Concern about program balance </a:t>
            </a:r>
            <a:r>
              <a:rPr lang="en-US" sz="2000" b="1" dirty="0" smtClean="0">
                <a:solidFill>
                  <a:srgbClr val="146737"/>
                </a:solidFill>
                <a:latin typeface="Calibri" pitchFamily="34" charset="0"/>
                <a:cs typeface="Calibri" pitchFamily="34" charset="0"/>
                <a:sym typeface="Wingdings" panose="05000000000000000000" pitchFamily="2" charset="2"/>
              </a:rPr>
              <a:t> </a:t>
            </a:r>
            <a:r>
              <a:rPr lang="en-US" sz="2000" b="1" dirty="0" smtClean="0">
                <a:solidFill>
                  <a:srgbClr val="FF0000"/>
                </a:solidFill>
                <a:latin typeface="Calibri" pitchFamily="34" charset="0"/>
                <a:cs typeface="Calibri" pitchFamily="34" charset="0"/>
              </a:rPr>
              <a:t>“Proposals </a:t>
            </a:r>
            <a:r>
              <a:rPr lang="en-US" sz="2000" b="1" dirty="0">
                <a:solidFill>
                  <a:srgbClr val="FF0000"/>
                </a:solidFill>
                <a:latin typeface="Calibri" pitchFamily="34" charset="0"/>
                <a:cs typeface="Calibri" pitchFamily="34" charset="0"/>
              </a:rPr>
              <a:t>for “</a:t>
            </a:r>
            <a:r>
              <a:rPr lang="en-US" sz="2000" b="1" dirty="0">
                <a:solidFill>
                  <a:srgbClr val="0070C0"/>
                </a:solidFill>
                <a:latin typeface="Calibri" pitchFamily="34" charset="0"/>
                <a:cs typeface="Calibri" pitchFamily="34" charset="0"/>
              </a:rPr>
              <a:t>Blue-Sky</a:t>
            </a:r>
            <a:r>
              <a:rPr lang="en-US" sz="2000" b="1" dirty="0">
                <a:solidFill>
                  <a:srgbClr val="FF0000"/>
                </a:solidFill>
                <a:latin typeface="Calibri" pitchFamily="34" charset="0"/>
                <a:cs typeface="Calibri" pitchFamily="34" charset="0"/>
              </a:rPr>
              <a:t>” scientific research on innovative technologies not already in </a:t>
            </a:r>
            <a:r>
              <a:rPr lang="en-US" sz="2000" b="1" dirty="0" smtClean="0">
                <a:solidFill>
                  <a:srgbClr val="FF0000"/>
                </a:solidFill>
                <a:latin typeface="Calibri" pitchFamily="34" charset="0"/>
                <a:cs typeface="Calibri" pitchFamily="34" charset="0"/>
              </a:rPr>
              <a:t>contention for </a:t>
            </a:r>
            <a:r>
              <a:rPr lang="en-US" sz="2000" b="1" dirty="0">
                <a:solidFill>
                  <a:srgbClr val="FF0000"/>
                </a:solidFill>
                <a:latin typeface="Calibri" pitchFamily="34" charset="0"/>
                <a:cs typeface="Calibri" pitchFamily="34" charset="0"/>
              </a:rPr>
              <a:t>implementation in future DOE HEP projects are specifically </a:t>
            </a:r>
            <a:r>
              <a:rPr lang="en-US" sz="2000" b="1" dirty="0" smtClean="0">
                <a:solidFill>
                  <a:srgbClr val="FF0000"/>
                </a:solidFill>
                <a:latin typeface="Calibri" pitchFamily="34" charset="0"/>
                <a:cs typeface="Calibri" pitchFamily="34" charset="0"/>
              </a:rPr>
              <a:t>encouraged”</a:t>
            </a:r>
          </a:p>
          <a:p>
            <a:pPr lvl="1">
              <a:spcBef>
                <a:spcPts val="50"/>
              </a:spcBef>
              <a:buFont typeface="Wingdings" charset="2"/>
              <a:buChar char="§"/>
            </a:pPr>
            <a:r>
              <a:rPr lang="en-US" sz="2000" b="1" dirty="0" smtClean="0">
                <a:solidFill>
                  <a:srgbClr val="146737"/>
                </a:solidFill>
                <a:latin typeface="Calibri" pitchFamily="34" charset="0"/>
                <a:cs typeface="Calibri" pitchFamily="34" charset="0"/>
              </a:rPr>
              <a:t>Would like to see university-lab collaborative proposals</a:t>
            </a:r>
          </a:p>
        </p:txBody>
      </p:sp>
      <p:sp>
        <p:nvSpPr>
          <p:cNvPr id="2" name="Slide Number Placeholder 1"/>
          <p:cNvSpPr>
            <a:spLocks noGrp="1"/>
          </p:cNvSpPr>
          <p:nvPr>
            <p:ph type="sldNum" sz="quarter" idx="11"/>
          </p:nvPr>
        </p:nvSpPr>
        <p:spPr>
          <a:xfrm>
            <a:off x="8534400" y="6400800"/>
            <a:ext cx="381000" cy="365125"/>
          </a:xfrm>
        </p:spPr>
        <p:txBody>
          <a:bodyPr/>
          <a:lstStyle/>
          <a:p>
            <a:fld id="{2E8A42B4-63F8-3749-8A9F-29B7B746D444}" type="slidenum">
              <a:rPr lang="en-US" smtClean="0">
                <a:solidFill>
                  <a:srgbClr val="146737"/>
                </a:solidFill>
              </a:rPr>
              <a:pPr/>
              <a:t>21</a:t>
            </a:fld>
            <a:endParaRPr lang="en-US" dirty="0">
              <a:solidFill>
                <a:srgbClr val="146737"/>
              </a:solidFill>
            </a:endParaRPr>
          </a:p>
        </p:txBody>
      </p:sp>
      <p:sp>
        <p:nvSpPr>
          <p:cNvPr id="10" name="Footer Placeholder 9"/>
          <p:cNvSpPr>
            <a:spLocks noGrp="1"/>
          </p:cNvSpPr>
          <p:nvPr>
            <p:ph type="ftr" sz="quarter" idx="12"/>
          </p:nvPr>
        </p:nvSpPr>
        <p:spPr>
          <a:xfrm>
            <a:off x="3276600" y="6400800"/>
            <a:ext cx="5181600" cy="365125"/>
          </a:xfrm>
        </p:spPr>
        <p:txBody>
          <a:bodyPr/>
          <a:lstStyle/>
          <a:p>
            <a:pPr algn="r"/>
            <a:r>
              <a:rPr lang="nl-NL" dirty="0" smtClean="0">
                <a:solidFill>
                  <a:srgbClr val="146737"/>
                </a:solidFill>
              </a:rPr>
              <a:t>Detector R&amp;D -- DOE-HEP PI Meeting @ DPF 2017</a:t>
            </a:r>
            <a:endParaRPr lang="en-US" dirty="0">
              <a:solidFill>
                <a:srgbClr val="146737"/>
              </a:solidFill>
            </a:endParaRPr>
          </a:p>
        </p:txBody>
      </p:sp>
      <p:sp>
        <p:nvSpPr>
          <p:cNvPr id="9" name="Title 1"/>
          <p:cNvSpPr txBox="1">
            <a:spLocks/>
          </p:cNvSpPr>
          <p:nvPr/>
        </p:nvSpPr>
        <p:spPr>
          <a:xfrm>
            <a:off x="1001433" y="13199"/>
            <a:ext cx="7204043" cy="619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146737"/>
                </a:solidFill>
                <a:effectLst>
                  <a:outerShdw blurRad="38100" dist="38100" dir="2700000" algn="tl">
                    <a:srgbClr val="000000">
                      <a:alpha val="43137"/>
                    </a:srgbClr>
                  </a:outerShdw>
                </a:effectLst>
                <a:latin typeface="Calibri" panose="020F0502020204030204" pitchFamily="34" charset="0"/>
                <a:cs typeface="Cambria"/>
              </a:rPr>
              <a:t>Items to Keep in Mind, cont.</a:t>
            </a:r>
            <a:endParaRPr lang="en-US" sz="4000" b="1" dirty="0">
              <a:solidFill>
                <a:srgbClr val="146737"/>
              </a:solidFill>
              <a:effectLst>
                <a:outerShdw blurRad="38100" dist="38100" dir="2700000" algn="tl">
                  <a:srgbClr val="000000">
                    <a:alpha val="43137"/>
                  </a:srgbClr>
                </a:outerShdw>
              </a:effectLst>
              <a:latin typeface="Calibri" panose="020F0502020204030204" pitchFamily="34" charset="0"/>
              <a:cs typeface="Cambria"/>
            </a:endParaRPr>
          </a:p>
        </p:txBody>
      </p:sp>
    </p:spTree>
    <p:extLst>
      <p:ext uri="{BB962C8B-B14F-4D97-AF65-F5344CB8AC3E}">
        <p14:creationId xmlns:p14="http://schemas.microsoft.com/office/powerpoint/2010/main" val="1599009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2811"/>
            <a:ext cx="8839199" cy="5183189"/>
          </a:xfrm>
        </p:spPr>
        <p:txBody>
          <a:bodyPr>
            <a:normAutofit fontScale="70000" lnSpcReduction="20000"/>
          </a:bodyPr>
          <a:lstStyle/>
          <a:p>
            <a:r>
              <a:rPr lang="en-US" dirty="0" smtClean="0"/>
              <a:t>Applications where a PI is proposing to conduct research across multiple HEP research subprograms during the project period will be considered  </a:t>
            </a:r>
          </a:p>
          <a:p>
            <a:r>
              <a:rPr lang="en-US" dirty="0" smtClean="0"/>
              <a:t>PIs are encouraged to submit only one application, describing: </a:t>
            </a:r>
          </a:p>
          <a:p>
            <a:pPr lvl="1"/>
            <a:r>
              <a:rPr lang="en-US" sz="2600" dirty="0" smtClean="0"/>
              <a:t>Overall research activity, including fractional time planned in each subprogram</a:t>
            </a:r>
          </a:p>
          <a:p>
            <a:pPr lvl="1"/>
            <a:r>
              <a:rPr lang="en-US" sz="2600" b="1" dirty="0" smtClean="0">
                <a:solidFill>
                  <a:srgbClr val="FF0000"/>
                </a:solidFill>
              </a:rPr>
              <a:t>FOA requirement:  </a:t>
            </a:r>
            <a:r>
              <a:rPr lang="en-US" sz="2600" dirty="0" smtClean="0"/>
              <a:t>In proposal’s Budget Justification material (Appendix 7), include level of effort table for any transitions of effort during project period, as appropriate</a:t>
            </a:r>
            <a:endParaRPr lang="en-US" dirty="0" smtClean="0"/>
          </a:p>
          <a:p>
            <a:r>
              <a:rPr lang="en-US" dirty="0" smtClean="0"/>
              <a:t>As part of the comparative review process, DOE PMs will provide the panel with details regarding research plans that cross multiple HEP thrusts</a:t>
            </a:r>
          </a:p>
          <a:p>
            <a:r>
              <a:rPr lang="en-US" dirty="0" smtClean="0"/>
              <a:t>Reviewers with appropriate topical expertise in the research area(s) will assess the full scope, relevance, and impact of the proposed research in the merit review process — e.g., merit review questions consider:</a:t>
            </a:r>
          </a:p>
          <a:p>
            <a:pPr lvl="1"/>
            <a:r>
              <a:rPr lang="en-US" sz="2600" dirty="0" smtClean="0"/>
              <a:t>Are the plans for such cross-cutting efforts reasonably developed and will the proposed activities have impact?</a:t>
            </a:r>
          </a:p>
          <a:p>
            <a:pPr lvl="1"/>
            <a:r>
              <a:rPr lang="en-US" sz="2600" dirty="0" smtClean="0"/>
              <a:t>Does the scope of the full proposed program provide synergy or additional benefits to the HEP mission beyond the individual thrusts? </a:t>
            </a:r>
          </a:p>
          <a:p>
            <a:pPr lvl="1"/>
            <a:r>
              <a:rPr lang="en-US" sz="2600" dirty="0" smtClean="0"/>
              <a:t>Will PI’s overall efforts across multiple thrusts add value in the context of HEP program goals and mission?</a:t>
            </a:r>
          </a:p>
        </p:txBody>
      </p:sp>
      <p:sp>
        <p:nvSpPr>
          <p:cNvPr id="4" name="Title 3"/>
          <p:cNvSpPr>
            <a:spLocks noGrp="1"/>
          </p:cNvSpPr>
          <p:nvPr>
            <p:ph type="title"/>
          </p:nvPr>
        </p:nvSpPr>
        <p:spPr/>
        <p:txBody>
          <a:bodyPr/>
          <a:lstStyle/>
          <a:p>
            <a:r>
              <a:rPr lang="en-US" dirty="0" smtClean="0"/>
              <a:t>Cross-cut Proposals</a:t>
            </a:r>
            <a:endParaRPr lang="en-US" dirty="0"/>
          </a:p>
        </p:txBody>
      </p:sp>
      <p:sp>
        <p:nvSpPr>
          <p:cNvPr id="5" name="Slide Number Placeholder 4"/>
          <p:cNvSpPr>
            <a:spLocks noGrp="1"/>
          </p:cNvSpPr>
          <p:nvPr>
            <p:ph type="sldNum" sz="quarter" idx="11"/>
          </p:nvPr>
        </p:nvSpPr>
        <p:spPr/>
        <p:txBody>
          <a:bodyPr/>
          <a:lstStyle/>
          <a:p>
            <a:fld id="{6FC04325-C40C-4756-B5A8-A0527370F3B8}" type="slidenum">
              <a:rPr lang="en-US" smtClean="0">
                <a:solidFill>
                  <a:srgbClr val="0F6636"/>
                </a:solidFill>
              </a:rPr>
              <a:pPr/>
              <a:t>22</a:t>
            </a:fld>
            <a:endParaRPr lang="en-US" dirty="0">
              <a:solidFill>
                <a:srgbClr val="0F6636"/>
              </a:solidFill>
            </a:endParaRPr>
          </a:p>
        </p:txBody>
      </p:sp>
      <p:sp>
        <p:nvSpPr>
          <p:cNvPr id="6" name="Footer Placeholder 5"/>
          <p:cNvSpPr>
            <a:spLocks noGrp="1"/>
          </p:cNvSpPr>
          <p:nvPr>
            <p:ph type="ftr" sz="quarter" idx="12"/>
          </p:nvPr>
        </p:nvSpPr>
        <p:spPr/>
        <p:txBody>
          <a:bodyPr/>
          <a:lstStyle/>
          <a:p>
            <a:r>
              <a:rPr lang="nl-NL" smtClean="0">
                <a:solidFill>
                  <a:srgbClr val="0F6636"/>
                </a:solidFill>
              </a:rPr>
              <a:t>Detector R&amp;D -- DOE-HEP PI Meeting @ DPF 2017</a:t>
            </a:r>
            <a:endParaRPr lang="en-US">
              <a:solidFill>
                <a:srgbClr val="0F6636"/>
              </a:solidFill>
            </a:endParaRPr>
          </a:p>
        </p:txBody>
      </p:sp>
      <p:sp>
        <p:nvSpPr>
          <p:cNvPr id="9" name="Title 1"/>
          <p:cNvSpPr txBox="1">
            <a:spLocks/>
          </p:cNvSpPr>
          <p:nvPr/>
        </p:nvSpPr>
        <p:spPr>
          <a:xfrm>
            <a:off x="1001433" y="13199"/>
            <a:ext cx="7204043" cy="619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Tree>
    <p:extLst>
      <p:ext uri="{BB962C8B-B14F-4D97-AF65-F5344CB8AC3E}">
        <p14:creationId xmlns:p14="http://schemas.microsoft.com/office/powerpoint/2010/main" val="4041171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52400" y="790576"/>
            <a:ext cx="8839199" cy="5686424"/>
          </a:xfrm>
        </p:spPr>
        <p:txBody>
          <a:bodyPr>
            <a:normAutofit fontScale="62500" lnSpcReduction="20000"/>
          </a:bodyPr>
          <a:lstStyle/>
          <a:p>
            <a:r>
              <a:rPr lang="en-US" sz="3200" dirty="0" smtClean="0"/>
              <a:t>E</a:t>
            </a:r>
            <a:r>
              <a:rPr lang="en-US" dirty="0" smtClean="0"/>
              <a:t>fforts </a:t>
            </a:r>
            <a:r>
              <a:rPr lang="en-US" dirty="0"/>
              <a:t>that are in direct support of HEP programs</a:t>
            </a:r>
            <a:r>
              <a:rPr lang="en-US" dirty="0" smtClean="0"/>
              <a:t> </a:t>
            </a:r>
            <a:r>
              <a:rPr lang="en-US" dirty="0" smtClean="0">
                <a:sym typeface="Wingdings" panose="05000000000000000000" pitchFamily="2" charset="2"/>
              </a:rPr>
              <a:t> Depending on merit review and programmatic factors</a:t>
            </a:r>
            <a:endParaRPr lang="en-US" dirty="0" smtClean="0"/>
          </a:p>
          <a:p>
            <a:pPr lvl="1"/>
            <a:r>
              <a:rPr lang="en-US" dirty="0" smtClean="0"/>
              <a:t>Research efforts (mainly scientists) on R&amp;D, experiment design, fabrication, installation, physics commissioning, data-taking, analysis-related activities</a:t>
            </a:r>
          </a:p>
          <a:p>
            <a:pPr lvl="1"/>
            <a:r>
              <a:rPr lang="en-US" dirty="0" smtClean="0"/>
              <a:t>Theory, simulations, phenomenology, computational studies</a:t>
            </a:r>
          </a:p>
          <a:p>
            <a:pPr lvl="1"/>
            <a:r>
              <a:rPr lang="en-US" dirty="0" smtClean="0"/>
              <a:t>Some engineering/technician support may be provided for Generic and Pre-project R&amp;D, generally through the Detector R&amp;D program</a:t>
            </a:r>
          </a:p>
          <a:p>
            <a:r>
              <a:rPr lang="en-US" dirty="0" smtClean="0"/>
              <a:t>Faculty support</a:t>
            </a:r>
          </a:p>
          <a:p>
            <a:pPr lvl="1"/>
            <a:r>
              <a:rPr lang="en-US" dirty="0" smtClean="0"/>
              <a:t>Support </a:t>
            </a:r>
            <a:r>
              <a:rPr lang="en-US" dirty="0"/>
              <a:t>of up to 2-months summer </a:t>
            </a:r>
            <a:r>
              <a:rPr lang="en-US" dirty="0" smtClean="0"/>
              <a:t>salary based on merit reviews and/or optimizing the number of research personnel supported by financial </a:t>
            </a:r>
            <a:r>
              <a:rPr lang="en-US" dirty="0"/>
              <a:t>assistance </a:t>
            </a:r>
            <a:r>
              <a:rPr lang="en-US" dirty="0" smtClean="0"/>
              <a:t>awards</a:t>
            </a:r>
          </a:p>
          <a:p>
            <a:pPr lvl="2"/>
            <a:r>
              <a:rPr lang="en-US" dirty="0" smtClean="0"/>
              <a:t>Must </a:t>
            </a:r>
            <a:r>
              <a:rPr lang="en-US" dirty="0"/>
              <a:t>ensure that sufficient effort (from the PI or others) is being provided to make the research </a:t>
            </a:r>
            <a:r>
              <a:rPr lang="en-US" dirty="0" smtClean="0"/>
              <a:t>feasible</a:t>
            </a:r>
          </a:p>
          <a:p>
            <a:pPr lvl="1"/>
            <a:r>
              <a:rPr lang="en-US" dirty="0" smtClean="0"/>
              <a:t>Principal Investigator’s research effort commitment is an integral part of the award</a:t>
            </a:r>
          </a:p>
          <a:p>
            <a:pPr lvl="2"/>
            <a:r>
              <a:rPr lang="en-US" dirty="0" smtClean="0"/>
              <a:t>Indicated in the approved budget pages, which becomes part of the legal agreement of the award</a:t>
            </a:r>
          </a:p>
          <a:p>
            <a:r>
              <a:rPr lang="en-US" dirty="0" smtClean="0"/>
              <a:t>Research Scientists </a:t>
            </a:r>
          </a:p>
          <a:p>
            <a:pPr lvl="1"/>
            <a:r>
              <a:rPr lang="en-US" dirty="0" smtClean="0"/>
              <a:t>Support may be provided, but due to long-term expectations, need to consider case-by-case on merits:</a:t>
            </a:r>
          </a:p>
          <a:p>
            <a:pPr lvl="2"/>
            <a:r>
              <a:rPr lang="en-US" dirty="0" smtClean="0"/>
              <a:t>Roles/responsibilities well-matched with individual capabilities? Cannot be fulfilled by a term position?</a:t>
            </a:r>
          </a:p>
          <a:p>
            <a:pPr lvl="1"/>
            <a:r>
              <a:rPr lang="en-US" dirty="0" smtClean="0"/>
              <a:t>Efforts are related towards research, not long-term operations and/or project activities</a:t>
            </a:r>
          </a:p>
          <a:p>
            <a:pPr lvl="1"/>
            <a:endParaRPr lang="en-US" sz="1400" dirty="0" smtClean="0"/>
          </a:p>
          <a:p>
            <a:pPr>
              <a:buFont typeface="Calibri" panose="020F0502020204030204" pitchFamily="34" charset="0"/>
              <a:buChar char="x"/>
            </a:pPr>
            <a:r>
              <a:rPr lang="en-US" u="sng" dirty="0" smtClean="0">
                <a:solidFill>
                  <a:srgbClr val="FF0000"/>
                </a:solidFill>
              </a:rPr>
              <a:t>What’s not supported by research grants</a:t>
            </a:r>
          </a:p>
          <a:p>
            <a:pPr lvl="1"/>
            <a:r>
              <a:rPr lang="en-US" dirty="0" smtClean="0"/>
              <a:t>Any significant experimental operations and/or project-related (past CD-0) activities:  </a:t>
            </a:r>
          </a:p>
          <a:p>
            <a:pPr lvl="2"/>
            <a:r>
              <a:rPr lang="en-US" dirty="0" smtClean="0"/>
              <a:t>Engineering, Major </a:t>
            </a:r>
            <a:r>
              <a:rPr lang="en-US" dirty="0"/>
              <a:t>I</a:t>
            </a:r>
            <a:r>
              <a:rPr lang="en-US" dirty="0" smtClean="0"/>
              <a:t>tems of Equipment, consumables for prototyping or production</a:t>
            </a:r>
          </a:p>
          <a:p>
            <a:pPr lvl="1"/>
            <a:r>
              <a:rPr lang="en-US" dirty="0" smtClean="0"/>
              <a:t>Non-HEP related efforts</a:t>
            </a:r>
          </a:p>
          <a:p>
            <a:pPr lvl="2"/>
            <a:r>
              <a:rPr lang="en-US" dirty="0" smtClean="0"/>
              <a:t>Gravity waves (LIGO),  Heavy Ion (RHIC or LHC), Polar Science, AMO Science, Astronomy </a:t>
            </a:r>
          </a:p>
          <a:p>
            <a:pPr lvl="2"/>
            <a:r>
              <a:rPr lang="en-US" dirty="0" err="1" smtClean="0"/>
              <a:t>Neutrinoless</a:t>
            </a:r>
            <a:r>
              <a:rPr lang="en-US" dirty="0" smtClean="0"/>
              <a:t> double beta decay is under the DOE Office of Nuclear Physics</a:t>
            </a:r>
            <a:endParaRPr lang="en-US" dirty="0"/>
          </a:p>
        </p:txBody>
      </p:sp>
      <p:sp>
        <p:nvSpPr>
          <p:cNvPr id="30721" name="Title 1"/>
          <p:cNvSpPr>
            <a:spLocks noGrp="1"/>
          </p:cNvSpPr>
          <p:nvPr>
            <p:ph type="title"/>
          </p:nvPr>
        </p:nvSpPr>
        <p:spPr/>
        <p:txBody>
          <a:bodyPr/>
          <a:lstStyle/>
          <a:p>
            <a:r>
              <a:rPr lang="en-US" dirty="0" smtClean="0"/>
              <a:t>Supported HEP Research Activities</a:t>
            </a:r>
          </a:p>
        </p:txBody>
      </p:sp>
      <p:sp>
        <p:nvSpPr>
          <p:cNvPr id="3" name="Slide Number Placeholder 2"/>
          <p:cNvSpPr>
            <a:spLocks noGrp="1"/>
          </p:cNvSpPr>
          <p:nvPr>
            <p:ph type="sldNum" sz="quarter" idx="11"/>
          </p:nvPr>
        </p:nvSpPr>
        <p:spPr/>
        <p:txBody>
          <a:bodyPr/>
          <a:lstStyle/>
          <a:p>
            <a:fld id="{6FC04325-C40C-4756-B5A8-A0527370F3B8}" type="slidenum">
              <a:rPr lang="en-US" smtClean="0"/>
              <a:pPr/>
              <a:t>23</a:t>
            </a:fld>
            <a:endParaRPr lang="en-US"/>
          </a:p>
        </p:txBody>
      </p:sp>
      <p:sp>
        <p:nvSpPr>
          <p:cNvPr id="2" name="Footer Placeholder 1"/>
          <p:cNvSpPr>
            <a:spLocks noGrp="1"/>
          </p:cNvSpPr>
          <p:nvPr>
            <p:ph type="ftr" sz="quarter" idx="12"/>
          </p:nvPr>
        </p:nvSpPr>
        <p:spPr/>
        <p:txBody>
          <a:bodyPr/>
          <a:lstStyle/>
          <a:p>
            <a:r>
              <a:rPr lang="nl-NL" smtClean="0">
                <a:solidFill>
                  <a:srgbClr val="0F6636"/>
                </a:solidFill>
              </a:rPr>
              <a:t>Detector R&amp;D -- DOE-HEP PI Meeting @ DPF 2017</a:t>
            </a:r>
            <a:endParaRPr lang="en-US">
              <a:solidFill>
                <a:srgbClr val="0F6636"/>
              </a:solidFill>
            </a:endParaRPr>
          </a:p>
        </p:txBody>
      </p:sp>
    </p:spTree>
    <p:extLst>
      <p:ext uri="{BB962C8B-B14F-4D97-AF65-F5344CB8AC3E}">
        <p14:creationId xmlns:p14="http://schemas.microsoft.com/office/powerpoint/2010/main" val="3899260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28542"/>
            <a:ext cx="8839199" cy="5572258"/>
          </a:xfrm>
        </p:spPr>
        <p:txBody>
          <a:bodyPr>
            <a:normAutofit fontScale="62500" lnSpcReduction="20000"/>
          </a:bodyPr>
          <a:lstStyle/>
          <a:p>
            <a:r>
              <a:rPr lang="en-US" dirty="0" smtClean="0"/>
              <a:t>Project Narrative comprises the research plan for the project  </a:t>
            </a:r>
          </a:p>
          <a:p>
            <a:pPr lvl="1"/>
            <a:r>
              <a:rPr lang="en-US" sz="2600" dirty="0" smtClean="0"/>
              <a:t>Should contain enough background material in the introduction to demonstrate sufficient knowledge of the research</a:t>
            </a:r>
          </a:p>
          <a:p>
            <a:pPr lvl="1"/>
            <a:r>
              <a:rPr lang="en-US" sz="2600" dirty="0" smtClean="0"/>
              <a:t>Devote main portion to a description and justification of the proposed project, include details of the methods to be used and any relevant results</a:t>
            </a:r>
          </a:p>
          <a:p>
            <a:pPr lvl="1"/>
            <a:r>
              <a:rPr lang="en-US" sz="2600" dirty="0" smtClean="0"/>
              <a:t>Indicate which project personnel will be responsible for which activities</a:t>
            </a:r>
          </a:p>
          <a:p>
            <a:pPr lvl="1"/>
            <a:r>
              <a:rPr lang="en-US" sz="2600" dirty="0" smtClean="0"/>
              <a:t>Include timeline for the major activities of the proposed project</a:t>
            </a:r>
          </a:p>
          <a:p>
            <a:r>
              <a:rPr lang="en-US" dirty="0"/>
              <a:t>Must not exceed </a:t>
            </a:r>
            <a:r>
              <a:rPr lang="en-US" dirty="0">
                <a:solidFill>
                  <a:srgbClr val="FF0000"/>
                </a:solidFill>
              </a:rPr>
              <a:t>9 pages per senior investigator </a:t>
            </a:r>
            <a:r>
              <a:rPr lang="en-US" dirty="0" smtClean="0">
                <a:solidFill>
                  <a:srgbClr val="FF0000"/>
                </a:solidFill>
              </a:rPr>
              <a:t>at sponsoring institution </a:t>
            </a:r>
            <a:r>
              <a:rPr lang="en-US" dirty="0" smtClean="0"/>
              <a:t>when </a:t>
            </a:r>
            <a:r>
              <a:rPr lang="en-US" dirty="0"/>
              <a:t>printed on standard 8 ½” x 11” paper with 1-inch margins </a:t>
            </a:r>
            <a:r>
              <a:rPr lang="en-US" dirty="0" smtClean="0"/>
              <a:t>(all sides). Font </a:t>
            </a:r>
            <a:r>
              <a:rPr lang="en-US" dirty="0"/>
              <a:t>must not be smaller than 11 </a:t>
            </a:r>
            <a:r>
              <a:rPr lang="en-US" dirty="0" smtClean="0"/>
              <a:t>point</a:t>
            </a:r>
            <a:endParaRPr lang="en-US" dirty="0"/>
          </a:p>
          <a:p>
            <a:pPr lvl="1"/>
            <a:r>
              <a:rPr lang="en-US" sz="2600" dirty="0"/>
              <a:t>Senior investigator ≡ active tenured or tenure-track faculty </a:t>
            </a:r>
            <a:r>
              <a:rPr lang="en-US" sz="2600" dirty="0" smtClean="0"/>
              <a:t>member at sponsoring </a:t>
            </a:r>
            <a:r>
              <a:rPr lang="en-US" sz="2600" dirty="0"/>
              <a:t>institution</a:t>
            </a:r>
          </a:p>
          <a:p>
            <a:pPr lvl="1"/>
            <a:r>
              <a:rPr lang="en-US" sz="2600" dirty="0"/>
              <a:t>Non-tenure track faculty (</a:t>
            </a:r>
            <a:r>
              <a:rPr lang="en-US" sz="2600" i="1" dirty="0"/>
              <a:t>e.g.</a:t>
            </a:r>
            <a:r>
              <a:rPr lang="en-US" sz="2600" dirty="0"/>
              <a:t>, research scientists) or senior research staff with term appointments are not included in the 9-page limit per senior investigator unless they are the sole senior investigator on the application</a:t>
            </a:r>
          </a:p>
          <a:p>
            <a:pPr lvl="1"/>
            <a:r>
              <a:rPr lang="en-US" sz="2600" dirty="0"/>
              <a:t>Faculty members at collaborating institutions listed on the proposal </a:t>
            </a:r>
            <a:r>
              <a:rPr lang="en-US" sz="2600" dirty="0" smtClean="0"/>
              <a:t>are </a:t>
            </a:r>
            <a:r>
              <a:rPr lang="en-US" sz="2600" dirty="0"/>
              <a:t>not </a:t>
            </a:r>
            <a:r>
              <a:rPr lang="en-US" sz="2600" dirty="0" smtClean="0"/>
              <a:t>included in the count</a:t>
            </a:r>
          </a:p>
          <a:p>
            <a:r>
              <a:rPr lang="en-US" dirty="0" smtClean="0"/>
              <a:t>Refer </a:t>
            </a:r>
            <a:r>
              <a:rPr lang="en-US" dirty="0"/>
              <a:t>to Section IV of the </a:t>
            </a:r>
            <a:r>
              <a:rPr lang="en-US" dirty="0" smtClean="0"/>
              <a:t>FOA for useful </a:t>
            </a:r>
            <a:r>
              <a:rPr lang="en-US" dirty="0"/>
              <a:t>information to help </a:t>
            </a:r>
            <a:r>
              <a:rPr lang="en-US" dirty="0" smtClean="0"/>
              <a:t>prepare the narrative</a:t>
            </a:r>
            <a:endParaRPr lang="en-US" dirty="0"/>
          </a:p>
          <a:p>
            <a:pPr lvl="1"/>
            <a:r>
              <a:rPr lang="en-US" sz="2600" dirty="0"/>
              <a:t>What to address for the Background/Introduction</a:t>
            </a:r>
          </a:p>
          <a:p>
            <a:pPr lvl="1"/>
            <a:r>
              <a:rPr lang="en-US" sz="2600" dirty="0"/>
              <a:t>Multiple Investigators and/or Multiple Research Subprograms or Thrusts</a:t>
            </a:r>
          </a:p>
          <a:p>
            <a:pPr lvl="1"/>
            <a:r>
              <a:rPr lang="en-US" sz="2600" dirty="0"/>
              <a:t>Common narrative with overview of each group’s activities in different research areas </a:t>
            </a:r>
          </a:p>
          <a:p>
            <a:pPr lvl="1"/>
            <a:r>
              <a:rPr lang="en-US" sz="2600" dirty="0"/>
              <a:t>Discussion of any synergies and connections between areas</a:t>
            </a:r>
          </a:p>
          <a:p>
            <a:pPr lvl="1"/>
            <a:r>
              <a:rPr lang="en-US" sz="2600" dirty="0"/>
              <a:t>Proposed Project Objectives, Research Methods, Resources</a:t>
            </a:r>
          </a:p>
          <a:p>
            <a:pPr lvl="1"/>
            <a:r>
              <a:rPr lang="en-US" sz="2600" dirty="0"/>
              <a:t>Timetable and Level of Effort of different activities, …</a:t>
            </a:r>
          </a:p>
          <a:p>
            <a:pPr lvl="1"/>
            <a:endParaRPr lang="en-US" dirty="0"/>
          </a:p>
          <a:p>
            <a:pPr lvl="1"/>
            <a:endParaRPr lang="en-US" dirty="0"/>
          </a:p>
          <a:p>
            <a:pPr lvl="1"/>
            <a:endParaRPr lang="en-US" dirty="0"/>
          </a:p>
          <a:p>
            <a:endParaRPr lang="en-US" dirty="0"/>
          </a:p>
        </p:txBody>
      </p:sp>
      <p:sp>
        <p:nvSpPr>
          <p:cNvPr id="8" name="Title 7"/>
          <p:cNvSpPr>
            <a:spLocks noGrp="1"/>
          </p:cNvSpPr>
          <p:nvPr>
            <p:ph type="title"/>
          </p:nvPr>
        </p:nvSpPr>
        <p:spPr/>
        <p:txBody>
          <a:bodyPr/>
          <a:lstStyle/>
          <a:p>
            <a:r>
              <a:rPr lang="en-US" dirty="0" smtClean="0"/>
              <a:t>Proposal </a:t>
            </a:r>
            <a:r>
              <a:rPr lang="en-US" dirty="0"/>
              <a:t>Project </a:t>
            </a:r>
            <a:r>
              <a:rPr lang="en-US" dirty="0" smtClean="0"/>
              <a:t>Narrative</a:t>
            </a:r>
            <a:endParaRPr lang="en-US" dirty="0"/>
          </a:p>
        </p:txBody>
      </p:sp>
      <p:sp>
        <p:nvSpPr>
          <p:cNvPr id="7" name="Content Placeholder 2"/>
          <p:cNvSpPr txBox="1">
            <a:spLocks/>
          </p:cNvSpPr>
          <p:nvPr/>
        </p:nvSpPr>
        <p:spPr>
          <a:xfrm>
            <a:off x="457200" y="4658491"/>
            <a:ext cx="9064869" cy="2199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50"/>
              </a:spcBef>
              <a:buFont typeface="Wingdings" charset="2"/>
              <a:buChar char="§"/>
            </a:pPr>
            <a:endParaRPr lang="en-US" sz="1600" b="1" dirty="0" smtClean="0">
              <a:solidFill>
                <a:srgbClr val="000000"/>
              </a:solidFill>
              <a:cs typeface="Calibri" pitchFamily="34" charset="0"/>
            </a:endParaRPr>
          </a:p>
        </p:txBody>
      </p:sp>
      <p:sp>
        <p:nvSpPr>
          <p:cNvPr id="11" name="Footer Placeholder 10"/>
          <p:cNvSpPr>
            <a:spLocks noGrp="1"/>
          </p:cNvSpPr>
          <p:nvPr>
            <p:ph type="ftr" sz="quarter" idx="12"/>
          </p:nvPr>
        </p:nvSpPr>
        <p:spPr/>
        <p:txBody>
          <a:bodyPr/>
          <a:lstStyle/>
          <a:p>
            <a:r>
              <a:rPr lang="nl-NL" smtClean="0">
                <a:solidFill>
                  <a:srgbClr val="0F6636"/>
                </a:solidFill>
              </a:rPr>
              <a:t>Detector R&amp;D -- DOE-HEP PI Meeting @ DPF 2017</a:t>
            </a:r>
            <a:endParaRPr lang="en-US">
              <a:solidFill>
                <a:srgbClr val="0F6636"/>
              </a:solidFill>
            </a:endParaRPr>
          </a:p>
        </p:txBody>
      </p:sp>
      <p:sp>
        <p:nvSpPr>
          <p:cNvPr id="12" name="Slide Number Placeholder 11"/>
          <p:cNvSpPr>
            <a:spLocks noGrp="1"/>
          </p:cNvSpPr>
          <p:nvPr>
            <p:ph type="sldNum" sz="quarter" idx="11"/>
          </p:nvPr>
        </p:nvSpPr>
        <p:spPr/>
        <p:txBody>
          <a:bodyPr/>
          <a:lstStyle/>
          <a:p>
            <a:fld id="{26CA2777-A89F-4130-B308-73BB65955918}" type="slidenum">
              <a:rPr lang="en-US" smtClean="0">
                <a:solidFill>
                  <a:srgbClr val="0F6636"/>
                </a:solidFill>
              </a:rPr>
              <a:pPr/>
              <a:t>24</a:t>
            </a:fld>
            <a:endParaRPr lang="en-US">
              <a:solidFill>
                <a:srgbClr val="0F6636"/>
              </a:solidFill>
            </a:endParaRPr>
          </a:p>
        </p:txBody>
      </p:sp>
    </p:spTree>
    <p:extLst>
      <p:ext uri="{BB962C8B-B14F-4D97-AF65-F5344CB8AC3E}">
        <p14:creationId xmlns:p14="http://schemas.microsoft.com/office/powerpoint/2010/main" val="2400791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Merit Review Criteria</a:t>
            </a:r>
            <a:endParaRPr lang="en-US" dirty="0"/>
          </a:p>
        </p:txBody>
      </p:sp>
      <p:sp>
        <p:nvSpPr>
          <p:cNvPr id="6" name="Slide Number Placeholder 5"/>
          <p:cNvSpPr>
            <a:spLocks noGrp="1"/>
          </p:cNvSpPr>
          <p:nvPr>
            <p:ph type="sldNum" sz="quarter" idx="11"/>
          </p:nvPr>
        </p:nvSpPr>
        <p:spPr/>
        <p:txBody>
          <a:bodyPr/>
          <a:lstStyle/>
          <a:p>
            <a:fld id="{6FC04325-C40C-4756-B5A8-A0527370F3B8}" type="slidenum">
              <a:rPr lang="en-US" smtClean="0">
                <a:solidFill>
                  <a:srgbClr val="0F6636"/>
                </a:solidFill>
              </a:rPr>
              <a:pPr/>
              <a:t>25</a:t>
            </a:fld>
            <a:endParaRPr lang="en-US">
              <a:solidFill>
                <a:srgbClr val="0F6636"/>
              </a:solidFill>
            </a:endParaRPr>
          </a:p>
        </p:txBody>
      </p:sp>
      <p:sp>
        <p:nvSpPr>
          <p:cNvPr id="5" name="Footer Placeholder 4"/>
          <p:cNvSpPr>
            <a:spLocks noGrp="1"/>
          </p:cNvSpPr>
          <p:nvPr>
            <p:ph type="ftr" sz="quarter" idx="12"/>
          </p:nvPr>
        </p:nvSpPr>
        <p:spPr/>
        <p:txBody>
          <a:bodyPr/>
          <a:lstStyle/>
          <a:p>
            <a:r>
              <a:rPr lang="nl-NL" smtClean="0">
                <a:solidFill>
                  <a:srgbClr val="0F6636"/>
                </a:solidFill>
              </a:rPr>
              <a:t>Detector R&amp;D -- DOE-HEP PI Meeting @ DPF 2017</a:t>
            </a:r>
            <a:endParaRPr lang="en-US">
              <a:solidFill>
                <a:srgbClr val="0F6636"/>
              </a:solidFill>
            </a:endParaRPr>
          </a:p>
        </p:txBody>
      </p:sp>
      <p:sp>
        <p:nvSpPr>
          <p:cNvPr id="3" name="Rounded Rectangle 2"/>
          <p:cNvSpPr/>
          <p:nvPr/>
        </p:nvSpPr>
        <p:spPr>
          <a:xfrm>
            <a:off x="314325" y="990600"/>
            <a:ext cx="8717997" cy="2514600"/>
          </a:xfrm>
          <a:prstGeom prst="roundRect">
            <a:avLst>
              <a:gd name="adj" fmla="val 6813"/>
            </a:avLst>
          </a:prstGeom>
          <a:noFill/>
          <a:ln w="2222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130816" y="762000"/>
            <a:ext cx="3443830" cy="428625"/>
          </a:xfrm>
          <a:prstGeom prst="rect">
            <a:avLst/>
          </a:prstGeom>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rgbClr val="FFFF00"/>
                </a:solidFill>
              </a:rPr>
              <a:t>For Reviewers/Panelists</a:t>
            </a:r>
            <a:endParaRPr lang="en-US" sz="2000" b="1" dirty="0">
              <a:solidFill>
                <a:srgbClr val="FFFF00"/>
              </a:solidFill>
            </a:endParaRPr>
          </a:p>
        </p:txBody>
      </p:sp>
      <p:sp>
        <p:nvSpPr>
          <p:cNvPr id="13" name="Rounded Rectangle 12"/>
          <p:cNvSpPr/>
          <p:nvPr/>
        </p:nvSpPr>
        <p:spPr>
          <a:xfrm>
            <a:off x="314325" y="3810000"/>
            <a:ext cx="8717997" cy="2362200"/>
          </a:xfrm>
          <a:prstGeom prst="roundRect">
            <a:avLst>
              <a:gd name="adj" fmla="val 6813"/>
            </a:avLst>
          </a:prstGeom>
          <a:noFill/>
          <a:ln w="2222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130816" y="3581400"/>
            <a:ext cx="3443830" cy="428625"/>
          </a:xfrm>
          <a:prstGeom prst="rect">
            <a:avLst/>
          </a:prstGeom>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rgbClr val="FFFF00"/>
                </a:solidFill>
              </a:rPr>
              <a:t>For Principal Investigators</a:t>
            </a:r>
            <a:endParaRPr lang="en-US" sz="2000" b="1" dirty="0">
              <a:solidFill>
                <a:srgbClr val="FFFF00"/>
              </a:solidFill>
            </a:endParaRPr>
          </a:p>
        </p:txBody>
      </p:sp>
      <p:sp>
        <p:nvSpPr>
          <p:cNvPr id="17" name="Content Placeholder 1"/>
          <p:cNvSpPr txBox="1">
            <a:spLocks/>
          </p:cNvSpPr>
          <p:nvPr/>
        </p:nvSpPr>
        <p:spPr>
          <a:xfrm>
            <a:off x="533400" y="1185032"/>
            <a:ext cx="8382000" cy="23963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Merit review criteria and corresponding questions are given in Section V of the FOA. Given to all reviewers to use in preparing their reviews</a:t>
            </a:r>
          </a:p>
          <a:p>
            <a:pPr lvl="1"/>
            <a:r>
              <a:rPr lang="en-US" b="1" dirty="0" smtClean="0">
                <a:solidFill>
                  <a:srgbClr val="000000">
                    <a:lumMod val="85000"/>
                    <a:lumOff val="15000"/>
                  </a:srgbClr>
                </a:solidFill>
              </a:rPr>
              <a:t>Serves as a guide to address each review criteria for written reviews</a:t>
            </a:r>
          </a:p>
          <a:p>
            <a:r>
              <a:rPr lang="en-US" dirty="0" smtClean="0"/>
              <a:t>Are highlighted by DOE PMs at the beginning of panel deliberations</a:t>
            </a:r>
          </a:p>
          <a:p>
            <a:r>
              <a:rPr lang="en-US" dirty="0" smtClean="0"/>
              <a:t>Are presented and discussed by individual panelists for each proposal</a:t>
            </a:r>
          </a:p>
          <a:p>
            <a:endParaRPr lang="en-US" dirty="0" smtClean="0"/>
          </a:p>
          <a:p>
            <a:endParaRPr lang="en-US" dirty="0"/>
          </a:p>
        </p:txBody>
      </p:sp>
      <p:sp>
        <p:nvSpPr>
          <p:cNvPr id="18" name="Content Placeholder 1"/>
          <p:cNvSpPr txBox="1">
            <a:spLocks/>
          </p:cNvSpPr>
          <p:nvPr/>
        </p:nvSpPr>
        <p:spPr>
          <a:xfrm>
            <a:off x="533401" y="4023482"/>
            <a:ext cx="8382000" cy="214871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t>
            </a:r>
            <a:r>
              <a:rPr lang="en-US" dirty="0" smtClean="0"/>
              <a:t>erit </a:t>
            </a:r>
            <a:r>
              <a:rPr lang="en-US" dirty="0"/>
              <a:t>review </a:t>
            </a:r>
            <a:r>
              <a:rPr lang="en-US" dirty="0" smtClean="0"/>
              <a:t>criteria and </a:t>
            </a:r>
            <a:r>
              <a:rPr lang="en-US" dirty="0"/>
              <a:t>corresponding questions are given in </a:t>
            </a:r>
            <a:r>
              <a:rPr lang="en-US" dirty="0" smtClean="0"/>
              <a:t>Section </a:t>
            </a:r>
            <a:r>
              <a:rPr lang="en-US" dirty="0"/>
              <a:t>V of the </a:t>
            </a:r>
            <a:r>
              <a:rPr lang="en-US" dirty="0" smtClean="0"/>
              <a:t>FOA</a:t>
            </a:r>
            <a:endParaRPr lang="en-US" dirty="0"/>
          </a:p>
          <a:p>
            <a:pPr lvl="1"/>
            <a:r>
              <a:rPr lang="en-US" b="1" dirty="0">
                <a:solidFill>
                  <a:srgbClr val="000000">
                    <a:lumMod val="85000"/>
                    <a:lumOff val="15000"/>
                  </a:srgbClr>
                </a:solidFill>
              </a:rPr>
              <a:t>Serves as an additional guide for PIs to address in their proposal’s project narratives</a:t>
            </a:r>
          </a:p>
          <a:p>
            <a:r>
              <a:rPr lang="en-US" dirty="0"/>
              <a:t>PIs should integrate and adapt these (as appropriate) when narrating the group’s activities and research plans</a:t>
            </a:r>
          </a:p>
          <a:p>
            <a:pPr lvl="1"/>
            <a:r>
              <a:rPr lang="en-US" b="1" dirty="0" smtClean="0">
                <a:solidFill>
                  <a:srgbClr val="000000">
                    <a:lumMod val="85000"/>
                    <a:lumOff val="15000"/>
                  </a:srgbClr>
                </a:solidFill>
              </a:rPr>
              <a:t>Do </a:t>
            </a:r>
            <a:r>
              <a:rPr lang="en-US" b="1" dirty="0">
                <a:solidFill>
                  <a:srgbClr val="000000">
                    <a:lumMod val="85000"/>
                    <a:lumOff val="15000"/>
                  </a:srgbClr>
                </a:solidFill>
              </a:rPr>
              <a:t>not </a:t>
            </a:r>
            <a:r>
              <a:rPr lang="en-US" b="1" dirty="0" smtClean="0">
                <a:solidFill>
                  <a:srgbClr val="000000">
                    <a:lumMod val="85000"/>
                    <a:lumOff val="15000"/>
                  </a:srgbClr>
                </a:solidFill>
              </a:rPr>
              <a:t>write </a:t>
            </a:r>
            <a:r>
              <a:rPr lang="en-US" b="1" dirty="0">
                <a:solidFill>
                  <a:srgbClr val="000000">
                    <a:lumMod val="85000"/>
                    <a:lumOff val="15000"/>
                  </a:srgbClr>
                </a:solidFill>
              </a:rPr>
              <a:t>an explicit paragraph answering each </a:t>
            </a:r>
            <a:r>
              <a:rPr lang="en-US" b="1" dirty="0" smtClean="0">
                <a:solidFill>
                  <a:srgbClr val="000000">
                    <a:lumMod val="85000"/>
                    <a:lumOff val="15000"/>
                  </a:srgbClr>
                </a:solidFill>
              </a:rPr>
              <a:t>question!</a:t>
            </a:r>
            <a:endParaRPr lang="en-US" b="1" dirty="0">
              <a:solidFill>
                <a:srgbClr val="000000">
                  <a:lumMod val="85000"/>
                  <a:lumOff val="15000"/>
                </a:srgbClr>
              </a:solidFill>
            </a:endParaRPr>
          </a:p>
        </p:txBody>
      </p:sp>
    </p:spTree>
    <p:extLst>
      <p:ext uri="{BB962C8B-B14F-4D97-AF65-F5344CB8AC3E}">
        <p14:creationId xmlns:p14="http://schemas.microsoft.com/office/powerpoint/2010/main" val="1785564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199" cy="5305425"/>
          </a:xfrm>
        </p:spPr>
        <p:txBody>
          <a:bodyPr>
            <a:normAutofit fontScale="70000" lnSpcReduction="20000"/>
          </a:bodyPr>
          <a:lstStyle/>
          <a:p>
            <a:r>
              <a:rPr lang="en-US" dirty="0"/>
              <a:t>All </a:t>
            </a:r>
            <a:r>
              <a:rPr lang="en-US" i="1" dirty="0">
                <a:solidFill>
                  <a:srgbClr val="0070C0"/>
                </a:solidFill>
              </a:rPr>
              <a:t>Research</a:t>
            </a:r>
            <a:r>
              <a:rPr lang="en-US" dirty="0">
                <a:solidFill>
                  <a:srgbClr val="0070C0"/>
                </a:solidFill>
              </a:rPr>
              <a:t> </a:t>
            </a:r>
            <a:r>
              <a:rPr lang="en-US" dirty="0"/>
              <a:t>proposals to </a:t>
            </a:r>
            <a:r>
              <a:rPr lang="en-US" dirty="0" smtClean="0"/>
              <a:t>DOE-SC </a:t>
            </a:r>
            <a:r>
              <a:rPr lang="en-US" dirty="0"/>
              <a:t>must have </a:t>
            </a:r>
            <a:r>
              <a:rPr lang="en-US" dirty="0" smtClean="0"/>
              <a:t>a Data Management Plan (DMP)</a:t>
            </a:r>
          </a:p>
          <a:p>
            <a:pPr lvl="1"/>
            <a:r>
              <a:rPr lang="en-US" sz="2600" dirty="0" smtClean="0"/>
              <a:t>Includes HEP comparative review and Early Career, but not conferences, workshops, operations, projects</a:t>
            </a:r>
          </a:p>
          <a:p>
            <a:pPr lvl="1"/>
            <a:r>
              <a:rPr lang="en-US" sz="2600" dirty="0" smtClean="0"/>
              <a:t>Any research thrust in a proposal without a DMP will be </a:t>
            </a:r>
            <a:r>
              <a:rPr lang="en-US" sz="2600" b="1" dirty="0" smtClean="0"/>
              <a:t>declined without review</a:t>
            </a:r>
            <a:endParaRPr lang="en-US" sz="2600" dirty="0" smtClean="0"/>
          </a:p>
          <a:p>
            <a:r>
              <a:rPr lang="en-US" dirty="0" smtClean="0"/>
              <a:t>All </a:t>
            </a:r>
            <a:r>
              <a:rPr lang="en-US" i="1" dirty="0" smtClean="0">
                <a:solidFill>
                  <a:srgbClr val="0070C0"/>
                </a:solidFill>
              </a:rPr>
              <a:t>Renewal</a:t>
            </a:r>
            <a:r>
              <a:rPr lang="en-US" dirty="0" smtClean="0">
                <a:solidFill>
                  <a:srgbClr val="0070C0"/>
                </a:solidFill>
              </a:rPr>
              <a:t> </a:t>
            </a:r>
            <a:r>
              <a:rPr lang="en-US" dirty="0" smtClean="0"/>
              <a:t>proposals must submit “proposal products” (publications, etc.) after the application is submitted</a:t>
            </a:r>
          </a:p>
          <a:p>
            <a:pPr lvl="1"/>
            <a:r>
              <a:rPr lang="en-US" sz="2600" dirty="0" smtClean="0"/>
              <a:t>PIs will be notified by PAMS and have 5 days to respond</a:t>
            </a:r>
          </a:p>
          <a:p>
            <a:pPr lvl="1"/>
            <a:r>
              <a:rPr lang="en-US" sz="2600" dirty="0" smtClean="0"/>
              <a:t>We </a:t>
            </a:r>
            <a:r>
              <a:rPr lang="en-US" sz="2600" b="1" dirty="0" smtClean="0"/>
              <a:t>cannot review </a:t>
            </a:r>
            <a:r>
              <a:rPr lang="en-US" sz="2600" dirty="0" smtClean="0"/>
              <a:t>incoming proposals until this step is completed</a:t>
            </a:r>
          </a:p>
          <a:p>
            <a:pPr lvl="1"/>
            <a:r>
              <a:rPr lang="en-US" sz="2600" dirty="0" smtClean="0"/>
              <a:t>These will eventually be captured with your annual Progress Report, but must be entered by hand during the transition phase</a:t>
            </a:r>
          </a:p>
          <a:p>
            <a:r>
              <a:rPr lang="en-US" dirty="0" smtClean="0"/>
              <a:t>Eligible Applications (</a:t>
            </a:r>
            <a:r>
              <a:rPr lang="en-US" i="1" dirty="0" smtClean="0">
                <a:solidFill>
                  <a:srgbClr val="FF0000"/>
                </a:solidFill>
              </a:rPr>
              <a:t>new in FY 2018</a:t>
            </a:r>
            <a:r>
              <a:rPr lang="en-US" dirty="0" smtClean="0"/>
              <a:t>):</a:t>
            </a:r>
          </a:p>
          <a:p>
            <a:pPr lvl="1"/>
            <a:r>
              <a:rPr lang="en-US" sz="2600" dirty="0" smtClean="0"/>
              <a:t>“All </a:t>
            </a:r>
            <a:r>
              <a:rPr lang="en-US" sz="2600" dirty="0"/>
              <a:t>applications </a:t>
            </a:r>
            <a:r>
              <a:rPr lang="en-US" sz="2600" dirty="0" smtClean="0"/>
              <a:t>… </a:t>
            </a:r>
            <a:r>
              <a:rPr lang="en-US" sz="2600" b="1" dirty="0" smtClean="0"/>
              <a:t>requesting </a:t>
            </a:r>
            <a:r>
              <a:rPr lang="en-US" sz="2600" b="1" dirty="0"/>
              <a:t>support for more than one person </a:t>
            </a:r>
            <a:r>
              <a:rPr lang="en-US" sz="2600" dirty="0"/>
              <a:t>must propose a </a:t>
            </a:r>
            <a:r>
              <a:rPr lang="en-US" sz="2600" dirty="0" smtClean="0"/>
              <a:t>Program Director/Principal </a:t>
            </a:r>
            <a:r>
              <a:rPr lang="en-US" sz="2600" dirty="0"/>
              <a:t>Investigator who is currently in a </a:t>
            </a:r>
            <a:r>
              <a:rPr lang="en-US" sz="2600" b="1" dirty="0"/>
              <a:t>tenure-track appointment</a:t>
            </a:r>
            <a:r>
              <a:rPr lang="en-US" sz="2600" dirty="0" smtClean="0"/>
              <a:t>.”</a:t>
            </a:r>
          </a:p>
          <a:p>
            <a:r>
              <a:rPr lang="en-US" dirty="0" smtClean="0"/>
              <a:t>Recurring Submissions of Research Applications (</a:t>
            </a:r>
            <a:r>
              <a:rPr lang="en-US" i="1" dirty="0" smtClean="0">
                <a:solidFill>
                  <a:srgbClr val="FF0000"/>
                </a:solidFill>
              </a:rPr>
              <a:t>new in FY 2018</a:t>
            </a:r>
            <a:r>
              <a:rPr lang="en-US" dirty="0" smtClean="0"/>
              <a:t>):</a:t>
            </a:r>
          </a:p>
          <a:p>
            <a:pPr lvl="1"/>
            <a:r>
              <a:rPr lang="en-US" dirty="0" smtClean="0"/>
              <a:t>“</a:t>
            </a:r>
            <a:r>
              <a:rPr lang="en-US" sz="2600" dirty="0" smtClean="0"/>
              <a:t>A previously </a:t>
            </a:r>
            <a:r>
              <a:rPr lang="en-US" sz="2600" dirty="0"/>
              <a:t>declined application may be resubmitted to this FOA, but </a:t>
            </a:r>
            <a:r>
              <a:rPr lang="en-US" sz="2600" b="1" dirty="0"/>
              <a:t>only after it has </a:t>
            </a:r>
            <a:r>
              <a:rPr lang="en-US" sz="2600" b="1" dirty="0" smtClean="0"/>
              <a:t>undergone substantial </a:t>
            </a:r>
            <a:r>
              <a:rPr lang="en-US" sz="2600" b="1" dirty="0"/>
              <a:t>revision</a:t>
            </a:r>
            <a:r>
              <a:rPr lang="en-US" sz="2600" dirty="0"/>
              <a:t>. An application submitted to this FOA that has not clearly taken into </a:t>
            </a:r>
            <a:r>
              <a:rPr lang="en-US" sz="2600" dirty="0" smtClean="0"/>
              <a:t>account the </a:t>
            </a:r>
            <a:r>
              <a:rPr lang="en-US" sz="2600" dirty="0"/>
              <a:t>major concerns from prior DOE reviews may be </a:t>
            </a:r>
            <a:r>
              <a:rPr lang="en-US" sz="2600" b="1" dirty="0"/>
              <a:t>declined without review and will not </a:t>
            </a:r>
            <a:r>
              <a:rPr lang="en-US" sz="2600" b="1" dirty="0" smtClean="0"/>
              <a:t>be considered </a:t>
            </a:r>
            <a:r>
              <a:rPr lang="en-US" sz="2600" b="1" dirty="0"/>
              <a:t>for funding</a:t>
            </a:r>
            <a:r>
              <a:rPr lang="en-US" sz="2600" dirty="0" smtClean="0"/>
              <a:t>.”</a:t>
            </a:r>
          </a:p>
        </p:txBody>
      </p:sp>
      <p:sp>
        <p:nvSpPr>
          <p:cNvPr id="3" name="Title 2"/>
          <p:cNvSpPr>
            <a:spLocks noGrp="1"/>
          </p:cNvSpPr>
          <p:nvPr>
            <p:ph type="title"/>
          </p:nvPr>
        </p:nvSpPr>
        <p:spPr/>
        <p:txBody>
          <a:bodyPr/>
          <a:lstStyle/>
          <a:p>
            <a:r>
              <a:rPr lang="en-US" smtClean="0"/>
              <a:t>Recent FOA Changes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26</a:t>
            </a:fld>
            <a:endParaRPr lang="en-US"/>
          </a:p>
        </p:txBody>
      </p:sp>
      <p:sp>
        <p:nvSpPr>
          <p:cNvPr id="5" name="Footer Placeholder 4"/>
          <p:cNvSpPr>
            <a:spLocks noGrp="1"/>
          </p:cNvSpPr>
          <p:nvPr>
            <p:ph type="ftr" sz="quarter" idx="12"/>
          </p:nvPr>
        </p:nvSpPr>
        <p:spPr/>
        <p:txBody>
          <a:bodyPr/>
          <a:lstStyle/>
          <a:p>
            <a:r>
              <a:rPr lang="nl-NL" smtClean="0"/>
              <a:t>Detector R&amp;D -- DOE-HEP PI Meeting @ DPF 2017</a:t>
            </a:r>
            <a:endParaRPr lang="en-US"/>
          </a:p>
        </p:txBody>
      </p:sp>
    </p:spTree>
    <p:extLst>
      <p:ext uri="{BB962C8B-B14F-4D97-AF65-F5344CB8AC3E}">
        <p14:creationId xmlns:p14="http://schemas.microsoft.com/office/powerpoint/2010/main" val="3646232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66776"/>
            <a:ext cx="8839199" cy="4772024"/>
          </a:xfrm>
        </p:spPr>
        <p:txBody>
          <a:bodyPr>
            <a:normAutofit fontScale="70000" lnSpcReduction="20000"/>
          </a:bodyPr>
          <a:lstStyle/>
          <a:p>
            <a:r>
              <a:rPr lang="en-US" dirty="0" smtClean="0"/>
              <a:t>Focus </a:t>
            </a:r>
            <a:r>
              <a:rPr lang="en-US" dirty="0"/>
              <a:t>of </a:t>
            </a:r>
            <a:r>
              <a:rPr lang="en-US" dirty="0" smtClean="0"/>
              <a:t>Digital </a:t>
            </a:r>
            <a:r>
              <a:rPr lang="en-US" dirty="0"/>
              <a:t>Data Management is the sharing and preservation of digital research </a:t>
            </a:r>
            <a:r>
              <a:rPr lang="en-US" dirty="0" smtClean="0"/>
              <a:t>data</a:t>
            </a:r>
          </a:p>
          <a:p>
            <a:pPr lvl="1"/>
            <a:r>
              <a:rPr lang="en-US" b="1" dirty="0" smtClean="0"/>
              <a:t>Data management involves all stages of the digital data life cycle including capture, analysis, sharing, and preservation</a:t>
            </a:r>
          </a:p>
          <a:p>
            <a:pPr lvl="1"/>
            <a:r>
              <a:rPr lang="en-US" b="1" dirty="0" smtClean="0"/>
              <a:t>See Dr. Laura </a:t>
            </a:r>
            <a:r>
              <a:rPr lang="en-US" b="1" dirty="0" err="1" smtClean="0"/>
              <a:t>Biven’s</a:t>
            </a:r>
            <a:r>
              <a:rPr lang="en-US" b="1" dirty="0" smtClean="0"/>
              <a:t> presentation on SC Digital Data Management, Sept. 2014 HEPAP meeting:  </a:t>
            </a:r>
            <a:r>
              <a:rPr lang="en-US" b="1" dirty="0" smtClean="0">
                <a:hlinkClick r:id="rId2"/>
              </a:rPr>
              <a:t>http://science.energy.gov/hep/hepap/meetings/201409/</a:t>
            </a:r>
            <a:r>
              <a:rPr lang="en-US" b="1" dirty="0" smtClean="0"/>
              <a:t> </a:t>
            </a:r>
          </a:p>
          <a:p>
            <a:pPr lvl="1"/>
            <a:r>
              <a:rPr lang="en-US" b="1" dirty="0" smtClean="0"/>
              <a:t>FOAs issued after October 1, 2014 require a Data Management Plan (DMP) and compliance with the SC Statement on DMP available at </a:t>
            </a:r>
            <a:r>
              <a:rPr lang="en-US" b="1" dirty="0" smtClean="0">
                <a:hlinkClick r:id="rId3"/>
              </a:rPr>
              <a:t>http://science.energy.gov/funding-opportunities/digital-data-management/</a:t>
            </a:r>
            <a:endParaRPr lang="en-US" b="1" dirty="0" smtClean="0"/>
          </a:p>
          <a:p>
            <a:pPr lvl="2"/>
            <a:r>
              <a:rPr lang="en-US" sz="2100" b="1" dirty="0" smtClean="0"/>
              <a:t>See Section IV, the subsection on Appendix 8 of the FOA, for requirements pertaining to DMPs that must be included in your application</a:t>
            </a:r>
          </a:p>
          <a:p>
            <a:r>
              <a:rPr lang="en-US" dirty="0"/>
              <a:t>Most experiments have developed DMPs for their collaborations</a:t>
            </a:r>
          </a:p>
          <a:p>
            <a:pPr lvl="1"/>
            <a:r>
              <a:rPr lang="en-US" b="1" dirty="0"/>
              <a:t>When applying for financial assistance </a:t>
            </a:r>
            <a:r>
              <a:rPr lang="en-US" b="1" dirty="0" smtClean="0"/>
              <a:t>(or </a:t>
            </a:r>
            <a:r>
              <a:rPr lang="en-US" b="1" dirty="0"/>
              <a:t>submitting </a:t>
            </a:r>
            <a:r>
              <a:rPr lang="en-US" b="1" dirty="0" smtClean="0"/>
              <a:t>FWPs), </a:t>
            </a:r>
            <a:r>
              <a:rPr lang="en-US" b="1" dirty="0"/>
              <a:t>PIs can cite the DMPs for their experiments with the appropriate </a:t>
            </a:r>
            <a:r>
              <a:rPr lang="en-US" b="1" dirty="0" smtClean="0"/>
              <a:t>links</a:t>
            </a:r>
            <a:endParaRPr lang="en-US" b="1" dirty="0"/>
          </a:p>
          <a:p>
            <a:pPr lvl="2"/>
            <a:r>
              <a:rPr lang="en-US" sz="2100" b="1" dirty="0"/>
              <a:t>If </a:t>
            </a:r>
            <a:r>
              <a:rPr lang="en-US" sz="2100" b="1" dirty="0" smtClean="0"/>
              <a:t>DMP is cited</a:t>
            </a:r>
            <a:r>
              <a:rPr lang="en-US" sz="2100" b="1" dirty="0"/>
              <a:t>, PIs must </a:t>
            </a:r>
            <a:r>
              <a:rPr lang="en-US" sz="2100" b="1" dirty="0" smtClean="0"/>
              <a:t>briefly describe </a:t>
            </a:r>
            <a:r>
              <a:rPr lang="en-US" sz="2100" b="1" dirty="0"/>
              <a:t>how </a:t>
            </a:r>
            <a:r>
              <a:rPr lang="en-US" sz="2100" b="1" dirty="0" smtClean="0"/>
              <a:t>proposed </a:t>
            </a:r>
            <a:r>
              <a:rPr lang="en-US" sz="2100" b="1" dirty="0"/>
              <a:t>research relates to </a:t>
            </a:r>
            <a:r>
              <a:rPr lang="en-US" sz="2100" b="1" dirty="0" smtClean="0"/>
              <a:t>the experiment</a:t>
            </a:r>
            <a:endParaRPr lang="en-US" sz="2100" b="1" dirty="0"/>
          </a:p>
          <a:p>
            <a:pPr lvl="1"/>
            <a:r>
              <a:rPr lang="en-US" b="1" dirty="0"/>
              <a:t>Theorists need DMPs: explain how theoretical/simulated data </a:t>
            </a:r>
            <a:r>
              <a:rPr lang="en-US" b="1" dirty="0" smtClean="0"/>
              <a:t>can </a:t>
            </a:r>
            <a:r>
              <a:rPr lang="en-US" b="1" dirty="0"/>
              <a:t>be </a:t>
            </a:r>
            <a:r>
              <a:rPr lang="en-US" b="1" dirty="0" smtClean="0"/>
              <a:t>accessed/validated</a:t>
            </a:r>
            <a:endParaRPr lang="en-US" b="1" dirty="0"/>
          </a:p>
          <a:p>
            <a:pPr lvl="1"/>
            <a:r>
              <a:rPr lang="en-US" b="1" dirty="0"/>
              <a:t>If there is no data of any sort generated by the proposed research, the DMP must state this.  A </a:t>
            </a:r>
            <a:r>
              <a:rPr lang="en-US" b="1" dirty="0" smtClean="0"/>
              <a:t>DMP that is blank </a:t>
            </a:r>
            <a:r>
              <a:rPr lang="en-US" b="1" dirty="0"/>
              <a:t>or </a:t>
            </a:r>
            <a:r>
              <a:rPr lang="en-US" b="1" dirty="0" smtClean="0"/>
              <a:t>states </a:t>
            </a:r>
            <a:r>
              <a:rPr lang="en-US" b="1" dirty="0"/>
              <a:t>“not applicable” is not </a:t>
            </a:r>
            <a:r>
              <a:rPr lang="en-US" b="1" dirty="0" smtClean="0"/>
              <a:t>acceptable</a:t>
            </a:r>
            <a:endParaRPr lang="en-US" b="1" dirty="0"/>
          </a:p>
          <a:p>
            <a:endParaRPr lang="en-US" dirty="0" smtClean="0"/>
          </a:p>
          <a:p>
            <a:endParaRPr lang="en-US" dirty="0" smtClean="0"/>
          </a:p>
          <a:p>
            <a:pPr lvl="1"/>
            <a:endParaRPr lang="en-US" dirty="0" smtClean="0"/>
          </a:p>
        </p:txBody>
      </p:sp>
      <p:sp>
        <p:nvSpPr>
          <p:cNvPr id="9" name="Title 8"/>
          <p:cNvSpPr>
            <a:spLocks noGrp="1"/>
          </p:cNvSpPr>
          <p:nvPr>
            <p:ph type="title"/>
          </p:nvPr>
        </p:nvSpPr>
        <p:spPr/>
        <p:txBody>
          <a:bodyPr/>
          <a:lstStyle/>
          <a:p>
            <a:r>
              <a:rPr lang="en-US" sz="3200" dirty="0" smtClean="0"/>
              <a:t>Office of Science (SC) Data </a:t>
            </a:r>
            <a:r>
              <a:rPr lang="en-US" sz="3200" dirty="0"/>
              <a:t>Management </a:t>
            </a:r>
            <a:r>
              <a:rPr lang="en-US" sz="3200" dirty="0" smtClean="0"/>
              <a:t>Plan</a:t>
            </a:r>
            <a:endParaRPr lang="en-US" dirty="0"/>
          </a:p>
        </p:txBody>
      </p:sp>
      <p:sp>
        <p:nvSpPr>
          <p:cNvPr id="13" name="Slide Number Placeholder 12"/>
          <p:cNvSpPr>
            <a:spLocks noGrp="1"/>
          </p:cNvSpPr>
          <p:nvPr>
            <p:ph type="sldNum" sz="quarter" idx="11"/>
          </p:nvPr>
        </p:nvSpPr>
        <p:spPr/>
        <p:txBody>
          <a:bodyPr/>
          <a:lstStyle/>
          <a:p>
            <a:fld id="{26CA2777-A89F-4130-B308-73BB65955918}" type="slidenum">
              <a:rPr lang="en-US" smtClean="0">
                <a:solidFill>
                  <a:srgbClr val="0F6636"/>
                </a:solidFill>
              </a:rPr>
              <a:pPr/>
              <a:t>27</a:t>
            </a:fld>
            <a:endParaRPr lang="en-US">
              <a:solidFill>
                <a:srgbClr val="0F6636"/>
              </a:solidFill>
            </a:endParaRPr>
          </a:p>
        </p:txBody>
      </p:sp>
      <p:sp>
        <p:nvSpPr>
          <p:cNvPr id="12" name="Footer Placeholder 11"/>
          <p:cNvSpPr>
            <a:spLocks noGrp="1"/>
          </p:cNvSpPr>
          <p:nvPr>
            <p:ph type="ftr" sz="quarter" idx="12"/>
          </p:nvPr>
        </p:nvSpPr>
        <p:spPr/>
        <p:txBody>
          <a:bodyPr/>
          <a:lstStyle/>
          <a:p>
            <a:r>
              <a:rPr lang="nl-NL" smtClean="0">
                <a:solidFill>
                  <a:srgbClr val="0F6636"/>
                </a:solidFill>
              </a:rPr>
              <a:t>Detector R&amp;D -- DOE-HEP PI Meeting @ DPF 2017</a:t>
            </a:r>
            <a:endParaRPr lang="en-US">
              <a:solidFill>
                <a:srgbClr val="0F6636"/>
              </a:solidFill>
            </a:endParaRPr>
          </a:p>
        </p:txBody>
      </p:sp>
      <p:sp>
        <p:nvSpPr>
          <p:cNvPr id="3" name="Rounded Rectangle 2"/>
          <p:cNvSpPr/>
          <p:nvPr/>
        </p:nvSpPr>
        <p:spPr>
          <a:xfrm>
            <a:off x="685800" y="5334000"/>
            <a:ext cx="7848600" cy="838200"/>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1700" b="1" dirty="0" smtClean="0">
                <a:solidFill>
                  <a:srgbClr val="FFFF00"/>
                </a:solidFill>
              </a:rPr>
              <a:t>Each research </a:t>
            </a:r>
            <a:r>
              <a:rPr lang="en-US" sz="1700" b="1" dirty="0">
                <a:solidFill>
                  <a:srgbClr val="FFFF00"/>
                </a:solidFill>
              </a:rPr>
              <a:t>thrust in a proposal</a:t>
            </a:r>
            <a:r>
              <a:rPr lang="en-US" sz="1700" b="1" dirty="0">
                <a:solidFill>
                  <a:srgbClr val="FFFF00"/>
                </a:solidFill>
                <a:latin typeface="Arial"/>
                <a:cs typeface="Arial"/>
              </a:rPr>
              <a:t> </a:t>
            </a:r>
            <a:r>
              <a:rPr lang="en-US" sz="1700" b="1" dirty="0">
                <a:solidFill>
                  <a:srgbClr val="FFFF00"/>
                </a:solidFill>
              </a:rPr>
              <a:t>requesting </a:t>
            </a:r>
            <a:r>
              <a:rPr lang="en-US" sz="1700" b="1" dirty="0" smtClean="0">
                <a:solidFill>
                  <a:srgbClr val="FFFF00"/>
                </a:solidFill>
              </a:rPr>
              <a:t>DOE research support, </a:t>
            </a:r>
          </a:p>
          <a:p>
            <a:pPr marL="0" lvl="1" algn="ctr"/>
            <a:r>
              <a:rPr lang="en-US" sz="1700" b="1" dirty="0" smtClean="0">
                <a:solidFill>
                  <a:srgbClr val="FFFF00"/>
                </a:solidFill>
              </a:rPr>
              <a:t>including the FY 2018 Comparative Review FOA, will require addressing the DMP </a:t>
            </a:r>
          </a:p>
          <a:p>
            <a:pPr marL="0" lvl="1" algn="ctr"/>
            <a:r>
              <a:rPr lang="en-US" sz="1700" b="1" dirty="0" smtClean="0">
                <a:solidFill>
                  <a:srgbClr val="FFFF00"/>
                </a:solidFill>
              </a:rPr>
              <a:t>requirements for it to be reviewed, and hence, to be considered for funding</a:t>
            </a:r>
            <a:endParaRPr lang="en-US" sz="1700" b="1" dirty="0">
              <a:solidFill>
                <a:srgbClr val="FFFF00"/>
              </a:solidFill>
            </a:endParaRPr>
          </a:p>
        </p:txBody>
      </p:sp>
    </p:spTree>
    <p:extLst>
      <p:ext uri="{BB962C8B-B14F-4D97-AF65-F5344CB8AC3E}">
        <p14:creationId xmlns:p14="http://schemas.microsoft.com/office/powerpoint/2010/main" val="3567981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199" cy="5791200"/>
          </a:xfrm>
        </p:spPr>
        <p:txBody>
          <a:bodyPr>
            <a:normAutofit fontScale="70000" lnSpcReduction="20000"/>
          </a:bodyPr>
          <a:lstStyle/>
          <a:p>
            <a:r>
              <a:rPr lang="en-US" dirty="0" smtClean="0"/>
              <a:t>If you have received an award through the Comparative Review process, you are likely submitting a “Renewal” proposal</a:t>
            </a:r>
          </a:p>
          <a:p>
            <a:pPr lvl="1"/>
            <a:r>
              <a:rPr lang="en-US" sz="2600" b="1" dirty="0" smtClean="0"/>
              <a:t>Contact your PM if you have a question as to whether it is more appropriate to submit a “New” or “Renewal” proposal</a:t>
            </a:r>
          </a:p>
          <a:p>
            <a:r>
              <a:rPr lang="en-US" dirty="0" smtClean="0"/>
              <a:t>Renewal Proposal Products [see Section II.G of the FY17 comp rev FOA]</a:t>
            </a:r>
          </a:p>
          <a:p>
            <a:pPr lvl="1"/>
            <a:r>
              <a:rPr lang="en-US" sz="2600" b="1" dirty="0" smtClean="0"/>
              <a:t>Since Feb 2015, PI must complete and submit ‘Renewal Proposal Products’ section in PAMS by entering each product created during the course of the previous project period</a:t>
            </a:r>
            <a:r>
              <a:rPr lang="en-US" b="1" dirty="0" smtClean="0"/>
              <a:t> </a:t>
            </a:r>
          </a:p>
          <a:p>
            <a:pPr lvl="2"/>
            <a:r>
              <a:rPr lang="en-US" sz="2300" b="1" dirty="0" smtClean="0"/>
              <a:t>Details with step-by-step instruction set in PAMS Users’ Guide, Sec. 9.2:  </a:t>
            </a:r>
            <a:r>
              <a:rPr lang="en-US" sz="2300" b="1" dirty="0" smtClean="0">
                <a:hlinkClick r:id="rId2"/>
              </a:rPr>
              <a:t>https://pamspublic.science.energy.gov/WebPAMSEPSExternal/CustomInterface/Common/ExternalUserGuide.pdf</a:t>
            </a:r>
            <a:endParaRPr lang="en-US" sz="2300" b="1" dirty="0" smtClean="0"/>
          </a:p>
          <a:p>
            <a:pPr lvl="1"/>
            <a:r>
              <a:rPr lang="en-US" sz="2600" b="1" dirty="0" smtClean="0"/>
              <a:t>Types of products include:</a:t>
            </a:r>
          </a:p>
          <a:p>
            <a:pPr lvl="2"/>
            <a:r>
              <a:rPr lang="en-US" sz="2300" b="1" dirty="0" smtClean="0"/>
              <a:t>Publications (for collaborators on large experiments, list those where you were primary)</a:t>
            </a:r>
          </a:p>
          <a:p>
            <a:pPr lvl="2"/>
            <a:r>
              <a:rPr lang="en-US" sz="2300" b="1" dirty="0" smtClean="0"/>
              <a:t>Intellectual property, technologies or techniques </a:t>
            </a:r>
          </a:p>
          <a:p>
            <a:pPr lvl="2"/>
            <a:r>
              <a:rPr lang="en-US" sz="2300" b="1" dirty="0" smtClean="0"/>
              <a:t>Databases or software (made public) </a:t>
            </a:r>
          </a:p>
          <a:p>
            <a:r>
              <a:rPr lang="en-US" dirty="0" smtClean="0"/>
              <a:t>Renewal Proposal Products are submitted after the application submission</a:t>
            </a:r>
          </a:p>
          <a:p>
            <a:pPr lvl="1"/>
            <a:r>
              <a:rPr lang="en-US" sz="2600" b="1" dirty="0" smtClean="0"/>
              <a:t>DOE will assign the renewal proposal to a Program Manager, resulting in an automated email from PAMS to the PI with instructions  </a:t>
            </a:r>
            <a:r>
              <a:rPr lang="en-US" sz="2600" b="1" i="1" dirty="0" smtClean="0">
                <a:sym typeface="Symbol"/>
              </a:rPr>
              <a:t></a:t>
            </a:r>
            <a:r>
              <a:rPr lang="en-US" sz="2600" b="1" i="1" dirty="0" smtClean="0"/>
              <a:t> watch for this email in your inbox</a:t>
            </a:r>
          </a:p>
          <a:p>
            <a:pPr lvl="1"/>
            <a:r>
              <a:rPr lang="en-US" sz="2600" b="1" dirty="0" smtClean="0"/>
              <a:t>Navigate in PAMS to ‘Tasks’ and enter all products within 5-days after the proposal submission</a:t>
            </a:r>
          </a:p>
          <a:p>
            <a:pPr lvl="1"/>
            <a:r>
              <a:rPr lang="en-US" sz="2600" b="1" dirty="0" smtClean="0"/>
              <a:t>Application will not be considered complete and therefore cannot be reviewed until the product list has been submitted</a:t>
            </a:r>
          </a:p>
        </p:txBody>
      </p:sp>
      <p:sp>
        <p:nvSpPr>
          <p:cNvPr id="4" name="Title 3"/>
          <p:cNvSpPr>
            <a:spLocks noGrp="1"/>
          </p:cNvSpPr>
          <p:nvPr>
            <p:ph type="title"/>
          </p:nvPr>
        </p:nvSpPr>
        <p:spPr/>
        <p:txBody>
          <a:bodyPr/>
          <a:lstStyle/>
          <a:p>
            <a:r>
              <a:rPr lang="en-US" dirty="0" smtClean="0"/>
              <a:t>Renewal Proposal Products</a:t>
            </a:r>
            <a:endParaRPr lang="en-US" dirty="0"/>
          </a:p>
        </p:txBody>
      </p:sp>
      <p:sp>
        <p:nvSpPr>
          <p:cNvPr id="6" name="Slide Number Placeholder 5"/>
          <p:cNvSpPr>
            <a:spLocks noGrp="1"/>
          </p:cNvSpPr>
          <p:nvPr>
            <p:ph type="sldNum" sz="quarter" idx="11"/>
          </p:nvPr>
        </p:nvSpPr>
        <p:spPr/>
        <p:txBody>
          <a:bodyPr/>
          <a:lstStyle/>
          <a:p>
            <a:fld id="{6FC04325-C40C-4756-B5A8-A0527370F3B8}" type="slidenum">
              <a:rPr lang="en-US" smtClean="0">
                <a:solidFill>
                  <a:srgbClr val="0F6636"/>
                </a:solidFill>
              </a:rPr>
              <a:pPr/>
              <a:t>28</a:t>
            </a:fld>
            <a:endParaRPr lang="en-US">
              <a:solidFill>
                <a:srgbClr val="0F6636"/>
              </a:solidFill>
            </a:endParaRPr>
          </a:p>
        </p:txBody>
      </p:sp>
      <p:sp>
        <p:nvSpPr>
          <p:cNvPr id="10" name="Footer Placeholder 9"/>
          <p:cNvSpPr>
            <a:spLocks noGrp="1"/>
          </p:cNvSpPr>
          <p:nvPr>
            <p:ph type="ftr" sz="quarter" idx="12"/>
          </p:nvPr>
        </p:nvSpPr>
        <p:spPr/>
        <p:txBody>
          <a:bodyPr/>
          <a:lstStyle/>
          <a:p>
            <a:r>
              <a:rPr lang="nl-NL" smtClean="0">
                <a:solidFill>
                  <a:srgbClr val="0F6636"/>
                </a:solidFill>
              </a:rPr>
              <a:t>Detector R&amp;D -- DOE-HEP PI Meeting @ DPF 2017</a:t>
            </a:r>
            <a:endParaRPr lang="en-US">
              <a:solidFill>
                <a:srgbClr val="0F6636"/>
              </a:solidFill>
            </a:endParaRPr>
          </a:p>
        </p:txBody>
      </p:sp>
      <p:sp>
        <p:nvSpPr>
          <p:cNvPr id="5" name="Title 1"/>
          <p:cNvSpPr txBox="1">
            <a:spLocks/>
          </p:cNvSpPr>
          <p:nvPr/>
        </p:nvSpPr>
        <p:spPr>
          <a:xfrm>
            <a:off x="0" y="9235"/>
            <a:ext cx="9144000" cy="5334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smtClean="0">
              <a:solidFill>
                <a:srgbClr val="00660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326055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8758" y="6256422"/>
            <a:ext cx="8602579" cy="501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6" name="Table 5"/>
          <p:cNvGraphicFramePr>
            <a:graphicFrameLocks noGrp="1"/>
          </p:cNvGraphicFramePr>
          <p:nvPr>
            <p:extLst/>
          </p:nvPr>
        </p:nvGraphicFramePr>
        <p:xfrm>
          <a:off x="152399" y="1753744"/>
          <a:ext cx="8839199" cy="4894688"/>
        </p:xfrm>
        <a:graphic>
          <a:graphicData uri="http://schemas.openxmlformats.org/drawingml/2006/table">
            <a:tbl>
              <a:tblPr firstRow="1" bandRow="1">
                <a:tableStyleId>{5C22544A-7EE6-4342-B048-85BDC9FD1C3A}</a:tableStyleId>
              </a:tblPr>
              <a:tblGrid>
                <a:gridCol w="7696201"/>
                <a:gridCol w="1142998"/>
              </a:tblGrid>
              <a:tr h="227396">
                <a:tc>
                  <a:txBody>
                    <a:bodyPr/>
                    <a:lstStyle/>
                    <a:p>
                      <a:pPr algn="ctr"/>
                      <a:r>
                        <a:rPr lang="en-US" sz="1400" b="1" dirty="0" smtClean="0">
                          <a:latin typeface="+mn-lt"/>
                        </a:rPr>
                        <a:t>FY</a:t>
                      </a:r>
                      <a:r>
                        <a:rPr lang="en-US" sz="1400" b="1" baseline="0" dirty="0" smtClean="0">
                          <a:latin typeface="+mn-lt"/>
                        </a:rPr>
                        <a:t> 2018 Comparative Review FOA – GUIDELINE FOR APPLICATION REQUIREMENTS </a:t>
                      </a:r>
                      <a:endParaRPr lang="en-US" sz="1400" b="1" dirty="0">
                        <a:latin typeface="+mn-lt"/>
                      </a:endParaRPr>
                    </a:p>
                  </a:txBody>
                  <a:tcPr/>
                </a:tc>
                <a:tc>
                  <a:txBody>
                    <a:bodyPr/>
                    <a:lstStyle/>
                    <a:p>
                      <a:pPr algn="ctr"/>
                      <a:r>
                        <a:rPr lang="en-US" sz="1400" b="1" dirty="0" smtClean="0">
                          <a:latin typeface="+mn-lt"/>
                        </a:rPr>
                        <a:t>COMPLETED</a:t>
                      </a:r>
                      <a:endParaRPr lang="en-US" sz="1400" b="1" dirty="0">
                        <a:latin typeface="+mn-lt"/>
                      </a:endParaRPr>
                    </a:p>
                  </a:txBody>
                  <a:tcPr/>
                </a:tc>
              </a:tr>
              <a:tr h="2594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Is</a:t>
                      </a:r>
                      <a:r>
                        <a:rPr lang="en-US" sz="1300" b="1" baseline="0" dirty="0" smtClean="0">
                          <a:solidFill>
                            <a:schemeClr val="tx1"/>
                          </a:solidFill>
                          <a:latin typeface="+mn-lt"/>
                          <a:cs typeface="Times New Roman" panose="02020603050405020304" pitchFamily="18" charset="0"/>
                        </a:rPr>
                        <a:t> the </a:t>
                      </a:r>
                      <a:r>
                        <a:rPr lang="en-US" sz="1300" b="1" dirty="0" smtClean="0">
                          <a:solidFill>
                            <a:schemeClr val="tx1"/>
                          </a:solidFill>
                          <a:latin typeface="+mn-lt"/>
                          <a:cs typeface="Times New Roman" panose="02020603050405020304" pitchFamily="18" charset="0"/>
                        </a:rPr>
                        <a:t>proposed research scope aligned with programmatic priorities of DOE-HEP?</a:t>
                      </a:r>
                    </a:p>
                  </a:txBody>
                  <a:tcPr/>
                </a:tc>
                <a:tc>
                  <a:txBody>
                    <a:bodyPr/>
                    <a:lstStyle/>
                    <a:p>
                      <a:pPr algn="ctr"/>
                      <a:r>
                        <a:rPr lang="en-US" sz="1300" b="1" baseline="0" dirty="0" smtClean="0">
                          <a:solidFill>
                            <a:srgbClr val="006600"/>
                          </a:solidFill>
                          <a:latin typeface="Wingdings 2" panose="05020102010507070707" pitchFamily="18" charset="2"/>
                        </a:rPr>
                        <a:t>R</a:t>
                      </a:r>
                      <a:endParaRPr lang="en-US" sz="1300" b="1" baseline="0" dirty="0">
                        <a:solidFill>
                          <a:srgbClr val="006600"/>
                        </a:solidFill>
                        <a:latin typeface="Wingdings 2" panose="05020102010507070707" pitchFamily="18" charset="2"/>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Personally Identifiable Information (PII):</a:t>
                      </a:r>
                      <a:r>
                        <a:rPr lang="en-US" sz="1300" b="1" baseline="0" dirty="0" smtClean="0">
                          <a:solidFill>
                            <a:schemeClr val="tx1"/>
                          </a:solidFill>
                          <a:latin typeface="+mn-lt"/>
                          <a:cs typeface="Times New Roman" panose="02020603050405020304" pitchFamily="18" charset="0"/>
                        </a:rPr>
                        <a:t> </a:t>
                      </a:r>
                      <a:r>
                        <a:rPr lang="en-US" sz="1300" b="1" dirty="0" smtClean="0">
                          <a:solidFill>
                            <a:schemeClr val="tx1"/>
                          </a:solidFill>
                          <a:latin typeface="+mn-lt"/>
                          <a:cs typeface="Times New Roman" panose="02020603050405020304" pitchFamily="18" charset="0"/>
                        </a:rPr>
                        <a:t>Do not supply any information, such as birth date or place, citizenship, home address, personal phone nos., etc., that should not enter into the merit review.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A</a:t>
                      </a:r>
                      <a:r>
                        <a:rPr lang="en-US" sz="1300" b="1" baseline="0" dirty="0" smtClean="0">
                          <a:solidFill>
                            <a:schemeClr val="tx1"/>
                          </a:solidFill>
                          <a:latin typeface="+mn-lt"/>
                          <a:cs typeface="Times New Roman" panose="02020603050405020304" pitchFamily="18" charset="0"/>
                        </a:rPr>
                        <a:t> </a:t>
                      </a:r>
                      <a:r>
                        <a:rPr lang="en-US" sz="1300" b="1" dirty="0" smtClean="0">
                          <a:solidFill>
                            <a:schemeClr val="tx1"/>
                          </a:solidFill>
                          <a:latin typeface="+mn-lt"/>
                          <a:cs typeface="Times New Roman" panose="02020603050405020304" pitchFamily="18" charset="0"/>
                        </a:rPr>
                        <a:t>Data Management Plan is required for each research thrust (</a:t>
                      </a:r>
                      <a:r>
                        <a:rPr lang="en-US" sz="1300" b="1" i="1" dirty="0" smtClean="0">
                          <a:solidFill>
                            <a:schemeClr val="tx1"/>
                          </a:solidFill>
                          <a:latin typeface="+mn-lt"/>
                          <a:cs typeface="Times New Roman" panose="02020603050405020304" pitchFamily="18" charset="0"/>
                        </a:rPr>
                        <a:t>e.g., </a:t>
                      </a:r>
                      <a:r>
                        <a:rPr lang="en-US" sz="1300" b="1" dirty="0" smtClean="0">
                          <a:solidFill>
                            <a:schemeClr val="tx1"/>
                          </a:solidFill>
                          <a:latin typeface="+mn-lt"/>
                          <a:cs typeface="Times New Roman" panose="02020603050405020304" pitchFamily="18" charset="0"/>
                        </a:rPr>
                        <a:t>ATLAS, LSST, lattice gauge theory, etc.).</a:t>
                      </a:r>
                      <a:r>
                        <a:rPr lang="en-US" sz="1300" b="1" baseline="0" dirty="0" smtClean="0">
                          <a:solidFill>
                            <a:schemeClr val="tx1"/>
                          </a:solidFill>
                          <a:latin typeface="+mn-lt"/>
                          <a:cs typeface="Times New Roman" panose="02020603050405020304" pitchFamily="18" charset="0"/>
                        </a:rPr>
                        <a:t>  It</a:t>
                      </a:r>
                      <a:r>
                        <a:rPr lang="en-US" sz="1300" b="1" dirty="0" smtClean="0">
                          <a:solidFill>
                            <a:schemeClr val="tx1"/>
                          </a:solidFill>
                          <a:latin typeface="+mn-lt"/>
                          <a:cs typeface="Times New Roman" panose="02020603050405020304" pitchFamily="18" charset="0"/>
                        </a:rPr>
                        <a:t> must appear in Appendix 8 of the application</a:t>
                      </a:r>
                      <a:r>
                        <a:rPr lang="en-US" sz="1300" b="1" baseline="0" dirty="0" smtClean="0">
                          <a:solidFill>
                            <a:schemeClr val="tx1"/>
                          </a:solidFill>
                          <a:latin typeface="+mn-lt"/>
                          <a:cs typeface="Times New Roman" panose="02020603050405020304" pitchFamily="18" charset="0"/>
                        </a:rPr>
                        <a:t> and comply with page-limit requirements specified in the FOA.</a:t>
                      </a:r>
                      <a:endParaRPr lang="en-US" sz="1300" b="1" dirty="0" smtClean="0">
                        <a:solidFill>
                          <a:schemeClr val="tx1"/>
                        </a:solidFill>
                        <a:latin typeface="+mn-lt"/>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r h="462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Project Summary/Abstract Page: contains the name(s) of the applicant, the project director/principal investigator(s) and the PD/PI’s institutional affiliation, and any Co-Investigators and their affiliations.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r h="443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DOE Cover Page: list each HEP research subprogram (</a:t>
                      </a:r>
                      <a:r>
                        <a:rPr lang="en-US" sz="1300" b="1" i="1" dirty="0" smtClean="0">
                          <a:solidFill>
                            <a:schemeClr val="tx1"/>
                          </a:solidFill>
                          <a:latin typeface="+mn-lt"/>
                          <a:cs typeface="Times New Roman" panose="02020603050405020304" pitchFamily="18" charset="0"/>
                        </a:rPr>
                        <a:t>e.g., </a:t>
                      </a:r>
                      <a:r>
                        <a:rPr lang="en-US" sz="1300" b="1" dirty="0" smtClean="0">
                          <a:solidFill>
                            <a:schemeClr val="tx1"/>
                          </a:solidFill>
                          <a:latin typeface="+mn-lt"/>
                          <a:cs typeface="Times New Roman" panose="02020603050405020304" pitchFamily="18" charset="0"/>
                        </a:rPr>
                        <a:t>Energy Frontier, HEP Theory) for which funding is requested.  If there is more than one, be sure to attach the Cover Page Supplement.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p>
                      <a:pPr algn="ctr"/>
                      <a:endParaRPr lang="en-US" sz="1300" b="1" dirty="0">
                        <a:solidFill>
                          <a:srgbClr val="006600"/>
                        </a:solidFill>
                        <a:latin typeface="+mn-lt"/>
                      </a:endParaRPr>
                    </a:p>
                  </a:txBody>
                  <a:tcPr anchor="ctr"/>
                </a:tc>
              </a:tr>
              <a:tr h="269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Page limits for each section comply with the FOA requirements (as defined in Section IV of the FOA).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r h="256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Biographical sketches carefully follow the FOA instructions and avoid PII.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r h="300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Current and Pending Support information completed, including an abstract of the scope of work.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r h="6525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In addition to the budget information for the full proposal: separate budget and budget justification narratives for each HEP research subprogram in the proposal for each year in which funding is being requested and for the cumulative funding period has</a:t>
                      </a:r>
                      <a:r>
                        <a:rPr lang="en-US" sz="1300" b="1" baseline="0" dirty="0" smtClean="0">
                          <a:solidFill>
                            <a:schemeClr val="tx1"/>
                          </a:solidFill>
                          <a:latin typeface="+mn-lt"/>
                          <a:cs typeface="Times New Roman" panose="02020603050405020304" pitchFamily="18" charset="0"/>
                        </a:rPr>
                        <a:t> been </a:t>
                      </a:r>
                      <a:r>
                        <a:rPr lang="en-US" sz="1300" b="1" dirty="0" smtClean="0">
                          <a:solidFill>
                            <a:schemeClr val="tx1"/>
                          </a:solidFill>
                          <a:latin typeface="+mn-lt"/>
                          <a:cs typeface="Times New Roman" panose="02020603050405020304" pitchFamily="18" charset="0"/>
                        </a:rPr>
                        <a:t>provided in Appendix 7.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r h="472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Level of Effort Tables</a:t>
                      </a:r>
                      <a:r>
                        <a:rPr lang="en-US" sz="1300" b="1" baseline="0" dirty="0" smtClean="0">
                          <a:solidFill>
                            <a:schemeClr val="tx1"/>
                          </a:solidFill>
                          <a:latin typeface="+mn-lt"/>
                          <a:cs typeface="Times New Roman" panose="02020603050405020304" pitchFamily="18" charset="0"/>
                        </a:rPr>
                        <a:t> completed in Budget Justifications in Appendix 7:  </a:t>
                      </a:r>
                      <a:r>
                        <a:rPr lang="en-US" sz="1300" b="1" dirty="0" smtClean="0">
                          <a:solidFill>
                            <a:schemeClr val="tx1"/>
                          </a:solidFill>
                          <a:latin typeface="+mn-lt"/>
                          <a:cs typeface="Times New Roman" panose="02020603050405020304" pitchFamily="18" charset="0"/>
                        </a:rPr>
                        <a:t>for each person for whom funding is requested in a research thrust, on the scope of activities during proposed project period.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r h="29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cs typeface="Times New Roman" panose="02020603050405020304" pitchFamily="18" charset="0"/>
                        </a:rPr>
                        <a:t>Post-submission</a:t>
                      </a:r>
                      <a:r>
                        <a:rPr lang="en-US" sz="1300" b="1" baseline="0" dirty="0" smtClean="0">
                          <a:solidFill>
                            <a:schemeClr val="tx1"/>
                          </a:solidFill>
                          <a:latin typeface="+mn-lt"/>
                          <a:cs typeface="Times New Roman" panose="02020603050405020304" pitchFamily="18" charset="0"/>
                        </a:rPr>
                        <a:t> of the application, timely submitted the Renewal Proposal Products (RPP) in PAMS. </a:t>
                      </a:r>
                      <a:endParaRPr lang="en-US" sz="1300" b="1" dirty="0" smtClean="0">
                        <a:solidFill>
                          <a:schemeClr val="tx1"/>
                        </a:solidFill>
                        <a:latin typeface="+mn-lt"/>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rgbClr val="006600"/>
                          </a:solidFill>
                          <a:latin typeface="Wingdings 2" panose="05020102010507070707" pitchFamily="18" charset="2"/>
                        </a:rPr>
                        <a:t>R</a:t>
                      </a:r>
                    </a:p>
                  </a:txBody>
                  <a:tcPr anchor="ctr"/>
                </a:tc>
              </a:tr>
            </a:tbl>
          </a:graphicData>
        </a:graphic>
      </p:graphicFrame>
      <p:sp>
        <p:nvSpPr>
          <p:cNvPr id="2" name="Content Placeholder 1"/>
          <p:cNvSpPr>
            <a:spLocks noGrp="1"/>
          </p:cNvSpPr>
          <p:nvPr>
            <p:ph idx="1"/>
          </p:nvPr>
        </p:nvSpPr>
        <p:spPr>
          <a:xfrm>
            <a:off x="152400" y="866776"/>
            <a:ext cx="8839199" cy="886968"/>
          </a:xfrm>
        </p:spPr>
        <p:txBody>
          <a:bodyPr>
            <a:normAutofit fontScale="70000" lnSpcReduction="20000"/>
          </a:bodyPr>
          <a:lstStyle/>
          <a:p>
            <a:pPr marL="0" indent="0">
              <a:buNone/>
            </a:pPr>
            <a:r>
              <a:rPr lang="en-US" dirty="0" smtClean="0"/>
              <a:t>As a convenience and courtesy, DOE-HEP has provided a checklist in the FOA</a:t>
            </a:r>
          </a:p>
          <a:p>
            <a:pPr lvl="1"/>
            <a:r>
              <a:rPr lang="en-US" dirty="0" smtClean="0"/>
              <a:t>The list, on the opening pages of the FOA, is not intended to be complete;                   applicants should review the FOA in-detail and follow all instructions</a:t>
            </a:r>
          </a:p>
          <a:p>
            <a:endParaRPr lang="en-US" dirty="0" smtClean="0"/>
          </a:p>
          <a:p>
            <a:endParaRPr lang="en-US" dirty="0"/>
          </a:p>
        </p:txBody>
      </p:sp>
      <p:sp>
        <p:nvSpPr>
          <p:cNvPr id="3" name="Title 2"/>
          <p:cNvSpPr>
            <a:spLocks noGrp="1"/>
          </p:cNvSpPr>
          <p:nvPr>
            <p:ph type="title"/>
          </p:nvPr>
        </p:nvSpPr>
        <p:spPr/>
        <p:txBody>
          <a:bodyPr/>
          <a:lstStyle/>
          <a:p>
            <a:r>
              <a:rPr lang="en-US" sz="3600" dirty="0" smtClean="0"/>
              <a:t>Guidance Checklist for Comparative Review</a:t>
            </a:r>
            <a:endParaRPr lang="en-US" sz="3600" dirty="0"/>
          </a:p>
        </p:txBody>
      </p:sp>
      <p:sp>
        <p:nvSpPr>
          <p:cNvPr id="5" name="Slide Number Placeholder 4"/>
          <p:cNvSpPr>
            <a:spLocks noGrp="1"/>
          </p:cNvSpPr>
          <p:nvPr>
            <p:ph type="sldNum" sz="quarter" idx="11"/>
          </p:nvPr>
        </p:nvSpPr>
        <p:spPr>
          <a:xfrm>
            <a:off x="8541649" y="6575722"/>
            <a:ext cx="381000" cy="365125"/>
          </a:xfrm>
        </p:spPr>
        <p:txBody>
          <a:bodyPr/>
          <a:lstStyle/>
          <a:p>
            <a:fld id="{6FC04325-C40C-4756-B5A8-A0527370F3B8}" type="slidenum">
              <a:rPr lang="en-US" smtClean="0">
                <a:solidFill>
                  <a:srgbClr val="0F6636"/>
                </a:solidFill>
              </a:rPr>
              <a:pPr/>
              <a:t>29</a:t>
            </a:fld>
            <a:endParaRPr lang="en-US" dirty="0">
              <a:solidFill>
                <a:srgbClr val="0F6636"/>
              </a:solidFill>
            </a:endParaRPr>
          </a:p>
        </p:txBody>
      </p:sp>
      <p:sp>
        <p:nvSpPr>
          <p:cNvPr id="4" name="Footer Placeholder 3"/>
          <p:cNvSpPr>
            <a:spLocks noGrp="1"/>
          </p:cNvSpPr>
          <p:nvPr>
            <p:ph type="ftr" sz="quarter" idx="12"/>
          </p:nvPr>
        </p:nvSpPr>
        <p:spPr>
          <a:xfrm>
            <a:off x="3156663" y="6559885"/>
            <a:ext cx="5257800" cy="365125"/>
          </a:xfrm>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1837156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1" y="866776"/>
            <a:ext cx="6098332" cy="3120739"/>
          </a:xfrm>
        </p:spPr>
        <p:txBody>
          <a:bodyPr>
            <a:normAutofit fontScale="70000" lnSpcReduction="20000"/>
          </a:bodyPr>
          <a:lstStyle/>
          <a:p>
            <a:pPr marL="0" indent="0">
              <a:buNone/>
            </a:pPr>
            <a:r>
              <a:rPr lang="en-US" dirty="0"/>
              <a:t>…is to understand how the universe works at its most </a:t>
            </a:r>
            <a:br>
              <a:rPr lang="en-US" dirty="0"/>
            </a:br>
            <a:r>
              <a:rPr lang="en-US" dirty="0"/>
              <a:t>fundamental level:</a:t>
            </a:r>
          </a:p>
          <a:p>
            <a:pPr marL="457200" lvl="1"/>
            <a:r>
              <a:rPr lang="en-US" dirty="0"/>
              <a:t>Discover the elementary constituents of matter and energy</a:t>
            </a:r>
          </a:p>
          <a:p>
            <a:pPr marL="457200" lvl="1"/>
            <a:r>
              <a:rPr lang="en-US" dirty="0"/>
              <a:t>Probe the interactions between them</a:t>
            </a:r>
          </a:p>
          <a:p>
            <a:pPr marL="457200" lvl="1"/>
            <a:r>
              <a:rPr lang="en-US" dirty="0"/>
              <a:t>Explore the basic nature of space and time</a:t>
            </a:r>
          </a:p>
          <a:p>
            <a:endParaRPr lang="en-US" sz="1300" dirty="0"/>
          </a:p>
          <a:p>
            <a:pPr marL="0" indent="0">
              <a:buNone/>
            </a:pPr>
            <a:r>
              <a:rPr lang="en-US" dirty="0"/>
              <a:t>The Office of High Energy Physics fulfills its mission by:</a:t>
            </a:r>
          </a:p>
          <a:p>
            <a:pPr marL="457200" lvl="1"/>
            <a:r>
              <a:rPr lang="en-US" dirty="0"/>
              <a:t>Building </a:t>
            </a:r>
            <a:r>
              <a:rPr lang="en-US" b="1" dirty="0">
                <a:solidFill>
                  <a:srgbClr val="0070C0"/>
                </a:solidFill>
              </a:rPr>
              <a:t>projects</a:t>
            </a:r>
            <a:r>
              <a:rPr lang="en-US" dirty="0"/>
              <a:t> that enable discovery science</a:t>
            </a:r>
          </a:p>
          <a:p>
            <a:pPr marL="457200" lvl="1"/>
            <a:r>
              <a:rPr lang="en-US" dirty="0"/>
              <a:t>Operating </a:t>
            </a:r>
            <a:r>
              <a:rPr lang="en-US" b="1" dirty="0">
                <a:solidFill>
                  <a:srgbClr val="0070C0"/>
                </a:solidFill>
              </a:rPr>
              <a:t>facilities</a:t>
            </a:r>
            <a:r>
              <a:rPr lang="en-US" dirty="0"/>
              <a:t> that provide the capability </a:t>
            </a:r>
            <a:r>
              <a:rPr lang="en-US" dirty="0" smtClean="0"/>
              <a:t>to perform </a:t>
            </a:r>
            <a:r>
              <a:rPr lang="en-US" dirty="0"/>
              <a:t>discovery science</a:t>
            </a:r>
          </a:p>
          <a:p>
            <a:pPr marL="457200" lvl="1"/>
            <a:r>
              <a:rPr lang="en-US" dirty="0"/>
              <a:t>Supporting a </a:t>
            </a:r>
            <a:r>
              <a:rPr lang="en-US" b="1" dirty="0">
                <a:solidFill>
                  <a:srgbClr val="0070C0"/>
                </a:solidFill>
              </a:rPr>
              <a:t>research</a:t>
            </a:r>
            <a:r>
              <a:rPr lang="en-US" dirty="0"/>
              <a:t> program that </a:t>
            </a:r>
            <a:r>
              <a:rPr lang="en-US" dirty="0" smtClean="0"/>
              <a:t>produces </a:t>
            </a:r>
            <a:r>
              <a:rPr lang="en-US" dirty="0"/>
              <a:t>discovery science</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b="1" dirty="0">
                <a:latin typeface="+mj-lt"/>
              </a:rPr>
              <a:t>The High Energy Physics Program Mission</a:t>
            </a:r>
          </a:p>
        </p:txBody>
      </p:sp>
      <p:sp>
        <p:nvSpPr>
          <p:cNvPr id="2" name="Slide Number Placeholder 1"/>
          <p:cNvSpPr>
            <a:spLocks noGrp="1"/>
          </p:cNvSpPr>
          <p:nvPr>
            <p:ph type="sldNum" sz="quarter" idx="11"/>
          </p:nvPr>
        </p:nvSpPr>
        <p:spPr/>
        <p:txBody>
          <a:bodyPr/>
          <a:lstStyle/>
          <a:p>
            <a:fld id="{56F4B2E3-7CDC-4972-8D42-2D141A8D5E9A}" type="slidenum">
              <a:rPr lang="en-US" smtClean="0"/>
              <a:pPr/>
              <a:t>3</a:t>
            </a:fld>
            <a:endParaRPr lang="en-US"/>
          </a:p>
        </p:txBody>
      </p:sp>
      <p:sp>
        <p:nvSpPr>
          <p:cNvPr id="15" name="Footer Placeholder 4"/>
          <p:cNvSpPr>
            <a:spLocks noGrp="1"/>
          </p:cNvSpPr>
          <p:nvPr>
            <p:ph type="ftr" sz="quarter" idx="12"/>
          </p:nvPr>
        </p:nvSpPr>
        <p:spPr/>
        <p:txBody>
          <a:bodyPr/>
          <a:lstStyle/>
          <a:p>
            <a:pPr fontAlgn="auto">
              <a:spcBef>
                <a:spcPts val="0"/>
              </a:spcBef>
              <a:spcAft>
                <a:spcPts val="0"/>
              </a:spcAft>
            </a:pPr>
            <a:r>
              <a:rPr lang="nl-NL" smtClean="0">
                <a:solidFill>
                  <a:srgbClr val="0F6636"/>
                </a:solidFill>
              </a:rPr>
              <a:t>Detector R&amp;D -- DOE-HEP PI Meeting @ DPF 2017</a:t>
            </a:r>
            <a:endParaRPr lang="en-US" dirty="0">
              <a:solidFill>
                <a:srgbClr val="0F6636"/>
              </a:solidFill>
            </a:endParaRPr>
          </a:p>
        </p:txBody>
      </p:sp>
      <p:pic>
        <p:nvPicPr>
          <p:cNvPr id="1026" name="Picture 2" descr="http://planck.cf.ac.uk/files/Planck-only_Cosmic%20recipe%20pie%20cha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4143258"/>
            <a:ext cx="2476767" cy="2038956"/>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17"/>
          <p:cNvSpPr/>
          <p:nvPr/>
        </p:nvSpPr>
        <p:spPr>
          <a:xfrm rot="7474663">
            <a:off x="2480728" y="5172844"/>
            <a:ext cx="386635" cy="509154"/>
          </a:xfrm>
          <a:custGeom>
            <a:avLst/>
            <a:gdLst>
              <a:gd name="connsiteX0" fmla="*/ 337457 w 663354"/>
              <a:gd name="connsiteY0" fmla="*/ 1415143 h 1415143"/>
              <a:gd name="connsiteX1" fmla="*/ 653143 w 663354"/>
              <a:gd name="connsiteY1" fmla="*/ 250372 h 1415143"/>
              <a:gd name="connsiteX2" fmla="*/ 0 w 663354"/>
              <a:gd name="connsiteY2" fmla="*/ 0 h 1415143"/>
              <a:gd name="connsiteX0" fmla="*/ 736495 w 824866"/>
              <a:gd name="connsiteY0" fmla="*/ 1392665 h 1392665"/>
              <a:gd name="connsiteX1" fmla="*/ 653143 w 824866"/>
              <a:gd name="connsiteY1" fmla="*/ 250372 h 1392665"/>
              <a:gd name="connsiteX2" fmla="*/ 0 w 824866"/>
              <a:gd name="connsiteY2" fmla="*/ 0 h 1392665"/>
              <a:gd name="connsiteX0" fmla="*/ 736495 w 917254"/>
              <a:gd name="connsiteY0" fmla="*/ 1392665 h 1392665"/>
              <a:gd name="connsiteX1" fmla="*/ 653143 w 917254"/>
              <a:gd name="connsiteY1" fmla="*/ 250372 h 1392665"/>
              <a:gd name="connsiteX2" fmla="*/ 0 w 917254"/>
              <a:gd name="connsiteY2" fmla="*/ 0 h 1392665"/>
              <a:gd name="connsiteX0" fmla="*/ 736495 w 1059740"/>
              <a:gd name="connsiteY0" fmla="*/ 1392665 h 1392665"/>
              <a:gd name="connsiteX1" fmla="*/ 978316 w 1059740"/>
              <a:gd name="connsiteY1" fmla="*/ 455963 h 1392665"/>
              <a:gd name="connsiteX2" fmla="*/ 0 w 1059740"/>
              <a:gd name="connsiteY2" fmla="*/ 0 h 1392665"/>
              <a:gd name="connsiteX0" fmla="*/ 417185 w 717375"/>
              <a:gd name="connsiteY0" fmla="*/ 1196246 h 1196246"/>
              <a:gd name="connsiteX1" fmla="*/ 659006 w 717375"/>
              <a:gd name="connsiteY1" fmla="*/ 259544 h 1196246"/>
              <a:gd name="connsiteX2" fmla="*/ 0 w 717375"/>
              <a:gd name="connsiteY2" fmla="*/ 0 h 1196246"/>
              <a:gd name="connsiteX0" fmla="*/ 417185 w 760681"/>
              <a:gd name="connsiteY0" fmla="*/ 1196246 h 1196246"/>
              <a:gd name="connsiteX1" fmla="*/ 720936 w 760681"/>
              <a:gd name="connsiteY1" fmla="*/ 336235 h 1196246"/>
              <a:gd name="connsiteX2" fmla="*/ 0 w 760681"/>
              <a:gd name="connsiteY2" fmla="*/ 0 h 1196246"/>
            </a:gdLst>
            <a:ahLst/>
            <a:cxnLst>
              <a:cxn ang="0">
                <a:pos x="connsiteX0" y="connsiteY0"/>
              </a:cxn>
              <a:cxn ang="0">
                <a:pos x="connsiteX1" y="connsiteY1"/>
              </a:cxn>
              <a:cxn ang="0">
                <a:pos x="connsiteX2" y="connsiteY2"/>
              </a:cxn>
            </a:cxnLst>
            <a:rect l="l" t="t" r="r" b="b"/>
            <a:pathLst>
              <a:path w="760681" h="1196246">
                <a:moveTo>
                  <a:pt x="417185" y="1196246"/>
                </a:moveTo>
                <a:cubicBezTo>
                  <a:pt x="811081" y="753930"/>
                  <a:pt x="790467" y="535609"/>
                  <a:pt x="720936" y="336235"/>
                </a:cubicBezTo>
                <a:cubicBezTo>
                  <a:pt x="651405" y="136861"/>
                  <a:pt x="298450" y="7257"/>
                  <a:pt x="0" y="0"/>
                </a:cubicBezTo>
              </a:path>
            </a:pathLst>
          </a:custGeom>
          <a:noFill/>
          <a:ln w="101600">
            <a:solidFill>
              <a:schemeClr val="accent3"/>
            </a:solidFill>
            <a:tailEnd type="triangle"/>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b="1">
              <a:solidFill>
                <a:prstClr val="white"/>
              </a:solidFill>
            </a:endParaRPr>
          </a:p>
        </p:txBody>
      </p:sp>
      <p:sp>
        <p:nvSpPr>
          <p:cNvPr id="20" name="Oval 19"/>
          <p:cNvSpPr/>
          <p:nvPr/>
        </p:nvSpPr>
        <p:spPr>
          <a:xfrm>
            <a:off x="2161276" y="4861805"/>
            <a:ext cx="446119" cy="446119"/>
          </a:xfrm>
          <a:prstGeom prst="ellipse">
            <a:avLst/>
          </a:prstGeom>
          <a:noFill/>
          <a:ln w="476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b="1">
              <a:solidFill>
                <a:prstClr val="white"/>
              </a:solidFill>
            </a:endParaRPr>
          </a:p>
        </p:txBody>
      </p:sp>
      <p:pic>
        <p:nvPicPr>
          <p:cNvPr id="17" name="Picture 4" descr="PHOTO: Technician assembles camera on the FACET beam line machin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734" y="909535"/>
            <a:ext cx="2893266" cy="9845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t="14449"/>
          <a:stretch/>
        </p:blipFill>
        <p:spPr>
          <a:xfrm>
            <a:off x="6250735" y="1922043"/>
            <a:ext cx="2893267" cy="1393195"/>
          </a:xfrm>
          <a:prstGeom prst="rect">
            <a:avLst/>
          </a:prstGeom>
        </p:spPr>
      </p:pic>
      <p:pic>
        <p:nvPicPr>
          <p:cNvPr id="21" name="Picture 6" descr="http://www-visualmedia.fnal.gov/VMS_Site/gallery/stillphotos/2013/0000/13-0073-23D.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008" b="27252"/>
          <a:stretch/>
        </p:blipFill>
        <p:spPr bwMode="auto">
          <a:xfrm>
            <a:off x="6250736" y="4901445"/>
            <a:ext cx="2893266" cy="12503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t="8559" b="12108"/>
          <a:stretch/>
        </p:blipFill>
        <p:spPr>
          <a:xfrm>
            <a:off x="6250734" y="3343231"/>
            <a:ext cx="2893266" cy="1530221"/>
          </a:xfrm>
          <a:prstGeom prst="rect">
            <a:avLst/>
          </a:prstGeom>
        </p:spPr>
      </p:pic>
      <p:pic>
        <p:nvPicPr>
          <p:cNvPr id="16" name="Picture 15" descr="Standard_Model_From_Fermi_Lab.jpg"/>
          <p:cNvPicPr>
            <a:picLocks noChangeAspect="1"/>
          </p:cNvPicPr>
          <p:nvPr/>
        </p:nvPicPr>
        <p:blipFill>
          <a:blip r:embed="rId8" cstate="print"/>
          <a:stretch>
            <a:fillRect/>
          </a:stretch>
        </p:blipFill>
        <p:spPr>
          <a:xfrm>
            <a:off x="3058681" y="3987515"/>
            <a:ext cx="2489537" cy="2223157"/>
          </a:xfrm>
          <a:prstGeom prst="rect">
            <a:avLst/>
          </a:prstGeom>
        </p:spPr>
      </p:pic>
    </p:spTree>
    <p:extLst>
      <p:ext uri="{BB962C8B-B14F-4D97-AF65-F5344CB8AC3E}">
        <p14:creationId xmlns:p14="http://schemas.microsoft.com/office/powerpoint/2010/main" val="2834396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61869485"/>
              </p:ext>
            </p:extLst>
          </p:nvPr>
        </p:nvGraphicFramePr>
        <p:xfrm>
          <a:off x="152400" y="997407"/>
          <a:ext cx="8839200" cy="525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3600" dirty="0" smtClean="0">
                <a:solidFill>
                  <a:srgbClr val="146737"/>
                </a:solidFill>
              </a:rPr>
              <a:t>Comparative Review </a:t>
            </a:r>
            <a:r>
              <a:rPr lang="en-US" sz="3600" dirty="0">
                <a:solidFill>
                  <a:srgbClr val="146737"/>
                </a:solidFill>
              </a:rPr>
              <a:t>and Award </a:t>
            </a:r>
            <a:r>
              <a:rPr lang="en-US" sz="3600" dirty="0" smtClean="0">
                <a:solidFill>
                  <a:srgbClr val="146737"/>
                </a:solidFill>
              </a:rPr>
              <a:t>Proc</a:t>
            </a:r>
            <a:r>
              <a:rPr lang="en-US" dirty="0" smtClean="0">
                <a:solidFill>
                  <a:srgbClr val="146737"/>
                </a:solidFill>
              </a:rPr>
              <a:t>ess</a:t>
            </a:r>
            <a:endParaRPr lang="en-US" dirty="0">
              <a:solidFill>
                <a:srgbClr val="146737"/>
              </a:solidFill>
            </a:endParaRPr>
          </a:p>
        </p:txBody>
      </p:sp>
      <p:sp>
        <p:nvSpPr>
          <p:cNvPr id="2" name="Footer Placeholder 1"/>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30</a:t>
            </a:fld>
            <a:endParaRPr lang="en-US" dirty="0">
              <a:solidFill>
                <a:srgbClr val="0F6636"/>
              </a:solidFill>
            </a:endParaRPr>
          </a:p>
        </p:txBody>
      </p:sp>
    </p:spTree>
    <p:extLst>
      <p:ext uri="{BB962C8B-B14F-4D97-AF65-F5344CB8AC3E}">
        <p14:creationId xmlns:p14="http://schemas.microsoft.com/office/powerpoint/2010/main" val="930800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46737"/>
                </a:solidFill>
                <a:effectLst>
                  <a:outerShdw blurRad="38100" dist="38100" dir="2700000" algn="tl">
                    <a:srgbClr val="000000">
                      <a:alpha val="43137"/>
                    </a:srgbClr>
                  </a:outerShdw>
                </a:effectLst>
                <a:latin typeface="Calibri" panose="020F0502020204030204" pitchFamily="34" charset="0"/>
              </a:rPr>
              <a:t>Early career </a:t>
            </a:r>
            <a:br>
              <a:rPr lang="en-US" dirty="0" smtClean="0">
                <a:solidFill>
                  <a:srgbClr val="146737"/>
                </a:solidFill>
                <a:effectLst>
                  <a:outerShdw blurRad="38100" dist="38100" dir="2700000" algn="tl">
                    <a:srgbClr val="000000">
                      <a:alpha val="43137"/>
                    </a:srgbClr>
                  </a:outerShdw>
                </a:effectLst>
                <a:latin typeface="Calibri" panose="020F0502020204030204" pitchFamily="34" charset="0"/>
              </a:rPr>
            </a:br>
            <a:r>
              <a:rPr lang="en-US" dirty="0" smtClean="0">
                <a:solidFill>
                  <a:srgbClr val="146737"/>
                </a:solidFill>
                <a:effectLst>
                  <a:outerShdw blurRad="38100" dist="38100" dir="2700000" algn="tl">
                    <a:srgbClr val="000000">
                      <a:alpha val="43137"/>
                    </a:srgbClr>
                  </a:outerShdw>
                </a:effectLst>
                <a:latin typeface="Calibri" panose="020F0502020204030204" pitchFamily="34" charset="0"/>
              </a:rPr>
              <a:t>research program  (ECRP)</a:t>
            </a:r>
            <a:endParaRPr lang="en-US" dirty="0">
              <a:solidFill>
                <a:srgbClr val="146737"/>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0"/>
          </p:nvPr>
        </p:nvSpPr>
        <p:spPr>
          <a:xfrm>
            <a:off x="8458200" y="6400800"/>
            <a:ext cx="381000" cy="365125"/>
          </a:xfrm>
        </p:spPr>
        <p:txBody>
          <a:bodyPr/>
          <a:lstStyle/>
          <a:p>
            <a:fld id="{2E8A42B4-63F8-3749-8A9F-29B7B746D444}" type="slidenum">
              <a:rPr lang="en-US" smtClean="0">
                <a:solidFill>
                  <a:srgbClr val="146737"/>
                </a:solidFill>
              </a:rPr>
              <a:pPr/>
              <a:t>31</a:t>
            </a:fld>
            <a:endParaRPr lang="en-US" dirty="0">
              <a:solidFill>
                <a:srgbClr val="146737"/>
              </a:solidFill>
            </a:endParaRPr>
          </a:p>
        </p:txBody>
      </p:sp>
      <p:sp>
        <p:nvSpPr>
          <p:cNvPr id="5" name="Footer Placeholder 4"/>
          <p:cNvSpPr>
            <a:spLocks noGrp="1"/>
          </p:cNvSpPr>
          <p:nvPr>
            <p:ph type="ftr" sz="quarter" idx="12"/>
          </p:nvPr>
        </p:nvSpPr>
        <p:spPr>
          <a:xfrm>
            <a:off x="3124200" y="6400800"/>
            <a:ext cx="5334000" cy="365125"/>
          </a:xfrm>
        </p:spPr>
        <p:txBody>
          <a:bodyPr/>
          <a:lstStyle/>
          <a:p>
            <a:pPr algn="r"/>
            <a:r>
              <a:rPr lang="nl-NL" dirty="0" smtClean="0">
                <a:solidFill>
                  <a:srgbClr val="146737"/>
                </a:solidFill>
              </a:rPr>
              <a:t>Detector R&amp;D -- DOE-HEP PI Meeting @ DPF 2017</a:t>
            </a:r>
            <a:endParaRPr lang="en-US" dirty="0">
              <a:solidFill>
                <a:srgbClr val="146737"/>
              </a:solidFill>
            </a:endParaRPr>
          </a:p>
        </p:txBody>
      </p:sp>
    </p:spTree>
    <p:extLst>
      <p:ext uri="{BB962C8B-B14F-4D97-AF65-F5344CB8AC3E}">
        <p14:creationId xmlns:p14="http://schemas.microsoft.com/office/powerpoint/2010/main" val="1966956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390" y="914400"/>
            <a:ext cx="8861517" cy="5523466"/>
          </a:xfrm>
        </p:spPr>
        <p:txBody>
          <a:bodyPr>
            <a:normAutofit/>
          </a:bodyPr>
          <a:lstStyle/>
          <a:p>
            <a:pPr>
              <a:buFont typeface="Wingdings" panose="05000000000000000000" pitchFamily="2" charset="2"/>
              <a:buChar char="§"/>
            </a:pPr>
            <a:r>
              <a:rPr lang="en-US" sz="2000" b="1" dirty="0" smtClean="0"/>
              <a:t>Address the following questions:</a:t>
            </a:r>
          </a:p>
          <a:p>
            <a:pPr marL="548640" lvl="1"/>
            <a:r>
              <a:rPr lang="en-US" sz="1600" b="1" dirty="0" smtClean="0"/>
              <a:t>What </a:t>
            </a:r>
            <a:r>
              <a:rPr lang="en-US" sz="1600" b="1" dirty="0"/>
              <a:t>challenges/problems are you trying to solve</a:t>
            </a:r>
            <a:r>
              <a:rPr lang="en-US" sz="1600" b="1" dirty="0" smtClean="0"/>
              <a:t>?</a:t>
            </a:r>
          </a:p>
          <a:p>
            <a:pPr marL="548640" lvl="1"/>
            <a:r>
              <a:rPr lang="en-US" sz="1600" b="1" dirty="0" smtClean="0"/>
              <a:t>Is someone else doing it already? If you carry out these efforts, why are they unique                          and require ‘you’?</a:t>
            </a:r>
            <a:endParaRPr lang="en-US" sz="1600" b="1" dirty="0"/>
          </a:p>
          <a:p>
            <a:pPr marL="548640" lvl="1"/>
            <a:r>
              <a:rPr lang="en-US" sz="1600" b="1" dirty="0"/>
              <a:t>How does this research exploit/engage the unique capabilities of your institution?</a:t>
            </a:r>
          </a:p>
          <a:p>
            <a:pPr marL="548640" lvl="1"/>
            <a:r>
              <a:rPr lang="en-US" sz="1600" b="1" dirty="0"/>
              <a:t>What resources are needed to complete the project?</a:t>
            </a:r>
          </a:p>
          <a:p>
            <a:pPr marL="548640" lvl="1"/>
            <a:r>
              <a:rPr lang="en-US" sz="1600" b="1" dirty="0"/>
              <a:t>Does your proposal outline a 5-year timeline, with key deliverables and personnel profiled during this project period?</a:t>
            </a:r>
          </a:p>
          <a:p>
            <a:pPr marL="548640" lvl="1"/>
            <a:r>
              <a:rPr lang="en-US" sz="1600" b="1" dirty="0"/>
              <a:t>Have you led the activities that you are proposing?  Why are you a future leader in high energy physics</a:t>
            </a:r>
            <a:r>
              <a:rPr lang="en-US" sz="1600" b="1" dirty="0" smtClean="0"/>
              <a:t>?</a:t>
            </a:r>
            <a:endParaRPr lang="en-US" sz="1400" b="1" dirty="0" smtClean="0">
              <a:solidFill>
                <a:srgbClr val="008000"/>
              </a:solidFill>
            </a:endParaRPr>
          </a:p>
          <a:p>
            <a:pPr>
              <a:buFont typeface="Wingdings" panose="05000000000000000000" pitchFamily="2" charset="2"/>
              <a:buChar char="§"/>
            </a:pPr>
            <a:r>
              <a:rPr lang="en-US" sz="2000" b="1" dirty="0" smtClean="0"/>
              <a:t>Reviewers look </a:t>
            </a:r>
            <a:r>
              <a:rPr lang="en-US" sz="2000" b="1" dirty="0"/>
              <a:t>for </a:t>
            </a:r>
            <a:r>
              <a:rPr lang="en-US" sz="2000" b="1" dirty="0" smtClean="0">
                <a:solidFill>
                  <a:srgbClr val="FF0000"/>
                </a:solidFill>
              </a:rPr>
              <a:t>innovative, balanced</a:t>
            </a:r>
            <a:r>
              <a:rPr lang="en-US" sz="2000" b="1" dirty="0" smtClean="0">
                <a:solidFill>
                  <a:srgbClr val="008000"/>
                </a:solidFill>
              </a:rPr>
              <a:t> </a:t>
            </a:r>
            <a:r>
              <a:rPr lang="en-US" sz="2000" b="1" dirty="0" smtClean="0"/>
              <a:t>proposals</a:t>
            </a:r>
            <a:endParaRPr lang="en-US" sz="2000" b="1" dirty="0"/>
          </a:p>
          <a:p>
            <a:pPr marL="548640" lvl="1"/>
            <a:r>
              <a:rPr lang="en-US" sz="1600" b="1" dirty="0" smtClean="0"/>
              <a:t>Can be speculative, </a:t>
            </a:r>
            <a:r>
              <a:rPr lang="en-US" sz="1600" b="1" dirty="0"/>
              <a:t>but not </a:t>
            </a:r>
            <a:r>
              <a:rPr lang="en-US" sz="1600" b="1" dirty="0" smtClean="0"/>
              <a:t>implausible</a:t>
            </a:r>
          </a:p>
          <a:p>
            <a:pPr marL="548640" lvl="1"/>
            <a:r>
              <a:rPr lang="en-US" sz="1600" b="1" dirty="0"/>
              <a:t>N</a:t>
            </a:r>
            <a:r>
              <a:rPr lang="en-US" sz="1600" b="1" dirty="0" smtClean="0"/>
              <a:t>eeds to have the potential for impact</a:t>
            </a:r>
          </a:p>
          <a:p>
            <a:pPr marL="548640" lvl="1"/>
            <a:r>
              <a:rPr lang="en-US" sz="1600" dirty="0" smtClean="0"/>
              <a:t>Should</a:t>
            </a:r>
            <a:r>
              <a:rPr lang="en-US" sz="1600" b="1" dirty="0" smtClean="0"/>
              <a:t> </a:t>
            </a:r>
            <a:r>
              <a:rPr lang="en-US" sz="1600" b="1" dirty="0" smtClean="0"/>
              <a:t>have a detector physics component</a:t>
            </a:r>
            <a:endParaRPr lang="en-US" sz="800" b="1" dirty="0" smtClean="0"/>
          </a:p>
          <a:p>
            <a:pPr>
              <a:lnSpc>
                <a:spcPct val="110000"/>
              </a:lnSpc>
              <a:buFont typeface="Wingdings" panose="05000000000000000000" pitchFamily="2" charset="2"/>
              <a:buChar char="§"/>
            </a:pPr>
            <a:r>
              <a:rPr lang="en-US" sz="2000" b="1" dirty="0" smtClean="0"/>
              <a:t>Prior </a:t>
            </a:r>
            <a:r>
              <a:rPr lang="en-US" sz="2000" b="1" dirty="0"/>
              <a:t>to submission, applicants may want to seek guidance from senior </a:t>
            </a:r>
            <a:r>
              <a:rPr lang="en-US" sz="2000" b="1" dirty="0" smtClean="0"/>
              <a:t>faculty/staff, and/or topical experts, and /or previous applicants </a:t>
            </a:r>
            <a:r>
              <a:rPr lang="en-US" sz="2000" b="1" dirty="0"/>
              <a:t>while preparing proposals (including </a:t>
            </a:r>
            <a:r>
              <a:rPr lang="en-US" sz="2000" b="1" dirty="0" smtClean="0"/>
              <a:t>the budget material)</a:t>
            </a:r>
            <a:endParaRPr lang="en-US" sz="2000" b="1" dirty="0"/>
          </a:p>
        </p:txBody>
      </p:sp>
      <p:sp>
        <p:nvSpPr>
          <p:cNvPr id="2" name="Title 1"/>
          <p:cNvSpPr>
            <a:spLocks noGrp="1"/>
          </p:cNvSpPr>
          <p:nvPr>
            <p:ph type="title"/>
          </p:nvPr>
        </p:nvSpPr>
        <p:spPr>
          <a:xfrm>
            <a:off x="0" y="9525"/>
            <a:ext cx="9144000" cy="722761"/>
          </a:xfrm>
        </p:spPr>
        <p:txBody>
          <a:bodyPr>
            <a:noAutofit/>
          </a:bodyPr>
          <a:lstStyle/>
          <a:p>
            <a:r>
              <a:rPr lang="en-US" sz="3600" b="1" dirty="0" smtClean="0">
                <a:solidFill>
                  <a:srgbClr val="146737"/>
                </a:solidFill>
                <a:effectLst>
                  <a:outerShdw blurRad="38100" dist="38100" dir="2700000" algn="tl">
                    <a:srgbClr val="000000">
                      <a:alpha val="43137"/>
                    </a:srgbClr>
                  </a:outerShdw>
                </a:effectLst>
                <a:latin typeface="Calibri" panose="020F0502020204030204" pitchFamily="34" charset="0"/>
              </a:rPr>
              <a:t>How to Prepare for an Early Career Proposal</a:t>
            </a:r>
            <a:endParaRPr lang="en-US" sz="3600" b="1" dirty="0">
              <a:solidFill>
                <a:srgbClr val="146737"/>
              </a:solidFill>
              <a:effectLst>
                <a:outerShdw blurRad="38100" dist="38100" dir="2700000" algn="tl">
                  <a:srgbClr val="000000">
                    <a:alpha val="43137"/>
                  </a:srgbClr>
                </a:outerShdw>
              </a:effectLst>
              <a:latin typeface="Calibri" panose="020F0502020204030204" pitchFamily="34" charset="0"/>
            </a:endParaRPr>
          </a:p>
        </p:txBody>
      </p:sp>
      <p:sp>
        <p:nvSpPr>
          <p:cNvPr id="4" name="Slide Number Placeholder 3"/>
          <p:cNvSpPr>
            <a:spLocks noGrp="1"/>
          </p:cNvSpPr>
          <p:nvPr>
            <p:ph type="sldNum" sz="quarter" idx="11"/>
          </p:nvPr>
        </p:nvSpPr>
        <p:spPr>
          <a:xfrm>
            <a:off x="8534400" y="6400800"/>
            <a:ext cx="381000" cy="365125"/>
          </a:xfrm>
        </p:spPr>
        <p:txBody>
          <a:bodyPr/>
          <a:lstStyle/>
          <a:p>
            <a:fld id="{2E8A42B4-63F8-3749-8A9F-29B7B746D444}" type="slidenum">
              <a:rPr lang="en-US" smtClean="0">
                <a:solidFill>
                  <a:srgbClr val="146737"/>
                </a:solidFill>
              </a:rPr>
              <a:pPr/>
              <a:t>32</a:t>
            </a:fld>
            <a:endParaRPr lang="en-US" dirty="0">
              <a:solidFill>
                <a:srgbClr val="146737"/>
              </a:solidFill>
            </a:endParaRPr>
          </a:p>
        </p:txBody>
      </p:sp>
      <p:sp>
        <p:nvSpPr>
          <p:cNvPr id="6" name="Footer Placeholder 5"/>
          <p:cNvSpPr>
            <a:spLocks noGrp="1"/>
          </p:cNvSpPr>
          <p:nvPr>
            <p:ph type="ftr" sz="quarter" idx="12"/>
          </p:nvPr>
        </p:nvSpPr>
        <p:spPr>
          <a:xfrm>
            <a:off x="3124199" y="6400800"/>
            <a:ext cx="5408103" cy="365125"/>
          </a:xfrm>
        </p:spPr>
        <p:txBody>
          <a:bodyPr/>
          <a:lstStyle/>
          <a:p>
            <a:pPr algn="r"/>
            <a:r>
              <a:rPr lang="nl-NL" dirty="0" smtClean="0">
                <a:solidFill>
                  <a:srgbClr val="146737"/>
                </a:solidFill>
              </a:rPr>
              <a:t>Detector R&amp;D -- DOE-HEP PI Meeting @ DPF 2017</a:t>
            </a:r>
            <a:endParaRPr lang="en-US" dirty="0">
              <a:solidFill>
                <a:srgbClr val="146737"/>
              </a:solidFill>
            </a:endParaRPr>
          </a:p>
        </p:txBody>
      </p:sp>
    </p:spTree>
    <p:extLst>
      <p:ext uri="{BB962C8B-B14F-4D97-AF65-F5344CB8AC3E}">
        <p14:creationId xmlns:p14="http://schemas.microsoft.com/office/powerpoint/2010/main" val="2628551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cs typeface="Calibri" pitchFamily="34" charset="0"/>
              </a:rPr>
              <a:t>Need to preserve/invigorate innovation in instrumentation within constrained budgets</a:t>
            </a:r>
            <a:endParaRPr lang="en-US" sz="2800" b="1" dirty="0" smtClean="0">
              <a:cs typeface="Calibri" pitchFamily="34" charset="0"/>
            </a:endParaRPr>
          </a:p>
          <a:p>
            <a:r>
              <a:rPr lang="en-US" sz="2800" dirty="0" smtClean="0">
                <a:cs typeface="Calibri" pitchFamily="34" charset="0"/>
              </a:rPr>
              <a:t>Near-term priority is to support P5 research priorities</a:t>
            </a:r>
          </a:p>
          <a:p>
            <a:r>
              <a:rPr lang="en-US" sz="2800" dirty="0" smtClean="0">
                <a:cs typeface="Calibri" pitchFamily="34" charset="0"/>
              </a:rPr>
              <a:t>Long-term priority is to support research into transformational, broad-impact technology advances </a:t>
            </a:r>
          </a:p>
          <a:p>
            <a:r>
              <a:rPr lang="en-US" sz="2800" dirty="0" smtClean="0">
                <a:cs typeface="Calibri" pitchFamily="34" charset="0"/>
              </a:rPr>
              <a:t>Need to optimize the program across the lab/university divide using cost-effective, collaborative models </a:t>
            </a:r>
          </a:p>
          <a:p>
            <a:r>
              <a:rPr lang="en-US" sz="2800" dirty="0" smtClean="0"/>
              <a:t>Community needs to step up identifying strategic Detector R&amp;D opportunities and making them happen</a:t>
            </a:r>
          </a:p>
          <a:p>
            <a:r>
              <a:rPr lang="en-US" sz="2800" dirty="0" smtClean="0"/>
              <a:t>HEP program needs to find adequate resources to support balanced program, including </a:t>
            </a:r>
            <a:r>
              <a:rPr lang="en-US" sz="2800" dirty="0" smtClean="0">
                <a:solidFill>
                  <a:srgbClr val="0070C0"/>
                </a:solidFill>
              </a:rPr>
              <a:t>Blue-Sky</a:t>
            </a:r>
            <a:r>
              <a:rPr lang="en-US" sz="2800" dirty="0" smtClean="0"/>
              <a:t> research</a:t>
            </a:r>
          </a:p>
        </p:txBody>
      </p:sp>
      <p:sp>
        <p:nvSpPr>
          <p:cNvPr id="3" name="Title 2"/>
          <p:cNvSpPr>
            <a:spLocks noGrp="1"/>
          </p:cNvSpPr>
          <p:nvPr>
            <p:ph type="title"/>
          </p:nvPr>
        </p:nvSpPr>
        <p:spPr/>
        <p:txBody>
          <a:bodyPr>
            <a:noAutofit/>
          </a:bodyPr>
          <a:lstStyle/>
          <a:p>
            <a:r>
              <a:rPr lang="en-US" dirty="0" smtClean="0">
                <a:solidFill>
                  <a:srgbClr val="146737"/>
                </a:solidFill>
              </a:rPr>
              <a:t>HEP Detector R&amp;D Summary</a:t>
            </a:r>
            <a:endParaRPr lang="en-US" dirty="0">
              <a:solidFill>
                <a:srgbClr val="146737"/>
              </a:solidFill>
            </a:endParaRPr>
          </a:p>
        </p:txBody>
      </p:sp>
      <p:sp>
        <p:nvSpPr>
          <p:cNvPr id="5" name="Slide Number Placeholder 4"/>
          <p:cNvSpPr>
            <a:spLocks noGrp="1"/>
          </p:cNvSpPr>
          <p:nvPr>
            <p:ph type="sldNum" sz="quarter" idx="11"/>
          </p:nvPr>
        </p:nvSpPr>
        <p:spPr/>
        <p:txBody>
          <a:bodyPr/>
          <a:lstStyle/>
          <a:p>
            <a:fld id="{26CA2777-A89F-4130-B308-73BB65955918}" type="slidenum">
              <a:rPr lang="en-US" smtClean="0">
                <a:solidFill>
                  <a:srgbClr val="0F6636"/>
                </a:solidFill>
              </a:rPr>
              <a:pPr/>
              <a:t>33</a:t>
            </a:fld>
            <a:endParaRPr lang="en-US" dirty="0">
              <a:solidFill>
                <a:srgbClr val="0F6636"/>
              </a:solidFill>
            </a:endParaRPr>
          </a:p>
        </p:txBody>
      </p:sp>
      <p:sp>
        <p:nvSpPr>
          <p:cNvPr id="6" name="Footer Placeholder 5"/>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1501814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064" y="884360"/>
            <a:ext cx="8903677" cy="5410932"/>
          </a:xfrm>
        </p:spPr>
        <p:txBody>
          <a:bodyPr>
            <a:normAutofit fontScale="92500" lnSpcReduction="20000"/>
          </a:bodyPr>
          <a:lstStyle/>
          <a:p>
            <a:r>
              <a:rPr lang="en-US" dirty="0" smtClean="0"/>
              <a:t>HEP is maintaining the core of the DOE Science Mission</a:t>
            </a:r>
          </a:p>
          <a:p>
            <a:pPr lvl="1"/>
            <a:r>
              <a:rPr lang="en-US" dirty="0" smtClean="0"/>
              <a:t>We are delivering exciting discoveries, important scientific knowledge, and technological advances</a:t>
            </a:r>
          </a:p>
          <a:p>
            <a:pPr lvl="1"/>
            <a:r>
              <a:rPr lang="en-US" dirty="0" smtClean="0"/>
              <a:t>We must stay focused and continue to deliver these outcomes for the nation</a:t>
            </a:r>
          </a:p>
          <a:p>
            <a:r>
              <a:rPr lang="en-US" dirty="0" smtClean="0"/>
              <a:t>HEP is executing the P5 plan</a:t>
            </a:r>
          </a:p>
          <a:p>
            <a:pPr lvl="1"/>
            <a:r>
              <a:rPr lang="en-US" dirty="0"/>
              <a:t>Program priorities will continue to be driven by the P5 </a:t>
            </a:r>
            <a:r>
              <a:rPr lang="en-US" dirty="0" smtClean="0"/>
              <a:t>strategy</a:t>
            </a:r>
          </a:p>
          <a:p>
            <a:r>
              <a:rPr lang="en-US" dirty="0"/>
              <a:t>Research funding will remain </a:t>
            </a:r>
            <a:r>
              <a:rPr lang="en-US" dirty="0" smtClean="0"/>
              <a:t>competitive</a:t>
            </a:r>
          </a:p>
          <a:p>
            <a:pPr lvl="1"/>
            <a:r>
              <a:rPr lang="en-US" dirty="0" smtClean="0"/>
              <a:t>FY 2017 funding actions are moving forward</a:t>
            </a:r>
          </a:p>
          <a:p>
            <a:pPr lvl="1"/>
            <a:r>
              <a:rPr lang="en-US" dirty="0" smtClean="0"/>
              <a:t>FY 2018 FOAs will progress the same as FY 2017</a:t>
            </a:r>
          </a:p>
          <a:p>
            <a:r>
              <a:rPr lang="en-US" dirty="0" smtClean="0"/>
              <a:t>The FY 2018 budget process is moving forward</a:t>
            </a:r>
          </a:p>
          <a:p>
            <a:pPr lvl="1"/>
            <a:r>
              <a:rPr lang="en-US" dirty="0" smtClean="0"/>
              <a:t>President’s Budget Request was released</a:t>
            </a:r>
          </a:p>
          <a:p>
            <a:pPr lvl="1"/>
            <a:r>
              <a:rPr lang="en-US" dirty="0" smtClean="0"/>
              <a:t>House and Senate are drafting legislation that include some significant differences</a:t>
            </a:r>
          </a:p>
          <a:p>
            <a:pPr lvl="1"/>
            <a:r>
              <a:rPr lang="en-US" dirty="0" smtClean="0"/>
              <a:t>Next steps are with Congress to finalize appropriations bills</a:t>
            </a:r>
          </a:p>
          <a:p>
            <a:pPr lvl="1"/>
            <a:endParaRPr lang="en-US" dirty="0"/>
          </a:p>
        </p:txBody>
      </p:sp>
      <p:sp>
        <p:nvSpPr>
          <p:cNvPr id="3" name="Title 2"/>
          <p:cNvSpPr>
            <a:spLocks noGrp="1"/>
          </p:cNvSpPr>
          <p:nvPr>
            <p:ph type="title"/>
          </p:nvPr>
        </p:nvSpPr>
        <p:spPr/>
        <p:txBody>
          <a:bodyPr/>
          <a:lstStyle/>
          <a:p>
            <a:r>
              <a:rPr lang="en-US" smtClean="0"/>
              <a:t>Take Away Messages </a:t>
            </a:r>
            <a:endParaRPr lang="en-US" dirty="0"/>
          </a:p>
        </p:txBody>
      </p:sp>
      <p:sp>
        <p:nvSpPr>
          <p:cNvPr id="4" name="Slide Number Placeholder 3"/>
          <p:cNvSpPr>
            <a:spLocks noGrp="1"/>
          </p:cNvSpPr>
          <p:nvPr>
            <p:ph type="sldNum" sz="quarter" idx="11"/>
          </p:nvPr>
        </p:nvSpPr>
        <p:spPr>
          <a:xfrm>
            <a:off x="8382000" y="6340475"/>
            <a:ext cx="381000" cy="381714"/>
          </a:xfrm>
        </p:spPr>
        <p:txBody>
          <a:bodyPr/>
          <a:lstStyle/>
          <a:p>
            <a:fld id="{26CA2777-A89F-4130-B308-73BB65955918}" type="slidenum">
              <a:rPr lang="en-US" smtClean="0"/>
              <a:pPr/>
              <a:t>34</a:t>
            </a:fld>
            <a:endParaRPr lang="en-US" dirty="0"/>
          </a:p>
        </p:txBody>
      </p:sp>
      <p:sp>
        <p:nvSpPr>
          <p:cNvPr id="5" name="Footer Placeholder 4"/>
          <p:cNvSpPr>
            <a:spLocks noGrp="1"/>
          </p:cNvSpPr>
          <p:nvPr>
            <p:ph type="ftr" sz="quarter" idx="12"/>
          </p:nvPr>
        </p:nvSpPr>
        <p:spPr/>
        <p:txBody>
          <a:bodyPr/>
          <a:lstStyle/>
          <a:p>
            <a:r>
              <a:rPr lang="nl-NL" dirty="0"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917274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F663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6160" y="2744660"/>
            <a:ext cx="6770399" cy="1136460"/>
          </a:xfrm>
          <a:prstGeom prst="rect">
            <a:avLst/>
          </a:prstGeom>
        </p:spPr>
      </p:pic>
    </p:spTree>
    <p:extLst>
      <p:ext uri="{BB962C8B-B14F-4D97-AF65-F5344CB8AC3E}">
        <p14:creationId xmlns:p14="http://schemas.microsoft.com/office/powerpoint/2010/main" val="416822263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cs typeface="Calibri" pitchFamily="34" charset="0"/>
              </a:rPr>
              <a:t>More (detector) science </a:t>
            </a:r>
          </a:p>
          <a:p>
            <a:pPr lvl="1"/>
            <a:r>
              <a:rPr lang="en-US" sz="2000" b="1" dirty="0" smtClean="0">
                <a:solidFill>
                  <a:srgbClr val="146737"/>
                </a:solidFill>
                <a:cs typeface="Calibri" pitchFamily="34" charset="0"/>
              </a:rPr>
              <a:t>Also from other fields</a:t>
            </a:r>
          </a:p>
          <a:p>
            <a:r>
              <a:rPr lang="en-US" dirty="0" smtClean="0">
                <a:cs typeface="Calibri" pitchFamily="34" charset="0"/>
              </a:rPr>
              <a:t>More generic/high-risk/high-impact R&amp;D</a:t>
            </a:r>
          </a:p>
          <a:p>
            <a:pPr lvl="1"/>
            <a:r>
              <a:rPr lang="en-US" sz="2000" b="1" dirty="0" smtClean="0">
                <a:solidFill>
                  <a:srgbClr val="146737"/>
                </a:solidFill>
                <a:cs typeface="Calibri" pitchFamily="34" charset="0"/>
              </a:rPr>
              <a:t>Strategic Directions? Grand Challenges? </a:t>
            </a:r>
          </a:p>
          <a:p>
            <a:r>
              <a:rPr lang="en-US" dirty="0" smtClean="0">
                <a:cs typeface="Calibri" pitchFamily="34" charset="0"/>
              </a:rPr>
              <a:t>More university involvement</a:t>
            </a:r>
          </a:p>
          <a:p>
            <a:pPr lvl="1"/>
            <a:r>
              <a:rPr lang="en-US" sz="2000" b="1" dirty="0" smtClean="0">
                <a:solidFill>
                  <a:srgbClr val="146737"/>
                </a:solidFill>
                <a:cs typeface="Calibri" pitchFamily="34" charset="0"/>
              </a:rPr>
              <a:t>Large, under-utilized intellectual potential</a:t>
            </a:r>
          </a:p>
          <a:p>
            <a:r>
              <a:rPr lang="en-US" dirty="0" smtClean="0">
                <a:cs typeface="Calibri" pitchFamily="34" charset="0"/>
              </a:rPr>
              <a:t>More young people</a:t>
            </a:r>
          </a:p>
          <a:p>
            <a:pPr lvl="1" indent="-365760"/>
            <a:r>
              <a:rPr lang="en-US" sz="2000" b="1" dirty="0" smtClean="0">
                <a:solidFill>
                  <a:srgbClr val="146737"/>
                </a:solidFill>
                <a:cs typeface="Calibri" pitchFamily="34" charset="0"/>
              </a:rPr>
              <a:t>Future instrumentation leaders</a:t>
            </a:r>
          </a:p>
          <a:p>
            <a:r>
              <a:rPr lang="en-US" b="1" dirty="0" smtClean="0"/>
              <a:t>More communication/interaction</a:t>
            </a:r>
          </a:p>
          <a:p>
            <a:pPr lvl="1"/>
            <a:r>
              <a:rPr lang="en-US" b="1" dirty="0" smtClean="0">
                <a:solidFill>
                  <a:srgbClr val="146737"/>
                </a:solidFill>
              </a:rPr>
              <a:t>Workshops/conferences</a:t>
            </a:r>
          </a:p>
          <a:p>
            <a:r>
              <a:rPr lang="en-US" b="1" dirty="0" smtClean="0"/>
              <a:t>More cost-effective</a:t>
            </a:r>
          </a:p>
          <a:p>
            <a:pPr lvl="1"/>
            <a:r>
              <a:rPr lang="en-US" sz="2000" b="1" dirty="0" smtClean="0">
                <a:solidFill>
                  <a:srgbClr val="146737"/>
                </a:solidFill>
              </a:rPr>
              <a:t>E.g., more sharing of resources; better execution</a:t>
            </a:r>
          </a:p>
          <a:p>
            <a:pPr lvl="1"/>
            <a:r>
              <a:rPr lang="en-US" sz="2000" b="1" dirty="0" smtClean="0">
                <a:solidFill>
                  <a:srgbClr val="146737"/>
                </a:solidFill>
              </a:rPr>
              <a:t>Non-HEP funding sources: other SC, other agencies, SBIR, etc.</a:t>
            </a:r>
          </a:p>
        </p:txBody>
      </p:sp>
      <p:sp>
        <p:nvSpPr>
          <p:cNvPr id="3" name="Title 2"/>
          <p:cNvSpPr>
            <a:spLocks noGrp="1"/>
          </p:cNvSpPr>
          <p:nvPr>
            <p:ph type="title"/>
          </p:nvPr>
        </p:nvSpPr>
        <p:spPr/>
        <p:txBody>
          <a:bodyPr>
            <a:normAutofit fontScale="90000"/>
          </a:bodyPr>
          <a:lstStyle/>
          <a:p>
            <a:r>
              <a:rPr lang="en-US" sz="3600" b="1" dirty="0" smtClean="0">
                <a:solidFill>
                  <a:srgbClr val="146737"/>
                </a:solidFill>
                <a:effectLst>
                  <a:outerShdw blurRad="38100" dist="38100" dir="2700000" algn="tl">
                    <a:srgbClr val="000000">
                      <a:alpha val="43137"/>
                    </a:srgbClr>
                  </a:outerShdw>
                </a:effectLst>
              </a:rPr>
              <a:t>Need Ideas for “How to Do More with Less</a:t>
            </a:r>
            <a:r>
              <a:rPr lang="en-US" b="1" dirty="0" smtClean="0">
                <a:solidFill>
                  <a:srgbClr val="146737"/>
                </a:solidFill>
                <a:effectLst>
                  <a:outerShdw blurRad="38100" dist="38100" dir="2700000" algn="tl">
                    <a:srgbClr val="000000">
                      <a:alpha val="43137"/>
                    </a:srgbClr>
                  </a:outerShdw>
                </a:effectLst>
              </a:rPr>
              <a:t>”</a:t>
            </a:r>
            <a:endParaRPr lang="en-US" b="1" dirty="0">
              <a:solidFill>
                <a:srgbClr val="146737"/>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
        <p:nvSpPr>
          <p:cNvPr id="5" name="Slide Number Placeholder 4"/>
          <p:cNvSpPr>
            <a:spLocks noGrp="1"/>
          </p:cNvSpPr>
          <p:nvPr>
            <p:ph type="sldNum" sz="quarter" idx="11"/>
          </p:nvPr>
        </p:nvSpPr>
        <p:spPr/>
        <p:txBody>
          <a:bodyPr/>
          <a:lstStyle/>
          <a:p>
            <a:fld id="{26CA2777-A89F-4130-B308-73BB65955918}" type="slidenum">
              <a:rPr lang="en-US" smtClean="0">
                <a:solidFill>
                  <a:srgbClr val="0F6636"/>
                </a:solidFill>
              </a:rPr>
              <a:pPr/>
              <a:t>36</a:t>
            </a:fld>
            <a:endParaRPr lang="en-US" dirty="0">
              <a:solidFill>
                <a:srgbClr val="0F6636"/>
              </a:solidFill>
            </a:endParaRPr>
          </a:p>
        </p:txBody>
      </p:sp>
    </p:spTree>
    <p:extLst>
      <p:ext uri="{BB962C8B-B14F-4D97-AF65-F5344CB8AC3E}">
        <p14:creationId xmlns:p14="http://schemas.microsoft.com/office/powerpoint/2010/main" val="4270536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8072" y="17583"/>
            <a:ext cx="8229600" cy="679535"/>
          </a:xfrm>
        </p:spPr>
        <p:txBody>
          <a:bodyPr>
            <a:noAutofit/>
          </a:bodyPr>
          <a:lstStyle/>
          <a:p>
            <a:r>
              <a:rPr lang="en-US" sz="4000" b="1" dirty="0" smtClean="0">
                <a:solidFill>
                  <a:srgbClr val="146737"/>
                </a:solidFill>
                <a:effectLst>
                  <a:outerShdw blurRad="38100" dist="38100" dir="2700000" algn="tl">
                    <a:srgbClr val="000000">
                      <a:alpha val="43137"/>
                    </a:srgbClr>
                  </a:outerShdw>
                </a:effectLst>
                <a:latin typeface="Calibri" panose="020F0502020204030204" pitchFamily="34" charset="0"/>
              </a:rPr>
              <a:t>University HEP Comparative Reviews</a:t>
            </a:r>
          </a:p>
        </p:txBody>
      </p:sp>
      <p:sp>
        <p:nvSpPr>
          <p:cNvPr id="4099" name="Rectangle 3"/>
          <p:cNvSpPr>
            <a:spLocks noGrp="1" noChangeArrowheads="1"/>
          </p:cNvSpPr>
          <p:nvPr>
            <p:ph type="body" idx="1"/>
          </p:nvPr>
        </p:nvSpPr>
        <p:spPr>
          <a:xfrm>
            <a:off x="29989" y="837013"/>
            <a:ext cx="9060206" cy="4604484"/>
          </a:xfrm>
        </p:spPr>
        <p:txBody>
          <a:bodyPr>
            <a:noAutofit/>
          </a:bodyPr>
          <a:lstStyle/>
          <a:p>
            <a:pPr>
              <a:spcBef>
                <a:spcPts val="208"/>
              </a:spcBef>
              <a:buFont typeface="Wingdings" pitchFamily="2" charset="2"/>
              <a:buChar char="§"/>
            </a:pPr>
            <a:r>
              <a:rPr lang="en-US" sz="1800" b="1" dirty="0" smtClean="0"/>
              <a:t>Since FY 2012, DOE-HEP uses a process of comparative grant reviews for new and renewal university research grant proposals</a:t>
            </a:r>
          </a:p>
          <a:p>
            <a:pPr>
              <a:spcBef>
                <a:spcPts val="208"/>
              </a:spcBef>
              <a:buFont typeface="Wingdings" pitchFamily="2" charset="2"/>
              <a:buChar char="§"/>
            </a:pPr>
            <a:r>
              <a:rPr lang="en-US" sz="1700" dirty="0" smtClean="0"/>
              <a:t>Most i</a:t>
            </a:r>
            <a:r>
              <a:rPr lang="en-US" sz="1700" b="1" dirty="0" smtClean="0"/>
              <a:t>ncoming </a:t>
            </a:r>
            <a:r>
              <a:rPr lang="en-US" sz="1700" b="1" dirty="0"/>
              <a:t>FY </a:t>
            </a:r>
            <a:r>
              <a:rPr lang="en-US" sz="1700" b="1" dirty="0" smtClean="0"/>
              <a:t>2018 Funding Opportunity Announcement (FOA) </a:t>
            </a:r>
            <a:r>
              <a:rPr lang="en-US" sz="1700" b="1" dirty="0"/>
              <a:t>applicants with typical </a:t>
            </a:r>
            <a:r>
              <a:rPr lang="en-US" sz="1700" b="1" dirty="0" smtClean="0"/>
              <a:t>            3-year </a:t>
            </a:r>
            <a:r>
              <a:rPr lang="en-US" sz="1700" b="1" dirty="0"/>
              <a:t>university grants that plan to renew will have been reviewed at least </a:t>
            </a:r>
            <a:r>
              <a:rPr lang="en-US" sz="1700" dirty="0" smtClean="0"/>
              <a:t>twice</a:t>
            </a:r>
            <a:r>
              <a:rPr lang="en-US" sz="1700" b="1" dirty="0" smtClean="0"/>
              <a:t> </a:t>
            </a:r>
          </a:p>
          <a:p>
            <a:pPr lvl="1">
              <a:spcBef>
                <a:spcPts val="208"/>
              </a:spcBef>
              <a:buFont typeface="Arial" pitchFamily="34" charset="0"/>
              <a:buChar char="–"/>
            </a:pPr>
            <a:endParaRPr lang="en-US" sz="400" b="1" dirty="0" smtClean="0">
              <a:solidFill>
                <a:srgbClr val="008000"/>
              </a:solidFill>
            </a:endParaRPr>
          </a:p>
          <a:p>
            <a:pPr lvl="1">
              <a:spcBef>
                <a:spcPts val="208"/>
              </a:spcBef>
              <a:buFont typeface="Arial" pitchFamily="34" charset="0"/>
              <a:buChar char="–"/>
            </a:pPr>
            <a:endParaRPr lang="en-US" sz="400" b="1" dirty="0" smtClean="0">
              <a:solidFill>
                <a:srgbClr val="008000"/>
              </a:solidFill>
            </a:endParaRPr>
          </a:p>
          <a:p>
            <a:pPr>
              <a:spcBef>
                <a:spcPts val="308"/>
              </a:spcBef>
              <a:buFont typeface="Wingdings" pitchFamily="2" charset="2"/>
              <a:buChar char="§"/>
            </a:pPr>
            <a:r>
              <a:rPr lang="en-US" sz="1800" b="1" dirty="0" smtClean="0"/>
              <a:t>Process was recommended by several DOE advisory committees, including the 2010 and 2013 HEP Committee of Visitors (COV):</a:t>
            </a:r>
          </a:p>
          <a:p>
            <a:pPr lvl="1">
              <a:spcBef>
                <a:spcPts val="308"/>
              </a:spcBef>
            </a:pPr>
            <a:r>
              <a:rPr lang="en-US" sz="1600" b="1" i="1" dirty="0" smtClean="0"/>
              <a:t>“In several of the cases that the panel read, proposal reviewers expressed negative views of the grant, but only outside of their formal responses.   Coupled with the trend in the data towards very little changes in the funding levels over time, this suggests that </a:t>
            </a:r>
            <a:r>
              <a:rPr lang="en-US" sz="1600" b="1" i="1" dirty="0" smtClean="0">
                <a:solidFill>
                  <a:schemeClr val="accent6">
                    <a:lumMod val="50000"/>
                  </a:schemeClr>
                </a:solidFill>
              </a:rPr>
              <a:t>grants are being evaluated based on the historical strength of the group rather than the current strength or productivity of the group.  This is of particular concern when considering whether new investigators, new science, or high-risk projects can be competitive.   </a:t>
            </a:r>
            <a:r>
              <a:rPr lang="en-US" sz="1600" b="1" i="1" dirty="0" smtClean="0"/>
              <a:t>Comparative reviews can be a powerful tool for addressing these issues and keeping the program in peak form.”</a:t>
            </a:r>
          </a:p>
          <a:p>
            <a:pPr lvl="1">
              <a:spcBef>
                <a:spcPts val="308"/>
              </a:spcBef>
            </a:pPr>
            <a:r>
              <a:rPr lang="en-US" sz="1650" b="1" dirty="0" smtClean="0"/>
              <a:t>Recommendation of 2010 COV:  Use </a:t>
            </a:r>
            <a:r>
              <a:rPr lang="en-US" sz="1650" b="1" u="sng" dirty="0" smtClean="0"/>
              <a:t>comparative review panels</a:t>
            </a:r>
            <a:r>
              <a:rPr lang="en-US" sz="1650" b="1" dirty="0" smtClean="0"/>
              <a:t> on a regular basis;</a:t>
            </a:r>
          </a:p>
          <a:p>
            <a:pPr lvl="1">
              <a:spcBef>
                <a:spcPts val="308"/>
              </a:spcBef>
            </a:pPr>
            <a:r>
              <a:rPr lang="en-US" sz="1650" b="1" dirty="0"/>
              <a:t>a</a:t>
            </a:r>
            <a:r>
              <a:rPr lang="en-US" sz="1650" b="1" dirty="0" smtClean="0"/>
              <a:t>nd 2013 COV:  </a:t>
            </a:r>
            <a:r>
              <a:rPr lang="en-US" sz="1650" b="1" u="sng" dirty="0" smtClean="0"/>
              <a:t>Continue</a:t>
            </a:r>
            <a:r>
              <a:rPr lang="en-US" sz="1650" b="1" dirty="0" smtClean="0"/>
              <a:t> comparative reviews.  Augment with independent mail-in reviews.</a:t>
            </a:r>
          </a:p>
          <a:p>
            <a:pPr>
              <a:spcBef>
                <a:spcPts val="308"/>
              </a:spcBef>
              <a:buFont typeface="Wingdings" pitchFamily="2" charset="2"/>
              <a:buChar char="§"/>
            </a:pPr>
            <a:endParaRPr lang="en-US" sz="400" b="1" dirty="0" smtClean="0">
              <a:solidFill>
                <a:srgbClr val="008000"/>
              </a:solidFill>
            </a:endParaRPr>
          </a:p>
          <a:p>
            <a:pPr>
              <a:spcBef>
                <a:spcPts val="308"/>
              </a:spcBef>
              <a:buFont typeface="Wingdings" pitchFamily="2" charset="2"/>
              <a:buChar char="§"/>
            </a:pPr>
            <a:endParaRPr lang="en-US" sz="400" b="1" dirty="0" smtClean="0">
              <a:solidFill>
                <a:srgbClr val="008000"/>
              </a:solidFill>
            </a:endParaRPr>
          </a:p>
        </p:txBody>
      </p:sp>
      <p:cxnSp>
        <p:nvCxnSpPr>
          <p:cNvPr id="6" name="Straight Connector 5"/>
          <p:cNvCxnSpPr/>
          <p:nvPr/>
        </p:nvCxnSpPr>
        <p:spPr bwMode="auto">
          <a:xfrm>
            <a:off x="159391" y="6248400"/>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59993" y="5410200"/>
            <a:ext cx="7947679" cy="696448"/>
          </a:xfrm>
          <a:prstGeom prst="round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srgbClr val="FFFF00"/>
                </a:solidFill>
              </a:rPr>
              <a:t>Goal: </a:t>
            </a:r>
            <a:r>
              <a:rPr lang="en-US" b="1" dirty="0" smtClean="0">
                <a:solidFill>
                  <a:srgbClr val="FFFF00"/>
                </a:solidFill>
              </a:rPr>
              <a:t>  </a:t>
            </a:r>
            <a:r>
              <a:rPr lang="en-US" b="1" dirty="0">
                <a:solidFill>
                  <a:srgbClr val="FFFF00"/>
                </a:solidFill>
              </a:rPr>
              <a:t>improve overall quality and efficacy of the HEP research program by identifying the best proposals with highest scientific impact and </a:t>
            </a:r>
            <a:r>
              <a:rPr lang="en-US" b="1" dirty="0" smtClean="0">
                <a:solidFill>
                  <a:srgbClr val="FFFF00"/>
                </a:solidFill>
              </a:rPr>
              <a:t>potential</a:t>
            </a:r>
            <a:endParaRPr lang="en-US" b="1" dirty="0">
              <a:solidFill>
                <a:srgbClr val="FFFF00"/>
              </a:solidFill>
            </a:endParaRPr>
          </a:p>
        </p:txBody>
      </p:sp>
      <p:sp>
        <p:nvSpPr>
          <p:cNvPr id="13" name="Footer Placeholder 3"/>
          <p:cNvSpPr>
            <a:spLocks noGrp="1"/>
          </p:cNvSpPr>
          <p:nvPr>
            <p:ph type="ftr" sz="quarter" idx="12"/>
          </p:nvPr>
        </p:nvSpPr>
        <p:spPr>
          <a:xfrm>
            <a:off x="3124200" y="6357064"/>
            <a:ext cx="5257800" cy="365125"/>
          </a:xfrm>
        </p:spPr>
        <p:txBody>
          <a:bodyPr/>
          <a:lstStyle/>
          <a:p>
            <a:r>
              <a:rPr lang="nl-NL" dirty="0" smtClean="0">
                <a:solidFill>
                  <a:srgbClr val="0F6636"/>
                </a:solidFill>
              </a:rPr>
              <a:t>Detector R&amp;D -- DOE-HEP PI Meeting @ DPF 2017</a:t>
            </a:r>
            <a:endParaRPr lang="en-US" dirty="0">
              <a:solidFill>
                <a:srgbClr val="0F6636"/>
              </a:solidFill>
            </a:endParaRPr>
          </a:p>
        </p:txBody>
      </p:sp>
      <p:sp>
        <p:nvSpPr>
          <p:cNvPr id="3" name="Slide Number Placeholder 2"/>
          <p:cNvSpPr>
            <a:spLocks noGrp="1"/>
          </p:cNvSpPr>
          <p:nvPr>
            <p:ph type="sldNum" sz="quarter" idx="11"/>
          </p:nvPr>
        </p:nvSpPr>
        <p:spPr/>
        <p:txBody>
          <a:bodyPr/>
          <a:lstStyle/>
          <a:p>
            <a:fld id="{26CA2777-A89F-4130-B308-73BB65955918}" type="slidenum">
              <a:rPr lang="en-US" smtClean="0">
                <a:solidFill>
                  <a:srgbClr val="0F6636"/>
                </a:solidFill>
              </a:rPr>
              <a:pPr/>
              <a:t>37</a:t>
            </a:fld>
            <a:endParaRPr lang="en-US" dirty="0">
              <a:solidFill>
                <a:srgbClr val="0F6636"/>
              </a:solidFill>
            </a:endParaRPr>
          </a:p>
        </p:txBody>
      </p:sp>
    </p:spTree>
    <p:extLst>
      <p:ext uri="{BB962C8B-B14F-4D97-AF65-F5344CB8AC3E}">
        <p14:creationId xmlns:p14="http://schemas.microsoft.com/office/powerpoint/2010/main" val="1789906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199" cy="5457824"/>
          </a:xfrm>
        </p:spPr>
        <p:txBody>
          <a:bodyPr>
            <a:normAutofit fontScale="62500" lnSpcReduction="20000"/>
          </a:bodyPr>
          <a:lstStyle/>
          <a:p>
            <a:r>
              <a:rPr lang="en-US" dirty="0" smtClean="0"/>
              <a:t>Panel will evaluate RS efforts where support is requested in a proposal</a:t>
            </a:r>
          </a:p>
          <a:p>
            <a:r>
              <a:rPr lang="en-US" dirty="0" smtClean="0"/>
              <a:t>Guidance to PIs given in Q&amp;A of FAQ</a:t>
            </a:r>
          </a:p>
          <a:p>
            <a:pPr lvl="1"/>
            <a:r>
              <a:rPr lang="en-US" sz="2600" dirty="0" smtClean="0"/>
              <a:t>Requests to support RS dedicated full-time (and long-term) to operational and/or project activities for an experiment will not be supported by respective frontier research areas</a:t>
            </a:r>
          </a:p>
          <a:p>
            <a:pPr lvl="1"/>
            <a:r>
              <a:rPr lang="en-US" sz="2600" dirty="0" smtClean="0"/>
              <a:t>If RS conducting physics research-related activities, requests [scaled to % of time on such efforts] can be included</a:t>
            </a:r>
          </a:p>
          <a:p>
            <a:pPr lvl="2"/>
            <a:r>
              <a:rPr lang="en-US" sz="2200" dirty="0" smtClean="0"/>
              <a:t>Any final support will be </a:t>
            </a:r>
            <a:r>
              <a:rPr lang="en-US" sz="2200" b="1" dirty="0" smtClean="0"/>
              <a:t>based on the merit review</a:t>
            </a:r>
            <a:r>
              <a:rPr lang="en-US" sz="2200" dirty="0" smtClean="0"/>
              <a:t> process</a:t>
            </a:r>
          </a:p>
          <a:p>
            <a:r>
              <a:rPr lang="en-US" dirty="0" smtClean="0"/>
              <a:t>Common [past] reviewer comments that result in unfavorable merit reviews:</a:t>
            </a:r>
          </a:p>
          <a:p>
            <a:pPr lvl="1"/>
            <a:r>
              <a:rPr lang="en-US" dirty="0" smtClean="0"/>
              <a:t>“</a:t>
            </a:r>
            <a:r>
              <a:rPr lang="en-US" sz="2600" dirty="0" smtClean="0"/>
              <a:t>RS conducting scope of work typically commensurate at the postdoctoral-level…”</a:t>
            </a:r>
          </a:p>
          <a:p>
            <a:pPr lvl="1"/>
            <a:r>
              <a:rPr lang="en-US" sz="2600" dirty="0" smtClean="0"/>
              <a:t>“RS involved in long-term ops/project activities with minimum physics research efforts…”</a:t>
            </a:r>
          </a:p>
          <a:p>
            <a:pPr lvl="2"/>
            <a:r>
              <a:rPr lang="en-US" sz="2200" dirty="0" smtClean="0"/>
              <a:t>Such efforts may review well in the operation/project program but </a:t>
            </a:r>
            <a:r>
              <a:rPr lang="en-US" sz="2200" b="1" dirty="0" smtClean="0"/>
              <a:t>not in a review of the experimental research program</a:t>
            </a:r>
          </a:p>
          <a:p>
            <a:r>
              <a:rPr lang="en-US" dirty="0" smtClean="0"/>
              <a:t>What are “physics research-related activities?”</a:t>
            </a:r>
          </a:p>
          <a:p>
            <a:pPr lvl="1"/>
            <a:r>
              <a:rPr lang="en-US" sz="2600" dirty="0" smtClean="0"/>
              <a:t>Object reconstruction/algorithm development,  performance studies, data taking and analysis, and mentorship of students &amp; postdocs in these areas</a:t>
            </a:r>
          </a:p>
          <a:p>
            <a:pPr lvl="1"/>
            <a:r>
              <a:rPr lang="en-US" sz="2600" dirty="0" smtClean="0"/>
              <a:t>Scientific activities in support of detector/hardware design and development</a:t>
            </a:r>
          </a:p>
          <a:p>
            <a:r>
              <a:rPr lang="en-US" dirty="0" smtClean="0"/>
              <a:t>From the research program, cases become an issue when operations/projects become the dominant activity in the long-term</a:t>
            </a:r>
          </a:p>
          <a:p>
            <a:pPr lvl="1"/>
            <a:r>
              <a:rPr lang="en-US" sz="2600" dirty="0" smtClean="0"/>
              <a:t>A well-balanced portfolio that includes physics research-related activities is encouraged </a:t>
            </a:r>
          </a:p>
          <a:p>
            <a:pPr lvl="1"/>
            <a:r>
              <a:rPr lang="en-US" sz="2600" b="1" dirty="0" smtClean="0"/>
              <a:t>Important to narrate complete plans </a:t>
            </a:r>
            <a:r>
              <a:rPr lang="en-US" sz="2600" dirty="0" smtClean="0"/>
              <a:t>in 2-page “appendix narrative” + provide 1-page bio</a:t>
            </a:r>
          </a:p>
        </p:txBody>
      </p:sp>
      <p:sp>
        <p:nvSpPr>
          <p:cNvPr id="2" name="Title 1"/>
          <p:cNvSpPr>
            <a:spLocks noGrp="1"/>
          </p:cNvSpPr>
          <p:nvPr>
            <p:ph type="title"/>
          </p:nvPr>
        </p:nvSpPr>
        <p:spPr/>
        <p:txBody>
          <a:bodyPr/>
          <a:lstStyle/>
          <a:p>
            <a:r>
              <a:rPr lang="en-US" smtClean="0"/>
              <a:t>Research Scientists (RS)</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38</a:t>
            </a:fld>
            <a:endParaRPr lang="en-US">
              <a:solidFill>
                <a:srgbClr val="0F6636"/>
              </a:solidFill>
            </a:endParaRPr>
          </a:p>
        </p:txBody>
      </p:sp>
      <p:sp>
        <p:nvSpPr>
          <p:cNvPr id="8" name="Footer Placeholder 7"/>
          <p:cNvSpPr>
            <a:spLocks noGrp="1"/>
          </p:cNvSpPr>
          <p:nvPr>
            <p:ph type="ftr" sz="quarter" idx="12"/>
          </p:nvPr>
        </p:nvSpPr>
        <p:spPr/>
        <p:txBody>
          <a:bodyPr/>
          <a:lstStyle/>
          <a:p>
            <a:r>
              <a:rPr lang="nl-NL" smtClean="0">
                <a:solidFill>
                  <a:srgbClr val="0F6636"/>
                </a:solidFill>
              </a:rPr>
              <a:t>Detector R&amp;D -- DOE-HEP PI Meeting @ DPF 2017</a:t>
            </a:r>
            <a:endParaRPr lang="en-US">
              <a:solidFill>
                <a:srgbClr val="0F6636"/>
              </a:solidFill>
            </a:endParaRPr>
          </a:p>
        </p:txBody>
      </p:sp>
    </p:spTree>
    <p:extLst>
      <p:ext uri="{BB962C8B-B14F-4D97-AF65-F5344CB8AC3E}">
        <p14:creationId xmlns:p14="http://schemas.microsoft.com/office/powerpoint/2010/main" val="3723197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46" y="1014526"/>
            <a:ext cx="8982805" cy="5823126"/>
          </a:xfrm>
        </p:spPr>
        <p:txBody>
          <a:bodyPr>
            <a:noAutofit/>
          </a:bodyPr>
          <a:lstStyle/>
          <a:p>
            <a:pPr>
              <a:spcBef>
                <a:spcPts val="0"/>
              </a:spcBef>
              <a:buFont typeface="+mj-lt"/>
              <a:buAutoNum type="arabicParenR"/>
            </a:pPr>
            <a:r>
              <a:rPr lang="en-US" sz="1400" b="1" dirty="0" smtClean="0">
                <a:solidFill>
                  <a:schemeClr val="tx1"/>
                </a:solidFill>
                <a:latin typeface="Arial" pitchFamily="34" charset="0"/>
                <a:cs typeface="Arial" pitchFamily="34" charset="0"/>
              </a:rPr>
              <a:t>Scientific and/or Technical Merit of the Proposed Research</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100" b="1" i="1" dirty="0">
                <a:solidFill>
                  <a:srgbClr val="0070C0"/>
                </a:solidFill>
                <a:latin typeface="Arial" pitchFamily="34" charset="0"/>
                <a:cs typeface="Arial" pitchFamily="34" charset="0"/>
              </a:rPr>
              <a:t>e</a:t>
            </a:r>
            <a:r>
              <a:rPr lang="en-US" sz="1100" b="1" i="1" dirty="0" smtClean="0">
                <a:solidFill>
                  <a:srgbClr val="0070C0"/>
                </a:solidFill>
                <a:latin typeface="Arial" pitchFamily="34" charset="0"/>
                <a:cs typeface="Arial" pitchFamily="34" charset="0"/>
              </a:rPr>
              <a:t>.g.,</a:t>
            </a:r>
            <a:r>
              <a:rPr lang="en-US" sz="1100" b="1" dirty="0" smtClean="0">
                <a:solidFill>
                  <a:srgbClr val="0070C0"/>
                </a:solidFill>
                <a:latin typeface="Arial" pitchFamily="34" charset="0"/>
                <a:cs typeface="Arial" pitchFamily="34" charset="0"/>
              </a:rPr>
              <a:t> What is the scientific innovation of proposed effort?  </a:t>
            </a:r>
            <a:r>
              <a:rPr lang="en-US" sz="1100" b="1" dirty="0">
                <a:solidFill>
                  <a:srgbClr val="0070C0"/>
                </a:solidFill>
                <a:latin typeface="Arial" pitchFamily="34" charset="0"/>
                <a:cs typeface="Arial" pitchFamily="34" charset="0"/>
              </a:rPr>
              <a:t>W</a:t>
            </a:r>
            <a:r>
              <a:rPr lang="en-US" sz="1100" b="1" dirty="0" smtClean="0">
                <a:solidFill>
                  <a:srgbClr val="0070C0"/>
                </a:solidFill>
                <a:latin typeface="Arial" pitchFamily="34" charset="0"/>
                <a:cs typeface="Arial" pitchFamily="34" charset="0"/>
              </a:rPr>
              <a:t>hat is the likelihood of achieving valuable results?  </a:t>
            </a:r>
            <a:r>
              <a:rPr lang="en-US" sz="1100" b="1" dirty="0" smtClean="0">
                <a:solidFill>
                  <a:srgbClr val="FF0000"/>
                </a:solidFill>
                <a:latin typeface="Arial" pitchFamily="34" charset="0"/>
                <a:cs typeface="Arial" pitchFamily="34" charset="0"/>
              </a:rPr>
              <a:t>How might the results of the proposed research impact the direction, progress, and thinking in relevant scientific fields of research?  </a:t>
            </a:r>
            <a:r>
              <a:rPr lang="en-US" sz="1100" b="1" dirty="0" smtClean="0">
                <a:solidFill>
                  <a:srgbClr val="0070C0"/>
                </a:solidFill>
                <a:latin typeface="Arial" pitchFamily="34" charset="0"/>
                <a:cs typeface="Arial" pitchFamily="34" charset="0"/>
              </a:rPr>
              <a:t>How does the proposed work compare with other efforts in its field, both in terms of scientific and/or technical merit and originality? What </a:t>
            </a:r>
            <a:r>
              <a:rPr lang="en-US" sz="1100" b="1" dirty="0">
                <a:solidFill>
                  <a:srgbClr val="0070C0"/>
                </a:solidFill>
                <a:latin typeface="Arial" pitchFamily="34" charset="0"/>
                <a:cs typeface="Arial" pitchFamily="34" charset="0"/>
              </a:rPr>
              <a:t>is the merit of the proposed research, compared to other efforts within the same research area for a) applications submitted to this FOA and b) those in the overall HEP field? Is </a:t>
            </a:r>
            <a:r>
              <a:rPr lang="en-US" sz="1100" b="1" dirty="0" smtClean="0">
                <a:solidFill>
                  <a:srgbClr val="0070C0"/>
                </a:solidFill>
                <a:latin typeface="Arial" pitchFamily="34" charset="0"/>
                <a:cs typeface="Arial" pitchFamily="34" charset="0"/>
              </a:rPr>
              <a:t>the Data Management Plan suitable for the proposed research and to what extent does it support the validation of research results?  </a:t>
            </a:r>
            <a:r>
              <a:rPr lang="en-US" sz="1100" b="1" i="1" dirty="0" smtClean="0">
                <a:solidFill>
                  <a:srgbClr val="FF0000"/>
                </a:solidFill>
                <a:latin typeface="Arial" pitchFamily="34" charset="0"/>
                <a:cs typeface="Arial" pitchFamily="34" charset="0"/>
              </a:rPr>
              <a:t>Please comment individually on each senior investigator.</a:t>
            </a:r>
            <a:endParaRPr lang="en-US" sz="1100" b="1" dirty="0" smtClean="0">
              <a:solidFill>
                <a:srgbClr val="FF0000"/>
              </a:solidFill>
              <a:latin typeface="Arial" pitchFamily="34" charset="0"/>
              <a:cs typeface="Arial" pitchFamily="34" charset="0"/>
            </a:endParaRPr>
          </a:p>
          <a:p>
            <a:pPr>
              <a:spcBef>
                <a:spcPts val="200"/>
              </a:spcBef>
              <a:buFont typeface="+mj-lt"/>
              <a:buAutoNum type="arabicParenR"/>
            </a:pPr>
            <a:endParaRPr lang="en-US" sz="300" b="1" dirty="0" smtClean="0">
              <a:solidFill>
                <a:srgbClr val="002060"/>
              </a:solidFill>
              <a:latin typeface="Arial" pitchFamily="34" charset="0"/>
              <a:cs typeface="Arial" pitchFamily="34" charset="0"/>
            </a:endParaRPr>
          </a:p>
          <a:p>
            <a:pPr>
              <a:spcBef>
                <a:spcPts val="0"/>
              </a:spcBef>
              <a:buFont typeface="+mj-lt"/>
              <a:buAutoNum type="arabicParenR"/>
            </a:pPr>
            <a:r>
              <a:rPr lang="en-US" sz="1400" b="1" dirty="0" smtClean="0">
                <a:solidFill>
                  <a:schemeClr val="tx1"/>
                </a:solidFill>
                <a:latin typeface="Arial" pitchFamily="34" charset="0"/>
                <a:cs typeface="Arial" pitchFamily="34" charset="0"/>
              </a:rPr>
              <a:t>Appropriateness of the Proposed Method or Approach</a:t>
            </a:r>
            <a:r>
              <a:rPr lang="en-US" sz="1400" b="1" dirty="0" smtClean="0">
                <a:solidFill>
                  <a:srgbClr val="002060"/>
                </a:solidFill>
                <a:latin typeface="Arial" pitchFamily="34" charset="0"/>
                <a:cs typeface="Arial" pitchFamily="34" charset="0"/>
              </a:rPr>
              <a:t/>
            </a:r>
            <a:br>
              <a:rPr lang="en-US" sz="1400" b="1" dirty="0" smtClean="0">
                <a:solidFill>
                  <a:srgbClr val="002060"/>
                </a:solidFill>
                <a:latin typeface="Arial" pitchFamily="34" charset="0"/>
                <a:cs typeface="Arial" pitchFamily="34" charset="0"/>
              </a:rPr>
            </a:br>
            <a:r>
              <a:rPr lang="en-US" sz="1100" b="1" i="1" dirty="0">
                <a:solidFill>
                  <a:srgbClr val="0070C0"/>
                </a:solidFill>
                <a:latin typeface="Arial" pitchFamily="34" charset="0"/>
                <a:cs typeface="Arial" pitchFamily="34" charset="0"/>
              </a:rPr>
              <a:t>e</a:t>
            </a:r>
            <a:r>
              <a:rPr lang="en-US" sz="1100" b="1" i="1" dirty="0" smtClean="0">
                <a:solidFill>
                  <a:srgbClr val="0070C0"/>
                </a:solidFill>
                <a:latin typeface="Arial" pitchFamily="34" charset="0"/>
                <a:cs typeface="Arial" pitchFamily="34" charset="0"/>
              </a:rPr>
              <a:t>.g.,</a:t>
            </a:r>
            <a:r>
              <a:rPr lang="en-US" sz="1100" b="1" dirty="0" smtClean="0">
                <a:solidFill>
                  <a:srgbClr val="0070C0"/>
                </a:solidFill>
                <a:latin typeface="Arial" pitchFamily="34" charset="0"/>
                <a:cs typeface="Arial" pitchFamily="34" charset="0"/>
              </a:rPr>
              <a:t> </a:t>
            </a:r>
            <a:r>
              <a:rPr lang="en-US" sz="1100" b="1" dirty="0">
                <a:solidFill>
                  <a:srgbClr val="FF0000"/>
                </a:solidFill>
                <a:latin typeface="Arial" pitchFamily="34" charset="0"/>
                <a:cs typeface="Arial" pitchFamily="34" charset="0"/>
              </a:rPr>
              <a:t>H</a:t>
            </a:r>
            <a:r>
              <a:rPr lang="en-US" sz="1100" b="1" dirty="0" smtClean="0">
                <a:solidFill>
                  <a:srgbClr val="FF0000"/>
                </a:solidFill>
                <a:latin typeface="Arial" pitchFamily="34" charset="0"/>
                <a:cs typeface="Arial" pitchFamily="34" charset="0"/>
              </a:rPr>
              <a:t>ow logical and feasible is the research approach of each senior investigator?  Does the proposed research employ innovative concepts or methods?</a:t>
            </a:r>
            <a:r>
              <a:rPr lang="en-US" sz="1100" b="1" dirty="0" smtClean="0">
                <a:solidFill>
                  <a:schemeClr val="accent2"/>
                </a:solidFill>
                <a:latin typeface="Arial" pitchFamily="34" charset="0"/>
                <a:cs typeface="Arial" pitchFamily="34" charset="0"/>
              </a:rPr>
              <a:t>  </a:t>
            </a:r>
            <a:r>
              <a:rPr lang="en-US" sz="1100" b="1" dirty="0" smtClean="0">
                <a:solidFill>
                  <a:srgbClr val="0070C0"/>
                </a:solidFill>
                <a:latin typeface="Arial" pitchFamily="34" charset="0"/>
                <a:cs typeface="Arial" pitchFamily="34" charset="0"/>
              </a:rPr>
              <a:t>Are the conceptual framework, methods, and analyses well justified, adequately developed, and likely to lead to scientifically valid conclusions?  Does the applicant recognize significant potential problems and consider alternative strategies?</a:t>
            </a:r>
          </a:p>
          <a:p>
            <a:pPr>
              <a:spcBef>
                <a:spcPts val="0"/>
              </a:spcBef>
              <a:buFont typeface="+mj-lt"/>
              <a:buAutoNum type="arabicParenR"/>
            </a:pPr>
            <a:endParaRPr lang="en-US" sz="400" b="1" dirty="0" smtClean="0">
              <a:latin typeface="Arial" pitchFamily="34" charset="0"/>
              <a:cs typeface="Arial" pitchFamily="34" charset="0"/>
            </a:endParaRPr>
          </a:p>
          <a:p>
            <a:pPr>
              <a:spcBef>
                <a:spcPts val="0"/>
              </a:spcBef>
              <a:buFont typeface="+mj-lt"/>
              <a:buAutoNum type="arabicParenR"/>
            </a:pPr>
            <a:r>
              <a:rPr lang="en-US" sz="1400" b="1" dirty="0" smtClean="0">
                <a:solidFill>
                  <a:schemeClr val="tx1"/>
                </a:solidFill>
                <a:latin typeface="Arial" pitchFamily="34" charset="0"/>
                <a:cs typeface="Arial" pitchFamily="34" charset="0"/>
              </a:rPr>
              <a:t>Competency of Research Team and Adequacy of Available Resources</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100" b="1" i="1" dirty="0">
                <a:solidFill>
                  <a:srgbClr val="0070C0"/>
                </a:solidFill>
                <a:latin typeface="Arial" pitchFamily="34" charset="0"/>
                <a:cs typeface="Arial" pitchFamily="34" charset="0"/>
              </a:rPr>
              <a:t>e</a:t>
            </a:r>
            <a:r>
              <a:rPr lang="en-US" sz="1100" b="1" i="1" dirty="0" smtClean="0">
                <a:solidFill>
                  <a:srgbClr val="0070C0"/>
                </a:solidFill>
                <a:latin typeface="Arial" pitchFamily="34" charset="0"/>
                <a:cs typeface="Arial" pitchFamily="34" charset="0"/>
              </a:rPr>
              <a:t>.g.,</a:t>
            </a:r>
            <a:r>
              <a:rPr lang="en-US" sz="1100" b="1" dirty="0" smtClean="0">
                <a:solidFill>
                  <a:srgbClr val="0070C0"/>
                </a:solidFill>
                <a:latin typeface="Arial" pitchFamily="34" charset="0"/>
                <a:cs typeface="Arial" pitchFamily="34" charset="0"/>
              </a:rPr>
              <a:t> What is the past performance of each senior investigator?  </a:t>
            </a:r>
            <a:r>
              <a:rPr lang="en-US" sz="1100" b="1" dirty="0" smtClean="0">
                <a:solidFill>
                  <a:srgbClr val="FF0000"/>
                </a:solidFill>
                <a:latin typeface="Arial" pitchFamily="34" charset="0"/>
                <a:cs typeface="Arial" pitchFamily="34" charset="0"/>
              </a:rPr>
              <a:t>How well qualified is each senior investigator and their team, and what is the likelihood of success in carrying out the proposed research?  </a:t>
            </a:r>
            <a:r>
              <a:rPr lang="en-US" sz="1100" b="1" dirty="0" smtClean="0">
                <a:solidFill>
                  <a:srgbClr val="0070C0"/>
                </a:solidFill>
                <a:latin typeface="Arial" pitchFamily="34" charset="0"/>
                <a:cs typeface="Arial" pitchFamily="34" charset="0"/>
              </a:rPr>
              <a:t>Are the research environment and facilities adequate for performing the research? Are PIs or any members of the group leaders on proposed effort(s) and/or potential future leaders in the field?  Does the proposed work take advantage of unique facilities and capabilities? Are </a:t>
            </a:r>
            <a:r>
              <a:rPr lang="en-US" sz="1100" b="1" dirty="0">
                <a:solidFill>
                  <a:srgbClr val="0070C0"/>
                </a:solidFill>
                <a:latin typeface="Arial" pitchFamily="34" charset="0"/>
                <a:cs typeface="Arial" pitchFamily="34" charset="0"/>
              </a:rPr>
              <a:t>any proposed plans for recruiting any additional scientific and/or technical personnel including new senior staff, students and postdocs reasonable, justified, and appropriate? For </a:t>
            </a:r>
            <a:r>
              <a:rPr lang="en-US" sz="1100" b="1" dirty="0" smtClean="0">
                <a:solidFill>
                  <a:srgbClr val="0070C0"/>
                </a:solidFill>
                <a:latin typeface="Arial" pitchFamily="34" charset="0"/>
                <a:cs typeface="Arial" pitchFamily="34" charset="0"/>
              </a:rPr>
              <a:t>PIs proposing work across multiple research thrusts, are the plans for such cross-cutting efforts reasonably developed and will the proposed activities have impact?</a:t>
            </a:r>
          </a:p>
          <a:p>
            <a:pPr marL="228600" indent="-228600">
              <a:spcBef>
                <a:spcPts val="200"/>
              </a:spcBef>
              <a:buFont typeface="+mj-lt"/>
              <a:buAutoNum type="arabicParenR"/>
            </a:pPr>
            <a:endParaRPr lang="en-US" sz="400" b="1" dirty="0" smtClean="0">
              <a:solidFill>
                <a:srgbClr val="002060"/>
              </a:solidFill>
              <a:latin typeface="Arial" pitchFamily="34" charset="0"/>
              <a:cs typeface="Arial" pitchFamily="34" charset="0"/>
            </a:endParaRPr>
          </a:p>
          <a:p>
            <a:pPr>
              <a:spcBef>
                <a:spcPts val="0"/>
              </a:spcBef>
              <a:buFont typeface="+mj-lt"/>
              <a:buAutoNum type="arabicParenR"/>
            </a:pPr>
            <a:r>
              <a:rPr lang="en-US" sz="1400" b="1" dirty="0" smtClean="0">
                <a:solidFill>
                  <a:schemeClr val="tx1"/>
                </a:solidFill>
                <a:latin typeface="Arial" pitchFamily="34" charset="0"/>
                <a:cs typeface="Arial" pitchFamily="34" charset="0"/>
              </a:rPr>
              <a:t>Reasonableness and Appropriateness of the Proposed Budget</a:t>
            </a:r>
            <a:r>
              <a:rPr lang="en-US" sz="1400" b="1" dirty="0" smtClean="0">
                <a:solidFill>
                  <a:srgbClr val="7030A0"/>
                </a:solidFill>
                <a:latin typeface="Arial" pitchFamily="34" charset="0"/>
                <a:cs typeface="Arial" pitchFamily="34" charset="0"/>
              </a:rPr>
              <a:t/>
            </a:r>
            <a:br>
              <a:rPr lang="en-US" sz="1400" b="1" dirty="0" smtClean="0">
                <a:solidFill>
                  <a:srgbClr val="7030A0"/>
                </a:solidFill>
                <a:latin typeface="Arial" pitchFamily="34" charset="0"/>
                <a:cs typeface="Arial" pitchFamily="34" charset="0"/>
              </a:rPr>
            </a:br>
            <a:r>
              <a:rPr lang="en-US" sz="1100" b="1" i="1" dirty="0" smtClean="0">
                <a:solidFill>
                  <a:srgbClr val="0070C0"/>
                </a:solidFill>
                <a:latin typeface="Arial" pitchFamily="34" charset="0"/>
                <a:cs typeface="Arial" pitchFamily="34" charset="0"/>
              </a:rPr>
              <a:t>e.g</a:t>
            </a:r>
            <a:r>
              <a:rPr lang="en-US" sz="1100" b="1" i="1" dirty="0">
                <a:solidFill>
                  <a:srgbClr val="0070C0"/>
                </a:solidFill>
                <a:latin typeface="Arial" pitchFamily="34" charset="0"/>
                <a:cs typeface="Arial" pitchFamily="34" charset="0"/>
              </a:rPr>
              <a:t>.,</a:t>
            </a:r>
            <a:r>
              <a:rPr lang="en-US" sz="1100" b="1" dirty="0">
                <a:solidFill>
                  <a:srgbClr val="0070C0"/>
                </a:solidFill>
                <a:latin typeface="Arial" pitchFamily="34" charset="0"/>
                <a:cs typeface="Arial" pitchFamily="34" charset="0"/>
              </a:rPr>
              <a:t> </a:t>
            </a:r>
            <a:r>
              <a:rPr lang="en-US" sz="1100" b="1" dirty="0" smtClean="0">
                <a:solidFill>
                  <a:srgbClr val="0070C0"/>
                </a:solidFill>
                <a:latin typeface="Arial" pitchFamily="34" charset="0"/>
                <a:cs typeface="Arial" pitchFamily="34" charset="0"/>
              </a:rPr>
              <a:t>Are the proposed budget and staffing levels adequate to carry out the proposed work (scope)? Are all travel, student costs, and other ancillary expenses adequately estimated and justified?  </a:t>
            </a:r>
            <a:r>
              <a:rPr lang="en-US" sz="1100" b="1" dirty="0" smtClean="0">
                <a:solidFill>
                  <a:srgbClr val="FF0000"/>
                </a:solidFill>
                <a:latin typeface="Arial" pitchFamily="34" charset="0"/>
                <a:cs typeface="Arial" pitchFamily="34" charset="0"/>
              </a:rPr>
              <a:t>Is the budget reasonable, appropriate for the scope?</a:t>
            </a:r>
          </a:p>
          <a:p>
            <a:pPr marL="228600" indent="-228600">
              <a:spcBef>
                <a:spcPts val="200"/>
              </a:spcBef>
              <a:buFont typeface="+mj-lt"/>
              <a:buAutoNum type="arabicParenR"/>
            </a:pPr>
            <a:endParaRPr lang="en-US" sz="500" b="1" dirty="0" smtClean="0">
              <a:latin typeface="Arial" pitchFamily="34" charset="0"/>
              <a:cs typeface="Arial" pitchFamily="34" charset="0"/>
            </a:endParaRPr>
          </a:p>
          <a:p>
            <a:pPr>
              <a:spcBef>
                <a:spcPts val="0"/>
              </a:spcBef>
              <a:buFont typeface="+mj-lt"/>
              <a:buAutoNum type="arabicParenR"/>
            </a:pPr>
            <a:r>
              <a:rPr lang="en-US" sz="1400" b="1" dirty="0" smtClean="0">
                <a:solidFill>
                  <a:schemeClr val="tx1"/>
                </a:solidFill>
                <a:latin typeface="Arial" pitchFamily="34" charset="0"/>
                <a:cs typeface="Arial" pitchFamily="34" charset="0"/>
              </a:rPr>
              <a:t>Relevance to the mission of the DOE Office of High Energy Physics (HEP) program</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100" b="1" i="1" dirty="0">
                <a:solidFill>
                  <a:srgbClr val="0070C0"/>
                </a:solidFill>
                <a:latin typeface="Arial" pitchFamily="34" charset="0"/>
                <a:cs typeface="Arial" pitchFamily="34" charset="0"/>
              </a:rPr>
              <a:t>e</a:t>
            </a:r>
            <a:r>
              <a:rPr lang="en-US" sz="1100" b="1" i="1" dirty="0" smtClean="0">
                <a:solidFill>
                  <a:srgbClr val="0070C0"/>
                </a:solidFill>
                <a:latin typeface="Arial" pitchFamily="34" charset="0"/>
                <a:cs typeface="Arial" pitchFamily="34" charset="0"/>
              </a:rPr>
              <a:t>.g</a:t>
            </a:r>
            <a:r>
              <a:rPr lang="en-US" sz="1100" b="1" i="1" dirty="0">
                <a:solidFill>
                  <a:srgbClr val="0070C0"/>
                </a:solidFill>
                <a:latin typeface="Arial" pitchFamily="34" charset="0"/>
                <a:cs typeface="Arial" pitchFamily="34" charset="0"/>
              </a:rPr>
              <a:t>.,</a:t>
            </a:r>
            <a:r>
              <a:rPr lang="en-US" sz="1100" b="1" dirty="0">
                <a:solidFill>
                  <a:srgbClr val="0070C0"/>
                </a:solidFill>
                <a:latin typeface="Arial" pitchFamily="34" charset="0"/>
                <a:cs typeface="Arial" pitchFamily="34" charset="0"/>
              </a:rPr>
              <a:t> How </a:t>
            </a:r>
            <a:r>
              <a:rPr lang="en-US" sz="1100" b="1" dirty="0" smtClean="0">
                <a:solidFill>
                  <a:srgbClr val="0070C0"/>
                </a:solidFill>
                <a:latin typeface="Arial" pitchFamily="34" charset="0"/>
                <a:cs typeface="Arial" pitchFamily="34" charset="0"/>
              </a:rPr>
              <a:t>does the proposed research of each senior investigator contribute to the mission, science goals and programmatic priorities of the subprogram in which the application is being evaluated?  Is it consistent with HEP’s overall priorities and strategic plan? For PIs proposing to work and/or transition across multiple research thrusts during the project period, will their overall efforts add value in the broader context of HEP program goals?  </a:t>
            </a:r>
            <a:r>
              <a:rPr lang="en-US" sz="1100" b="1" dirty="0" smtClean="0">
                <a:solidFill>
                  <a:srgbClr val="FF0000"/>
                </a:solidFill>
                <a:latin typeface="Arial" pitchFamily="34" charset="0"/>
                <a:cs typeface="Arial" pitchFamily="34" charset="0"/>
              </a:rPr>
              <a:t>How likely is the research to impact the mission or direction of the overall HEP program? </a:t>
            </a:r>
            <a:endParaRPr lang="en-US" sz="1100" dirty="0" smtClean="0">
              <a:solidFill>
                <a:srgbClr val="FF0000"/>
              </a:solidFill>
              <a:latin typeface="Arial" pitchFamily="34" charset="0"/>
              <a:cs typeface="Arial" pitchFamily="34" charset="0"/>
            </a:endParaRPr>
          </a:p>
        </p:txBody>
      </p:sp>
      <p:sp>
        <p:nvSpPr>
          <p:cNvPr id="2" name="Title 1"/>
          <p:cNvSpPr>
            <a:spLocks noGrp="1"/>
          </p:cNvSpPr>
          <p:nvPr>
            <p:ph type="title"/>
          </p:nvPr>
        </p:nvSpPr>
        <p:spPr>
          <a:xfrm>
            <a:off x="457200" y="6196"/>
            <a:ext cx="8229600" cy="609600"/>
          </a:xfrm>
        </p:spPr>
        <p:txBody>
          <a:bodyPr>
            <a:noAutofit/>
          </a:bodyPr>
          <a:lstStyle/>
          <a:p>
            <a:r>
              <a:rPr lang="en-US" sz="3600" b="1" dirty="0" smtClean="0">
                <a:solidFill>
                  <a:srgbClr val="146737"/>
                </a:solidFill>
                <a:effectLst>
                  <a:outerShdw blurRad="38100" dist="38100" dir="2700000" algn="tl">
                    <a:srgbClr val="000000">
                      <a:alpha val="43137"/>
                    </a:srgbClr>
                  </a:outerShdw>
                </a:effectLst>
                <a:latin typeface="Calibri" panose="020F0502020204030204" pitchFamily="34" charset="0"/>
              </a:rPr>
              <a:t>Comparative Merit Review Criteria</a:t>
            </a:r>
            <a:endParaRPr lang="en-US" sz="3600" b="1" dirty="0">
              <a:solidFill>
                <a:srgbClr val="146737"/>
              </a:solidFill>
              <a:effectLst>
                <a:outerShdw blurRad="38100" dist="38100" dir="2700000" algn="tl">
                  <a:srgbClr val="000000">
                    <a:alpha val="43137"/>
                  </a:srgbClr>
                </a:outerShdw>
              </a:effectLst>
              <a:latin typeface="Calibri" panose="020F0502020204030204" pitchFamily="34" charset="0"/>
            </a:endParaRPr>
          </a:p>
        </p:txBody>
      </p:sp>
      <p:sp>
        <p:nvSpPr>
          <p:cNvPr id="6" name="Slide Number Placeholder 5"/>
          <p:cNvSpPr>
            <a:spLocks noGrp="1"/>
          </p:cNvSpPr>
          <p:nvPr>
            <p:ph type="sldNum" sz="quarter" idx="11"/>
          </p:nvPr>
        </p:nvSpPr>
        <p:spPr>
          <a:xfrm>
            <a:off x="8534400" y="6400800"/>
            <a:ext cx="381000" cy="365125"/>
          </a:xfrm>
        </p:spPr>
        <p:txBody>
          <a:bodyPr/>
          <a:lstStyle/>
          <a:p>
            <a:fld id="{2E8A42B4-63F8-3749-8A9F-29B7B746D444}" type="slidenum">
              <a:rPr lang="en-US" smtClean="0">
                <a:solidFill>
                  <a:srgbClr val="146737"/>
                </a:solidFill>
              </a:rPr>
              <a:pPr/>
              <a:t>39</a:t>
            </a:fld>
            <a:endParaRPr lang="en-US" dirty="0">
              <a:solidFill>
                <a:srgbClr val="146737"/>
              </a:solidFill>
            </a:endParaRPr>
          </a:p>
        </p:txBody>
      </p:sp>
      <p:sp>
        <p:nvSpPr>
          <p:cNvPr id="8" name="Footer Placeholder 7"/>
          <p:cNvSpPr>
            <a:spLocks noGrp="1"/>
          </p:cNvSpPr>
          <p:nvPr>
            <p:ph type="ftr" sz="quarter" idx="12"/>
          </p:nvPr>
        </p:nvSpPr>
        <p:spPr>
          <a:xfrm>
            <a:off x="3124200" y="6400800"/>
            <a:ext cx="5410200" cy="365125"/>
          </a:xfrm>
        </p:spPr>
        <p:txBody>
          <a:bodyPr/>
          <a:lstStyle/>
          <a:p>
            <a:pPr algn="r"/>
            <a:r>
              <a:rPr lang="nl-NL" dirty="0" smtClean="0">
                <a:solidFill>
                  <a:srgbClr val="146737"/>
                </a:solidFill>
              </a:rPr>
              <a:t>Detector R&amp;D -- DOE-HEP PI Meeting @ DPF 2017</a:t>
            </a:r>
            <a:endParaRPr lang="en-US" dirty="0">
              <a:solidFill>
                <a:srgbClr val="146737"/>
              </a:solidFill>
            </a:endParaRPr>
          </a:p>
        </p:txBody>
      </p:sp>
      <p:sp>
        <p:nvSpPr>
          <p:cNvPr id="4" name="TextBox 3"/>
          <p:cNvSpPr txBox="1"/>
          <p:nvPr/>
        </p:nvSpPr>
        <p:spPr>
          <a:xfrm>
            <a:off x="55853" y="660292"/>
            <a:ext cx="8404673" cy="307777"/>
          </a:xfrm>
          <a:prstGeom prst="rect">
            <a:avLst/>
          </a:prstGeom>
          <a:noFill/>
        </p:spPr>
        <p:txBody>
          <a:bodyPr wrap="none" rtlCol="0">
            <a:spAutoFit/>
          </a:bodyPr>
          <a:lstStyle/>
          <a:p>
            <a:pPr defTabSz="457200"/>
            <a:r>
              <a:rPr lang="en-US" sz="1400" b="1" i="1" dirty="0">
                <a:solidFill>
                  <a:prstClr val="black"/>
                </a:solidFill>
              </a:rPr>
              <a:t>[</a:t>
            </a:r>
            <a:r>
              <a:rPr lang="en-US" sz="1400" b="1" i="1" dirty="0" smtClean="0">
                <a:solidFill>
                  <a:prstClr val="black"/>
                </a:solidFill>
              </a:rPr>
              <a:t>Sub-questions are provided in Section V of FOA and to merit reviewers/panel to evaluate proposal and PI(s)</a:t>
            </a:r>
            <a:r>
              <a:rPr lang="en-US" sz="1400" b="1" i="1" dirty="0">
                <a:solidFill>
                  <a:prstClr val="black"/>
                </a:solidFill>
              </a:rPr>
              <a:t>]</a:t>
            </a:r>
          </a:p>
        </p:txBody>
      </p:sp>
    </p:spTree>
    <p:extLst>
      <p:ext uri="{BB962C8B-B14F-4D97-AF65-F5344CB8AC3E}">
        <p14:creationId xmlns:p14="http://schemas.microsoft.com/office/powerpoint/2010/main" val="2741632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199" cy="5534024"/>
          </a:xfrm>
        </p:spPr>
        <p:txBody>
          <a:bodyPr>
            <a:normAutofit fontScale="92500" lnSpcReduction="10000"/>
          </a:bodyPr>
          <a:lstStyle/>
          <a:p>
            <a:pPr>
              <a:buClr>
                <a:schemeClr val="accent1"/>
              </a:buClr>
            </a:pPr>
            <a:r>
              <a:rPr lang="en-US" dirty="0" smtClean="0">
                <a:solidFill>
                  <a:srgbClr val="0070C0"/>
                </a:solidFill>
              </a:rPr>
              <a:t>Science drivers </a:t>
            </a:r>
            <a:r>
              <a:rPr lang="en-US" dirty="0" smtClean="0"/>
              <a:t>identify the scientific motivation</a:t>
            </a:r>
          </a:p>
          <a:p>
            <a:pPr>
              <a:buClr>
                <a:schemeClr val="accent1"/>
              </a:buClr>
            </a:pPr>
            <a:r>
              <a:rPr lang="en-US" dirty="0" smtClean="0">
                <a:solidFill>
                  <a:srgbClr val="0070C0"/>
                </a:solidFill>
              </a:rPr>
              <a:t>Research Frontiers </a:t>
            </a:r>
            <a:r>
              <a:rPr lang="en-US" dirty="0" smtClean="0"/>
              <a:t>are useful categorization of experimental techniques and serve as the basis of the budget process</a:t>
            </a:r>
          </a:p>
          <a:p>
            <a:r>
              <a:rPr lang="en-US" dirty="0" smtClean="0"/>
              <a:t>Research Frontiers are</a:t>
            </a:r>
            <a:br>
              <a:rPr lang="en-US" dirty="0" smtClean="0"/>
            </a:br>
            <a:r>
              <a:rPr lang="en-US" dirty="0" smtClean="0"/>
              <a:t>complementary</a:t>
            </a:r>
          </a:p>
          <a:p>
            <a:pPr lvl="1"/>
            <a:r>
              <a:rPr lang="en-US" dirty="0" smtClean="0"/>
              <a:t>No one Frontier addresses</a:t>
            </a:r>
            <a:br>
              <a:rPr lang="en-US" dirty="0" smtClean="0"/>
            </a:br>
            <a:r>
              <a:rPr lang="en-US" dirty="0" smtClean="0"/>
              <a:t>all science drivers</a:t>
            </a:r>
          </a:p>
          <a:p>
            <a:pPr lvl="1"/>
            <a:r>
              <a:rPr lang="en-US" dirty="0" smtClean="0"/>
              <a:t>Each Frontier provides</a:t>
            </a:r>
            <a:r>
              <a:rPr lang="en-US" dirty="0"/>
              <a:t> </a:t>
            </a:r>
            <a:r>
              <a:rPr lang="en-US" dirty="0" smtClean="0"/>
              <a:t>a</a:t>
            </a:r>
            <a:br>
              <a:rPr lang="en-US" dirty="0" smtClean="0"/>
            </a:br>
            <a:r>
              <a:rPr lang="en-US" dirty="0" smtClean="0"/>
              <a:t>different approach to</a:t>
            </a:r>
            <a:br>
              <a:rPr lang="en-US" dirty="0" smtClean="0"/>
            </a:br>
            <a:r>
              <a:rPr lang="en-US" dirty="0" smtClean="0"/>
              <a:t>address science driver</a:t>
            </a:r>
          </a:p>
          <a:p>
            <a:pPr lvl="1"/>
            <a:r>
              <a:rPr lang="en-US" dirty="0" smtClean="0"/>
              <a:t>Enables cross-checking</a:t>
            </a:r>
            <a:br>
              <a:rPr lang="en-US" dirty="0" smtClean="0"/>
            </a:br>
            <a:r>
              <a:rPr lang="en-US" dirty="0" smtClean="0"/>
              <a:t>scientific results</a:t>
            </a:r>
          </a:p>
          <a:p>
            <a:r>
              <a:rPr lang="en-US" dirty="0" smtClean="0"/>
              <a:t>Detector R&amp;D Program                                                                         supports research in all                                                                              three</a:t>
            </a:r>
            <a:r>
              <a:rPr lang="en-US" dirty="0"/>
              <a:t> </a:t>
            </a:r>
            <a:r>
              <a:rPr lang="en-US" dirty="0" smtClean="0"/>
              <a:t>Frontiers</a:t>
            </a:r>
          </a:p>
        </p:txBody>
      </p:sp>
      <p:sp>
        <p:nvSpPr>
          <p:cNvPr id="6" name="Title 5"/>
          <p:cNvSpPr>
            <a:spLocks noGrp="1"/>
          </p:cNvSpPr>
          <p:nvPr>
            <p:ph type="title"/>
          </p:nvPr>
        </p:nvSpPr>
        <p:spPr/>
        <p:txBody>
          <a:bodyPr/>
          <a:lstStyle/>
          <a:p>
            <a:r>
              <a:rPr lang="en-US" smtClean="0"/>
              <a:t>Enabling the Next Discovery</a:t>
            </a:r>
            <a:endParaRPr lang="en-US" dirty="0"/>
          </a:p>
        </p:txBody>
      </p:sp>
      <p:sp>
        <p:nvSpPr>
          <p:cNvPr id="8" name="Slide Number Placeholder 7"/>
          <p:cNvSpPr>
            <a:spLocks noGrp="1"/>
          </p:cNvSpPr>
          <p:nvPr>
            <p:ph type="sldNum" sz="quarter" idx="11"/>
          </p:nvPr>
        </p:nvSpPr>
        <p:spPr/>
        <p:txBody>
          <a:bodyPr/>
          <a:lstStyle/>
          <a:p>
            <a:fld id="{26CA2777-A89F-4130-B308-73BB65955918}" type="slidenum">
              <a:rPr lang="en-US" smtClean="0"/>
              <a:pPr/>
              <a:t>4</a:t>
            </a:fld>
            <a:endParaRPr lang="en-US" dirty="0"/>
          </a:p>
        </p:txBody>
      </p:sp>
      <p:sp>
        <p:nvSpPr>
          <p:cNvPr id="4" name="Footer Placeholder 3"/>
          <p:cNvSpPr>
            <a:spLocks noGrp="1"/>
          </p:cNvSpPr>
          <p:nvPr>
            <p:ph type="ftr" sz="quarter" idx="12"/>
          </p:nvPr>
        </p:nvSpPr>
        <p:spPr/>
        <p:txBody>
          <a:bodyPr/>
          <a:lstStyle/>
          <a:p>
            <a:r>
              <a:rPr lang="nl-NL" smtClean="0"/>
              <a:t>Detector R&amp;D -- DOE-HEP PI Meeting @ DPF 2017</a:t>
            </a:r>
            <a:endParaRPr lang="en-US" dirty="0"/>
          </a:p>
        </p:txBody>
      </p:sp>
      <p:grpSp>
        <p:nvGrpSpPr>
          <p:cNvPr id="3" name="Group 2"/>
          <p:cNvGrpSpPr/>
          <p:nvPr/>
        </p:nvGrpSpPr>
        <p:grpSpPr>
          <a:xfrm>
            <a:off x="4305413" y="2273095"/>
            <a:ext cx="4768715" cy="3896449"/>
            <a:chOff x="1525759" y="2068416"/>
            <a:chExt cx="6092483" cy="4730203"/>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759" y="2068416"/>
              <a:ext cx="6092483" cy="4730203"/>
            </a:xfrm>
            <a:prstGeom prst="rect">
              <a:avLst/>
            </a:prstGeom>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545" b="98182" l="1020" r="97959"/>
                      </a14:imgEffect>
                    </a14:imgLayer>
                  </a14:imgProps>
                </a:ext>
                <a:ext uri="{28A0092B-C50C-407E-A947-70E740481C1C}">
                  <a14:useLocalDpi xmlns:a14="http://schemas.microsoft.com/office/drawing/2010/main" val="0"/>
                </a:ext>
              </a:extLst>
            </a:blip>
            <a:srcRect/>
            <a:stretch/>
          </p:blipFill>
          <p:spPr>
            <a:xfrm>
              <a:off x="6058381" y="4653371"/>
              <a:ext cx="519858" cy="556182"/>
            </a:xfrm>
            <a:prstGeom prst="rect">
              <a:avLst/>
            </a:prstGeom>
          </p:spPr>
        </p:pic>
      </p:grpSp>
    </p:spTree>
    <p:extLst>
      <p:ext uri="{BB962C8B-B14F-4D97-AF65-F5344CB8AC3E}">
        <p14:creationId xmlns:p14="http://schemas.microsoft.com/office/powerpoint/2010/main" val="2741887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20" y="759069"/>
            <a:ext cx="8924188" cy="5336931"/>
          </a:xfrm>
        </p:spPr>
        <p:txBody>
          <a:bodyPr>
            <a:noAutofit/>
          </a:bodyPr>
          <a:lstStyle/>
          <a:p>
            <a:pPr>
              <a:buFont typeface="Wingdings" pitchFamily="2" charset="2"/>
              <a:buChar char="§"/>
            </a:pPr>
            <a:r>
              <a:rPr lang="en-US" sz="2000" b="1" dirty="0" smtClean="0">
                <a:solidFill>
                  <a:srgbClr val="146737"/>
                </a:solidFill>
              </a:rPr>
              <a:t>Generally very useful to have head-to-head reviews of PIs working in similar areas, particularly for large grants</a:t>
            </a:r>
          </a:p>
          <a:p>
            <a:pPr lvl="1">
              <a:buFont typeface="Wingdings" panose="05000000000000000000" pitchFamily="2" charset="2"/>
              <a:buChar char="Ø"/>
            </a:pPr>
            <a:r>
              <a:rPr lang="en-US" sz="1800" b="1" dirty="0"/>
              <a:t>D</a:t>
            </a:r>
            <a:r>
              <a:rPr lang="en-US" sz="1800" b="1" dirty="0" smtClean="0"/>
              <a:t>iscussion of relative strengths and weaknesses of individual proposals and PIs</a:t>
            </a:r>
          </a:p>
          <a:p>
            <a:pPr>
              <a:buFont typeface="Wingdings" pitchFamily="2" charset="2"/>
              <a:buChar char="§"/>
            </a:pPr>
            <a:r>
              <a:rPr lang="en-US" sz="2000" b="1" dirty="0" smtClean="0">
                <a:solidFill>
                  <a:srgbClr val="146737"/>
                </a:solidFill>
              </a:rPr>
              <a:t>Many factors weigh into final funding decisions</a:t>
            </a:r>
          </a:p>
          <a:p>
            <a:pPr lvl="1">
              <a:buFont typeface="Wingdings" panose="05000000000000000000" pitchFamily="2" charset="2"/>
              <a:buChar char="Ø"/>
            </a:pPr>
            <a:r>
              <a:rPr lang="en-US" sz="1800" b="1" dirty="0" smtClean="0"/>
              <a:t>Compelling research proposal for next </a:t>
            </a:r>
            <a:r>
              <a:rPr lang="en-US" sz="1800" b="1" dirty="0" smtClean="0">
                <a:latin typeface="Arial" pitchFamily="34" charset="0"/>
                <a:cs typeface="Arial" pitchFamily="34" charset="0"/>
              </a:rPr>
              <a:t>~</a:t>
            </a:r>
            <a:r>
              <a:rPr lang="en-US" sz="1800" b="1" dirty="0" smtClean="0"/>
              <a:t>3 years</a:t>
            </a:r>
          </a:p>
          <a:p>
            <a:pPr lvl="2">
              <a:buClr>
                <a:srgbClr val="008000"/>
              </a:buClr>
              <a:buFont typeface="Wingdings" pitchFamily="2" charset="2"/>
              <a:buChar char=""/>
            </a:pPr>
            <a:r>
              <a:rPr lang="en-US" sz="1800" b="1" dirty="0" smtClean="0">
                <a:solidFill>
                  <a:schemeClr val="accent1"/>
                </a:solidFill>
              </a:rPr>
              <a:t>   </a:t>
            </a:r>
            <a:r>
              <a:rPr lang="en-US" sz="1800" b="1" dirty="0" smtClean="0">
                <a:solidFill>
                  <a:srgbClr val="0070C0"/>
                </a:solidFill>
              </a:rPr>
              <a:t>Interesting?    Novel?    Significant?    Plausibly achievable?</a:t>
            </a:r>
          </a:p>
          <a:p>
            <a:pPr lvl="2">
              <a:buClr>
                <a:srgbClr val="FF0000"/>
              </a:buClr>
              <a:buFont typeface="Wingdings" pitchFamily="2" charset="2"/>
              <a:buChar char="x"/>
            </a:pPr>
            <a:r>
              <a:rPr lang="en-US" sz="1800" b="1" dirty="0" smtClean="0">
                <a:solidFill>
                  <a:schemeClr val="accent1"/>
                </a:solidFill>
              </a:rPr>
              <a:t>  </a:t>
            </a:r>
            <a:r>
              <a:rPr lang="en-US" sz="1800" b="1" dirty="0" smtClean="0">
                <a:solidFill>
                  <a:srgbClr val="0070C0"/>
                </a:solidFill>
              </a:rPr>
              <a:t>Incremental?    Implausibly ambitious?    Poorly presented?</a:t>
            </a:r>
          </a:p>
          <a:p>
            <a:pPr lvl="1">
              <a:buFont typeface="Wingdings" panose="05000000000000000000" pitchFamily="2" charset="2"/>
              <a:buChar char="Ø"/>
            </a:pPr>
            <a:r>
              <a:rPr lang="en-US" sz="1800" b="1" dirty="0" smtClean="0"/>
              <a:t>Significant </a:t>
            </a:r>
            <a:r>
              <a:rPr lang="en-US" sz="1800" b="1" i="1" dirty="0" smtClean="0"/>
              <a:t>recent</a:t>
            </a:r>
            <a:r>
              <a:rPr lang="en-US" sz="1800" b="1" dirty="0" smtClean="0"/>
              <a:t> contributions (</a:t>
            </a:r>
            <a:r>
              <a:rPr lang="en-US" sz="1800" b="1" dirty="0"/>
              <a:t>p</a:t>
            </a:r>
            <a:r>
              <a:rPr lang="en-US" sz="1800" b="1" dirty="0" smtClean="0"/>
              <a:t>ast 3-4 years)</a:t>
            </a:r>
          </a:p>
          <a:p>
            <a:pPr lvl="2"/>
            <a:r>
              <a:rPr lang="en-US" sz="1800" b="1" dirty="0" smtClean="0">
                <a:solidFill>
                  <a:srgbClr val="0070C0"/>
                </a:solidFill>
              </a:rPr>
              <a:t>Synergy and collaboration within group (as appropriate)</a:t>
            </a:r>
          </a:p>
          <a:p>
            <a:pPr lvl="2"/>
            <a:r>
              <a:rPr lang="en-US" sz="1800" b="1" dirty="0" smtClean="0">
                <a:solidFill>
                  <a:srgbClr val="0070C0"/>
                </a:solidFill>
              </a:rPr>
              <a:t>Contributions </a:t>
            </a:r>
            <a:r>
              <a:rPr lang="en-US" sz="1800" b="1" dirty="0">
                <a:solidFill>
                  <a:srgbClr val="0070C0"/>
                </a:solidFill>
              </a:rPr>
              <a:t>to </a:t>
            </a:r>
            <a:r>
              <a:rPr lang="en-US" sz="1800" b="1" dirty="0" smtClean="0">
                <a:solidFill>
                  <a:srgbClr val="0070C0"/>
                </a:solidFill>
              </a:rPr>
              <a:t>the research </a:t>
            </a:r>
            <a:r>
              <a:rPr lang="en-US" sz="1800" b="1" dirty="0">
                <a:solidFill>
                  <a:srgbClr val="0070C0"/>
                </a:solidFill>
              </a:rPr>
              <a:t>infrastructure of </a:t>
            </a:r>
            <a:r>
              <a:rPr lang="en-US" sz="1800" b="1" dirty="0" smtClean="0">
                <a:solidFill>
                  <a:srgbClr val="0070C0"/>
                </a:solidFill>
              </a:rPr>
              <a:t>experiments</a:t>
            </a:r>
          </a:p>
          <a:p>
            <a:pPr lvl="1">
              <a:buFont typeface="Wingdings" panose="05000000000000000000" pitchFamily="2" charset="2"/>
              <a:buChar char="Ø"/>
            </a:pPr>
            <a:r>
              <a:rPr lang="en-US" sz="1800" b="1" dirty="0" smtClean="0"/>
              <a:t>Balanced </a:t>
            </a:r>
            <a:r>
              <a:rPr lang="en-US" sz="1800" b="1" dirty="0"/>
              <a:t>program of R&amp;D/design, support of construction or operations, data </a:t>
            </a:r>
            <a:r>
              <a:rPr lang="en-US" sz="1800" dirty="0" smtClean="0"/>
              <a:t>analysis</a:t>
            </a:r>
          </a:p>
          <a:p>
            <a:pPr lvl="1">
              <a:buFont typeface="Wingdings" panose="05000000000000000000" pitchFamily="2" charset="2"/>
              <a:buChar char="Ø"/>
            </a:pPr>
            <a:r>
              <a:rPr lang="en-US" sz="1800" dirty="0" smtClean="0"/>
              <a:t>Alignment </a:t>
            </a:r>
            <a:r>
              <a:rPr lang="en-US" sz="1800" dirty="0"/>
              <a:t>with programmatic </a:t>
            </a:r>
            <a:r>
              <a:rPr lang="en-US" sz="1800" dirty="0" smtClean="0"/>
              <a:t>priorities</a:t>
            </a:r>
            <a:endParaRPr lang="en-US" sz="1000" b="1" dirty="0" smtClean="0">
              <a:solidFill>
                <a:schemeClr val="tx2">
                  <a:lumMod val="60000"/>
                  <a:lumOff val="40000"/>
                </a:schemeClr>
              </a:solidFill>
            </a:endParaRPr>
          </a:p>
          <a:p>
            <a:pPr>
              <a:buFont typeface="Wingdings" pitchFamily="2" charset="2"/>
              <a:buChar char="§"/>
            </a:pPr>
            <a:r>
              <a:rPr lang="en-US" sz="2000" b="1" dirty="0" smtClean="0">
                <a:solidFill>
                  <a:srgbClr val="146737"/>
                </a:solidFill>
              </a:rPr>
              <a:t>Supportive of excellent people, including excellent </a:t>
            </a:r>
            <a:r>
              <a:rPr lang="en-US" sz="2000" b="1" i="1" dirty="0" smtClean="0">
                <a:solidFill>
                  <a:srgbClr val="C00000"/>
                </a:solidFill>
              </a:rPr>
              <a:t>new</a:t>
            </a:r>
            <a:r>
              <a:rPr lang="en-US" sz="2000" b="1" i="1" dirty="0" smtClean="0">
                <a:solidFill>
                  <a:srgbClr val="146737"/>
                </a:solidFill>
              </a:rPr>
              <a:t> </a:t>
            </a:r>
            <a:r>
              <a:rPr lang="en-US" sz="2000" b="1" dirty="0" smtClean="0">
                <a:solidFill>
                  <a:srgbClr val="146737"/>
                </a:solidFill>
              </a:rPr>
              <a:t>people, even when </a:t>
            </a:r>
            <a:r>
              <a:rPr lang="en-US" sz="2000" b="1" dirty="0" smtClean="0"/>
              <a:t>times are tough!</a:t>
            </a:r>
            <a:r>
              <a:rPr lang="en-US" sz="2000" dirty="0">
                <a:solidFill>
                  <a:schemeClr val="accent6">
                    <a:lumMod val="50000"/>
                  </a:schemeClr>
                </a:solidFill>
              </a:rPr>
              <a:t> </a:t>
            </a:r>
            <a:endParaRPr lang="en-US" sz="2000" dirty="0" smtClean="0">
              <a:solidFill>
                <a:schemeClr val="accent6">
                  <a:lumMod val="50000"/>
                </a:schemeClr>
              </a:solidFill>
            </a:endParaRPr>
          </a:p>
          <a:p>
            <a:pPr lvl="1">
              <a:buFont typeface="Wingdings" panose="05000000000000000000" pitchFamily="2" charset="2"/>
              <a:buChar char="Ø"/>
            </a:pPr>
            <a:r>
              <a:rPr lang="en-US" sz="1800" dirty="0" smtClean="0">
                <a:solidFill>
                  <a:schemeClr val="accent6">
                    <a:lumMod val="50000"/>
                  </a:schemeClr>
                </a:solidFill>
              </a:rPr>
              <a:t>Corollary</a:t>
            </a:r>
            <a:r>
              <a:rPr lang="en-US" sz="1800" dirty="0">
                <a:solidFill>
                  <a:schemeClr val="accent6">
                    <a:lumMod val="50000"/>
                  </a:schemeClr>
                </a:solidFill>
              </a:rPr>
              <a:t>:   Some proposals or senior personnel ranked below average will </a:t>
            </a:r>
            <a:r>
              <a:rPr lang="en-US" sz="1800" i="1" dirty="0">
                <a:solidFill>
                  <a:srgbClr val="FF0000"/>
                </a:solidFill>
              </a:rPr>
              <a:t>not</a:t>
            </a:r>
            <a:r>
              <a:rPr lang="en-US" sz="1800" i="1" dirty="0">
                <a:solidFill>
                  <a:schemeClr val="accent6">
                    <a:lumMod val="50000"/>
                  </a:schemeClr>
                </a:solidFill>
              </a:rPr>
              <a:t> </a:t>
            </a:r>
            <a:r>
              <a:rPr lang="en-US" sz="1800" dirty="0">
                <a:solidFill>
                  <a:schemeClr val="accent6">
                    <a:lumMod val="50000"/>
                  </a:schemeClr>
                </a:solidFill>
              </a:rPr>
              <a:t>be </a:t>
            </a:r>
            <a:r>
              <a:rPr lang="en-US" sz="1800" dirty="0" smtClean="0">
                <a:solidFill>
                  <a:schemeClr val="accent6">
                    <a:lumMod val="50000"/>
                  </a:schemeClr>
                </a:solidFill>
              </a:rPr>
              <a:t>funded</a:t>
            </a:r>
            <a:endParaRPr lang="en-US" sz="1800" dirty="0">
              <a:solidFill>
                <a:schemeClr val="accent6">
                  <a:lumMod val="50000"/>
                </a:schemeClr>
              </a:solidFill>
            </a:endParaRPr>
          </a:p>
          <a:p>
            <a:pPr>
              <a:buFont typeface="Wingdings" pitchFamily="2" charset="2"/>
              <a:buChar char="§"/>
            </a:pPr>
            <a:endParaRPr lang="en-US" sz="2000" b="1" dirty="0" smtClean="0"/>
          </a:p>
        </p:txBody>
      </p:sp>
      <p:sp>
        <p:nvSpPr>
          <p:cNvPr id="2" name="Title 1"/>
          <p:cNvSpPr>
            <a:spLocks noGrp="1"/>
          </p:cNvSpPr>
          <p:nvPr>
            <p:ph type="title"/>
          </p:nvPr>
        </p:nvSpPr>
        <p:spPr>
          <a:xfrm>
            <a:off x="457200" y="-15498"/>
            <a:ext cx="8229600" cy="712617"/>
          </a:xfrm>
        </p:spPr>
        <p:txBody>
          <a:bodyPr>
            <a:normAutofit/>
          </a:bodyPr>
          <a:lstStyle/>
          <a:p>
            <a:r>
              <a:rPr lang="en-US" sz="3600" b="1" dirty="0" smtClean="0">
                <a:solidFill>
                  <a:srgbClr val="146737"/>
                </a:solidFill>
                <a:effectLst>
                  <a:outerShdw blurRad="38100" dist="38100" dir="2700000" algn="tl">
                    <a:srgbClr val="000000">
                      <a:alpha val="43137"/>
                    </a:srgbClr>
                  </a:outerShdw>
                </a:effectLst>
                <a:latin typeface="Calibri" panose="020F0502020204030204" pitchFamily="34" charset="0"/>
              </a:rPr>
              <a:t>Programmatic Considerations</a:t>
            </a:r>
            <a:endParaRPr lang="en-US" sz="3600" b="1" dirty="0">
              <a:solidFill>
                <a:srgbClr val="146737"/>
              </a:solidFill>
              <a:effectLst>
                <a:outerShdw blurRad="38100" dist="38100" dir="2700000" algn="tl">
                  <a:srgbClr val="000000">
                    <a:alpha val="43137"/>
                  </a:srgbClr>
                </a:outerShdw>
              </a:effectLst>
              <a:latin typeface="Calibri" panose="020F0502020204030204" pitchFamily="34" charset="0"/>
            </a:endParaRPr>
          </a:p>
        </p:txBody>
      </p:sp>
      <p:sp>
        <p:nvSpPr>
          <p:cNvPr id="4" name="Slide Number Placeholder 3"/>
          <p:cNvSpPr>
            <a:spLocks noGrp="1"/>
          </p:cNvSpPr>
          <p:nvPr>
            <p:ph type="sldNum" sz="quarter" idx="11"/>
          </p:nvPr>
        </p:nvSpPr>
        <p:spPr>
          <a:xfrm>
            <a:off x="8534400" y="6400800"/>
            <a:ext cx="381000" cy="365125"/>
          </a:xfrm>
        </p:spPr>
        <p:txBody>
          <a:bodyPr/>
          <a:lstStyle/>
          <a:p>
            <a:fld id="{2E8A42B4-63F8-3749-8A9F-29B7B746D444}" type="slidenum">
              <a:rPr lang="en-US" smtClean="0">
                <a:solidFill>
                  <a:srgbClr val="146737"/>
                </a:solidFill>
              </a:rPr>
              <a:pPr/>
              <a:t>40</a:t>
            </a:fld>
            <a:endParaRPr lang="en-US" dirty="0">
              <a:solidFill>
                <a:srgbClr val="146737"/>
              </a:solidFill>
            </a:endParaRPr>
          </a:p>
        </p:txBody>
      </p:sp>
      <p:sp>
        <p:nvSpPr>
          <p:cNvPr id="10" name="Footer Placeholder 9"/>
          <p:cNvSpPr>
            <a:spLocks noGrp="1"/>
          </p:cNvSpPr>
          <p:nvPr>
            <p:ph type="ftr" sz="quarter" idx="12"/>
          </p:nvPr>
        </p:nvSpPr>
        <p:spPr>
          <a:xfrm>
            <a:off x="3124199" y="6400800"/>
            <a:ext cx="5408103" cy="365125"/>
          </a:xfrm>
        </p:spPr>
        <p:txBody>
          <a:bodyPr/>
          <a:lstStyle/>
          <a:p>
            <a:pPr algn="r"/>
            <a:r>
              <a:rPr lang="nl-NL" dirty="0" smtClean="0">
                <a:solidFill>
                  <a:srgbClr val="146737"/>
                </a:solidFill>
              </a:rPr>
              <a:t>Detector R&amp;D -- DOE-HEP PI Meeting @ DPF 2017</a:t>
            </a:r>
            <a:endParaRPr lang="en-US" dirty="0">
              <a:solidFill>
                <a:srgbClr val="146737"/>
              </a:solidFill>
            </a:endParaRPr>
          </a:p>
        </p:txBody>
      </p:sp>
    </p:spTree>
    <p:extLst>
      <p:ext uri="{BB962C8B-B14F-4D97-AF65-F5344CB8AC3E}">
        <p14:creationId xmlns:p14="http://schemas.microsoft.com/office/powerpoint/2010/main" val="1967106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866775"/>
            <a:ext cx="4676774" cy="5484879"/>
          </a:xfrm>
        </p:spPr>
        <p:txBody>
          <a:bodyPr>
            <a:normAutofit fontScale="62500" lnSpcReduction="20000"/>
          </a:bodyPr>
          <a:lstStyle/>
          <a:p>
            <a:r>
              <a:rPr lang="en-US" dirty="0" smtClean="0"/>
              <a:t>Energy Frontier</a:t>
            </a:r>
          </a:p>
          <a:p>
            <a:pPr lvl="1"/>
            <a:r>
              <a:rPr lang="en-US" dirty="0" smtClean="0"/>
              <a:t>Analysis of LHC Run 2 data </a:t>
            </a:r>
          </a:p>
          <a:p>
            <a:pPr lvl="1"/>
            <a:r>
              <a:rPr lang="en-US" dirty="0" smtClean="0"/>
              <a:t>Contribute to operational responsibilities and complete “Phase I” upgrades</a:t>
            </a:r>
          </a:p>
          <a:p>
            <a:pPr lvl="1"/>
            <a:r>
              <a:rPr lang="en-US" dirty="0" smtClean="0"/>
              <a:t>Support preparations for HL-LHC program</a:t>
            </a:r>
          </a:p>
          <a:p>
            <a:pPr lvl="1"/>
            <a:endParaRPr lang="en-US" sz="1600" dirty="0" smtClean="0"/>
          </a:p>
          <a:p>
            <a:r>
              <a:rPr lang="en-US" dirty="0" smtClean="0"/>
              <a:t>Intensity Frontier</a:t>
            </a:r>
          </a:p>
          <a:p>
            <a:pPr lvl="1"/>
            <a:r>
              <a:rPr lang="en-US" dirty="0" smtClean="0"/>
              <a:t>Neutrino Program</a:t>
            </a:r>
          </a:p>
          <a:p>
            <a:pPr lvl="2"/>
            <a:r>
              <a:rPr lang="en-US" dirty="0" smtClean="0"/>
              <a:t>NOvA, T2K/SK, Minerva, MicroBooNE data analysis</a:t>
            </a:r>
          </a:p>
          <a:p>
            <a:pPr lvl="2"/>
            <a:r>
              <a:rPr lang="en-US" dirty="0" smtClean="0"/>
              <a:t>Implement Fermilab Short-Baseline Neutrino Program and Intermediate Neutrino Program</a:t>
            </a:r>
          </a:p>
          <a:p>
            <a:pPr lvl="2"/>
            <a:r>
              <a:rPr lang="en-US" dirty="0" smtClean="0"/>
              <a:t>Support ProtoDUNE, LBNF/DUNE, and PIP-II</a:t>
            </a:r>
          </a:p>
          <a:p>
            <a:pPr lvl="1"/>
            <a:r>
              <a:rPr lang="en-US" dirty="0" smtClean="0"/>
              <a:t>Muon Program:  </a:t>
            </a:r>
            <a:r>
              <a:rPr lang="en-US" dirty="0"/>
              <a:t>C</a:t>
            </a:r>
            <a:r>
              <a:rPr lang="en-US" dirty="0" smtClean="0"/>
              <a:t>omplete Mu2e, take data with Muon g-2</a:t>
            </a:r>
          </a:p>
          <a:p>
            <a:pPr lvl="1"/>
            <a:r>
              <a:rPr lang="en-US" dirty="0" smtClean="0"/>
              <a:t>Heavy Flavor Program:  Complete Belle-II</a:t>
            </a:r>
            <a:r>
              <a:rPr lang="en-US" dirty="0"/>
              <a:t> </a:t>
            </a:r>
            <a:r>
              <a:rPr lang="en-US" dirty="0" smtClean="0"/>
              <a:t>and take data</a:t>
            </a:r>
          </a:p>
          <a:p>
            <a:pPr lvl="1"/>
            <a:endParaRPr lang="en-US" sz="1600" dirty="0" smtClean="0"/>
          </a:p>
          <a:p>
            <a:r>
              <a:rPr lang="en-US" dirty="0" smtClean="0"/>
              <a:t>Cosmic Frontier</a:t>
            </a:r>
          </a:p>
          <a:p>
            <a:pPr lvl="1"/>
            <a:r>
              <a:rPr lang="en-US" dirty="0" smtClean="0"/>
              <a:t>Dark Matter:  Complete G1 analysis, construct G2 experiments, modest R&amp;D towards lower mass/higher sensitivity</a:t>
            </a:r>
          </a:p>
          <a:p>
            <a:pPr lvl="1"/>
            <a:r>
              <a:rPr lang="en-US" dirty="0" smtClean="0"/>
              <a:t>Dark Energy:  Complete BOSS, DES analysis; construct LSST and DESI</a:t>
            </a:r>
          </a:p>
          <a:p>
            <a:pPr lvl="1"/>
            <a:r>
              <a:rPr lang="en-US" dirty="0" smtClean="0"/>
              <a:t>Continue planning for CMB-S4</a:t>
            </a:r>
          </a:p>
        </p:txBody>
      </p:sp>
      <p:sp>
        <p:nvSpPr>
          <p:cNvPr id="3" name="Title 2"/>
          <p:cNvSpPr>
            <a:spLocks noGrp="1"/>
          </p:cNvSpPr>
          <p:nvPr>
            <p:ph type="title"/>
          </p:nvPr>
        </p:nvSpPr>
        <p:spPr/>
        <p:txBody>
          <a:bodyPr/>
          <a:lstStyle/>
          <a:p>
            <a:r>
              <a:rPr lang="en-US" dirty="0" smtClean="0"/>
              <a:t>HEP Research Priorities: Snapshot</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5</a:t>
            </a:fld>
            <a:endParaRPr lang="en-US">
              <a:solidFill>
                <a:srgbClr val="0F6636"/>
              </a:solidFill>
            </a:endParaRPr>
          </a:p>
        </p:txBody>
      </p:sp>
      <p:sp>
        <p:nvSpPr>
          <p:cNvPr id="5" name="Footer Placeholder 4"/>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
        <p:nvSpPr>
          <p:cNvPr id="6" name="Content Placeholder 1"/>
          <p:cNvSpPr txBox="1">
            <a:spLocks/>
          </p:cNvSpPr>
          <p:nvPr/>
        </p:nvSpPr>
        <p:spPr>
          <a:xfrm>
            <a:off x="4953000" y="866775"/>
            <a:ext cx="3848100" cy="538810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Accelerator R&amp;D</a:t>
            </a:r>
          </a:p>
          <a:p>
            <a:pPr lvl="1"/>
            <a:r>
              <a:rPr lang="en-US" sz="2100" dirty="0" smtClean="0">
                <a:solidFill>
                  <a:srgbClr val="000000">
                    <a:lumMod val="85000"/>
                    <a:lumOff val="15000"/>
                  </a:srgbClr>
                </a:solidFill>
              </a:rPr>
              <a:t>Focus </a:t>
            </a:r>
            <a:r>
              <a:rPr lang="en-US" sz="2100" dirty="0">
                <a:solidFill>
                  <a:srgbClr val="000000">
                    <a:lumMod val="85000"/>
                    <a:lumOff val="15000"/>
                  </a:srgbClr>
                </a:solidFill>
              </a:rPr>
              <a:t>on outcomes and capabilities that will dramatically improve cost effectiveness for mid-term and far-term </a:t>
            </a:r>
            <a:r>
              <a:rPr lang="en-US" sz="2100" dirty="0" smtClean="0">
                <a:solidFill>
                  <a:srgbClr val="000000">
                    <a:lumMod val="85000"/>
                    <a:lumOff val="15000"/>
                  </a:srgbClr>
                </a:solidFill>
              </a:rPr>
              <a:t>accelerators</a:t>
            </a:r>
          </a:p>
          <a:p>
            <a:pPr lvl="1"/>
            <a:r>
              <a:rPr lang="en-US" sz="2100" dirty="0">
                <a:solidFill>
                  <a:srgbClr val="000000">
                    <a:lumMod val="85000"/>
                    <a:lumOff val="15000"/>
                  </a:srgbClr>
                </a:solidFill>
              </a:rPr>
              <a:t>H</a:t>
            </a:r>
            <a:r>
              <a:rPr lang="en-US" sz="2100" dirty="0" smtClean="0">
                <a:solidFill>
                  <a:srgbClr val="000000">
                    <a:lumMod val="85000"/>
                    <a:lumOff val="15000"/>
                  </a:srgbClr>
                </a:solidFill>
              </a:rPr>
              <a:t>osting workshops to develop and implement R&amp;D plan following P5 and GARD panels</a:t>
            </a:r>
            <a:endParaRPr lang="en-US" sz="2100" dirty="0">
              <a:solidFill>
                <a:srgbClr val="000000">
                  <a:lumMod val="85000"/>
                  <a:lumOff val="15000"/>
                </a:srgbClr>
              </a:solidFill>
            </a:endParaRPr>
          </a:p>
          <a:p>
            <a:pPr lvl="1"/>
            <a:endParaRPr lang="en-US" sz="1400" dirty="0" smtClean="0">
              <a:solidFill>
                <a:srgbClr val="0070C0"/>
              </a:solidFill>
            </a:endParaRPr>
          </a:p>
          <a:p>
            <a:r>
              <a:rPr lang="en-US" dirty="0" smtClean="0">
                <a:solidFill>
                  <a:srgbClr val="C00000"/>
                </a:solidFill>
              </a:rPr>
              <a:t>Detector R&amp;D</a:t>
            </a:r>
          </a:p>
          <a:p>
            <a:pPr lvl="1"/>
            <a:r>
              <a:rPr lang="en-US" sz="2100" dirty="0" smtClean="0">
                <a:solidFill>
                  <a:srgbClr val="000000">
                    <a:lumMod val="85000"/>
                    <a:lumOff val="15000"/>
                  </a:srgbClr>
                </a:solidFill>
              </a:rPr>
              <a:t>Near-term</a:t>
            </a:r>
            <a:r>
              <a:rPr lang="en-US" sz="2100" dirty="0" smtClean="0">
                <a:solidFill>
                  <a:srgbClr val="000000">
                    <a:lumMod val="85000"/>
                    <a:lumOff val="15000"/>
                  </a:srgbClr>
                </a:solidFill>
              </a:rPr>
              <a:t>, low-risk R&amp;D in support of high-priority </a:t>
            </a:r>
            <a:r>
              <a:rPr lang="en-US" sz="2100" dirty="0" smtClean="0">
                <a:solidFill>
                  <a:srgbClr val="000000">
                    <a:lumMod val="85000"/>
                    <a:lumOff val="15000"/>
                  </a:srgbClr>
                </a:solidFill>
              </a:rPr>
              <a:t>P5 projects</a:t>
            </a:r>
            <a:endParaRPr lang="en-US" sz="2100" dirty="0">
              <a:solidFill>
                <a:srgbClr val="000000">
                  <a:lumMod val="85000"/>
                  <a:lumOff val="15000"/>
                </a:srgbClr>
              </a:solidFill>
            </a:endParaRPr>
          </a:p>
          <a:p>
            <a:pPr lvl="1"/>
            <a:r>
              <a:rPr lang="en-US" sz="2100" dirty="0" smtClean="0">
                <a:solidFill>
                  <a:srgbClr val="000000">
                    <a:lumMod val="85000"/>
                    <a:lumOff val="15000"/>
                  </a:srgbClr>
                </a:solidFill>
              </a:rPr>
              <a:t>Long-term, high-risk </a:t>
            </a:r>
            <a:r>
              <a:rPr lang="en-US" sz="2100" dirty="0">
                <a:solidFill>
                  <a:srgbClr val="000000">
                    <a:lumMod val="85000"/>
                    <a:lumOff val="15000"/>
                  </a:srgbClr>
                </a:solidFill>
              </a:rPr>
              <a:t>R&amp;D with potential for wide applicability and/or </a:t>
            </a:r>
            <a:r>
              <a:rPr lang="en-US" sz="2100" dirty="0" smtClean="0">
                <a:solidFill>
                  <a:srgbClr val="000000">
                    <a:lumMod val="85000"/>
                    <a:lumOff val="15000"/>
                  </a:srgbClr>
                </a:solidFill>
              </a:rPr>
              <a:t>high-impact</a:t>
            </a:r>
          </a:p>
          <a:p>
            <a:pPr lvl="2"/>
            <a:r>
              <a:rPr lang="en-US" sz="1900" dirty="0" smtClean="0">
                <a:solidFill>
                  <a:srgbClr val="000000">
                    <a:lumMod val="85000"/>
                    <a:lumOff val="15000"/>
                  </a:srgbClr>
                </a:solidFill>
              </a:rPr>
              <a:t>“</a:t>
            </a:r>
            <a:r>
              <a:rPr lang="en-US" sz="1900" dirty="0">
                <a:solidFill>
                  <a:srgbClr val="0070C0"/>
                </a:solidFill>
              </a:rPr>
              <a:t>Blue-Sky</a:t>
            </a:r>
            <a:r>
              <a:rPr lang="en-US" sz="1900" dirty="0">
                <a:solidFill>
                  <a:srgbClr val="000000">
                    <a:lumMod val="85000"/>
                    <a:lumOff val="15000"/>
                  </a:srgbClr>
                </a:solidFill>
              </a:rPr>
              <a:t>” research on innovative technologies not already in contention for implementation in future DOE-HEP </a:t>
            </a:r>
            <a:r>
              <a:rPr lang="en-US" sz="1900" dirty="0" smtClean="0">
                <a:solidFill>
                  <a:srgbClr val="000000">
                    <a:lumMod val="85000"/>
                    <a:lumOff val="15000"/>
                  </a:srgbClr>
                </a:solidFill>
              </a:rPr>
              <a:t>projects</a:t>
            </a:r>
            <a:endParaRPr lang="en-US" sz="2100" dirty="0">
              <a:solidFill>
                <a:srgbClr val="000000">
                  <a:lumMod val="85000"/>
                  <a:lumOff val="15000"/>
                </a:srgbClr>
              </a:solidFill>
            </a:endParaRPr>
          </a:p>
          <a:p>
            <a:pPr lvl="1"/>
            <a:r>
              <a:rPr lang="en-US" sz="2100" dirty="0">
                <a:solidFill>
                  <a:srgbClr val="000000">
                    <a:lumMod val="85000"/>
                    <a:lumOff val="15000"/>
                  </a:srgbClr>
                </a:solidFill>
              </a:rPr>
              <a:t>In </a:t>
            </a:r>
            <a:r>
              <a:rPr lang="en-US" sz="2100" dirty="0" smtClean="0">
                <a:solidFill>
                  <a:srgbClr val="000000">
                    <a:lumMod val="85000"/>
                    <a:lumOff val="15000"/>
                  </a:srgbClr>
                </a:solidFill>
              </a:rPr>
              <a:t>the process </a:t>
            </a:r>
            <a:r>
              <a:rPr lang="en-US" sz="2100" dirty="0">
                <a:solidFill>
                  <a:srgbClr val="000000">
                    <a:lumMod val="85000"/>
                    <a:lumOff val="15000"/>
                  </a:srgbClr>
                </a:solidFill>
              </a:rPr>
              <a:t>of seeking community input to identify </a:t>
            </a:r>
            <a:r>
              <a:rPr lang="en-US" sz="2100" dirty="0" smtClean="0">
                <a:solidFill>
                  <a:srgbClr val="000000">
                    <a:lumMod val="85000"/>
                    <a:lumOff val="15000"/>
                  </a:srgbClr>
                </a:solidFill>
              </a:rPr>
              <a:t>promising areas for long-term R&amp;D</a:t>
            </a:r>
            <a:endParaRPr lang="en-US" sz="2100" dirty="0">
              <a:solidFill>
                <a:srgbClr val="000000">
                  <a:lumMod val="85000"/>
                  <a:lumOff val="15000"/>
                </a:srgbClr>
              </a:solidFill>
            </a:endParaRPr>
          </a:p>
          <a:p>
            <a:pPr lvl="1"/>
            <a:endParaRPr lang="en-US" sz="1400" dirty="0" smtClean="0">
              <a:solidFill>
                <a:srgbClr val="0070C0"/>
              </a:solidFill>
            </a:endParaRPr>
          </a:p>
          <a:p>
            <a:r>
              <a:rPr lang="en-US" dirty="0"/>
              <a:t>HEP Theory</a:t>
            </a:r>
          </a:p>
          <a:p>
            <a:pPr lvl="1"/>
            <a:r>
              <a:rPr lang="en-US" sz="2100" dirty="0">
                <a:solidFill>
                  <a:srgbClr val="000000">
                    <a:lumMod val="85000"/>
                    <a:lumOff val="15000"/>
                  </a:srgbClr>
                </a:solidFill>
              </a:rPr>
              <a:t>Maintain an overall </a:t>
            </a:r>
            <a:r>
              <a:rPr lang="en-US" sz="2100" dirty="0" smtClean="0">
                <a:solidFill>
                  <a:srgbClr val="000000">
                    <a:lumMod val="85000"/>
                    <a:lumOff val="15000"/>
                  </a:srgbClr>
                </a:solidFill>
              </a:rPr>
              <a:t>“</a:t>
            </a:r>
            <a:r>
              <a:rPr lang="en-US" sz="2100" dirty="0">
                <a:solidFill>
                  <a:srgbClr val="000000">
                    <a:lumMod val="85000"/>
                    <a:lumOff val="15000"/>
                  </a:srgbClr>
                </a:solidFill>
              </a:rPr>
              <a:t>thriving” program as per P5</a:t>
            </a:r>
          </a:p>
        </p:txBody>
      </p:sp>
    </p:spTree>
    <p:extLst>
      <p:ext uri="{BB962C8B-B14F-4D97-AF65-F5344CB8AC3E}">
        <p14:creationId xmlns:p14="http://schemas.microsoft.com/office/powerpoint/2010/main" val="88186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
        <p:nvSpPr>
          <p:cNvPr id="3" name="Slide Number Placeholder 2"/>
          <p:cNvSpPr>
            <a:spLocks noGrp="1"/>
          </p:cNvSpPr>
          <p:nvPr>
            <p:ph type="sldNum" sz="quarter" idx="10"/>
          </p:nvPr>
        </p:nvSpPr>
        <p:spPr/>
        <p:txBody>
          <a:bodyPr/>
          <a:lstStyle/>
          <a:p>
            <a:pPr>
              <a:defRPr/>
            </a:pPr>
            <a:fld id="{56929663-6CA7-4931-8F5D-849FE6A4CD44}" type="slidenum">
              <a:rPr lang="en-US" smtClean="0">
                <a:solidFill>
                  <a:srgbClr val="0F6636"/>
                </a:solidFill>
              </a:rPr>
              <a:pPr>
                <a:defRPr/>
              </a:pPr>
              <a:t>6</a:t>
            </a:fld>
            <a:endParaRPr lang="en-US" dirty="0">
              <a:solidFill>
                <a:srgbClr val="0F6636"/>
              </a:solidFill>
            </a:endParaRPr>
          </a:p>
        </p:txBody>
      </p:sp>
      <p:pic>
        <p:nvPicPr>
          <p:cNvPr id="6" name="Picture 2" descr="https://planning-org-uploaded-media.s3.amazonaws.com/image/2018-final-administration-budget-books.png"/>
          <p:cNvPicPr>
            <a:picLocks noChangeAspect="1" noChangeArrowheads="1"/>
          </p:cNvPicPr>
          <p:nvPr/>
        </p:nvPicPr>
        <p:blipFill rotWithShape="1">
          <a:blip r:embed="rId2">
            <a:extLst>
              <a:ext uri="{28A0092B-C50C-407E-A947-70E740481C1C}">
                <a14:useLocalDpi xmlns:a14="http://schemas.microsoft.com/office/drawing/2010/main" val="0"/>
              </a:ext>
            </a:extLst>
          </a:blip>
          <a:srcRect r="49230"/>
          <a:stretch/>
        </p:blipFill>
        <p:spPr bwMode="auto">
          <a:xfrm>
            <a:off x="0" y="0"/>
            <a:ext cx="9127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56054" y="4293269"/>
            <a:ext cx="5425645" cy="968807"/>
          </a:xfrm>
          <a:prstGeom prst="roundRect">
            <a:avLst/>
          </a:prstGeom>
          <a:gradFill flip="none" rotWithShape="1">
            <a:gsLst>
              <a:gs pos="0">
                <a:schemeClr val="tx1">
                  <a:lumMod val="95000"/>
                  <a:lumOff val="5000"/>
                  <a:alpha val="50000"/>
                </a:schemeClr>
              </a:gs>
              <a:gs pos="89000">
                <a:schemeClr val="tx1">
                  <a:lumMod val="95000"/>
                  <a:lumOff val="5000"/>
                  <a:alpha val="50000"/>
                </a:schemeClr>
              </a:gs>
              <a:gs pos="100000">
                <a:schemeClr val="tx1">
                  <a:lumMod val="95000"/>
                  <a:lumOff val="5000"/>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FFFF00"/>
                </a:solidFill>
              </a:rPr>
              <a:t>U.S. Government                    Budget Process</a:t>
            </a:r>
            <a:endParaRPr lang="en-US" dirty="0"/>
          </a:p>
        </p:txBody>
      </p:sp>
    </p:spTree>
    <p:extLst>
      <p:ext uri="{BB962C8B-B14F-4D97-AF65-F5344CB8AC3E}">
        <p14:creationId xmlns:p14="http://schemas.microsoft.com/office/powerpoint/2010/main" val="380252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 y="838200"/>
            <a:ext cx="9067800" cy="2514600"/>
          </a:xfrm>
        </p:spPr>
        <p:txBody>
          <a:bodyPr>
            <a:normAutofit lnSpcReduction="10000"/>
          </a:bodyPr>
          <a:lstStyle/>
          <a:p>
            <a:pPr marL="0" indent="0">
              <a:buNone/>
            </a:pPr>
            <a:r>
              <a:rPr lang="en-US" dirty="0" smtClean="0"/>
              <a:t>Typically, three budgets are being worked on at any given time:</a:t>
            </a:r>
          </a:p>
          <a:p>
            <a:pPr lvl="1"/>
            <a:r>
              <a:rPr lang="en-US" dirty="0" smtClean="0"/>
              <a:t>Executing </a:t>
            </a:r>
            <a:r>
              <a:rPr lang="en-US" dirty="0" smtClean="0">
                <a:solidFill>
                  <a:srgbClr val="C00000"/>
                </a:solidFill>
              </a:rPr>
              <a:t>current Fiscal Year</a:t>
            </a:r>
            <a:r>
              <a:rPr lang="en-US" dirty="0" smtClean="0"/>
              <a:t> (FY; October 1 – September 30)</a:t>
            </a:r>
          </a:p>
          <a:p>
            <a:pPr lvl="1"/>
            <a:r>
              <a:rPr lang="en-US" dirty="0" smtClean="0"/>
              <a:t>White House Office of Management and Budget (OMB) review and Congressional Appropriation for </a:t>
            </a:r>
            <a:r>
              <a:rPr lang="en-US" dirty="0" smtClean="0">
                <a:solidFill>
                  <a:srgbClr val="C00000"/>
                </a:solidFill>
              </a:rPr>
              <a:t>coming FY (FY+1)</a:t>
            </a:r>
          </a:p>
          <a:p>
            <a:pPr lvl="1"/>
            <a:r>
              <a:rPr lang="en-US" dirty="0" smtClean="0"/>
              <a:t>Agency internal planning for </a:t>
            </a:r>
            <a:r>
              <a:rPr lang="en-US" dirty="0" smtClean="0">
                <a:solidFill>
                  <a:srgbClr val="C00000"/>
                </a:solidFill>
              </a:rPr>
              <a:t>second FY from now (FY+2)</a:t>
            </a:r>
          </a:p>
          <a:p>
            <a:pPr lvl="1"/>
            <a:endParaRPr lang="en-US" dirty="0"/>
          </a:p>
        </p:txBody>
      </p:sp>
      <p:sp>
        <p:nvSpPr>
          <p:cNvPr id="5" name="Title 4"/>
          <p:cNvSpPr>
            <a:spLocks noGrp="1"/>
          </p:cNvSpPr>
          <p:nvPr>
            <p:ph type="title"/>
          </p:nvPr>
        </p:nvSpPr>
        <p:spPr/>
        <p:txBody>
          <a:bodyPr/>
          <a:lstStyle/>
          <a:p>
            <a:r>
              <a:rPr lang="en-US" dirty="0" smtClean="0"/>
              <a:t>The Federal Budget Cycle</a:t>
            </a:r>
            <a:endParaRPr lang="en-US" dirty="0"/>
          </a:p>
        </p:txBody>
      </p:sp>
      <p:sp>
        <p:nvSpPr>
          <p:cNvPr id="4" name="Slide Number Placeholder 3"/>
          <p:cNvSpPr>
            <a:spLocks noGrp="1"/>
          </p:cNvSpPr>
          <p:nvPr>
            <p:ph type="sldNum" sz="quarter" idx="11"/>
          </p:nvPr>
        </p:nvSpPr>
        <p:spPr/>
        <p:txBody>
          <a:bodyPr/>
          <a:lstStyle/>
          <a:p>
            <a:pPr>
              <a:defRPr/>
            </a:pPr>
            <a:fld id="{56929663-6CA7-4931-8F5D-849FE6A4CD44}" type="slidenum">
              <a:rPr lang="en-US" smtClean="0">
                <a:solidFill>
                  <a:srgbClr val="0F6636"/>
                </a:solidFill>
              </a:rPr>
              <a:pPr>
                <a:defRPr/>
              </a:pPr>
              <a:t>7</a:t>
            </a:fld>
            <a:endParaRPr lang="en-US" dirty="0">
              <a:solidFill>
                <a:srgbClr val="0F6636"/>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169981967"/>
              </p:ext>
            </p:extLst>
          </p:nvPr>
        </p:nvGraphicFramePr>
        <p:xfrm>
          <a:off x="-8" y="3361191"/>
          <a:ext cx="9144019" cy="2887209"/>
        </p:xfrm>
        <a:graphic>
          <a:graphicData uri="http://schemas.openxmlformats.org/drawingml/2006/table">
            <a:tbl>
              <a:tblPr/>
              <a:tblGrid>
                <a:gridCol w="839539"/>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gridCol w="230680"/>
              </a:tblGrid>
              <a:tr h="789139">
                <a:tc>
                  <a:txBody>
                    <a:bodyPr/>
                    <a:lstStyle/>
                    <a:p>
                      <a:pPr algn="ctr" fontAlgn="ctr"/>
                      <a:r>
                        <a:rPr lang="en-US" sz="1800" b="1" i="0" u="none" strike="noStrike" dirty="0">
                          <a:solidFill>
                            <a:srgbClr val="000000"/>
                          </a:solidFill>
                          <a:effectLst/>
                          <a:latin typeface="Calibri" panose="020F0502020204030204" pitchFamily="34" charset="0"/>
                        </a:rPr>
                        <a:t>FY </a:t>
                      </a:r>
                      <a:r>
                        <a:rPr lang="en-US" sz="1800" b="1" i="0" u="none" strike="noStrike" dirty="0" smtClean="0">
                          <a:solidFill>
                            <a:srgbClr val="000000"/>
                          </a:solidFill>
                          <a:effectLst/>
                          <a:latin typeface="Calibri" panose="020F0502020204030204" pitchFamily="34" charset="0"/>
                        </a:rPr>
                        <a:t>2017</a:t>
                      </a:r>
                    </a:p>
                    <a:p>
                      <a:pPr algn="ctr" fontAlgn="ctr"/>
                      <a:r>
                        <a:rPr lang="en-US" sz="1800" b="1" i="0" u="none" strike="noStrike" dirty="0" smtClean="0">
                          <a:solidFill>
                            <a:srgbClr val="000000"/>
                          </a:solidFill>
                          <a:effectLst/>
                          <a:latin typeface="Calibri" panose="020F0502020204030204" pitchFamily="34" charset="0"/>
                        </a:rPr>
                        <a:t>Budget</a:t>
                      </a:r>
                      <a:endParaRPr lang="en-US" sz="1800" b="1" i="0" u="none" strike="noStrike" dirty="0">
                        <a:solidFill>
                          <a:srgbClr val="000000"/>
                        </a:solidFill>
                        <a:effectLst/>
                        <a:latin typeface="Calibri" panose="020F0502020204030204" pitchFamily="34" charset="0"/>
                      </a:endParaRP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12">
                  <a:txBody>
                    <a:bodyPr/>
                    <a:lstStyle/>
                    <a:p>
                      <a:pPr algn="ctr" fontAlgn="ctr"/>
                      <a:r>
                        <a:rPr lang="en-US" sz="1800" b="1" i="0" u="none" strike="noStrike" dirty="0">
                          <a:solidFill>
                            <a:srgbClr val="000000"/>
                          </a:solidFill>
                          <a:effectLst/>
                          <a:latin typeface="Calibri" panose="020F0502020204030204" pitchFamily="34" charset="0"/>
                        </a:rPr>
                        <a:t>Spend the Fiscal Year 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r>
              <a:tr h="789139">
                <a:tc>
                  <a:txBody>
                    <a:bodyPr/>
                    <a:lstStyle/>
                    <a:p>
                      <a:pPr algn="ctr" fontAlgn="ctr"/>
                      <a:r>
                        <a:rPr lang="en-US" sz="1800" b="1" i="0" u="none" strike="noStrike" dirty="0">
                          <a:solidFill>
                            <a:srgbClr val="000000"/>
                          </a:solidFill>
                          <a:effectLst/>
                          <a:latin typeface="Calibri" panose="020F0502020204030204" pitchFamily="34" charset="0"/>
                        </a:rPr>
                        <a:t>FY </a:t>
                      </a:r>
                      <a:r>
                        <a:rPr lang="en-US" sz="1800" b="1" i="0" u="none" strike="noStrike" dirty="0" smtClean="0">
                          <a:solidFill>
                            <a:srgbClr val="000000"/>
                          </a:solidFill>
                          <a:effectLst/>
                          <a:latin typeface="Calibri" panose="020F0502020204030204" pitchFamily="34" charset="0"/>
                        </a:rPr>
                        <a:t>2018</a:t>
                      </a:r>
                      <a:r>
                        <a:rPr lang="en-US" sz="1800" b="1" i="0" u="none" strike="noStrike" baseline="0" dirty="0" smtClean="0">
                          <a:solidFill>
                            <a:srgbClr val="000000"/>
                          </a:solidFill>
                          <a:effectLst/>
                          <a:latin typeface="Calibri" panose="020F0502020204030204" pitchFamily="34" charset="0"/>
                        </a:rPr>
                        <a:t> Budget</a:t>
                      </a:r>
                      <a:endParaRPr lang="en-US" sz="1800" b="1" i="0" u="none" strike="noStrike" dirty="0">
                        <a:solidFill>
                          <a:srgbClr val="000000"/>
                        </a:solidFill>
                        <a:effectLst/>
                        <a:latin typeface="Calibri" panose="020F0502020204030204" pitchFamily="34" charset="0"/>
                      </a:endParaRP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fontAlgn="ctr"/>
                      <a:r>
                        <a:rPr lang="en-US" sz="1800" b="1" i="0" u="none" strike="noStrike" dirty="0">
                          <a:solidFill>
                            <a:srgbClr val="FFFFFF"/>
                          </a:solidFill>
                          <a:effectLst/>
                          <a:latin typeface="Calibri" panose="020F0502020204030204" pitchFamily="34" charset="0"/>
                        </a:rPr>
                        <a:t>OMB Review</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dirty="0">
                          <a:solidFill>
                            <a:srgbClr val="FFFFFF"/>
                          </a:solidFill>
                          <a:effectLst/>
                          <a:latin typeface="Calibri" panose="020F0502020204030204" pitchFamily="34" charset="0"/>
                        </a:rPr>
                        <a:t>Budget Release </a:t>
                      </a:r>
                    </a:p>
                  </a:txBody>
                  <a:tcPr marL="6849" marR="6849" marT="6849" marB="0" vert="vert27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gridSpan="7">
                  <a:txBody>
                    <a:bodyPr/>
                    <a:lstStyle/>
                    <a:p>
                      <a:pPr algn="ctr" fontAlgn="ctr"/>
                      <a:r>
                        <a:rPr lang="en-US" sz="1600" b="1" i="0" u="none" strike="noStrike" dirty="0">
                          <a:solidFill>
                            <a:srgbClr val="000000"/>
                          </a:solidFill>
                          <a:effectLst/>
                          <a:latin typeface="Calibri" panose="020F0502020204030204" pitchFamily="34" charset="0"/>
                        </a:rPr>
                        <a:t>Congressional Budget and Appropriations</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1800" b="1" i="0" u="none" strike="noStrike" dirty="0">
                          <a:solidFill>
                            <a:srgbClr val="000000"/>
                          </a:solidFill>
                          <a:effectLst/>
                          <a:latin typeface="Calibri" panose="020F0502020204030204" pitchFamily="34" charset="0"/>
                        </a:rPr>
                        <a:t>Spend the Fiscal Year 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r>
              <a:tr h="789139">
                <a:tc>
                  <a:txBody>
                    <a:bodyPr/>
                    <a:lstStyle/>
                    <a:p>
                      <a:pPr algn="ctr" fontAlgn="ctr"/>
                      <a:r>
                        <a:rPr lang="en-US" sz="1800" b="1" i="0" u="none" strike="noStrike" dirty="0">
                          <a:solidFill>
                            <a:srgbClr val="000000"/>
                          </a:solidFill>
                          <a:effectLst/>
                          <a:latin typeface="Calibri" panose="020F0502020204030204" pitchFamily="34" charset="0"/>
                        </a:rPr>
                        <a:t>FY </a:t>
                      </a:r>
                      <a:r>
                        <a:rPr lang="en-US" sz="1800" b="1" i="0" u="none" strike="noStrike" dirty="0" smtClean="0">
                          <a:solidFill>
                            <a:srgbClr val="000000"/>
                          </a:solidFill>
                          <a:effectLst/>
                          <a:latin typeface="Calibri" panose="020F0502020204030204" pitchFamily="34" charset="0"/>
                        </a:rPr>
                        <a:t>2019 Budget</a:t>
                      </a:r>
                      <a:endParaRPr lang="en-US" sz="1800" b="1" i="0" u="none" strike="noStrike" dirty="0">
                        <a:solidFill>
                          <a:srgbClr val="000000"/>
                        </a:solidFill>
                        <a:effectLst/>
                        <a:latin typeface="Calibri" panose="020F0502020204030204" pitchFamily="34" charset="0"/>
                      </a:endParaRP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12">
                  <a:txBody>
                    <a:bodyPr/>
                    <a:lstStyle/>
                    <a:p>
                      <a:pPr algn="ctr" fontAlgn="ctr"/>
                      <a:r>
                        <a:rPr lang="en-US" sz="1800" b="1" i="0" u="none" strike="noStrike" dirty="0">
                          <a:solidFill>
                            <a:srgbClr val="FFFFFF"/>
                          </a:solidFill>
                          <a:effectLst/>
                          <a:latin typeface="Calibri" panose="020F0502020204030204" pitchFamily="34" charset="0"/>
                        </a:rPr>
                        <a:t>DOE Internal Planning with OMB and OSTP </a:t>
                      </a:r>
                      <a:r>
                        <a:rPr lang="en-US" sz="1800" b="1" i="0" u="none" strike="noStrike" dirty="0" smtClean="0">
                          <a:solidFill>
                            <a:srgbClr val="FFFFFF"/>
                          </a:solidFill>
                          <a:effectLst/>
                          <a:latin typeface="Calibri" panose="020F0502020204030204" pitchFamily="34" charset="0"/>
                        </a:rPr>
                        <a:t>Guidance</a:t>
                      </a:r>
                      <a:endParaRPr lang="en-US" sz="1800" b="1" i="0" u="none" strike="noStrike" dirty="0">
                        <a:solidFill>
                          <a:srgbClr val="FFFFFF"/>
                        </a:solidFill>
                        <a:effectLst/>
                        <a:latin typeface="Calibri" panose="020F0502020204030204" pitchFamily="34" charset="0"/>
                      </a:endParaRP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F663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800" b="1" i="0" u="none" strike="noStrike" dirty="0">
                          <a:solidFill>
                            <a:srgbClr val="FFFFFF"/>
                          </a:solidFill>
                          <a:effectLst/>
                          <a:latin typeface="Calibri" panose="020F0502020204030204" pitchFamily="34" charset="0"/>
                        </a:rPr>
                        <a:t>OMB Review</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dirty="0">
                          <a:solidFill>
                            <a:srgbClr val="FFFFFF"/>
                          </a:solidFill>
                          <a:effectLst/>
                          <a:latin typeface="Calibri" panose="020F0502020204030204" pitchFamily="34" charset="0"/>
                        </a:rPr>
                        <a:t>Budget Release </a:t>
                      </a:r>
                    </a:p>
                  </a:txBody>
                  <a:tcPr marL="6849" marR="6849" marT="6849" marB="0" vert="vert27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gridSpan="7">
                  <a:txBody>
                    <a:bodyPr/>
                    <a:lstStyle/>
                    <a:p>
                      <a:pPr algn="ctr" fontAlgn="ctr"/>
                      <a:r>
                        <a:rPr lang="en-US" sz="1600" b="1" i="0" u="none" strike="noStrike" dirty="0">
                          <a:solidFill>
                            <a:srgbClr val="000000"/>
                          </a:solidFill>
                          <a:effectLst/>
                          <a:latin typeface="Calibri" panose="020F0502020204030204" pitchFamily="34" charset="0"/>
                        </a:rPr>
                        <a:t>Congressional Budget and Appropriations</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1800" b="1" i="0" u="none" strike="noStrike" dirty="0">
                          <a:solidFill>
                            <a:srgbClr val="000000"/>
                          </a:solidFill>
                          <a:effectLst/>
                          <a:latin typeface="Calibri" panose="020F0502020204030204" pitchFamily="34" charset="0"/>
                        </a:rPr>
                        <a:t>Spend the Fiscal Year 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9896">
                <a:tc>
                  <a:txBody>
                    <a:bodyPr/>
                    <a:lstStyle/>
                    <a:p>
                      <a:pPr algn="l" fontAlgn="b"/>
                      <a:endParaRPr lang="en-US" sz="900" b="0" i="0" u="none" strike="noStrike" dirty="0">
                        <a:solidFill>
                          <a:srgbClr val="000000"/>
                        </a:solidFill>
                        <a:effectLst/>
                        <a:latin typeface="Calibri" panose="020F0502020204030204" pitchFamily="34" charset="0"/>
                      </a:endParaRPr>
                    </a:p>
                  </a:txBody>
                  <a:tcPr marL="6849" marR="6849" marT="6849"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9896">
                <a:tc>
                  <a:txBody>
                    <a:bodyPr/>
                    <a:lstStyle/>
                    <a:p>
                      <a:pPr algn="l" fontAlgn="b"/>
                      <a:endParaRPr lang="en-US" sz="900" b="0" i="0" u="none" strike="noStrike" dirty="0">
                        <a:solidFill>
                          <a:srgbClr val="000000"/>
                        </a:solidFill>
                        <a:effectLst/>
                        <a:latin typeface="Calibri" panose="020F0502020204030204" pitchFamily="34" charset="0"/>
                      </a:endParaRPr>
                    </a:p>
                  </a:txBody>
                  <a:tcPr marL="6849" marR="6849" marT="6849"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400" b="1" i="0" u="none" strike="noStrike" dirty="0" smtClean="0">
                          <a:solidFill>
                            <a:srgbClr val="000000"/>
                          </a:solidFill>
                          <a:effectLst/>
                          <a:latin typeface="Calibri" panose="020F0502020204030204" pitchFamily="34" charset="0"/>
                        </a:rPr>
                        <a:t>CY 2016</a:t>
                      </a:r>
                      <a:endParaRPr lang="en-US" sz="1400" b="1" i="0" u="none" strike="noStrike" dirty="0">
                        <a:solidFill>
                          <a:srgbClr val="000000"/>
                        </a:solidFill>
                        <a:effectLst/>
                        <a:latin typeface="Calibri" panose="020F0502020204030204" pitchFamily="34" charset="0"/>
                      </a:endParaRP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2">
                  <a:txBody>
                    <a:bodyPr/>
                    <a:lstStyle/>
                    <a:p>
                      <a:pPr algn="ctr" fontAlgn="b"/>
                      <a:r>
                        <a:rPr lang="en-US" sz="1400" b="1" i="0" u="none" strike="noStrike" dirty="0" smtClean="0">
                          <a:solidFill>
                            <a:srgbClr val="000000"/>
                          </a:solidFill>
                          <a:effectLst/>
                          <a:latin typeface="Calibri" panose="020F0502020204030204" pitchFamily="34" charset="0"/>
                        </a:rPr>
                        <a:t>Calendar Year 2017</a:t>
                      </a:r>
                      <a:endParaRPr lang="en-US" sz="1400" b="1" i="0" u="none" strike="noStrike" dirty="0">
                        <a:solidFill>
                          <a:srgbClr val="000000"/>
                        </a:solidFill>
                        <a:effectLst/>
                        <a:latin typeface="Calibri" panose="020F0502020204030204" pitchFamily="34" charset="0"/>
                      </a:endParaRP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400" b="1" i="0" u="none" strike="noStrike" dirty="0" smtClean="0">
                          <a:solidFill>
                            <a:srgbClr val="000000"/>
                          </a:solidFill>
                          <a:effectLst/>
                          <a:latin typeface="Calibri" panose="020F0502020204030204" pitchFamily="34" charset="0"/>
                        </a:rPr>
                        <a:t>Calendar Year 2018</a:t>
                      </a:r>
                      <a:endParaRPr lang="en-US" sz="1400" b="1" i="0" u="none" strike="noStrike" dirty="0">
                        <a:solidFill>
                          <a:srgbClr val="000000"/>
                        </a:solidFill>
                        <a:effectLst/>
                        <a:latin typeface="Calibri" panose="020F0502020204030204" pitchFamily="34" charset="0"/>
                      </a:endParaRP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b"/>
                      <a:r>
                        <a:rPr lang="en-US" sz="1400" b="1" i="0" u="none" strike="noStrike" dirty="0" smtClean="0">
                          <a:solidFill>
                            <a:srgbClr val="000000"/>
                          </a:solidFill>
                          <a:effectLst/>
                          <a:latin typeface="Calibri" panose="020F0502020204030204" pitchFamily="34" charset="0"/>
                        </a:rPr>
                        <a:t>Calendar Year 2019</a:t>
                      </a:r>
                      <a:endParaRPr lang="en-US" sz="1400" b="1" i="0" u="none" strike="noStrike" dirty="0">
                        <a:solidFill>
                          <a:srgbClr val="000000"/>
                        </a:solidFill>
                        <a:effectLst/>
                        <a:latin typeface="Calibri" panose="020F0502020204030204" pitchFamily="34" charset="0"/>
                      </a:endParaRP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 name="Group 1"/>
          <p:cNvGrpSpPr/>
          <p:nvPr/>
        </p:nvGrpSpPr>
        <p:grpSpPr>
          <a:xfrm>
            <a:off x="3067878" y="6324600"/>
            <a:ext cx="1555488" cy="369332"/>
            <a:chOff x="2702103" y="5864930"/>
            <a:chExt cx="1555488" cy="369332"/>
          </a:xfrm>
        </p:grpSpPr>
        <p:sp>
          <p:nvSpPr>
            <p:cNvPr id="11" name="Up Arrow 10"/>
            <p:cNvSpPr/>
            <p:nvPr/>
          </p:nvSpPr>
          <p:spPr>
            <a:xfrm>
              <a:off x="2702103" y="5864930"/>
              <a:ext cx="174661" cy="31849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76764" y="5864930"/>
              <a:ext cx="1380827" cy="369332"/>
            </a:xfrm>
            <a:prstGeom prst="rect">
              <a:avLst/>
            </a:prstGeom>
            <a:noFill/>
          </p:spPr>
          <p:txBody>
            <a:bodyPr wrap="none" rtlCol="0">
              <a:spAutoFit/>
            </a:bodyPr>
            <a:lstStyle/>
            <a:p>
              <a:r>
                <a:rPr lang="en-US" i="1" dirty="0" smtClean="0">
                  <a:solidFill>
                    <a:srgbClr val="FF0000"/>
                  </a:solidFill>
                  <a:latin typeface="+mj-lt"/>
                </a:rPr>
                <a:t>You are here</a:t>
              </a:r>
              <a:endParaRPr lang="en-US" i="1" dirty="0">
                <a:solidFill>
                  <a:srgbClr val="FF0000"/>
                </a:solidFill>
                <a:latin typeface="+mj-lt"/>
              </a:endParaRPr>
            </a:p>
          </p:txBody>
        </p:sp>
      </p:grpSp>
      <p:sp>
        <p:nvSpPr>
          <p:cNvPr id="13" name="Footer Placeholder 12"/>
          <p:cNvSpPr>
            <a:spLocks noGrp="1"/>
          </p:cNvSpPr>
          <p:nvPr>
            <p:ph type="ftr" sz="quarter" idx="12"/>
          </p:nvPr>
        </p:nvSpPr>
        <p:spPr>
          <a:xfrm>
            <a:off x="3124200" y="6340475"/>
            <a:ext cx="5290264" cy="365125"/>
          </a:xfrm>
        </p:spPr>
        <p:txBody>
          <a:bodyPr/>
          <a:lstStyle/>
          <a:p>
            <a:pPr fontAlgn="auto">
              <a:spcBef>
                <a:spcPts val="0"/>
              </a:spcBef>
              <a:spcAft>
                <a:spcPts val="0"/>
              </a:spcAft>
            </a:pPr>
            <a:r>
              <a:rPr lang="nl-NL" dirty="0" smtClean="0">
                <a:solidFill>
                  <a:srgbClr val="0F6636"/>
                </a:solidFill>
              </a:rPr>
              <a:t>Detector R&amp;D -- DOE-HEP PI Meeting @ DPF 2017</a:t>
            </a:r>
            <a:endParaRPr lang="en-US" dirty="0">
              <a:solidFill>
                <a:srgbClr val="0F6636"/>
              </a:solidFill>
            </a:endParaRPr>
          </a:p>
        </p:txBody>
      </p:sp>
    </p:spTree>
    <p:extLst>
      <p:ext uri="{BB962C8B-B14F-4D97-AF65-F5344CB8AC3E}">
        <p14:creationId xmlns:p14="http://schemas.microsoft.com/office/powerpoint/2010/main" val="275925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1" y="2611676"/>
            <a:ext cx="8839199" cy="3745388"/>
          </a:xfrm>
        </p:spPr>
        <p:txBody>
          <a:bodyPr>
            <a:normAutofit fontScale="77500" lnSpcReduction="20000"/>
          </a:bodyPr>
          <a:lstStyle/>
          <a:p>
            <a:r>
              <a:rPr lang="en-US" dirty="0" smtClean="0"/>
              <a:t>The 2018 President’s Budget Request (PBR) for HEP is an overlay of Administration, DOE Office of Science/HEP, and P5 priorities</a:t>
            </a:r>
          </a:p>
          <a:p>
            <a:r>
              <a:rPr lang="en-US" dirty="0" smtClean="0"/>
              <a:t>FY18 Budget Request reduces near-term science in favor of P5-guided investments in mid- and long-term program</a:t>
            </a:r>
          </a:p>
          <a:p>
            <a:pPr lvl="1"/>
            <a:r>
              <a:rPr lang="en-US" dirty="0" smtClean="0"/>
              <a:t>All </a:t>
            </a:r>
            <a:r>
              <a:rPr lang="en-US" b="1" dirty="0" smtClean="0"/>
              <a:t>projects</a:t>
            </a:r>
            <a:r>
              <a:rPr lang="en-US" dirty="0" smtClean="0"/>
              <a:t> continue, some with delays</a:t>
            </a:r>
          </a:p>
          <a:p>
            <a:pPr lvl="1"/>
            <a:r>
              <a:rPr lang="en-US" b="1" dirty="0" smtClean="0"/>
              <a:t>Research</a:t>
            </a:r>
            <a:r>
              <a:rPr lang="en-US" dirty="0" smtClean="0"/>
              <a:t> maintained at 40% of the program budget, but PBR </a:t>
            </a:r>
            <a:r>
              <a:rPr lang="en-US" dirty="0"/>
              <a:t>will reduce </a:t>
            </a:r>
            <a:r>
              <a:rPr lang="en-US" dirty="0" smtClean="0"/>
              <a:t>activities </a:t>
            </a:r>
            <a:r>
              <a:rPr lang="en-US" dirty="0"/>
              <a:t>at the National </a:t>
            </a:r>
            <a:r>
              <a:rPr lang="en-US" dirty="0" smtClean="0"/>
              <a:t>Labs </a:t>
            </a:r>
            <a:r>
              <a:rPr lang="en-US" dirty="0"/>
              <a:t>and Universities, with higher priority given to:</a:t>
            </a:r>
          </a:p>
          <a:p>
            <a:pPr lvl="2"/>
            <a:r>
              <a:rPr lang="en-US" dirty="0"/>
              <a:t>Laboratory research programs that are critical to executing the P5 recommendations</a:t>
            </a:r>
          </a:p>
          <a:p>
            <a:pPr lvl="2"/>
            <a:r>
              <a:rPr lang="en-US" dirty="0"/>
              <a:t>R&amp;D that requires long-term investments (i.e., “seeding the future”) including Accelerator Stewardship, Detector R&amp;D, and Quantum Information Science (QIS</a:t>
            </a:r>
            <a:r>
              <a:rPr lang="en-US" dirty="0" smtClean="0"/>
              <a:t>)</a:t>
            </a:r>
          </a:p>
          <a:p>
            <a:pPr lvl="1"/>
            <a:r>
              <a:rPr lang="en-US" b="1" dirty="0" smtClean="0"/>
              <a:t>Operations</a:t>
            </a:r>
            <a:r>
              <a:rPr lang="en-US" dirty="0" smtClean="0"/>
              <a:t> support for ongoing experiments reduced to make this possible</a:t>
            </a:r>
          </a:p>
          <a:p>
            <a:r>
              <a:rPr lang="en-US" dirty="0" smtClean="0"/>
              <a:t>The new Administration and Congress support the overall P5 strategy, which continues to define investments into the future of the field</a:t>
            </a:r>
          </a:p>
          <a:p>
            <a:pPr lvl="0"/>
            <a:endParaRPr lang="en-US" dirty="0"/>
          </a:p>
        </p:txBody>
      </p:sp>
      <p:sp>
        <p:nvSpPr>
          <p:cNvPr id="10" name="Title 9"/>
          <p:cNvSpPr>
            <a:spLocks noGrp="1"/>
          </p:cNvSpPr>
          <p:nvPr>
            <p:ph type="title"/>
          </p:nvPr>
        </p:nvSpPr>
        <p:spPr/>
        <p:txBody>
          <a:bodyPr/>
          <a:lstStyle/>
          <a:p>
            <a:r>
              <a:rPr lang="en-US" dirty="0" smtClean="0"/>
              <a:t>HEP FY 2018 President’s Budget Request</a:t>
            </a:r>
            <a:endParaRPr lang="en-US" dirty="0"/>
          </a:p>
        </p:txBody>
      </p:sp>
      <p:sp>
        <p:nvSpPr>
          <p:cNvPr id="2" name="Slide Number Placeholder 1"/>
          <p:cNvSpPr>
            <a:spLocks noGrp="1"/>
          </p:cNvSpPr>
          <p:nvPr>
            <p:ph type="sldNum" sz="quarter" idx="11"/>
          </p:nvPr>
        </p:nvSpPr>
        <p:spPr/>
        <p:txBody>
          <a:bodyPr/>
          <a:lstStyle/>
          <a:p>
            <a:fld id="{56F4B2E3-7CDC-4972-8D42-2D141A8D5E9A}" type="slidenum">
              <a:rPr lang="en-US" smtClean="0"/>
              <a:pPr/>
              <a:t>8</a:t>
            </a:fld>
            <a:endParaRPr lang="en-US" dirty="0"/>
          </a:p>
        </p:txBody>
      </p:sp>
      <p:sp>
        <p:nvSpPr>
          <p:cNvPr id="4" name="Footer Placeholder 3"/>
          <p:cNvSpPr>
            <a:spLocks noGrp="1"/>
          </p:cNvSpPr>
          <p:nvPr>
            <p:ph type="ftr" sz="quarter" idx="12"/>
          </p:nvPr>
        </p:nvSpPr>
        <p:spPr>
          <a:xfrm>
            <a:off x="3124200" y="6357064"/>
            <a:ext cx="5290264" cy="365125"/>
          </a:xfrm>
        </p:spPr>
        <p:txBody>
          <a:bodyPr/>
          <a:lstStyle/>
          <a:p>
            <a:r>
              <a:rPr lang="nl-NL" smtClean="0"/>
              <a:t>Detector R&amp;D -- DOE-HEP PI Meeting @ DPF 2017</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75398049"/>
              </p:ext>
            </p:extLst>
          </p:nvPr>
        </p:nvGraphicFramePr>
        <p:xfrm>
          <a:off x="609600" y="967740"/>
          <a:ext cx="8053755" cy="1470660"/>
        </p:xfrm>
        <a:graphic>
          <a:graphicData uri="http://schemas.openxmlformats.org/drawingml/2006/table">
            <a:tbl>
              <a:tblPr firstRow="1" lastRow="1" bandRow="1">
                <a:tableStyleId>{6E25E649-3F16-4E02-A733-19D2CDBF48F0}</a:tableStyleId>
              </a:tblPr>
              <a:tblGrid>
                <a:gridCol w="1856098"/>
                <a:gridCol w="936369"/>
                <a:gridCol w="887946"/>
                <a:gridCol w="943961"/>
                <a:gridCol w="1047693"/>
                <a:gridCol w="614094"/>
                <a:gridCol w="979230"/>
                <a:gridCol w="788364"/>
              </a:tblGrid>
              <a:tr h="495300">
                <a:tc>
                  <a:txBody>
                    <a:bodyPr/>
                    <a:lstStyle/>
                    <a:p>
                      <a:pPr marL="0" marR="0">
                        <a:spcBef>
                          <a:spcPts val="0"/>
                        </a:spcBef>
                        <a:spcAft>
                          <a:spcPts val="0"/>
                        </a:spcAft>
                      </a:pPr>
                      <a:r>
                        <a:rPr lang="en-US" sz="1600" dirty="0" smtClean="0">
                          <a:effectLst/>
                        </a:rPr>
                        <a:t>HEP Funding</a:t>
                      </a:r>
                      <a:r>
                        <a:rPr lang="en-US" sz="1600" dirty="0">
                          <a:effectLst/>
                        </a:rPr>
                        <a:t> </a:t>
                      </a:r>
                      <a:endParaRPr lang="en-US" sz="1600" dirty="0" smtClean="0">
                        <a:effectLst/>
                      </a:endParaRPr>
                    </a:p>
                    <a:p>
                      <a:pPr marL="0" marR="0">
                        <a:spcBef>
                          <a:spcPts val="0"/>
                        </a:spcBef>
                        <a:spcAft>
                          <a:spcPts val="0"/>
                        </a:spcAft>
                      </a:pPr>
                      <a:r>
                        <a:rPr lang="en-US" sz="1600" i="1" dirty="0" smtClean="0">
                          <a:effectLst/>
                        </a:rPr>
                        <a:t>($ in thousands)</a:t>
                      </a:r>
                      <a:endParaRPr lang="en-US" sz="16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FY 2016 Enacted</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FY 2017 Enacted</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FY 2018 Request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600" dirty="0">
                          <a:effectLst/>
                        </a:rPr>
                        <a:t>FY 2018 vs. FY 2016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600" dirty="0">
                          <a:effectLst/>
                        </a:rPr>
                        <a:t>FY 2018 vs. FY 2017 Enacted</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r>
              <a:tr h="161925">
                <a:tc>
                  <a:txBody>
                    <a:bodyPr/>
                    <a:lstStyle/>
                    <a:p>
                      <a:pPr marL="0" marR="0">
                        <a:spcBef>
                          <a:spcPts val="0"/>
                        </a:spcBef>
                        <a:spcAft>
                          <a:spcPts val="0"/>
                        </a:spcAft>
                      </a:pPr>
                      <a:r>
                        <a:rPr lang="en-US" sz="1600" dirty="0" smtClean="0">
                          <a:effectLst/>
                        </a:rPr>
                        <a:t>Research</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341,663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347,852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272,887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-68,776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a:t>
                      </a:r>
                      <a:r>
                        <a:rPr lang="en-US" sz="1600" dirty="0" smtClean="0">
                          <a:effectLst/>
                        </a:rPr>
                        <a:t>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-74,965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a:t>
                      </a:r>
                      <a:r>
                        <a:rPr lang="en-US" sz="1600" dirty="0" smtClean="0">
                          <a:effectLst/>
                        </a:rPr>
                        <a:t>21%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161925">
                <a:tc>
                  <a:txBody>
                    <a:bodyPr/>
                    <a:lstStyle/>
                    <a:p>
                      <a:pPr marL="0" marR="0">
                        <a:spcBef>
                          <a:spcPts val="0"/>
                        </a:spcBef>
                        <a:spcAft>
                          <a:spcPts val="0"/>
                        </a:spcAft>
                      </a:pPr>
                      <a:r>
                        <a:rPr lang="en-US" sz="1600" dirty="0" smtClean="0">
                          <a:effectLst/>
                        </a:rPr>
                        <a:t>Facility/Operations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258,236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255,162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213,813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-44,423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a:t>
                      </a:r>
                      <a:r>
                        <a:rPr lang="en-US" sz="1600" dirty="0" smtClean="0">
                          <a:effectLst/>
                        </a:rPr>
                        <a:t>17%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-41,349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a:t>
                      </a:r>
                      <a:r>
                        <a:rPr lang="en-US" sz="1600" dirty="0" smtClean="0">
                          <a:effectLst/>
                        </a:rPr>
                        <a:t>16%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171450">
                <a:tc>
                  <a:txBody>
                    <a:bodyPr/>
                    <a:lstStyle/>
                    <a:p>
                      <a:pPr marL="0" marR="0">
                        <a:spcBef>
                          <a:spcPts val="0"/>
                        </a:spcBef>
                        <a:spcAft>
                          <a:spcPts val="0"/>
                        </a:spcAft>
                      </a:pPr>
                      <a:r>
                        <a:rPr lang="en-US" sz="1600" dirty="0" smtClean="0">
                          <a:effectLst/>
                        </a:rPr>
                        <a:t>Projects &amp; Constr.</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195,101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221,986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186,000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-9,101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a:t>
                      </a:r>
                      <a:r>
                        <a:rPr lang="en-US" sz="1600" dirty="0" smtClean="0">
                          <a:effectLst/>
                        </a:rPr>
                        <a:t>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-35,986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a:t>
                      </a:r>
                      <a:r>
                        <a:rPr lang="en-US" sz="1600" dirty="0" smtClean="0">
                          <a:effectLst/>
                        </a:rPr>
                        <a:t>16%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161925">
                <a:tc>
                  <a:txBody>
                    <a:bodyPr/>
                    <a:lstStyle/>
                    <a:p>
                      <a:pPr marL="0" marR="0">
                        <a:spcBef>
                          <a:spcPts val="0"/>
                        </a:spcBef>
                        <a:spcAft>
                          <a:spcPts val="0"/>
                        </a:spcAft>
                      </a:pPr>
                      <a:r>
                        <a:rPr lang="en-US" sz="1600" dirty="0" smtClean="0">
                          <a:effectLst/>
                        </a:rPr>
                        <a:t>Total</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795,000</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825,000</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672,700</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-122,300</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a:t>
                      </a:r>
                      <a:r>
                        <a:rPr lang="en-US" sz="1600" dirty="0" smtClean="0">
                          <a:effectLst/>
                        </a:rPr>
                        <a:t>15%</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-152,300</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600" dirty="0">
                          <a:effectLst/>
                        </a:rPr>
                        <a:t>-</a:t>
                      </a:r>
                      <a:r>
                        <a:rPr lang="en-US" sz="1600" dirty="0" smtClean="0">
                          <a:effectLst/>
                        </a:rPr>
                        <a:t>18%</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3" name="Rounded Rectangle 2"/>
          <p:cNvSpPr/>
          <p:nvPr/>
        </p:nvSpPr>
        <p:spPr>
          <a:xfrm>
            <a:off x="4343400" y="838200"/>
            <a:ext cx="897775" cy="17447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98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914400"/>
            <a:ext cx="8382000" cy="1514637"/>
          </a:xfrm>
        </p:spPr>
        <p:txBody>
          <a:bodyPr>
            <a:normAutofit fontScale="77500" lnSpcReduction="20000"/>
          </a:bodyPr>
          <a:lstStyle/>
          <a:p>
            <a:pPr marL="0" indent="0">
              <a:buNone/>
            </a:pPr>
            <a:r>
              <a:rPr lang="en-US" dirty="0" smtClean="0"/>
              <a:t>Current drafts of House/Senate FY18 appropriations bills are flat/up compared to FY17 and above the FY18 President’s Budget Request</a:t>
            </a:r>
          </a:p>
          <a:p>
            <a:pPr lvl="1"/>
            <a:r>
              <a:rPr lang="en-US" sz="2300" dirty="0" smtClean="0"/>
              <a:t>Congressional marks are a good budget indicator, but funding level not set                                   until final appropriation bill is passed</a:t>
            </a:r>
          </a:p>
          <a:p>
            <a:pPr lvl="1"/>
            <a:endParaRPr lang="en-US" dirty="0" smtClean="0"/>
          </a:p>
        </p:txBody>
      </p:sp>
      <p:sp>
        <p:nvSpPr>
          <p:cNvPr id="3" name="Title 2"/>
          <p:cNvSpPr>
            <a:spLocks noGrp="1"/>
          </p:cNvSpPr>
          <p:nvPr>
            <p:ph type="title"/>
          </p:nvPr>
        </p:nvSpPr>
        <p:spPr/>
        <p:txBody>
          <a:bodyPr/>
          <a:lstStyle/>
          <a:p>
            <a:r>
              <a:rPr lang="en-US" dirty="0" smtClean="0"/>
              <a:t>Overall HEP Budget Trend</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9</a:t>
            </a:fld>
            <a:endParaRPr lang="en-US" dirty="0"/>
          </a:p>
        </p:txBody>
      </p:sp>
      <p:sp>
        <p:nvSpPr>
          <p:cNvPr id="5" name="Footer Placeholder 4"/>
          <p:cNvSpPr>
            <a:spLocks noGrp="1"/>
          </p:cNvSpPr>
          <p:nvPr>
            <p:ph type="ftr" sz="quarter" idx="12"/>
          </p:nvPr>
        </p:nvSpPr>
        <p:spPr/>
        <p:txBody>
          <a:bodyPr/>
          <a:lstStyle/>
          <a:p>
            <a:r>
              <a:rPr lang="nl-NL" smtClean="0">
                <a:solidFill>
                  <a:srgbClr val="0F6636"/>
                </a:solidFill>
              </a:rPr>
              <a:t>Detector R&amp;D -- DOE-HEP PI Meeting @ DPF 2017</a:t>
            </a:r>
            <a:endParaRPr lang="en-US" dirty="0">
              <a:solidFill>
                <a:srgbClr val="0F6636"/>
              </a:solidFill>
            </a:endParaRPr>
          </a:p>
        </p:txBody>
      </p:sp>
      <p:sp>
        <p:nvSpPr>
          <p:cNvPr id="8" name="TextBox 7"/>
          <p:cNvSpPr txBox="1"/>
          <p:nvPr/>
        </p:nvSpPr>
        <p:spPr>
          <a:xfrm>
            <a:off x="2860247" y="2481773"/>
            <a:ext cx="3423501" cy="307777"/>
          </a:xfrm>
          <a:prstGeom prst="rect">
            <a:avLst/>
          </a:prstGeom>
          <a:noFill/>
        </p:spPr>
        <p:txBody>
          <a:bodyPr wrap="none" rtlCol="0">
            <a:spAutoFit/>
          </a:bodyPr>
          <a:lstStyle/>
          <a:p>
            <a:pPr algn="ctr"/>
            <a:r>
              <a:rPr lang="en-US" sz="1400" b="0" i="1" dirty="0" smtClean="0">
                <a:latin typeface="+mn-lt"/>
              </a:rPr>
              <a:t>All funding shown in “then-year” U.S. dollars</a:t>
            </a:r>
            <a:endParaRPr lang="en-US" sz="1400" b="0" i="1" dirty="0">
              <a:latin typeface="+mn-lt"/>
            </a:endParaRPr>
          </a:p>
        </p:txBody>
      </p:sp>
      <p:pic>
        <p:nvPicPr>
          <p:cNvPr id="2" name="Picture 1"/>
          <p:cNvPicPr>
            <a:picLocks noChangeAspect="1"/>
          </p:cNvPicPr>
          <p:nvPr/>
        </p:nvPicPr>
        <p:blipFill>
          <a:blip r:embed="rId2"/>
          <a:stretch>
            <a:fillRect/>
          </a:stretch>
        </p:blipFill>
        <p:spPr>
          <a:xfrm>
            <a:off x="0" y="2178339"/>
            <a:ext cx="9035055" cy="4146261"/>
          </a:xfrm>
          <a:prstGeom prst="rect">
            <a:avLst/>
          </a:prstGeom>
        </p:spPr>
      </p:pic>
      <p:cxnSp>
        <p:nvCxnSpPr>
          <p:cNvPr id="10" name="Straight Connector 9"/>
          <p:cNvCxnSpPr/>
          <p:nvPr/>
        </p:nvCxnSpPr>
        <p:spPr>
          <a:xfrm>
            <a:off x="8159662" y="3040241"/>
            <a:ext cx="6386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59662" y="2924953"/>
            <a:ext cx="638668" cy="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48600" y="1752600"/>
            <a:ext cx="1334020" cy="984885"/>
          </a:xfrm>
          <a:prstGeom prst="rect">
            <a:avLst/>
          </a:prstGeom>
          <a:noFill/>
        </p:spPr>
        <p:txBody>
          <a:bodyPr wrap="none" rtlCol="0">
            <a:spAutoFit/>
          </a:bodyPr>
          <a:lstStyle/>
          <a:p>
            <a:pPr algn="ctr"/>
            <a:r>
              <a:rPr lang="en-US" sz="1400" b="1" i="1" dirty="0" smtClean="0">
                <a:solidFill>
                  <a:schemeClr val="tx2"/>
                </a:solidFill>
              </a:rPr>
              <a:t>-- Senate Mark:</a:t>
            </a:r>
            <a:br>
              <a:rPr lang="en-US" sz="1400" b="1" i="1" dirty="0" smtClean="0">
                <a:solidFill>
                  <a:schemeClr val="tx2"/>
                </a:solidFill>
              </a:rPr>
            </a:br>
            <a:r>
              <a:rPr lang="en-US" sz="1400" b="1" i="1" dirty="0" smtClean="0">
                <a:solidFill>
                  <a:schemeClr val="tx2"/>
                </a:solidFill>
              </a:rPr>
              <a:t>$860M</a:t>
            </a:r>
          </a:p>
          <a:p>
            <a:pPr algn="ctr"/>
            <a:r>
              <a:rPr lang="en-US" sz="200" b="1" i="1" dirty="0" smtClean="0">
                <a:solidFill>
                  <a:srgbClr val="FF0000"/>
                </a:solidFill>
              </a:rPr>
              <a:t> </a:t>
            </a:r>
          </a:p>
          <a:p>
            <a:pPr algn="ctr"/>
            <a:r>
              <a:rPr lang="en-US" sz="1400" b="1" i="1" dirty="0"/>
              <a:t>–</a:t>
            </a:r>
            <a:r>
              <a:rPr lang="en-US" sz="1400" b="1" i="1" dirty="0">
                <a:solidFill>
                  <a:srgbClr val="C00000"/>
                </a:solidFill>
              </a:rPr>
              <a:t> </a:t>
            </a:r>
            <a:r>
              <a:rPr lang="en-US" sz="1400" b="1" i="1" dirty="0" smtClean="0"/>
              <a:t>House Mark:</a:t>
            </a:r>
            <a:br>
              <a:rPr lang="en-US" sz="1400" b="1" i="1" dirty="0" smtClean="0"/>
            </a:br>
            <a:r>
              <a:rPr lang="en-US" sz="1400" b="1" i="1" dirty="0" smtClean="0"/>
              <a:t>$825 M</a:t>
            </a:r>
            <a:endParaRPr lang="en-US" sz="1400" b="1" i="1" dirty="0"/>
          </a:p>
        </p:txBody>
      </p:sp>
      <p:sp>
        <p:nvSpPr>
          <p:cNvPr id="12" name="Rounded Rectangle 11"/>
          <p:cNvSpPr/>
          <p:nvPr/>
        </p:nvSpPr>
        <p:spPr>
          <a:xfrm>
            <a:off x="7924800" y="1752600"/>
            <a:ext cx="1202575" cy="44957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188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4753</TotalTime>
  <Words>5172</Words>
  <Application>Microsoft Office PowerPoint</Application>
  <PresentationFormat>On-screen Show (4:3)</PresentationFormat>
  <Paragraphs>610</Paragraphs>
  <Slides>40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Cambria</vt:lpstr>
      <vt:lpstr>Symbol</vt:lpstr>
      <vt:lpstr>Tahoma</vt:lpstr>
      <vt:lpstr>Times New Roman</vt:lpstr>
      <vt:lpstr>Wingdings</vt:lpstr>
      <vt:lpstr>Wingdings 2</vt:lpstr>
      <vt:lpstr>5_Office Theme</vt:lpstr>
      <vt:lpstr>PowerPoint Presentation</vt:lpstr>
      <vt:lpstr>Outline</vt:lpstr>
      <vt:lpstr>The High Energy Physics Program Mission</vt:lpstr>
      <vt:lpstr>Enabling the Next Discovery</vt:lpstr>
      <vt:lpstr>HEP Research Priorities: Snapshot</vt:lpstr>
      <vt:lpstr>U.S. Government                    Budget Process</vt:lpstr>
      <vt:lpstr>The Federal Budget Cycle</vt:lpstr>
      <vt:lpstr>HEP FY 2018 President’s Budget Request</vt:lpstr>
      <vt:lpstr>Overall HEP Budget Trend</vt:lpstr>
      <vt:lpstr>HEP Budget vs. P5 Funding Scenarios</vt:lpstr>
      <vt:lpstr>HEP Detector R&amp;D Program</vt:lpstr>
      <vt:lpstr>HEP Detector R&amp;D Program Goals</vt:lpstr>
      <vt:lpstr>P5 Recommendations</vt:lpstr>
      <vt:lpstr>Program Funding and Effort and Process</vt:lpstr>
      <vt:lpstr>Detector R&amp;D Efforts by Frontier</vt:lpstr>
      <vt:lpstr>Interim Summary</vt:lpstr>
      <vt:lpstr>HEP Funding Opportunities</vt:lpstr>
      <vt:lpstr>FY 2018 Research Opportunities in High Energy Physics </vt:lpstr>
      <vt:lpstr>FY 2018 HEP Comparative Review FOA and FAQ</vt:lpstr>
      <vt:lpstr>PowerPoint Presentation</vt:lpstr>
      <vt:lpstr>PowerPoint Presentation</vt:lpstr>
      <vt:lpstr>Cross-cut Proposals</vt:lpstr>
      <vt:lpstr>Supported HEP Research Activities</vt:lpstr>
      <vt:lpstr>Proposal Project Narrative</vt:lpstr>
      <vt:lpstr>Comparative Merit Review Criteria</vt:lpstr>
      <vt:lpstr>Recent FOA Changes</vt:lpstr>
      <vt:lpstr>Office of Science (SC) Data Management Plan</vt:lpstr>
      <vt:lpstr>Renewal Proposal Products</vt:lpstr>
      <vt:lpstr>Guidance Checklist for Comparative Review</vt:lpstr>
      <vt:lpstr>Comparative Review and Award Process</vt:lpstr>
      <vt:lpstr>Early career  research program  (ECRP)</vt:lpstr>
      <vt:lpstr>How to Prepare for an Early Career Proposal</vt:lpstr>
      <vt:lpstr>HEP Detector R&amp;D Summary</vt:lpstr>
      <vt:lpstr>Take Away Messages </vt:lpstr>
      <vt:lpstr>PowerPoint Presentation</vt:lpstr>
      <vt:lpstr>Need Ideas for “How to Do More with Less”</vt:lpstr>
      <vt:lpstr>University HEP Comparative Reviews</vt:lpstr>
      <vt:lpstr>Research Scientists (RS)</vt:lpstr>
      <vt:lpstr>Comparative Merit Review Criteria</vt:lpstr>
      <vt:lpstr>Programmatic Considerations</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the Energy Frontier</dc:title>
  <dc:creator>crawforg</dc:creator>
  <cp:lastModifiedBy>Marsiske, Helmut</cp:lastModifiedBy>
  <cp:revision>483</cp:revision>
  <cp:lastPrinted>2016-08-02T14:55:40Z</cp:lastPrinted>
  <dcterms:created xsi:type="dcterms:W3CDTF">2012-08-10T14:44:32Z</dcterms:created>
  <dcterms:modified xsi:type="dcterms:W3CDTF">2017-08-02T16:59:33Z</dcterms:modified>
</cp:coreProperties>
</file>