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465" r:id="rId3"/>
    <p:sldId id="466" r:id="rId4"/>
    <p:sldId id="469" r:id="rId5"/>
    <p:sldId id="470" r:id="rId6"/>
    <p:sldId id="471" r:id="rId7"/>
    <p:sldId id="472" r:id="rId8"/>
    <p:sldId id="476" r:id="rId9"/>
    <p:sldId id="486" r:id="rId10"/>
    <p:sldId id="474" r:id="rId11"/>
    <p:sldId id="475" r:id="rId12"/>
    <p:sldId id="478" r:id="rId13"/>
    <p:sldId id="477" r:id="rId14"/>
    <p:sldId id="479" r:id="rId15"/>
    <p:sldId id="481" r:id="rId16"/>
    <p:sldId id="482" r:id="rId17"/>
    <p:sldId id="485" r:id="rId18"/>
    <p:sldId id="48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 autoAdjust="0"/>
    <p:restoredTop sz="94662"/>
  </p:normalViewPr>
  <p:slideViewPr>
    <p:cSldViewPr snapToGrid="0" snapToObjects="1" showGuides="1">
      <p:cViewPr varScale="1">
        <p:scale>
          <a:sx n="72" d="100"/>
          <a:sy n="72" d="100"/>
        </p:scale>
        <p:origin x="-4168" y="-112"/>
      </p:cViewPr>
      <p:guideLst>
        <p:guide orient="horz" pos="4130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3043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8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= Delivery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EC24-46AC-4E51-8415-C6E342D8AD70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3666" y="6504213"/>
            <a:ext cx="6817335" cy="242873"/>
          </a:xfrm>
        </p:spPr>
        <p:txBody>
          <a:bodyPr/>
          <a:lstStyle>
            <a:lvl1pPr>
              <a:defRPr sz="900" b="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>
            <a:lvl1pPr>
              <a:defRPr sz="900" b="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9"/>
          </p:nvPr>
        </p:nvSpPr>
        <p:spPr>
          <a:xfrm>
            <a:off x="6459538" y="6515100"/>
            <a:ext cx="1331464" cy="241300"/>
          </a:xfrm>
        </p:spPr>
        <p:txBody>
          <a:bodyPr/>
          <a:lstStyle>
            <a:lvl1pPr algn="r">
              <a:defRPr sz="900" b="0"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30925"/>
            <a:ext cx="8371114" cy="507274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3291-C15C-47A1-BED7-896B8662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414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69863"/>
            <a:ext cx="7564437" cy="4413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3275"/>
            <a:ext cx="8251825" cy="55530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B4E3-CEF4-4E8C-8855-45F0AB02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15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0040"/>
            <a:ext cx="8490857" cy="463731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8A01F-3399-3F42-942A-494259D7F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07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495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0" r:id="rId3"/>
    <p:sldLayoutId id="2147484121" r:id="rId4"/>
    <p:sldLayoutId id="214748412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Eric Prebys*</a:t>
            </a:r>
          </a:p>
          <a:p>
            <a:r>
              <a:rPr lang="en-US" dirty="0" err="1" smtClean="0"/>
              <a:t>Fermilab</a:t>
            </a:r>
            <a:r>
              <a:rPr lang="en-US" dirty="0" smtClean="0"/>
              <a:t>/UC Davis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August 2017</a:t>
            </a:r>
            <a:endParaRPr lang="en-US" dirty="0"/>
          </a:p>
          <a:p>
            <a:r>
              <a:rPr lang="en-US" dirty="0" smtClean="0"/>
              <a:t>										         *for the Mu2e Collaboration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4078841"/>
            <a:ext cx="8499232" cy="1003049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Beam Delivery and Out of </a:t>
            </a:r>
            <a:r>
              <a:rPr lang="en-US" smtClean="0"/>
              <a:t>Time </a:t>
            </a:r>
            <a:r>
              <a:rPr lang="en-US" smtClean="0"/>
              <a:t>Extinction </a:t>
            </a:r>
            <a:r>
              <a:rPr lang="en-US" dirty="0" smtClean="0"/>
              <a:t>in the Mu2e Experiment at Fermilab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 Dipole driven by two harmonics</a:t>
            </a:r>
          </a:p>
          <a:p>
            <a:pPr lvl="1"/>
            <a:r>
              <a:rPr lang="en-US" sz="2000" dirty="0" smtClean="0"/>
              <a:t>300 kHz (half bunch frequency) to sweep out of time beam into collimators</a:t>
            </a:r>
          </a:p>
          <a:p>
            <a:pPr lvl="1"/>
            <a:r>
              <a:rPr lang="en-US" sz="2000" dirty="0" smtClean="0"/>
              <a:t>4.5 MHz (15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harmonic) to maximize transmission of in-time beam</a:t>
            </a:r>
          </a:p>
          <a:p>
            <a:pPr lvl="1"/>
            <a:r>
              <a:rPr lang="en-US" sz="2000" dirty="0" smtClean="0"/>
              <a:t>Beam transmitted at nodes!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1000" dirty="0"/>
          </a:p>
          <a:p>
            <a:r>
              <a:rPr lang="en-US" sz="2000" dirty="0" smtClean="0"/>
              <a:t>Higher harmonic optimized for maximum transmission: 99.5%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Dual Harmonic Waveform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38181" y="3086676"/>
            <a:ext cx="2105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Single harmonic would hit collimator too soon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438" y="2946688"/>
            <a:ext cx="3454419" cy="278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39" y="2946688"/>
            <a:ext cx="3459162" cy="27848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78500" y="3760352"/>
            <a:ext cx="508000" cy="2655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06337" y="3482104"/>
            <a:ext cx="631844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594621"/>
            <a:ext cx="8686800" cy="427877"/>
          </a:xfrm>
        </p:spPr>
        <p:txBody>
          <a:bodyPr/>
          <a:lstStyle/>
          <a:p>
            <a:r>
              <a:rPr lang="en-US" sz="2800" dirty="0" smtClean="0"/>
              <a:t>Extinction Collimation: Two Separate Collimation Issues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71800"/>
            <a:ext cx="2133600" cy="914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572000" y="1524000"/>
            <a:ext cx="0" cy="381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3429000"/>
            <a:ext cx="381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172200" y="34290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4" imgW="127000" imgH="127000" progId="Equation.DSMT4">
                  <p:embed/>
                </p:oleObj>
              </mc:Choice>
              <mc:Fallback>
                <p:oleObj name="Equation" r:id="rId4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3429000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06925" y="1406525"/>
          <a:ext cx="363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6925" y="1406525"/>
                        <a:ext cx="3635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3124200" y="2743200"/>
            <a:ext cx="28956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1447800" y="2650066"/>
            <a:ext cx="457200" cy="1295400"/>
          </a:xfrm>
          <a:prstGeom prst="up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999" y="4038600"/>
            <a:ext cx="250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AC dipole shifts distribution along x’ axis in phase space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1600200"/>
            <a:ext cx="3352800" cy="107721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Beam core: out of time beam will be steered into the collimator or collimators </a:t>
            </a:r>
            <a:br>
              <a:rPr lang="en-US" sz="1600" dirty="0" smtClean="0">
                <a:solidFill>
                  <a:srgbClr val="3366FF"/>
                </a:solidFill>
                <a:latin typeface="+mn-lt"/>
              </a:rPr>
            </a:b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90° </a:t>
            </a:r>
            <a:r>
              <a:rPr lang="en-US" sz="1600" i="1" dirty="0" smtClean="0">
                <a:solidFill>
                  <a:srgbClr val="3366FF"/>
                </a:solidFill>
                <a:latin typeface="+mn-lt"/>
              </a:rPr>
              <a:t>downstream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of the AC dipole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29200" y="2514600"/>
            <a:ext cx="609600" cy="685800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396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Admittance of downstream collimation system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867400" y="3810000"/>
            <a:ext cx="3048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4800600"/>
            <a:ext cx="3657600" cy="107721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High amplitude beam tails will be steered </a:t>
            </a:r>
            <a:r>
              <a:rPr lang="en-US" sz="1600" i="1" dirty="0" smtClean="0">
                <a:solidFill>
                  <a:srgbClr val="3366FF"/>
                </a:solidFill>
                <a:latin typeface="+mn-lt"/>
              </a:rPr>
              <a:t>into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the collimation channel, so they must be cleaned up </a:t>
            </a:r>
            <a:br>
              <a:rPr lang="en-US" sz="1600" dirty="0" smtClean="0">
                <a:solidFill>
                  <a:srgbClr val="3366FF"/>
                </a:solidFill>
                <a:latin typeface="+mn-lt"/>
              </a:rPr>
            </a:b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90° </a:t>
            </a:r>
            <a:r>
              <a:rPr lang="en-US" sz="1600" i="1" dirty="0" smtClean="0">
                <a:solidFill>
                  <a:srgbClr val="3366FF"/>
                </a:solidFill>
                <a:latin typeface="+mn-lt"/>
              </a:rPr>
              <a:t>upstream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of the AC dipole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7133" y="874342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Phase space distribution of out of time beam at location of AC dipole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5638800" y="2404533"/>
            <a:ext cx="3060700" cy="2201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86300" y="5562601"/>
            <a:ext cx="2840038" cy="3152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that strikes the electrostatic septum during slow extraction results in a large tail in phase space, which can result in beam being scattered into the transmission channel.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Requires an additional collimator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Additional Problem: Slow Extraction Tails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66" r="5435" b="51797"/>
          <a:stretch/>
        </p:blipFill>
        <p:spPr>
          <a:xfrm>
            <a:off x="1645920" y="2343151"/>
            <a:ext cx="5715000" cy="3147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7020" y="2343151"/>
            <a:ext cx="3554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X Phase space at exit from Delivery Ring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956025"/>
            <a:ext cx="225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Nominal beam envelope</a:t>
            </a:r>
            <a:endParaRPr lang="en-US" sz="1600" dirty="0">
              <a:solidFill>
                <a:srgbClr val="40404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7420" y="3321050"/>
            <a:ext cx="533400" cy="29210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8270" y="4684127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This causes problems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73370" y="4684127"/>
            <a:ext cx="222250" cy="8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Collimator Needs and Locations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" y="1722322"/>
            <a:ext cx="7289801" cy="44625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003798" y="1612900"/>
            <a:ext cx="0" cy="208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08198" y="1612900"/>
            <a:ext cx="0" cy="199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8562" y="1612900"/>
            <a:ext cx="383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Extinction Collimator (+90°, 1m Tungsten)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83098" y="13589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83098" y="1274346"/>
            <a:ext cx="297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AC Dipole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97298" y="1016000"/>
            <a:ext cx="0" cy="276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97298" y="846723"/>
            <a:ext cx="297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Halo Collimator (-90°, 1m Steel)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25548" y="1242472"/>
            <a:ext cx="227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Tail Collimator (1m Steel)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880110"/>
            <a:ext cx="8672513" cy="5059363"/>
          </a:xfrm>
        </p:spPr>
        <p:txBody>
          <a:bodyPr/>
          <a:lstStyle/>
          <a:p>
            <a:r>
              <a:rPr lang="en-US" dirty="0" smtClean="0"/>
              <a:t>Longitudinal development in Recycler and Delivery Ring simulated by numerical integration model (I. </a:t>
            </a:r>
            <a:r>
              <a:rPr lang="en-US" dirty="0" err="1" smtClean="0"/>
              <a:t>Kourbanis</a:t>
            </a:r>
            <a:r>
              <a:rPr lang="en-US" dirty="0" smtClean="0"/>
              <a:t>, S. </a:t>
            </a:r>
            <a:r>
              <a:rPr lang="en-US" dirty="0" err="1" smtClean="0"/>
              <a:t>Werkema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Beam propagation and evolution of third-order resonance in Delivery Ring simulated by </a:t>
            </a:r>
            <a:r>
              <a:rPr lang="en-US" dirty="0" err="1" smtClean="0"/>
              <a:t>Synergia</a:t>
            </a:r>
            <a:r>
              <a:rPr lang="en-US" dirty="0" smtClean="0"/>
              <a:t> (V. </a:t>
            </a:r>
            <a:r>
              <a:rPr lang="en-US" dirty="0" err="1" smtClean="0"/>
              <a:t>Nagaslaev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Extraction interaction with electrostatic septum simulated by MARS (V. </a:t>
            </a:r>
            <a:r>
              <a:rPr lang="en-US" dirty="0" err="1" smtClean="0"/>
              <a:t>Nagaslaev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Beam line propagation and interaction with collimators simulated with G4Beamline as a function of AC dipole deflection angle to produce transmission tables (E. Prebys)</a:t>
            </a:r>
          </a:p>
          <a:p>
            <a:r>
              <a:rPr lang="en-US" dirty="0" smtClean="0"/>
              <a:t>Transmission tables convoluted with longitudinal distributions to optimize harmonic content of AC dipole magnets transmission of in-time beam and extinction of out-of-time beam (E. Prebys)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Procedure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561"/>
            <a:ext cx="5475070" cy="4577604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>
                <a:latin typeface="Calibri" panose="020F0502020204030204" pitchFamily="34" charset="0"/>
              </a:rPr>
              <a:t>Performance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Prebys | Mu2e Beam Delivery | APS DPF Meeting |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017" y="887323"/>
            <a:ext cx="110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97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Extraction</a:t>
            </a:r>
            <a:endParaRPr lang="en-US" sz="1600" dirty="0">
              <a:solidFill>
                <a:srgbClr val="1997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1124510" y="1472098"/>
            <a:ext cx="0" cy="2044825"/>
          </a:xfrm>
          <a:prstGeom prst="straightConnector1">
            <a:avLst/>
          </a:prstGeom>
          <a:ln>
            <a:solidFill>
              <a:schemeClr val="accent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5228" y="915238"/>
            <a:ext cx="132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BD1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Transmission</a:t>
            </a:r>
            <a:endParaRPr lang="en-US" sz="1600" dirty="0">
              <a:solidFill>
                <a:srgbClr val="BD1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314" y="4041971"/>
            <a:ext cx="768902" cy="58673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19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on Target</a:t>
            </a:r>
            <a:endParaRPr lang="en-US" sz="1600" dirty="0">
              <a:solidFill>
                <a:srgbClr val="519A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4225765" y="4628704"/>
            <a:ext cx="0" cy="578263"/>
          </a:xfrm>
          <a:prstGeom prst="straightConnector1">
            <a:avLst/>
          </a:prstGeom>
          <a:ln>
            <a:solidFill>
              <a:schemeClr val="accent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flipH="1">
            <a:off x="3638550" y="1500013"/>
            <a:ext cx="587214" cy="612637"/>
          </a:xfrm>
          <a:prstGeom prst="straightConnector1">
            <a:avLst/>
          </a:prstGeom>
          <a:ln>
            <a:solidFill>
              <a:schemeClr val="accent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674150" y="1058203"/>
          <a:ext cx="3322337" cy="24587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65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199376"/>
                <a:gridCol w="112296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Simulation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aseline="300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Fraction of DR extracted beam outside of ±125 ns: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2.1×10</a:t>
                      </a:r>
                      <a:r>
                        <a:rPr lang="en-US" sz="1600" baseline="30000" dirty="0" smtClean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In-time beam transmission: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99.5%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Beam line extinction: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&lt;5×10</a:t>
                      </a:r>
                      <a:r>
                        <a:rPr lang="en-US" sz="1600" baseline="30000" dirty="0" smtClean="0"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 extinction:</a:t>
                      </a:r>
                      <a:endParaRPr lang="en-US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1.1×10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-12</a:t>
                      </a:r>
                      <a:endParaRPr lang="en-US" sz="1600" baseline="30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Extinction Requirement:</a:t>
                      </a:r>
                      <a:endParaRPr lang="en-US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&lt;1.0×10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82260" y="4034671"/>
            <a:ext cx="332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two order of magnitude margin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57325" y="3638110"/>
            <a:ext cx="2486025" cy="338554"/>
            <a:chOff x="1457325" y="3638110"/>
            <a:chExt cx="2486025" cy="338554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457325" y="3795249"/>
              <a:ext cx="24860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34073" y="3638110"/>
              <a:ext cx="14069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Beam Window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2"/>
    </mc:Choice>
    <mc:Fallback xmlns="">
      <p:transition advTm="5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E. Prebys | Mu2e Beam Delivery | APS DPF Meeting | Fermilab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2800" dirty="0" smtClean="0"/>
              <a:t>Extinction Monitor*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8480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282828"/>
                </a:solidFill>
              </a:rPr>
              <a:t>No confidence in extinction unless we can verify it!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282828"/>
                </a:solidFill>
              </a:rPr>
              <a:t>Must </a:t>
            </a:r>
            <a:r>
              <a:rPr lang="en-US" sz="2000" dirty="0">
                <a:solidFill>
                  <a:srgbClr val="282828"/>
                </a:solidFill>
              </a:rPr>
              <a:t>measure extinction to 10</a:t>
            </a:r>
            <a:r>
              <a:rPr lang="en-US" sz="2000" baseline="30000" dirty="0">
                <a:solidFill>
                  <a:srgbClr val="282828"/>
                </a:solidFill>
              </a:rPr>
              <a:t>-10 </a:t>
            </a:r>
            <a:r>
              <a:rPr lang="en-US" sz="2000" dirty="0">
                <a:solidFill>
                  <a:srgbClr val="282828"/>
                </a:solidFill>
              </a:rPr>
              <a:t>precision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82828"/>
                </a:solidFill>
              </a:rPr>
              <a:t>Roughly 1 proton every 250 bunches!</a:t>
            </a:r>
          </a:p>
          <a:p>
            <a:r>
              <a:rPr lang="en-US" sz="2000" dirty="0" smtClean="0">
                <a:solidFill>
                  <a:srgbClr val="282828"/>
                </a:solidFill>
              </a:rPr>
              <a:t>Required ~10</a:t>
            </a:r>
            <a:r>
              <a:rPr lang="en-US" sz="2000" baseline="30000" dirty="0" smtClean="0">
                <a:solidFill>
                  <a:srgbClr val="282828"/>
                </a:solidFill>
              </a:rPr>
              <a:t>8</a:t>
            </a:r>
            <a:r>
              <a:rPr lang="en-US" sz="2000" dirty="0" smtClean="0">
                <a:solidFill>
                  <a:srgbClr val="282828"/>
                </a:solidFill>
              </a:rPr>
              <a:t> dynamic range precludes direct measurement</a:t>
            </a:r>
            <a:endParaRPr lang="en-US" sz="2000" dirty="0">
              <a:solidFill>
                <a:srgbClr val="282828"/>
              </a:solidFill>
            </a:endParaRPr>
          </a:p>
          <a:p>
            <a:pPr lvl="1"/>
            <a:r>
              <a:rPr lang="en-US" sz="2000" dirty="0" smtClean="0">
                <a:solidFill>
                  <a:srgbClr val="282828"/>
                </a:solidFill>
              </a:rPr>
              <a:t>Particles in bunches would blind detector to out of time particles</a:t>
            </a:r>
            <a:endParaRPr lang="en-US" sz="2000" dirty="0">
              <a:solidFill>
                <a:srgbClr val="282828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282828"/>
                </a:solidFill>
              </a:rPr>
              <a:t>Focus on statistical technique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82828"/>
                </a:solidFill>
              </a:rPr>
              <a:t>Designed a monitor to detect a </a:t>
            </a:r>
            <a:r>
              <a:rPr lang="en-US" sz="2000" i="1" dirty="0">
                <a:solidFill>
                  <a:srgbClr val="282828"/>
                </a:solidFill>
              </a:rPr>
              <a:t>small fraction </a:t>
            </a:r>
            <a:r>
              <a:rPr lang="en-US" sz="2000" dirty="0">
                <a:solidFill>
                  <a:srgbClr val="282828"/>
                </a:solidFill>
              </a:rPr>
              <a:t>of scattered particles from target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</a:rPr>
              <a:t>10 - 50 per in-time bunch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82828"/>
                </a:solidFill>
              </a:rPr>
              <a:t>Statistically build up precision profile for in time and out of time beam.</a:t>
            </a:r>
          </a:p>
          <a:p>
            <a:r>
              <a:rPr lang="en-US" dirty="0">
                <a:solidFill>
                  <a:srgbClr val="282828"/>
                </a:solidFill>
              </a:rPr>
              <a:t>Requirement: 90% C.L. for 10</a:t>
            </a:r>
            <a:r>
              <a:rPr lang="en-US" baseline="30000" dirty="0">
                <a:solidFill>
                  <a:srgbClr val="282828"/>
                </a:solidFill>
              </a:rPr>
              <a:t>-10</a:t>
            </a:r>
            <a:r>
              <a:rPr lang="en-US" dirty="0">
                <a:solidFill>
                  <a:srgbClr val="282828"/>
                </a:solidFill>
              </a:rPr>
              <a:t> extinction after 6 x 10</a:t>
            </a:r>
            <a:r>
              <a:rPr lang="en-US" baseline="30000" dirty="0">
                <a:solidFill>
                  <a:srgbClr val="282828"/>
                </a:solidFill>
              </a:rPr>
              <a:t>16</a:t>
            </a:r>
            <a:r>
              <a:rPr lang="en-US" dirty="0">
                <a:solidFill>
                  <a:srgbClr val="282828"/>
                </a:solidFill>
              </a:rPr>
              <a:t> p.o.t.</a:t>
            </a:r>
          </a:p>
          <a:p>
            <a:pPr lvl="1"/>
            <a:r>
              <a:rPr lang="en-US" dirty="0">
                <a:solidFill>
                  <a:srgbClr val="282828"/>
                </a:solidFill>
              </a:rPr>
              <a:t>Signal rate per p.o.t. must be &gt; 2.3 / 6 x 10</a:t>
            </a:r>
            <a:r>
              <a:rPr lang="en-US" baseline="30000" dirty="0">
                <a:solidFill>
                  <a:srgbClr val="282828"/>
                </a:solidFill>
              </a:rPr>
              <a:t>6</a:t>
            </a:r>
            <a:r>
              <a:rPr lang="en-US" dirty="0">
                <a:solidFill>
                  <a:srgbClr val="282828"/>
                </a:solidFill>
              </a:rPr>
              <a:t>  = 0.4 x 10</a:t>
            </a:r>
            <a:r>
              <a:rPr lang="en-US" baseline="30000" dirty="0">
                <a:solidFill>
                  <a:srgbClr val="282828"/>
                </a:solidFill>
              </a:rPr>
              <a:t>-6</a:t>
            </a:r>
            <a:endParaRPr lang="en-US" dirty="0">
              <a:solidFill>
                <a:srgbClr val="282828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82828"/>
                </a:solidFill>
              </a:rPr>
              <a:t>i.e. 16 for a 4 x 10</a:t>
            </a:r>
            <a:r>
              <a:rPr lang="en-US" sz="2000" baseline="30000" dirty="0">
                <a:solidFill>
                  <a:srgbClr val="282828"/>
                </a:solidFill>
              </a:rPr>
              <a:t>7</a:t>
            </a:r>
            <a:r>
              <a:rPr lang="en-US" sz="2000" dirty="0">
                <a:solidFill>
                  <a:srgbClr val="282828"/>
                </a:solidFill>
              </a:rPr>
              <a:t> bunch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6610" y="5760842"/>
            <a:ext cx="167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*P. Kasper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7" y="960418"/>
            <a:ext cx="6563986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0" y="241300"/>
            <a:ext cx="8490857" cy="463731"/>
          </a:xfrm>
        </p:spPr>
        <p:txBody>
          <a:bodyPr/>
          <a:lstStyle/>
          <a:p>
            <a:r>
              <a:rPr lang="en-US" sz="2800" dirty="0" smtClean="0"/>
              <a:t>Extinction Monitor Design*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47565" y="1684338"/>
            <a:ext cx="183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Selection channel built into target dump channel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" y="4047400"/>
            <a:ext cx="3111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Spectrometer based on 8 planes of ATLAS pixels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Optimized for few GeV/c particles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~ 1 track per 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on target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36889"/>
            <a:ext cx="43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*P. Kasper, L. </a:t>
            </a:r>
            <a:r>
              <a:rPr lang="en-US" sz="1400" dirty="0" err="1" smtClean="0"/>
              <a:t>Bartoszek</a:t>
            </a:r>
            <a:r>
              <a:rPr lang="en-US" sz="1400" dirty="0" smtClean="0"/>
              <a:t>, M. Jones, A* </a:t>
            </a:r>
            <a:r>
              <a:rPr lang="en-US" sz="1400" dirty="0" err="1" smtClean="0"/>
              <a:t>Gaponenko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059" y="3564505"/>
            <a:ext cx="4351682" cy="26394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180138" y="1981200"/>
            <a:ext cx="131762" cy="2184400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91001" y="6519447"/>
            <a:ext cx="1048276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A01F-3399-3F42-942A-494259D7F3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Mu2e had developed innovative techniques to deliver the beam structure required by the experiment, including the stringent limits on out-of-time beam (“extinction”)</a:t>
            </a:r>
          </a:p>
          <a:p>
            <a:r>
              <a:rPr lang="en-US" dirty="0" smtClean="0"/>
              <a:t>We have a robust technique for verifying that we have achieved the required level of extinction.</a:t>
            </a:r>
          </a:p>
          <a:p>
            <a:r>
              <a:rPr lang="en-US" dirty="0" smtClean="0"/>
              <a:t>A projects are well on track to meet the schedule of the experiment as a whole.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</a:t>
            </a:r>
            <a:r>
              <a:rPr lang="en-US" sz="3200" dirty="0" smtClean="0"/>
              <a:t>Search</a:t>
            </a:r>
            <a:r>
              <a:rPr lang="en-US" sz="2800" dirty="0" smtClean="0"/>
              <a:t> for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>
                <a:latin typeface="Arial" charset="0"/>
              </a:rPr>
              <a:t>+N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dirty="0" err="1" smtClean="0">
                <a:latin typeface="Arial" charset="0"/>
              </a:rPr>
              <a:t>e+N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3291-C15C-47A1-BED7-896B8662A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777" y="496670"/>
            <a:ext cx="2289918" cy="217091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2539" name="Oval 5"/>
          <p:cNvSpPr>
            <a:spLocks noChangeArrowheads="1"/>
          </p:cNvSpPr>
          <p:nvPr/>
        </p:nvSpPr>
        <p:spPr bwMode="auto">
          <a:xfrm>
            <a:off x="6917273" y="982542"/>
            <a:ext cx="1300314" cy="1168161"/>
          </a:xfrm>
          <a:prstGeom prst="ellipse">
            <a:avLst/>
          </a:prstGeom>
          <a:noFill/>
          <a:ln w="0" algn="ctr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0" name="Line 6"/>
          <p:cNvSpPr>
            <a:spLocks noChangeShapeType="1"/>
          </p:cNvSpPr>
          <p:nvPr/>
        </p:nvSpPr>
        <p:spPr bwMode="auto">
          <a:xfrm flipH="1">
            <a:off x="7324968" y="1828512"/>
            <a:ext cx="138294" cy="244659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7294436" y="2069726"/>
            <a:ext cx="583704" cy="203308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2" name="Oval 8"/>
          <p:cNvSpPr>
            <a:spLocks noChangeArrowheads="1"/>
          </p:cNvSpPr>
          <p:nvPr/>
        </p:nvSpPr>
        <p:spPr bwMode="auto">
          <a:xfrm>
            <a:off x="7256719" y="2061110"/>
            <a:ext cx="95189" cy="103377"/>
          </a:xfrm>
          <a:prstGeom prst="ellipse">
            <a:avLst/>
          </a:prstGeom>
          <a:solidFill>
            <a:srgbClr val="0033CC"/>
          </a:solidFill>
          <a:ln w="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>
            <a:off x="7346520" y="2119691"/>
            <a:ext cx="522641" cy="71847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Oval 10"/>
          <p:cNvSpPr>
            <a:spLocks noChangeArrowheads="1"/>
          </p:cNvSpPr>
          <p:nvPr/>
        </p:nvSpPr>
        <p:spPr bwMode="auto">
          <a:xfrm>
            <a:off x="7921244" y="2884681"/>
            <a:ext cx="95189" cy="105101"/>
          </a:xfrm>
          <a:prstGeom prst="ellipse">
            <a:avLst/>
          </a:prstGeom>
          <a:solidFill>
            <a:srgbClr val="993300"/>
          </a:solidFill>
          <a:ln w="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5" name="Text Box 11"/>
          <p:cNvSpPr txBox="1">
            <a:spLocks noChangeArrowheads="1"/>
          </p:cNvSpPr>
          <p:nvPr/>
        </p:nvSpPr>
        <p:spPr bwMode="auto">
          <a:xfrm>
            <a:off x="7034014" y="1971517"/>
            <a:ext cx="303527" cy="49621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</a:t>
            </a:r>
          </a:p>
        </p:txBody>
      </p:sp>
      <p:sp>
        <p:nvSpPr>
          <p:cNvPr id="22546" name="Text Box 12"/>
          <p:cNvSpPr txBox="1">
            <a:spLocks noChangeArrowheads="1"/>
          </p:cNvSpPr>
          <p:nvPr/>
        </p:nvSpPr>
        <p:spPr bwMode="auto">
          <a:xfrm>
            <a:off x="6119442" y="2831006"/>
            <a:ext cx="1740338" cy="36933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~105 </a:t>
            </a:r>
            <a:r>
              <a:rPr lang="en-US" dirty="0"/>
              <a:t>MeV e</a:t>
            </a:r>
            <a:r>
              <a:rPr lang="en-US" baseline="30000" dirty="0"/>
              <a:t>- 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348915" y="943699"/>
            <a:ext cx="8446169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When captured by a nucleus, a muon will have an 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enhanced </a:t>
            </a:r>
            <a:r>
              <a:rPr lang="en-US" sz="2000" dirty="0">
                <a:sym typeface="Symbol" pitchFamily="18" charset="2"/>
              </a:rPr>
              <a:t>probability of exchanging a virtual 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particle with </a:t>
            </a:r>
            <a:r>
              <a:rPr lang="en-US" sz="2000" dirty="0">
                <a:sym typeface="Symbol" pitchFamily="18" charset="2"/>
              </a:rPr>
              <a:t>the nucleus</a:t>
            </a:r>
            <a:r>
              <a:rPr lang="en-US" sz="2000" dirty="0" smtClean="0">
                <a:sym typeface="Symbol" pitchFamily="18" charset="2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This </a:t>
            </a:r>
            <a:r>
              <a:rPr lang="en-US" sz="2000" dirty="0">
                <a:sym typeface="Symbol" pitchFamily="18" charset="2"/>
              </a:rPr>
              <a:t>reaction recoils </a:t>
            </a:r>
            <a:r>
              <a:rPr lang="en-US" sz="2000" dirty="0" smtClean="0">
                <a:sym typeface="Symbol" pitchFamily="18" charset="2"/>
              </a:rPr>
              <a:t>against </a:t>
            </a:r>
            <a:r>
              <a:rPr lang="en-US" sz="2000" dirty="0">
                <a:sym typeface="Symbol" pitchFamily="18" charset="2"/>
              </a:rPr>
              <a:t>the entire nucleus, 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producing a </a:t>
            </a:r>
            <a:r>
              <a:rPr lang="en-US" sz="2000" i="1" dirty="0" smtClean="0">
                <a:sym typeface="Symbol" pitchFamily="18" charset="2"/>
              </a:rPr>
              <a:t>mono-energetic </a:t>
            </a:r>
            <a:r>
              <a:rPr lang="en-US" sz="2000" dirty="0">
                <a:sym typeface="Symbol" pitchFamily="18" charset="2"/>
              </a:rPr>
              <a:t>electron carrying 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most </a:t>
            </a:r>
            <a:r>
              <a:rPr lang="en-US" sz="2000" dirty="0">
                <a:sym typeface="Symbol" pitchFamily="18" charset="2"/>
              </a:rPr>
              <a:t>of the muon </a:t>
            </a:r>
            <a:r>
              <a:rPr lang="en-US" sz="2000" dirty="0" smtClean="0">
                <a:sym typeface="Symbol" pitchFamily="18" charset="2"/>
              </a:rPr>
              <a:t>rest energy</a:t>
            </a: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Very clean experimental signature!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The virtual particle could be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ea typeface="Symbol" charset="2"/>
                <a:cs typeface="Symbol" charset="2"/>
                <a:sym typeface="Symbol" pitchFamily="18" charset="2"/>
              </a:rPr>
              <a:t>a</a:t>
            </a:r>
            <a:r>
              <a:rPr lang="en-US" sz="2000" dirty="0" smtClean="0">
                <a:latin typeface="+mn-lt"/>
                <a:ea typeface="Symbol" charset="2"/>
                <a:cs typeface="Symbol" charset="2"/>
                <a:sym typeface="Symbol" pitchFamily="18" charset="2"/>
              </a:rPr>
              <a:t> photon, in which case, </a:t>
            </a:r>
            <a:r>
              <a:rPr lang="en-US" sz="2000" dirty="0" err="1" smtClean="0">
                <a:latin typeface="Symbol" charset="2"/>
                <a:ea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sz="2000" dirty="0" err="1" smtClean="0">
                <a:sym typeface="Symbol" pitchFamily="18" charset="2"/>
              </a:rPr>
              <a:t>e</a:t>
            </a:r>
            <a:r>
              <a:rPr lang="en-US" sz="2000" dirty="0" err="1" smtClean="0">
                <a:latin typeface="Symbol" charset="2"/>
                <a:ea typeface="Symbol" charset="2"/>
                <a:cs typeface="Symbol" charset="2"/>
                <a:sym typeface="Symbol" pitchFamily="18" charset="2"/>
              </a:rPr>
              <a:t>g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ea typeface="Symbol" charset="2"/>
                <a:cs typeface="Symbol" charset="2"/>
                <a:sym typeface="Symbol" pitchFamily="18" charset="2"/>
              </a:rPr>
              <a:t>searches will also see a signal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A neutral, heavy boson, in which case there which case they will not!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Can only occur in the Standard Model through virtual neutrino mixing </a:t>
            </a:r>
            <a:r>
              <a:rPr lang="mr-IN" sz="2000" dirty="0" smtClean="0">
                <a:sym typeface="Symbol" pitchFamily="18" charset="2"/>
              </a:rPr>
              <a:t>–</a:t>
            </a:r>
            <a:r>
              <a:rPr lang="en-US" sz="2000" dirty="0" smtClean="0">
                <a:sym typeface="Symbol" pitchFamily="18" charset="2"/>
              </a:rPr>
              <a:t> but at a rate  </a:t>
            </a:r>
            <a:r>
              <a:rPr lang="en-US" sz="2000" i="1" dirty="0" smtClean="0">
                <a:sym typeface="Symbol" pitchFamily="18" charset="2"/>
              </a:rPr>
              <a:t>38 orders of magnitude </a:t>
            </a:r>
            <a:r>
              <a:rPr lang="en-US" sz="2000" dirty="0" smtClean="0">
                <a:sym typeface="Symbol" pitchFamily="18" charset="2"/>
              </a:rPr>
              <a:t>below anything we could detect.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Virtually </a:t>
            </a:r>
            <a:r>
              <a:rPr lang="en-US" sz="2000" i="1" dirty="0" smtClean="0">
                <a:sym typeface="Symbol" pitchFamily="18" charset="2"/>
              </a:rPr>
              <a:t>all</a:t>
            </a:r>
            <a:r>
              <a:rPr lang="en-US" sz="2000" dirty="0" smtClean="0">
                <a:sym typeface="Symbol" pitchFamily="18" charset="2"/>
              </a:rPr>
              <a:t> models beyond the Standard Model predict this will happen, most at a rate we could detect (already rules out or constrains many).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ym typeface="Symbol" pitchFamily="18" charset="2"/>
              </a:rPr>
              <a:t>Any signal will be unambiguous proof of new physics! </a:t>
            </a:r>
            <a:endParaRPr lang="en-US" sz="2000" b="1" dirty="0">
              <a:sym typeface="Symbol" pitchFamily="18" charset="2"/>
            </a:endParaRPr>
          </a:p>
        </p:txBody>
      </p:sp>
      <p:sp>
        <p:nvSpPr>
          <p:cNvPr id="666638" name="Rectangle 14"/>
          <p:cNvSpPr>
            <a:spLocks noChangeArrowheads="1"/>
          </p:cNvSpPr>
          <p:nvPr/>
        </p:nvSpPr>
        <p:spPr bwMode="auto">
          <a:xfrm>
            <a:off x="693738" y="300672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915" y="5021858"/>
            <a:ext cx="8117223" cy="11296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250" y="690516"/>
            <a:ext cx="8672513" cy="1314450"/>
          </a:xfrm>
        </p:spPr>
        <p:txBody>
          <a:bodyPr/>
          <a:lstStyle/>
          <a:p>
            <a:r>
              <a:rPr lang="en-US" sz="2000" dirty="0" smtClean="0"/>
              <a:t>The general technique is to use protons to make </a:t>
            </a:r>
            <a:r>
              <a:rPr lang="en-US" sz="2000" dirty="0" err="1" smtClean="0"/>
              <a:t>pions</a:t>
            </a:r>
            <a:r>
              <a:rPr lang="en-US" sz="2000" dirty="0" smtClean="0"/>
              <a:t>, which quickly decay to muons, which are captured on an Aluminum target.</a:t>
            </a:r>
          </a:p>
          <a:p>
            <a:r>
              <a:rPr lang="en-US" sz="2000" dirty="0" smtClean="0"/>
              <a:t>Previous experiments were rate-limited by the need to gate off after </a:t>
            </a:r>
            <a:r>
              <a:rPr lang="en-US" sz="2000" i="1" dirty="0" smtClean="0"/>
              <a:t>individual</a:t>
            </a:r>
            <a:r>
              <a:rPr lang="en-US" sz="2000" dirty="0" smtClean="0"/>
              <a:t> protons to eliminate prompt backgrounds, which predominantly come from radiative pion capture.</a:t>
            </a:r>
          </a:p>
          <a:p>
            <a:r>
              <a:rPr lang="en-US" sz="2000" dirty="0" smtClean="0"/>
              <a:t>Mu2e will get around this by using a </a:t>
            </a:r>
            <a:r>
              <a:rPr lang="en-US" sz="2000" i="1" dirty="0" smtClean="0"/>
              <a:t>bunched</a:t>
            </a:r>
            <a:r>
              <a:rPr lang="en-US" sz="2000" dirty="0" smtClean="0"/>
              <a:t> beam of protons, and then waiting for the </a:t>
            </a:r>
            <a:r>
              <a:rPr lang="en-US" sz="2000" dirty="0" err="1" smtClean="0"/>
              <a:t>pions</a:t>
            </a:r>
            <a:r>
              <a:rPr lang="en-US" sz="2000" dirty="0" smtClean="0"/>
              <a:t> to decay before opening the live window.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will allow the experiment to achieve a single event sensitivity that is a </a:t>
            </a:r>
            <a:r>
              <a:rPr lang="en-US" sz="2000" i="1" dirty="0" smtClean="0"/>
              <a:t>four order of magnitude </a:t>
            </a:r>
            <a:r>
              <a:rPr lang="en-US" sz="2000" dirty="0" smtClean="0"/>
              <a:t>improvement of the previous best measurement.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 and Beam Needs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3291-C15C-47A1-BED7-896B8662A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9" name="Picture 8" descr="P1-MotivationsRequirements-Sensitivit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22963" r="16145" b="42963"/>
          <a:stretch/>
        </p:blipFill>
        <p:spPr>
          <a:xfrm>
            <a:off x="1287124" y="3068481"/>
            <a:ext cx="6419017" cy="245550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3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protons at Fermilab come from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/Booster</a:t>
            </a:r>
            <a:r>
              <a:rPr lang="en-US" sz="2000" dirty="0"/>
              <a:t> </a:t>
            </a:r>
            <a:r>
              <a:rPr lang="en-US" sz="2000" dirty="0" smtClean="0"/>
              <a:t>system.</a:t>
            </a:r>
          </a:p>
          <a:p>
            <a:r>
              <a:rPr lang="en-US" sz="2000" dirty="0" smtClean="0"/>
              <a:t>The Booster magnets operate in a </a:t>
            </a:r>
            <a:br>
              <a:rPr lang="en-US" sz="2000" dirty="0" smtClean="0"/>
            </a:br>
            <a:r>
              <a:rPr lang="en-US" sz="2000" dirty="0" smtClean="0"/>
              <a:t>15 Hz offset resonant circuit, which</a:t>
            </a:r>
          </a:p>
          <a:p>
            <a:pPr lvl="1"/>
            <a:r>
              <a:rPr lang="en-US" sz="2000" dirty="0" smtClean="0"/>
              <a:t>Sets a fundamental clock for all</a:t>
            </a:r>
            <a:br>
              <a:rPr lang="en-US" sz="2000" dirty="0" smtClean="0"/>
            </a:br>
            <a:r>
              <a:rPr lang="en-US" sz="2000" dirty="0" smtClean="0"/>
              <a:t>all accelerator sequencing</a:t>
            </a:r>
          </a:p>
          <a:p>
            <a:pPr lvl="2"/>
            <a:r>
              <a:rPr lang="en-US" sz="1800" dirty="0" smtClean="0"/>
              <a:t>1/15 second = 1 “tick”</a:t>
            </a:r>
          </a:p>
          <a:p>
            <a:pPr lvl="1"/>
            <a:r>
              <a:rPr lang="en-US" sz="2000" dirty="0" smtClean="0"/>
              <a:t>Sets a fundamental “batch” of protons</a:t>
            </a:r>
          </a:p>
          <a:p>
            <a:pPr lvl="2"/>
            <a:r>
              <a:rPr lang="en-US" sz="1800" dirty="0" smtClean="0"/>
              <a:t>1.6 </a:t>
            </a:r>
            <a:r>
              <a:rPr lang="en-US" sz="18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err="1" smtClean="0"/>
              <a:t>sec</a:t>
            </a:r>
            <a:r>
              <a:rPr lang="en-US" sz="1800" dirty="0" smtClean="0"/>
              <a:t> long</a:t>
            </a:r>
          </a:p>
          <a:p>
            <a:pPr lvl="2"/>
            <a:r>
              <a:rPr lang="en-US" sz="1800" dirty="0" smtClean="0"/>
              <a:t>Up to 5x10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protons</a:t>
            </a:r>
          </a:p>
          <a:p>
            <a:r>
              <a:rPr lang="en-US" sz="2000" dirty="0" smtClean="0"/>
              <a:t>Because the Booster magnets have no flat top, </a:t>
            </a:r>
            <a:br>
              <a:rPr lang="en-US" sz="2000" dirty="0" smtClean="0"/>
            </a:br>
            <a:r>
              <a:rPr lang="en-US" sz="2000" dirty="0" smtClean="0"/>
              <a:t>it cannot produce the beam structure required by the Mu2e Experiment.</a:t>
            </a:r>
          </a:p>
          <a:p>
            <a:pPr lvl="1"/>
            <a:r>
              <a:rPr lang="en-US" sz="1800" dirty="0" smtClean="0"/>
              <a:t>This is why the experiment (then called MECO) was originally proposed for Brookhaven</a:t>
            </a:r>
          </a:p>
          <a:p>
            <a:r>
              <a:rPr lang="en-US" sz="2000" dirty="0" smtClean="0"/>
              <a:t>Luckily for us, when the Tevatron shut down in 2011, it freed up some equipment, specifically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Producing the Mu2e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8" b="32927"/>
          <a:stretch/>
        </p:blipFill>
        <p:spPr bwMode="auto">
          <a:xfrm>
            <a:off x="5861050" y="690516"/>
            <a:ext cx="2844800" cy="149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562850" y="883981"/>
            <a:ext cx="508000" cy="34925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Booster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349" y="2366737"/>
            <a:ext cx="2691743" cy="21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7975600" y="1206500"/>
            <a:ext cx="591240" cy="1149350"/>
          </a:xfrm>
          <a:custGeom>
            <a:avLst/>
            <a:gdLst>
              <a:gd name="connsiteX0" fmla="*/ 0 w 591240"/>
              <a:gd name="connsiteY0" fmla="*/ 0 h 1149350"/>
              <a:gd name="connsiteX1" fmla="*/ 355600 w 591240"/>
              <a:gd name="connsiteY1" fmla="*/ 323850 h 1149350"/>
              <a:gd name="connsiteX2" fmla="*/ 584200 w 591240"/>
              <a:gd name="connsiteY2" fmla="*/ 781050 h 1149350"/>
              <a:gd name="connsiteX3" fmla="*/ 533400 w 591240"/>
              <a:gd name="connsiteY3" fmla="*/ 11493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40" h="1149350">
                <a:moveTo>
                  <a:pt x="0" y="0"/>
                </a:moveTo>
                <a:cubicBezTo>
                  <a:pt x="129116" y="96837"/>
                  <a:pt x="258233" y="193675"/>
                  <a:pt x="355600" y="323850"/>
                </a:cubicBezTo>
                <a:cubicBezTo>
                  <a:pt x="452967" y="454025"/>
                  <a:pt x="554567" y="643467"/>
                  <a:pt x="584200" y="781050"/>
                </a:cubicBezTo>
                <a:cubicBezTo>
                  <a:pt x="613833" y="918633"/>
                  <a:pt x="540808" y="1086909"/>
                  <a:pt x="533400" y="1149350"/>
                </a:cubicBezTo>
              </a:path>
            </a:pathLst>
          </a:custGeom>
          <a:noFill/>
          <a:ln>
            <a:solidFill>
              <a:srgbClr val="00B05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419" y="224465"/>
            <a:ext cx="8371114" cy="507274"/>
          </a:xfrm>
        </p:spPr>
        <p:txBody>
          <a:bodyPr/>
          <a:lstStyle/>
          <a:p>
            <a:r>
              <a:rPr lang="en-US" sz="2800" dirty="0" smtClean="0"/>
              <a:t>Reduce, Reuse, Recycle</a:t>
            </a:r>
            <a:r>
              <a:rPr lang="mr-IN" sz="2800" dirty="0" smtClean="0"/>
              <a:t>…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2250" y="1110650"/>
            <a:ext cx="6130131" cy="2200064"/>
          </a:xfrm>
        </p:spPr>
        <p:txBody>
          <a:bodyPr/>
          <a:lstStyle/>
          <a:p>
            <a:r>
              <a:rPr lang="en-US" sz="2000" dirty="0" smtClean="0">
                <a:solidFill>
                  <a:srgbClr val="282828"/>
                </a:solidFill>
              </a:rPr>
              <a:t>The Recycler</a:t>
            </a:r>
          </a:p>
          <a:p>
            <a:pPr lvl="1"/>
            <a:r>
              <a:rPr lang="en-US" sz="1800" dirty="0" smtClean="0">
                <a:solidFill>
                  <a:srgbClr val="282828"/>
                </a:solidFill>
              </a:rPr>
              <a:t>8 GeV storage ring made of permanent magnets</a:t>
            </a:r>
          </a:p>
          <a:p>
            <a:pPr lvl="1"/>
            <a:r>
              <a:rPr lang="en-US" sz="1800" dirty="0" smtClean="0">
                <a:solidFill>
                  <a:srgbClr val="282828"/>
                </a:solidFill>
              </a:rPr>
              <a:t>Originally used to store antiprotons for the Tevatron</a:t>
            </a:r>
          </a:p>
          <a:p>
            <a:pPr lvl="1"/>
            <a:r>
              <a:rPr lang="en-US" sz="1800" dirty="0" smtClean="0">
                <a:solidFill>
                  <a:srgbClr val="282828"/>
                </a:solidFill>
              </a:rPr>
              <a:t>Now used for</a:t>
            </a:r>
          </a:p>
          <a:p>
            <a:pPr lvl="2"/>
            <a:r>
              <a:rPr lang="en-US" sz="1400" dirty="0" smtClean="0">
                <a:solidFill>
                  <a:srgbClr val="282828"/>
                </a:solidFill>
              </a:rPr>
              <a:t>pre-stacking protons for </a:t>
            </a:r>
            <a:r>
              <a:rPr lang="en-US" sz="1400" dirty="0" err="1" smtClean="0">
                <a:solidFill>
                  <a:srgbClr val="282828"/>
                </a:solidFill>
              </a:rPr>
              <a:t>NuMI</a:t>
            </a:r>
            <a:r>
              <a:rPr lang="en-US" sz="1400" dirty="0" smtClean="0">
                <a:solidFill>
                  <a:srgbClr val="282828"/>
                </a:solidFill>
              </a:rPr>
              <a:t> beam</a:t>
            </a:r>
          </a:p>
          <a:p>
            <a:pPr lvl="2"/>
            <a:r>
              <a:rPr lang="en-US" sz="1400" dirty="0" smtClean="0">
                <a:solidFill>
                  <a:srgbClr val="282828"/>
                </a:solidFill>
              </a:rPr>
              <a:t>Bunching each 1.6 </a:t>
            </a:r>
            <a:r>
              <a:rPr lang="en-US" sz="1400" dirty="0" err="1" smtClean="0">
                <a:solidFill>
                  <a:srgbClr val="282828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dirty="0" err="1" smtClean="0">
                <a:solidFill>
                  <a:srgbClr val="282828"/>
                </a:solidFill>
              </a:rPr>
              <a:t>sec</a:t>
            </a:r>
            <a:r>
              <a:rPr lang="en-US" sz="1400" dirty="0" smtClean="0">
                <a:solidFill>
                  <a:srgbClr val="282828"/>
                </a:solidFill>
              </a:rPr>
              <a:t> booster batches into 4 2.5 MHz bunches with ~1x10</a:t>
            </a:r>
            <a:r>
              <a:rPr lang="en-US" sz="1400" baseline="30000" dirty="0" smtClean="0">
                <a:solidFill>
                  <a:srgbClr val="282828"/>
                </a:solidFill>
              </a:rPr>
              <a:t>12</a:t>
            </a:r>
            <a:r>
              <a:rPr lang="en-US" sz="1400" dirty="0" smtClean="0">
                <a:solidFill>
                  <a:srgbClr val="282828"/>
                </a:solidFill>
              </a:rPr>
              <a:t> protons each for g-2 and Mu2e</a:t>
            </a:r>
            <a:endParaRPr lang="en-US" sz="1400" dirty="0">
              <a:solidFill>
                <a:srgbClr val="28282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65451" y="3320239"/>
            <a:ext cx="5886449" cy="2481264"/>
          </a:xfrm>
        </p:spPr>
        <p:txBody>
          <a:bodyPr/>
          <a:lstStyle/>
          <a:p>
            <a:r>
              <a:rPr lang="en-US" sz="2000" dirty="0" smtClean="0">
                <a:solidFill>
                  <a:srgbClr val="282828"/>
                </a:solidFill>
              </a:rPr>
              <a:t>The </a:t>
            </a:r>
            <a:r>
              <a:rPr lang="en-US" sz="2000" dirty="0" err="1" smtClean="0">
                <a:solidFill>
                  <a:srgbClr val="282828"/>
                </a:solidFill>
              </a:rPr>
              <a:t>Debuncher</a:t>
            </a:r>
            <a:r>
              <a:rPr lang="en-US" sz="2000" dirty="0" smtClean="0">
                <a:solidFill>
                  <a:srgbClr val="282828"/>
                </a:solidFill>
              </a:rPr>
              <a:t> Ring</a:t>
            </a:r>
          </a:p>
          <a:p>
            <a:pPr lvl="1"/>
            <a:r>
              <a:rPr lang="en-US" sz="1800" dirty="0" smtClean="0">
                <a:solidFill>
                  <a:srgbClr val="282828"/>
                </a:solidFill>
              </a:rPr>
              <a:t>Together with the Accumulator, it was originally used to collect and store Antiprotons for the Tevatron</a:t>
            </a:r>
          </a:p>
          <a:p>
            <a:pPr lvl="1"/>
            <a:r>
              <a:rPr lang="en-US" sz="1800" dirty="0" smtClean="0">
                <a:solidFill>
                  <a:srgbClr val="282828"/>
                </a:solidFill>
              </a:rPr>
              <a:t>Now:</a:t>
            </a:r>
          </a:p>
          <a:p>
            <a:pPr lvl="2"/>
            <a:r>
              <a:rPr lang="en-US" sz="1600" dirty="0" smtClean="0">
                <a:solidFill>
                  <a:srgbClr val="282828"/>
                </a:solidFill>
              </a:rPr>
              <a:t>Used to temporally separate 3.1 GeV/c muons and protons for the g-2 Experiment</a:t>
            </a:r>
          </a:p>
          <a:p>
            <a:pPr lvl="1"/>
            <a:r>
              <a:rPr lang="en-US" sz="1800" dirty="0" smtClean="0">
                <a:solidFill>
                  <a:srgbClr val="282828"/>
                </a:solidFill>
              </a:rPr>
              <a:t>Future:</a:t>
            </a:r>
          </a:p>
          <a:p>
            <a:pPr lvl="2"/>
            <a:r>
              <a:rPr lang="en-US" sz="1600" dirty="0" smtClean="0">
                <a:solidFill>
                  <a:srgbClr val="282828"/>
                </a:solidFill>
              </a:rPr>
              <a:t>Used to circulate and slow extract beam for Mu2e</a:t>
            </a:r>
            <a:endParaRPr lang="en-US" sz="1600" dirty="0">
              <a:solidFill>
                <a:srgbClr val="282828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953604" y="6500198"/>
            <a:ext cx="1075547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 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4895" y="2752349"/>
            <a:ext cx="4470148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610" y="1721917"/>
            <a:ext cx="2599378" cy="19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 rot="358127">
            <a:off x="2265037" y="1248066"/>
            <a:ext cx="4089116" cy="244279"/>
          </a:xfrm>
          <a:custGeom>
            <a:avLst/>
            <a:gdLst>
              <a:gd name="connsiteX0" fmla="*/ 0 w 4000500"/>
              <a:gd name="connsiteY0" fmla="*/ 190891 h 235341"/>
              <a:gd name="connsiteX1" fmla="*/ 2108200 w 4000500"/>
              <a:gd name="connsiteY1" fmla="*/ 391 h 235341"/>
              <a:gd name="connsiteX2" fmla="*/ 4000500 w 4000500"/>
              <a:gd name="connsiteY2" fmla="*/ 235341 h 235341"/>
              <a:gd name="connsiteX0" fmla="*/ 0 w 4105911"/>
              <a:gd name="connsiteY0" fmla="*/ 362159 h 362159"/>
              <a:gd name="connsiteX1" fmla="*/ 2213611 w 4105911"/>
              <a:gd name="connsiteY1" fmla="*/ 1224 h 362159"/>
              <a:gd name="connsiteX2" fmla="*/ 4105911 w 4105911"/>
              <a:gd name="connsiteY2" fmla="*/ 236174 h 362159"/>
              <a:gd name="connsiteX0" fmla="*/ 0 w 4105911"/>
              <a:gd name="connsiteY0" fmla="*/ 362159 h 362159"/>
              <a:gd name="connsiteX1" fmla="*/ 2213611 w 4105911"/>
              <a:gd name="connsiteY1" fmla="*/ 1224 h 362159"/>
              <a:gd name="connsiteX2" fmla="*/ 4105911 w 4105911"/>
              <a:gd name="connsiteY2" fmla="*/ 236174 h 362159"/>
              <a:gd name="connsiteX0" fmla="*/ 0 w 4105911"/>
              <a:gd name="connsiteY0" fmla="*/ 281247 h 281247"/>
              <a:gd name="connsiteX1" fmla="*/ 2228788 w 4105911"/>
              <a:gd name="connsiteY1" fmla="*/ 1754 h 281247"/>
              <a:gd name="connsiteX2" fmla="*/ 4105911 w 4105911"/>
              <a:gd name="connsiteY2" fmla="*/ 155262 h 281247"/>
              <a:gd name="connsiteX0" fmla="*/ 0 w 4105911"/>
              <a:gd name="connsiteY0" fmla="*/ 244443 h 244443"/>
              <a:gd name="connsiteX1" fmla="*/ 2239256 w 4105911"/>
              <a:gd name="connsiteY1" fmla="*/ 2185 h 244443"/>
              <a:gd name="connsiteX2" fmla="*/ 4105911 w 4105911"/>
              <a:gd name="connsiteY2" fmla="*/ 118458 h 244443"/>
              <a:gd name="connsiteX0" fmla="*/ 0 w 4165065"/>
              <a:gd name="connsiteY0" fmla="*/ 242259 h 244279"/>
              <a:gd name="connsiteX1" fmla="*/ 2239256 w 4165065"/>
              <a:gd name="connsiteY1" fmla="*/ 1 h 244279"/>
              <a:gd name="connsiteX2" fmla="*/ 4165065 w 4165065"/>
              <a:gd name="connsiteY2" fmla="*/ 244279 h 2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065" h="244279">
                <a:moveTo>
                  <a:pt x="0" y="242259"/>
                </a:moveTo>
                <a:cubicBezTo>
                  <a:pt x="708912" y="93441"/>
                  <a:pt x="1545079" y="-336"/>
                  <a:pt x="2239256" y="1"/>
                </a:cubicBezTo>
                <a:cubicBezTo>
                  <a:pt x="2933433" y="338"/>
                  <a:pt x="4165065" y="244279"/>
                  <a:pt x="4165065" y="244279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ge result for fermilab debuncher accum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50953"/>
            <a:ext cx="3016346" cy="2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035300" y="3649788"/>
            <a:ext cx="393700" cy="938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2250" y="4387850"/>
            <a:ext cx="660400" cy="10160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2250" y="4406900"/>
            <a:ext cx="666750" cy="99695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8" b="37396"/>
          <a:stretch/>
        </p:blipFill>
        <p:spPr bwMode="auto">
          <a:xfrm>
            <a:off x="6342610" y="96025"/>
            <a:ext cx="2686542" cy="13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 rot="1843641">
            <a:off x="6476164" y="258434"/>
            <a:ext cx="889218" cy="1225263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43251" y="339660"/>
            <a:ext cx="396629" cy="259198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81293"/>
            <a:ext cx="7564437" cy="441325"/>
          </a:xfrm>
        </p:spPr>
        <p:txBody>
          <a:bodyPr/>
          <a:lstStyle/>
          <a:p>
            <a:r>
              <a:rPr lang="en-US" sz="2800" dirty="0" smtClean="0"/>
              <a:t>Mu2e Proton Delivery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91001" y="6535205"/>
            <a:ext cx="1060950" cy="241300"/>
          </a:xfrm>
        </p:spPr>
        <p:txBody>
          <a:bodyPr/>
          <a:lstStyle/>
          <a:p>
            <a:r>
              <a:rPr lang="en-US" dirty="0" smtClean="0"/>
              <a:t>August 3, 2017</a:t>
            </a:r>
            <a:endParaRPr lang="en-US" dirty="0"/>
          </a:p>
        </p:txBody>
      </p:sp>
      <p:pic>
        <p:nvPicPr>
          <p:cNvPr id="7" name="Content Placeholder 7" descr="FNAL_Aerial_Pbar-MI_99-0912-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75" y="888190"/>
            <a:ext cx="4992951" cy="4572000"/>
          </a:xfrm>
        </p:spPr>
      </p:pic>
      <p:sp>
        <p:nvSpPr>
          <p:cNvPr id="3" name="TextBox 2"/>
          <p:cNvSpPr txBox="1"/>
          <p:nvPr/>
        </p:nvSpPr>
        <p:spPr>
          <a:xfrm>
            <a:off x="891275" y="546019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Booster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6240" y="1369002"/>
            <a:ext cx="13787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Injector/Recycler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6004" y="3239152"/>
            <a:ext cx="22060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Ring </a:t>
            </a:r>
            <a:br>
              <a:rPr lang="en-US" sz="1200" dirty="0" smtClean="0"/>
            </a:br>
            <a:r>
              <a:rPr lang="en-US" sz="1200" dirty="0" smtClean="0"/>
              <a:t>(formerly </a:t>
            </a:r>
            <a:r>
              <a:rPr lang="en-US" sz="1200" dirty="0" err="1" smtClean="0"/>
              <a:t>pBar</a:t>
            </a:r>
            <a:r>
              <a:rPr lang="en-US" sz="1200" dirty="0" smtClean="0"/>
              <a:t> </a:t>
            </a:r>
            <a:r>
              <a:rPr lang="en-US" sz="1200" dirty="0" err="1" smtClean="0"/>
              <a:t>Debuncher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48675" y="3707590"/>
            <a:ext cx="152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675" y="515539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Mu2e</a:t>
            </a:r>
            <a:endParaRPr lang="en-US" sz="1200" dirty="0"/>
          </a:p>
        </p:txBody>
      </p:sp>
      <p:sp>
        <p:nvSpPr>
          <p:cNvPr id="18" name="Freeform 17"/>
          <p:cNvSpPr/>
          <p:nvPr/>
        </p:nvSpPr>
        <p:spPr>
          <a:xfrm>
            <a:off x="1760512" y="3849063"/>
            <a:ext cx="232860" cy="1605201"/>
          </a:xfrm>
          <a:custGeom>
            <a:avLst/>
            <a:gdLst>
              <a:gd name="connsiteX0" fmla="*/ 218492 w 232860"/>
              <a:gd name="connsiteY0" fmla="*/ 1605201 h 1605201"/>
              <a:gd name="connsiteX1" fmla="*/ 211773 w 232860"/>
              <a:gd name="connsiteY1" fmla="*/ 1181878 h 1605201"/>
              <a:gd name="connsiteX2" fmla="*/ 16898 w 232860"/>
              <a:gd name="connsiteY2" fmla="*/ 630886 h 1605201"/>
              <a:gd name="connsiteX3" fmla="*/ 10178 w 232860"/>
              <a:gd name="connsiteY3" fmla="*/ 39578 h 1605201"/>
              <a:gd name="connsiteX4" fmla="*/ 16898 w 232860"/>
              <a:gd name="connsiteY4" fmla="*/ 53017 h 160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0" h="1605201">
                <a:moveTo>
                  <a:pt x="218492" y="1605201"/>
                </a:moveTo>
                <a:cubicBezTo>
                  <a:pt x="231932" y="1474732"/>
                  <a:pt x="245372" y="1344264"/>
                  <a:pt x="211773" y="1181878"/>
                </a:cubicBezTo>
                <a:cubicBezTo>
                  <a:pt x="178174" y="1019492"/>
                  <a:pt x="50497" y="821269"/>
                  <a:pt x="16898" y="630886"/>
                </a:cubicBezTo>
                <a:cubicBezTo>
                  <a:pt x="-16701" y="440503"/>
                  <a:pt x="10178" y="135889"/>
                  <a:pt x="10178" y="39578"/>
                </a:cubicBezTo>
                <a:cubicBezTo>
                  <a:pt x="10178" y="-56733"/>
                  <a:pt x="16898" y="53017"/>
                  <a:pt x="16898" y="53017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71487" y="2863309"/>
            <a:ext cx="1042398" cy="790152"/>
          </a:xfrm>
          <a:custGeom>
            <a:avLst/>
            <a:gdLst>
              <a:gd name="connsiteX0" fmla="*/ 0 w 1042398"/>
              <a:gd name="connsiteY0" fmla="*/ 790152 h 790152"/>
              <a:gd name="connsiteX1" fmla="*/ 477108 w 1042398"/>
              <a:gd name="connsiteY1" fmla="*/ 252599 h 790152"/>
              <a:gd name="connsiteX2" fmla="*/ 1001254 w 1042398"/>
              <a:gd name="connsiteY2" fmla="*/ 17420 h 790152"/>
              <a:gd name="connsiteX3" fmla="*/ 1007974 w 1042398"/>
              <a:gd name="connsiteY3" fmla="*/ 17420 h 7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98" h="790152">
                <a:moveTo>
                  <a:pt x="0" y="790152"/>
                </a:moveTo>
                <a:cubicBezTo>
                  <a:pt x="155116" y="585770"/>
                  <a:pt x="310232" y="381388"/>
                  <a:pt x="477108" y="252599"/>
                </a:cubicBezTo>
                <a:cubicBezTo>
                  <a:pt x="643984" y="123810"/>
                  <a:pt x="912776" y="56616"/>
                  <a:pt x="1001254" y="17420"/>
                </a:cubicBezTo>
                <a:cubicBezTo>
                  <a:pt x="1089732" y="-21776"/>
                  <a:pt x="1007974" y="17420"/>
                  <a:pt x="1007974" y="1742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61418" y="2715205"/>
            <a:ext cx="1282135" cy="156668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  <a:gd name="connsiteX0" fmla="*/ 0 w 1197060"/>
              <a:gd name="connsiteY0" fmla="*/ 338961 h 338961"/>
              <a:gd name="connsiteX1" fmla="*/ 846697 w 1197060"/>
              <a:gd name="connsiteY1" fmla="*/ 164256 h 338961"/>
              <a:gd name="connsiteX2" fmla="*/ 1197060 w 1197060"/>
              <a:gd name="connsiteY2" fmla="*/ 0 h 338961"/>
              <a:gd name="connsiteX0" fmla="*/ 0 w 1197060"/>
              <a:gd name="connsiteY0" fmla="*/ 338961 h 347576"/>
              <a:gd name="connsiteX1" fmla="*/ 871004 w 1197060"/>
              <a:gd name="connsiteY1" fmla="*/ 291861 h 347576"/>
              <a:gd name="connsiteX2" fmla="*/ 1197060 w 1197060"/>
              <a:gd name="connsiteY2" fmla="*/ 0 h 347576"/>
              <a:gd name="connsiteX0" fmla="*/ 0 w 1197060"/>
              <a:gd name="connsiteY0" fmla="*/ 338961 h 338961"/>
              <a:gd name="connsiteX1" fmla="*/ 871004 w 1197060"/>
              <a:gd name="connsiteY1" fmla="*/ 291861 h 338961"/>
              <a:gd name="connsiteX2" fmla="*/ 1197060 w 1197060"/>
              <a:gd name="connsiteY2" fmla="*/ 0 h 338961"/>
              <a:gd name="connsiteX0" fmla="*/ 0 w 1282135"/>
              <a:gd name="connsiteY0" fmla="*/ 156668 h 156668"/>
              <a:gd name="connsiteX1" fmla="*/ 871004 w 1282135"/>
              <a:gd name="connsiteY1" fmla="*/ 109568 h 156668"/>
              <a:gd name="connsiteX2" fmla="*/ 1282135 w 1282135"/>
              <a:gd name="connsiteY2" fmla="*/ 0 h 156668"/>
              <a:gd name="connsiteX0" fmla="*/ 0 w 1282135"/>
              <a:gd name="connsiteY0" fmla="*/ 156668 h 156668"/>
              <a:gd name="connsiteX1" fmla="*/ 871004 w 1282135"/>
              <a:gd name="connsiteY1" fmla="*/ 109568 h 156668"/>
              <a:gd name="connsiteX2" fmla="*/ 1282135 w 1282135"/>
              <a:gd name="connsiteY2" fmla="*/ 0 h 15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135" h="156668">
                <a:moveTo>
                  <a:pt x="0" y="156668"/>
                </a:moveTo>
                <a:cubicBezTo>
                  <a:pt x="240793" y="149388"/>
                  <a:pt x="674532" y="147832"/>
                  <a:pt x="871004" y="109568"/>
                </a:cubicBezTo>
                <a:cubicBezTo>
                  <a:pt x="1073553" y="65227"/>
                  <a:pt x="1282135" y="0"/>
                  <a:pt x="1282135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7979" y="1034888"/>
            <a:ext cx="1372682" cy="280218"/>
          </a:xfrm>
          <a:custGeom>
            <a:avLst/>
            <a:gdLst>
              <a:gd name="connsiteX0" fmla="*/ 1438042 w 1438042"/>
              <a:gd name="connsiteY0" fmla="*/ 11441 h 280218"/>
              <a:gd name="connsiteX1" fmla="*/ 530866 w 1438042"/>
              <a:gd name="connsiteY1" fmla="*/ 31600 h 280218"/>
              <a:gd name="connsiteX2" fmla="*/ 0 w 1438042"/>
              <a:gd name="connsiteY2" fmla="*/ 280218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042" h="280218">
                <a:moveTo>
                  <a:pt x="1438042" y="11441"/>
                </a:moveTo>
                <a:cubicBezTo>
                  <a:pt x="1104291" y="-878"/>
                  <a:pt x="770540" y="-13196"/>
                  <a:pt x="530866" y="31600"/>
                </a:cubicBezTo>
                <a:cubicBezTo>
                  <a:pt x="291192" y="76396"/>
                  <a:pt x="0" y="280218"/>
                  <a:pt x="0" y="28021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56872" y="1182258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58303" y="1184762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10475" y="431719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 flipH="1">
            <a:off x="2098283" y="428671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5372160" y="342697"/>
            <a:ext cx="3598532" cy="52256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 pitchFamily="34" charset="0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Two Booster “batches” are injected into the Recycler (8 </a:t>
            </a:r>
            <a:r>
              <a:rPr lang="en-US" sz="1600" dirty="0" err="1" smtClean="0"/>
              <a:t>GeV</a:t>
            </a:r>
            <a:r>
              <a:rPr lang="en-US" sz="1600" dirty="0" smtClean="0"/>
              <a:t> storage ring). Each is: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4x10</a:t>
            </a:r>
            <a:r>
              <a:rPr lang="en-US" sz="1600" baseline="30000" dirty="0" smtClean="0">
                <a:solidFill>
                  <a:srgbClr val="0000FF"/>
                </a:solidFill>
              </a:rPr>
              <a:t>12</a:t>
            </a:r>
            <a:r>
              <a:rPr lang="en-US" sz="1600" dirty="0" smtClean="0">
                <a:solidFill>
                  <a:srgbClr val="0000FF"/>
                </a:solidFill>
              </a:rPr>
              <a:t> protons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1.7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0000FF"/>
                </a:solidFill>
              </a:rPr>
              <a:t>sec</a:t>
            </a:r>
            <a:r>
              <a:rPr lang="en-US" sz="1600" dirty="0" smtClean="0">
                <a:solidFill>
                  <a:srgbClr val="0000FF"/>
                </a:solidFill>
              </a:rPr>
              <a:t> long</a:t>
            </a:r>
          </a:p>
          <a:p>
            <a:r>
              <a:rPr lang="en-US" sz="1600" dirty="0" smtClean="0"/>
              <a:t>These are divided into 8 bunches of 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each</a:t>
            </a:r>
          </a:p>
          <a:p>
            <a:r>
              <a:rPr lang="en-US" sz="1600" dirty="0" smtClean="0"/>
              <a:t>The bunches are extracted one at a time to the Delivery Ring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Period = 1.7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0000FF"/>
                </a:solidFill>
              </a:rPr>
              <a:t>sec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 smtClean="0"/>
              <a:t>As the bunch circulates, it is resonantly extracted to produce the desired beam structure.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Bunches of ~3x10</a:t>
            </a:r>
            <a:r>
              <a:rPr lang="en-US" sz="1600" baseline="30000" dirty="0" smtClean="0">
                <a:solidFill>
                  <a:srgbClr val="0000FF"/>
                </a:solidFill>
              </a:rPr>
              <a:t>7</a:t>
            </a:r>
            <a:r>
              <a:rPr lang="en-US" sz="1600" dirty="0" smtClean="0">
                <a:solidFill>
                  <a:srgbClr val="0000FF"/>
                </a:solidFill>
              </a:rPr>
              <a:t> protons each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Separated by 1.7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0000FF"/>
                </a:solidFill>
              </a:rPr>
              <a:t>sec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440" y="4940300"/>
            <a:ext cx="2862262" cy="1195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6983" y="5798414"/>
            <a:ext cx="282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Exactly what we need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35693" y="5871906"/>
            <a:ext cx="466755" cy="658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 rot="13253889">
            <a:off x="2875211" y="1042893"/>
            <a:ext cx="1248268" cy="472582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  <a:gd name="connsiteX0" fmla="*/ 0 w 1236621"/>
              <a:gd name="connsiteY0" fmla="*/ 430337 h 430337"/>
              <a:gd name="connsiteX1" fmla="*/ 846697 w 1236621"/>
              <a:gd name="connsiteY1" fmla="*/ 255632 h 430337"/>
              <a:gd name="connsiteX2" fmla="*/ 1236621 w 1236621"/>
              <a:gd name="connsiteY2" fmla="*/ 0 h 430337"/>
              <a:gd name="connsiteX0" fmla="*/ 0 w 1248268"/>
              <a:gd name="connsiteY0" fmla="*/ 472582 h 472582"/>
              <a:gd name="connsiteX1" fmla="*/ 858344 w 1248268"/>
              <a:gd name="connsiteY1" fmla="*/ 255632 h 472582"/>
              <a:gd name="connsiteX2" fmla="*/ 1248268 w 1248268"/>
              <a:gd name="connsiteY2" fmla="*/ 0 h 47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68" h="472582">
                <a:moveTo>
                  <a:pt x="0" y="472582"/>
                </a:moveTo>
                <a:cubicBezTo>
                  <a:pt x="240793" y="465302"/>
                  <a:pt x="667949" y="348584"/>
                  <a:pt x="858344" y="255632"/>
                </a:cubicBezTo>
                <a:cubicBezTo>
                  <a:pt x="1048739" y="162680"/>
                  <a:pt x="1248268" y="0"/>
                  <a:pt x="1248268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16407" y="957235"/>
            <a:ext cx="2230550" cy="540912"/>
            <a:chOff x="2092366" y="1257055"/>
            <a:chExt cx="2230550" cy="540912"/>
          </a:xfrm>
        </p:grpSpPr>
        <p:sp>
          <p:nvSpPr>
            <p:cNvPr id="28" name="Oval 27"/>
            <p:cNvSpPr/>
            <p:nvPr/>
          </p:nvSpPr>
          <p:spPr>
            <a:xfrm>
              <a:off x="2092366" y="1308212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84099" y="1264209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60090" y="1257055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323729" y="1287821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634970" y="135221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981983" y="1498892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46716" y="1645567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5493" y="2185021"/>
            <a:ext cx="2076002" cy="745544"/>
            <a:chOff x="3031452" y="2484841"/>
            <a:chExt cx="2076002" cy="745544"/>
          </a:xfrm>
        </p:grpSpPr>
        <p:sp>
          <p:nvSpPr>
            <p:cNvPr id="23" name="Oval 22"/>
            <p:cNvSpPr/>
            <p:nvPr/>
          </p:nvSpPr>
          <p:spPr>
            <a:xfrm>
              <a:off x="3993789" y="307154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891375" y="2743133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59197" y="290734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367634" y="301681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31254" y="2484841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31452" y="2971733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54288" y="3077985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5893" y="305652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301 C -0.01042 0.00856 -0.02431 0.02245 -0.02708 0.03703 C -0.02986 0.05162 -0.02708 0.07662 -0.02396 0.0912 C -0.02083 0.10578 -0.01406 0.10949 -0.00799 0.12407 C -0.00191 0.13865 0.00156 0.14282 0.01267 0.1787 C 0.02378 0.21458 0.04931 0.30023 0.05885 0.33935 C 0.0684 0.37824 0.06719 0.39074 0.06997 0.41365 C 0.07274 0.43657 0.06892 0.46412 0.07587 0.47639 C 0.08281 0.48865 0.09844 0.49213 0.11181 0.48796 C 0.12517 0.48379 0.14774 0.46458 0.1566 0.45185 C 0.16545 0.43912 0.16736 0.42361 0.16476 0.41157 C 0.16215 0.39953 0.15382 0.38564 0.14115 0.37939 C 0.12847 0.37314 0.09931 0.3699 0.08837 0.37338 C 0.07743 0.37685 0.07726 0.38564 0.075 0.39976 C 0.07274 0.41389 0.07153 0.44351 0.075 0.45764 C 0.07847 0.47176 0.0849 0.4831 0.09635 0.48402 C 0.10781 0.48495 0.13351 0.47639 0.1441 0.46365 C 0.15469 0.45092 0.16302 0.42176 0.16024 0.40764 C 0.15747 0.39351 0.13906 0.38333 0.12726 0.37824 C 0.11545 0.37314 0.09844 0.36828 0.08906 0.37639 C 0.07969 0.38449 0.07153 0.40949 0.07066 0.42639 C 0.06979 0.44328 0.07274 0.47083 0.08385 0.47824 C 0.09497 0.48564 0.12396 0.48055 0.1375 0.47037 C 0.15104 0.46018 0.16632 0.43333 0.16476 0.41759 C 0.16319 0.40185 0.14097 0.38356 0.12795 0.37639 C 0.11493 0.36921 0.09618 0.36504 0.08611 0.3743 C 0.07604 0.38356 0.06719 0.41319 0.06771 0.43125 C 0.06823 0.4493 0.07587 0.47801 0.08906 0.4831 C 0.10226 0.48819 0.12465 0.47523 0.14705 0.4625 " pathEditMode="relative" rAng="0" ptsTypes="aaaaaaaaaaaaaaaaaaaaaaaaaaaaa">
                                      <p:cBhvr>
                                        <p:cTn id="8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7" grpId="0" animBg="1"/>
      <p:bldP spid="27" grpId="1" animBg="1"/>
      <p:bldP spid="38" grpId="0" animBg="1"/>
      <p:bldP spid="38" grpId="1" animBg="1"/>
      <p:bldP spid="40" grpId="0" animBg="1"/>
      <p:bldP spid="40" grpId="1" animBg="1"/>
      <p:bldP spid="47" grpId="0" animBg="1"/>
      <p:bldP spid="47" grpId="1" animBg="1"/>
      <p:bldP spid="10" grpId="0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Resonant Extraction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67" y="815152"/>
            <a:ext cx="5159335" cy="986175"/>
          </a:xfrm>
        </p:spPr>
        <p:txBody>
          <a:bodyPr/>
          <a:lstStyle/>
          <a:p>
            <a:r>
              <a:rPr lang="en-US" sz="1800" dirty="0" smtClean="0">
                <a:solidFill>
                  <a:srgbClr val="282828"/>
                </a:solidFill>
              </a:rPr>
              <a:t>Extracting all the beam at once is easy, but we want to extract it slowly over ~35 </a:t>
            </a:r>
            <a:r>
              <a:rPr lang="en-US" sz="1800" dirty="0" err="1" smtClean="0">
                <a:solidFill>
                  <a:srgbClr val="282828"/>
                </a:solidFill>
              </a:rPr>
              <a:t>ms</a:t>
            </a:r>
            <a:r>
              <a:rPr lang="en-US" sz="1800" dirty="0" smtClean="0">
                <a:solidFill>
                  <a:srgbClr val="282828"/>
                </a:solidFill>
              </a:rPr>
              <a:t> (~35,000 revolutions)</a:t>
            </a:r>
          </a:p>
          <a:p>
            <a:r>
              <a:rPr lang="en-US" sz="1800" dirty="0" smtClean="0">
                <a:solidFill>
                  <a:srgbClr val="282828"/>
                </a:solidFill>
              </a:rPr>
              <a:t>Use nonlinear (</a:t>
            </a:r>
            <a:r>
              <a:rPr lang="en-US" sz="1800" dirty="0" err="1" smtClean="0">
                <a:solidFill>
                  <a:srgbClr val="282828"/>
                </a:solidFill>
              </a:rPr>
              <a:t>sextupole</a:t>
            </a:r>
            <a:r>
              <a:rPr lang="en-US" sz="1800" dirty="0" smtClean="0">
                <a:solidFill>
                  <a:srgbClr val="282828"/>
                </a:solidFill>
              </a:rPr>
              <a:t>) magnets to drive a harmonic instability</a:t>
            </a:r>
          </a:p>
          <a:p>
            <a:r>
              <a:rPr lang="en-US" sz="1800" dirty="0" smtClean="0">
                <a:solidFill>
                  <a:srgbClr val="282828"/>
                </a:solidFill>
              </a:rPr>
              <a:t>Extract unstable beam as it propagates outward</a:t>
            </a:r>
          </a:p>
          <a:p>
            <a:pPr lvl="1"/>
            <a:r>
              <a:rPr lang="en-US" sz="1600" dirty="0" smtClean="0">
                <a:solidFill>
                  <a:srgbClr val="282828"/>
                </a:solidFill>
              </a:rPr>
              <a:t>Standard technique in accelerator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3366702" y="4039932"/>
            <a:ext cx="2286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379402" y="4801932"/>
            <a:ext cx="2197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2757102" y="4103432"/>
            <a:ext cx="393700" cy="18415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84202" y="4192332"/>
            <a:ext cx="1993900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Extraction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Field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69902" y="4941632"/>
            <a:ext cx="1320800" cy="36933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Septum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4700202" y="4865432"/>
            <a:ext cx="165100" cy="17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5500302" y="4801932"/>
            <a:ext cx="304800" cy="11430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881302" y="3582732"/>
            <a:ext cx="190500" cy="8890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442902" y="5563932"/>
            <a:ext cx="1371600" cy="342900"/>
          </a:xfrm>
          <a:prstGeom prst="rightArrow">
            <a:avLst>
              <a:gd name="adj1" fmla="val 50000"/>
              <a:gd name="adj2" fmla="val 65556"/>
            </a:avLst>
          </a:prstGeom>
          <a:solidFill>
            <a:srgbClr val="FF0000"/>
          </a:solidFill>
          <a:ln w="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20006097">
            <a:off x="6139811" y="3759848"/>
            <a:ext cx="1009650" cy="430117"/>
          </a:xfrm>
          <a:prstGeom prst="rightArrow">
            <a:avLst>
              <a:gd name="adj1" fmla="val 50000"/>
              <a:gd name="adj2" fmla="val 44167"/>
            </a:avLst>
          </a:prstGeom>
          <a:solidFill>
            <a:srgbClr val="FF0000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5"/>
          <p:cNvSpPr>
            <a:spLocks/>
          </p:cNvSpPr>
          <p:nvPr/>
        </p:nvSpPr>
        <p:spPr bwMode="auto">
          <a:xfrm rot="600000">
            <a:off x="2693602" y="4027232"/>
            <a:ext cx="228600" cy="762000"/>
          </a:xfrm>
          <a:prstGeom prst="leftBrace">
            <a:avLst>
              <a:gd name="adj1" fmla="val 22222"/>
              <a:gd name="adj2" fmla="val 48333"/>
            </a:avLst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47302" y="3938332"/>
            <a:ext cx="212090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+mn-lt"/>
              </a:rPr>
              <a:t>Unstable beam motion in N(order) turns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5854314" y="4647944"/>
            <a:ext cx="723900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5881302" y="4725732"/>
            <a:ext cx="723900" cy="88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5882889" y="4790819"/>
            <a:ext cx="723900" cy="508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262302" y="4801932"/>
            <a:ext cx="1257300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+mn-lt"/>
              </a:rPr>
              <a:t>Lost beam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719502" y="4116132"/>
            <a:ext cx="1676400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Extracted beam</a:t>
            </a:r>
            <a:endParaRPr lang="en-US" sz="1600" dirty="0">
              <a:latin typeface="+mn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798469" y="6500198"/>
            <a:ext cx="119486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 3,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99" y="972611"/>
            <a:ext cx="3666101" cy="222275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5328335" y="4119266"/>
            <a:ext cx="0" cy="60425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729266" y="4107801"/>
            <a:ext cx="0" cy="60425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8734425" y="3041661"/>
          <a:ext cx="289226" cy="31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4425" y="3041661"/>
                        <a:ext cx="289226" cy="318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262563" y="1133475"/>
          <a:ext cx="3476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6" imgW="152400" imgH="177800" progId="Equation.3">
                  <p:embed/>
                </p:oleObj>
              </mc:Choice>
              <mc:Fallback>
                <p:oleObj name="Equation" r:id="rId6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2563" y="1133475"/>
                        <a:ext cx="347662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6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536700"/>
          </a:xfrm>
        </p:spPr>
        <p:txBody>
          <a:bodyPr/>
          <a:lstStyle/>
          <a:p>
            <a:r>
              <a:rPr lang="en-US" sz="2000" dirty="0" smtClean="0"/>
              <a:t>Because out-of-time protons could produce prompt backgrounds, it is critical that there be nothing between the proton bunches at the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fractional level.</a:t>
            </a:r>
          </a:p>
          <a:p>
            <a:r>
              <a:rPr lang="en-US" sz="2000" dirty="0" smtClean="0"/>
              <a:t>This is referred to as “extinction”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In addition to the challenge of achieving this level of extinction will be the challenge of verifying that we have achieved it (“Extinction Monitoring”)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5" y="2292350"/>
            <a:ext cx="7020985" cy="2933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551" y="1684259"/>
            <a:ext cx="1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&lt;1 proton every 250 pulses!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59375" y="2038202"/>
            <a:ext cx="1619250" cy="772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Principle of Beam Line Extinction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98454"/>
          </a:xfrm>
        </p:spPr>
        <p:txBody>
          <a:bodyPr/>
          <a:lstStyle/>
          <a:p>
            <a:r>
              <a:rPr lang="en-US" sz="2000" dirty="0" smtClean="0"/>
              <a:t>A magnet is used to deflect out-of-time beam into a downstream collimator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Ideally, we would use a square pulse to kick out-of-time beam out of (or in-time beam into) the transmission channel, but the 600 kHz bunch rate makes this impossible with present technology.</a:t>
            </a:r>
          </a:p>
          <a:p>
            <a:r>
              <a:rPr lang="en-US" sz="2000" dirty="0" smtClean="0"/>
              <a:t>We will therefore focus on a system of resonant magnets or “AC Dipoles”.</a:t>
            </a:r>
          </a:p>
          <a:p>
            <a:pPr lvl="1"/>
            <a:r>
              <a:rPr lang="en-US" sz="2000" dirty="0" smtClean="0"/>
              <a:t>Even this isn’t trivial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1001" y="6506250"/>
            <a:ext cx="1124400" cy="241300"/>
          </a:xfrm>
        </p:spPr>
        <p:txBody>
          <a:bodyPr/>
          <a:lstStyle/>
          <a:p>
            <a:r>
              <a:rPr lang="en-US" altLang="en-US" dirty="0" smtClean="0"/>
              <a:t>August 3,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APS DPF Meeting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41501"/>
            <a:ext cx="6221413" cy="198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546" y="1908738"/>
            <a:ext cx="2351855" cy="150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546" y="3476314"/>
            <a:ext cx="243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Think miniature golf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35112</TotalTime>
  <Words>1563</Words>
  <Application>Microsoft Macintosh PowerPoint</Application>
  <PresentationFormat>On-screen Show (4:3)</PresentationFormat>
  <Paragraphs>247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Fermilab</vt:lpstr>
      <vt:lpstr>Equation</vt:lpstr>
      <vt:lpstr>PowerPoint Presentation</vt:lpstr>
      <vt:lpstr>The Search for m+N  e+N</vt:lpstr>
      <vt:lpstr>Experimental Technique and Beam Needs</vt:lpstr>
      <vt:lpstr>The Challenge of Producing the Mu2e Beam</vt:lpstr>
      <vt:lpstr>Reduce, Reuse, Recycle…</vt:lpstr>
      <vt:lpstr>Mu2e Proton Delivery</vt:lpstr>
      <vt:lpstr>Resonant Extraction</vt:lpstr>
      <vt:lpstr>Extinction</vt:lpstr>
      <vt:lpstr>Principle of Beam Line Extinction</vt:lpstr>
      <vt:lpstr>Dual Harmonic Waveform</vt:lpstr>
      <vt:lpstr>Extinction Collimation: Two Separate Collimation Issues</vt:lpstr>
      <vt:lpstr>Additional Problem: Slow Extraction Tails</vt:lpstr>
      <vt:lpstr>Summary: Collimator Needs and Locations</vt:lpstr>
      <vt:lpstr>Simulation Procedure</vt:lpstr>
      <vt:lpstr>Performance</vt:lpstr>
      <vt:lpstr>Extinction Monitor*</vt:lpstr>
      <vt:lpstr>Extinction Monitor Design*</vt:lpstr>
      <vt:lpstr>Summary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Eric Prebys</cp:lastModifiedBy>
  <cp:revision>692</cp:revision>
  <cp:lastPrinted>2016-09-20T15:14:47Z</cp:lastPrinted>
  <dcterms:created xsi:type="dcterms:W3CDTF">2016-09-14T02:01:48Z</dcterms:created>
  <dcterms:modified xsi:type="dcterms:W3CDTF">2017-08-02T22:23:59Z</dcterms:modified>
  <cp:category/>
</cp:coreProperties>
</file>