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1" r:id="rId4"/>
    <p:sldId id="270" r:id="rId5"/>
    <p:sldId id="268" r:id="rId6"/>
    <p:sldId id="259" r:id="rId7"/>
    <p:sldId id="261" r:id="rId8"/>
    <p:sldId id="262" r:id="rId9"/>
    <p:sldId id="263" r:id="rId10"/>
    <p:sldId id="267" r:id="rId11"/>
    <p:sldId id="266" r:id="rId12"/>
    <p:sldId id="265" r:id="rId13"/>
    <p:sldId id="27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600" autoAdjust="0"/>
  </p:normalViewPr>
  <p:slideViewPr>
    <p:cSldViewPr snapToGrid="0" snapToObjects="1">
      <p:cViewPr varScale="1">
        <p:scale>
          <a:sx n="86" d="100"/>
          <a:sy n="86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3231-6CF4-1C43-B32A-80C38B3B3A77}" type="datetimeFigureOut">
              <a:rPr lang="en-US" smtClean="0"/>
              <a:t>01/08/17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7CCF-6B09-784A-A2E4-281CCFB4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1D85-17C7-EC4C-A3E7-00F81A2A9047}" type="datetimeFigureOut">
              <a:rPr lang="en-US" smtClean="0"/>
              <a:t>01/08/17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A2E2-3C3E-6A43-A87F-CD037254C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3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25AA-F288-D746-8719-6FFF9A12E191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02-593F-6841-B9AD-8C595F3C612C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121F-B7B3-4F40-88B1-957496F56285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E5EE-07B3-4445-B42C-7E56121515D4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81B3-E202-FC48-8322-5124908C6B99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A38A-A7D9-6842-9861-0D90F9611DFD}" type="datetime1">
              <a:rPr lang="en-US" smtClean="0"/>
              <a:t>01/08/17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F49-2EB0-2044-B668-82DD6520B5BF}" type="datetime1">
              <a:rPr lang="en-US" smtClean="0"/>
              <a:t>01/08/17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EE2F-5131-4D4F-86F6-B5C80E9664DC}" type="datetime1">
              <a:rPr lang="en-US" smtClean="0"/>
              <a:t>01/08/17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D818-D6BB-7048-A4FE-D95A9C6D3AAF}" type="datetime1">
              <a:rPr lang="en-US" smtClean="0"/>
              <a:t>01/08/17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BBC1-C715-534D-9B71-A76111CC5A39}" type="datetime1">
              <a:rPr lang="en-US" smtClean="0"/>
              <a:t>01/08/17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26EC-9262-D547-9584-4069237076CF}" type="datetime1">
              <a:rPr lang="en-US" smtClean="0"/>
              <a:t>01/08/17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AEC1-B953-7944-889E-311E004FF93A}" type="datetime1">
              <a:rPr lang="en-US" smtClean="0"/>
              <a:t>01/08/17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5418-3B64-A140-A336-63CD53FE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0001"/>
            <a:ext cx="9143999" cy="2530449"/>
          </a:xfrm>
        </p:spPr>
        <p:txBody>
          <a:bodyPr>
            <a:normAutofit/>
          </a:bodyPr>
          <a:lstStyle/>
          <a:p>
            <a:r>
              <a:rPr lang="en-US" dirty="0" smtClean="0"/>
              <a:t>Process of the 2</a:t>
            </a:r>
            <a:r>
              <a:rPr lang="en-US" baseline="30000" dirty="0" smtClean="0"/>
              <a:t>nd</a:t>
            </a:r>
            <a:r>
              <a:rPr lang="en-US" dirty="0" smtClean="0"/>
              <a:t> update of the</a:t>
            </a:r>
            <a:br>
              <a:rPr lang="en-US" dirty="0" smtClean="0"/>
            </a:br>
            <a:r>
              <a:rPr lang="en-US" dirty="0" smtClean="0"/>
              <a:t>European Strategy for Particle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DPF2017, Chicago</a:t>
            </a:r>
          </a:p>
          <a:p>
            <a:endParaRPr lang="en-US" dirty="0"/>
          </a:p>
          <a:p>
            <a:r>
              <a:rPr lang="en-US" dirty="0" smtClean="0"/>
              <a:t>Sijbrand de Jong</a:t>
            </a:r>
          </a:p>
          <a:p>
            <a:r>
              <a:rPr lang="en-US" dirty="0" smtClean="0"/>
              <a:t>CERN Council President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/>
              <a:t>Strategy Secretariat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7238" cy="4761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u="sng" dirty="0" smtClean="0"/>
              <a:t>Membership: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Strategy Secretary </a:t>
            </a:r>
            <a:r>
              <a:rPr lang="en-US" sz="2000" dirty="0"/>
              <a:t>(acting as </a:t>
            </a:r>
            <a:r>
              <a:rPr lang="en-US" sz="2000" dirty="0" smtClean="0"/>
              <a:t>Chair)</a:t>
            </a:r>
            <a:r>
              <a:rPr lang="en-US" sz="2000" dirty="0"/>
              <a:t>,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SPC </a:t>
            </a:r>
            <a:r>
              <a:rPr lang="en-US" sz="2000" dirty="0" smtClean="0"/>
              <a:t>Chair, 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ECFA </a:t>
            </a:r>
            <a:r>
              <a:rPr lang="en-US" sz="2000" dirty="0" smtClean="0"/>
              <a:t>Chair, </a:t>
            </a:r>
            <a:endParaRPr lang="en-US" sz="2000" dirty="0"/>
          </a:p>
          <a:p>
            <a:r>
              <a:rPr lang="en-US" sz="2000" dirty="0" smtClean="0"/>
              <a:t>the Chair </a:t>
            </a:r>
            <a:r>
              <a:rPr lang="en-US" sz="2000" dirty="0"/>
              <a:t>of the European Laboratory Directors’ meeting. 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/>
              <a:t>Physics Preparatory Group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7238" cy="4761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u="sng" dirty="0" smtClean="0"/>
              <a:t>Membership: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Strategy Secretary </a:t>
            </a:r>
            <a:r>
              <a:rPr lang="en-US" sz="2000" dirty="0"/>
              <a:t>(acting as </a:t>
            </a:r>
            <a:r>
              <a:rPr lang="en-US" sz="2000" dirty="0" smtClean="0"/>
              <a:t>Chair)</a:t>
            </a:r>
            <a:r>
              <a:rPr lang="en-US" sz="2000" dirty="0"/>
              <a:t>, </a:t>
            </a:r>
          </a:p>
          <a:p>
            <a:r>
              <a:rPr lang="en-US" sz="2000" dirty="0" smtClean="0"/>
              <a:t>four </a:t>
            </a:r>
            <a:r>
              <a:rPr lang="en-US" sz="2000" dirty="0"/>
              <a:t>members appointed by the Council on the recommendation of the SPC, </a:t>
            </a:r>
          </a:p>
          <a:p>
            <a:r>
              <a:rPr lang="en-US" sz="2000" dirty="0" smtClean="0"/>
              <a:t>four </a:t>
            </a:r>
            <a:r>
              <a:rPr lang="en-US" sz="2000" dirty="0"/>
              <a:t>members appointed by the Council on the recommendation of ECFA,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SPC </a:t>
            </a:r>
            <a:r>
              <a:rPr lang="en-US" sz="2000" dirty="0" smtClean="0"/>
              <a:t>Chair, 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ECFA </a:t>
            </a:r>
            <a:r>
              <a:rPr lang="en-US" sz="2000" dirty="0" smtClean="0"/>
              <a:t>Chair, </a:t>
            </a:r>
            <a:endParaRPr lang="en-US" sz="2000" dirty="0"/>
          </a:p>
          <a:p>
            <a:r>
              <a:rPr lang="en-US" sz="2000" dirty="0" smtClean="0"/>
              <a:t>the Chair </a:t>
            </a:r>
            <a:r>
              <a:rPr lang="en-US" sz="2000" dirty="0"/>
              <a:t>of the European Laboratory Directors’ meeting, 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representative appointed by CERN, 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representative from Asia appointed by the respective regional representatives in ICFA,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one </a:t>
            </a:r>
            <a:r>
              <a:rPr lang="en-US" sz="2000" dirty="0">
                <a:solidFill>
                  <a:srgbClr val="FF0000"/>
                </a:solidFill>
              </a:rPr>
              <a:t>representative from the Americas </a:t>
            </a:r>
            <a:r>
              <a:rPr lang="en-US" sz="2000" dirty="0"/>
              <a:t>appointed by the respective regional representatives in ICFA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European Strategy Group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97238" cy="4902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u="sng" dirty="0" smtClean="0"/>
              <a:t>Membership:</a:t>
            </a:r>
          </a:p>
          <a:p>
            <a:r>
              <a:rPr lang="en-US" sz="2900" dirty="0" smtClean="0"/>
              <a:t>the </a:t>
            </a:r>
            <a:r>
              <a:rPr lang="en-US" sz="2900" b="1" dirty="0"/>
              <a:t>Strategy Secretary </a:t>
            </a:r>
            <a:r>
              <a:rPr lang="en-US" sz="2900" dirty="0"/>
              <a:t>(acting as </a:t>
            </a:r>
            <a:r>
              <a:rPr lang="en-US" sz="2900" dirty="0" smtClean="0"/>
              <a:t>Chair),</a:t>
            </a:r>
            <a:endParaRPr lang="en-US" sz="2900" dirty="0"/>
          </a:p>
          <a:p>
            <a:r>
              <a:rPr lang="en-US" sz="2900" dirty="0" smtClean="0"/>
              <a:t>one </a:t>
            </a:r>
            <a:r>
              <a:rPr lang="en-US" sz="2900" dirty="0"/>
              <a:t>representative appointed by each CERN Member State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/>
              <a:t>one </a:t>
            </a:r>
            <a:r>
              <a:rPr lang="en-US" sz="2900" dirty="0"/>
              <a:t>representative </a:t>
            </a:r>
            <a:r>
              <a:rPr lang="en-US" sz="2900" dirty="0" smtClean="0"/>
              <a:t>for each </a:t>
            </a:r>
            <a:r>
              <a:rPr lang="en-US" sz="2900" dirty="0"/>
              <a:t>of the Laboratories participating in the </a:t>
            </a:r>
            <a:r>
              <a:rPr lang="en-US" sz="2900" dirty="0" smtClean="0"/>
              <a:t>major </a:t>
            </a:r>
            <a:r>
              <a:rPr lang="en-US" sz="2900" dirty="0"/>
              <a:t>European Laboratory Directors’ </a:t>
            </a:r>
            <a:r>
              <a:rPr lang="en-US" sz="2900" dirty="0" smtClean="0"/>
              <a:t>meeting, </a:t>
            </a:r>
            <a:r>
              <a:rPr lang="en-US" sz="2900" dirty="0"/>
              <a:t>including its </a:t>
            </a:r>
            <a:r>
              <a:rPr lang="en-US" sz="2900" dirty="0" smtClean="0"/>
              <a:t>Chair,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CERN Director-General</a:t>
            </a:r>
            <a:r>
              <a:rPr lang="en-US" sz="2900" dirty="0" smtClean="0"/>
              <a:t>,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SPC </a:t>
            </a:r>
            <a:r>
              <a:rPr lang="en-US" sz="2900" dirty="0" smtClean="0"/>
              <a:t>Chair,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ECFA </a:t>
            </a:r>
            <a:r>
              <a:rPr lang="en-US" sz="2900" dirty="0" smtClean="0"/>
              <a:t>Chair.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b="1" u="sng" dirty="0"/>
              <a:t>Invitees</a:t>
            </a:r>
            <a:r>
              <a:rPr lang="en-US" sz="2900" u="sng" dirty="0" smtClean="0"/>
              <a:t>: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President of the CERN Council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/>
              <a:t>one </a:t>
            </a:r>
            <a:r>
              <a:rPr lang="en-US" sz="2900" dirty="0"/>
              <a:t>representative from each of the Associate Member States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>
                <a:solidFill>
                  <a:srgbClr val="000000"/>
                </a:solidFill>
              </a:rPr>
              <a:t>one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>
                <a:solidFill>
                  <a:srgbClr val="FF0000"/>
                </a:solidFill>
              </a:rPr>
              <a:t>representative from each Observer State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/>
              <a:t>one </a:t>
            </a:r>
            <a:r>
              <a:rPr lang="en-US" sz="2900" dirty="0"/>
              <a:t>representative from the European Commission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/>
              <a:t>the Chairs </a:t>
            </a:r>
            <a:r>
              <a:rPr lang="en-US" sz="2900" dirty="0"/>
              <a:t>of ApPEC</a:t>
            </a:r>
            <a:r>
              <a:rPr lang="en-US" sz="2900" dirty="0" smtClean="0"/>
              <a:t>, </a:t>
            </a:r>
            <a:r>
              <a:rPr lang="en-US" sz="2900" dirty="0">
                <a:solidFill>
                  <a:srgbClr val="FF0000"/>
                </a:solidFill>
              </a:rPr>
              <a:t>FALC</a:t>
            </a:r>
            <a:r>
              <a:rPr lang="en-US" sz="2900" dirty="0"/>
              <a:t>, </a:t>
            </a:r>
            <a:r>
              <a:rPr lang="en-US" sz="2900" dirty="0">
                <a:solidFill>
                  <a:srgbClr val="000000"/>
                </a:solidFill>
              </a:rPr>
              <a:t>ESFRI </a:t>
            </a:r>
            <a:r>
              <a:rPr lang="en-US" sz="2900" dirty="0"/>
              <a:t>and </a:t>
            </a:r>
            <a:r>
              <a:rPr lang="en-US" sz="2900" dirty="0">
                <a:solidFill>
                  <a:srgbClr val="000000"/>
                </a:solidFill>
              </a:rPr>
              <a:t>NuPECC</a:t>
            </a:r>
            <a:r>
              <a:rPr lang="en-US" sz="2900" dirty="0" smtClean="0"/>
              <a:t>,</a:t>
            </a:r>
            <a:endParaRPr lang="en-US" sz="2900" dirty="0"/>
          </a:p>
          <a:p>
            <a:r>
              <a:rPr lang="en-US" sz="2900" dirty="0" smtClean="0"/>
              <a:t>the </a:t>
            </a:r>
            <a:r>
              <a:rPr lang="en-US" sz="2900" dirty="0"/>
              <a:t>members of the Physics Preparatory Group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2019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A year of consultation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97238" cy="49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Precise format will be decided in 2018, </a:t>
            </a:r>
            <a:r>
              <a:rPr lang="en-US" sz="2400" dirty="0" smtClean="0"/>
              <a:t>but there will be</a:t>
            </a:r>
            <a:endParaRPr lang="en-US" sz="2400" dirty="0" smtClean="0"/>
          </a:p>
          <a:p>
            <a:r>
              <a:rPr lang="en-US" sz="2400" dirty="0" smtClean="0"/>
              <a:t>At least 1 town meeting</a:t>
            </a:r>
          </a:p>
          <a:p>
            <a:r>
              <a:rPr lang="en-US" sz="2400" dirty="0" smtClean="0"/>
              <a:t>Possibility to enter any relevant </a:t>
            </a:r>
            <a:r>
              <a:rPr lang="en-US" sz="2400" dirty="0" smtClean="0"/>
              <a:t>documentation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(e.g. position papers)</a:t>
            </a:r>
            <a:endParaRPr lang="en-US" sz="2400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ather of all </a:t>
            </a:r>
            <a:r>
              <a:rPr lang="en-US" sz="2400" dirty="0" smtClean="0"/>
              <a:t>relevant information at a global </a:t>
            </a:r>
            <a:r>
              <a:rPr lang="en-US" sz="2400" dirty="0"/>
              <a:t>scale </a:t>
            </a:r>
            <a:r>
              <a:rPr lang="en-US" sz="2400" dirty="0" smtClean="0"/>
              <a:t>by the Preparatory </a:t>
            </a:r>
            <a:r>
              <a:rPr lang="en-US" sz="2400" dirty="0"/>
              <a:t>G</a:t>
            </a:r>
            <a:r>
              <a:rPr lang="en-US" sz="2400" dirty="0" smtClean="0"/>
              <a:t>roup</a:t>
            </a:r>
            <a:endParaRPr lang="en-US" sz="2400" dirty="0" smtClean="0"/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Input from all parts of the world necessary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for a proper European Particle Physics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Approximate Timeline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September 2017	Appointment of Strategy Secretary</a:t>
            </a:r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			and installation of Strategy Secretariat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 smtClean="0"/>
              <a:t>September 2018	Appointment of ESG and PPG by the Council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	Formal opening of the process</a:t>
            </a:r>
          </a:p>
          <a:p>
            <a:pPr marL="0" indent="0">
              <a:buNone/>
            </a:pPr>
            <a:r>
              <a:rPr lang="en-US" sz="2200" dirty="0" smtClean="0"/>
              <a:t>                     2019	Preparation of the briefing book, including</a:t>
            </a:r>
          </a:p>
          <a:p>
            <a:pPr lvl="5"/>
            <a:r>
              <a:rPr lang="en-US" sz="2200" dirty="0" smtClean="0"/>
              <a:t>1 or 2 town meetings</a:t>
            </a:r>
          </a:p>
          <a:p>
            <a:pPr lvl="5"/>
            <a:r>
              <a:rPr lang="en-US" sz="2200" dirty="0" smtClean="0"/>
              <a:t>other consultations of the field	</a:t>
            </a:r>
          </a:p>
          <a:p>
            <a:pPr marL="0" indent="0">
              <a:buNone/>
            </a:pPr>
            <a:r>
              <a:rPr lang="en-US" sz="2200" dirty="0" smtClean="0"/>
              <a:t>     January 2020		Drafting of the proposed strategy by the ESG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    March 2020		Discussion of proposed strategy by the Council</a:t>
            </a:r>
          </a:p>
          <a:p>
            <a:pPr marL="0" indent="0">
              <a:buNone/>
            </a:pPr>
            <a:r>
              <a:rPr lang="en-US" sz="2200" dirty="0" smtClean="0"/>
              <a:t>           </a:t>
            </a:r>
            <a:r>
              <a:rPr lang="en-US" sz="2200" b="1" dirty="0" smtClean="0"/>
              <a:t>May 2020	Adoption of new strategy by the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14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633700" y="5712296"/>
            <a:ext cx="3831051" cy="945220"/>
          </a:xfrm>
          <a:prstGeom prst="cloudCallout">
            <a:avLst>
              <a:gd name="adj1" fmla="val -58956"/>
              <a:gd name="adj2" fmla="val -650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/>
                <a:cs typeface="Arial"/>
              </a:rPr>
              <a:t>about the beginning</a:t>
            </a:r>
          </a:p>
          <a:p>
            <a:r>
              <a:rPr lang="en-US" dirty="0" smtClean="0">
                <a:latin typeface="Arial"/>
                <a:cs typeface="Arial"/>
              </a:rPr>
              <a:t>of </a:t>
            </a:r>
            <a:r>
              <a:rPr lang="en-US" dirty="0">
                <a:latin typeface="Arial"/>
                <a:cs typeface="Arial"/>
              </a:rPr>
              <a:t>the US P5 </a:t>
            </a:r>
            <a:r>
              <a:rPr lang="en-US" dirty="0" smtClean="0">
                <a:latin typeface="Arial"/>
                <a:cs typeface="Arial"/>
              </a:rPr>
              <a:t>process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212" y="971970"/>
            <a:ext cx="2278089" cy="628230"/>
            <a:chOff x="40212" y="971970"/>
            <a:chExt cx="2278089" cy="62823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432327" y="1600200"/>
              <a:ext cx="885974" cy="0"/>
            </a:xfrm>
            <a:prstGeom prst="straightConnector1">
              <a:avLst/>
            </a:prstGeom>
            <a:ln w="28575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107469" y="1373446"/>
              <a:ext cx="324858" cy="226754"/>
            </a:xfrm>
            <a:prstGeom prst="straightConnector1">
              <a:avLst/>
            </a:prstGeom>
            <a:ln w="28575" cmpd="sng">
              <a:solidFill>
                <a:schemeClr val="tx2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212" y="971970"/>
              <a:ext cx="13921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rial"/>
                  <a:cs typeface="Arial"/>
                </a:rPr>
                <a:t>Now here</a:t>
              </a:r>
              <a:endParaRPr lang="en-US" sz="22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0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purpos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" y="118385"/>
            <a:ext cx="6663270" cy="322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urpos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" y="3426523"/>
            <a:ext cx="6488646" cy="221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urpose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" y="5756568"/>
            <a:ext cx="6655208" cy="85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55354" y="211704"/>
            <a:ext cx="2066942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Convention</a:t>
            </a:r>
          </a:p>
          <a:p>
            <a:endParaRPr lang="en-GB" sz="2400" dirty="0" smtClean="0"/>
          </a:p>
          <a:p>
            <a:r>
              <a:rPr lang="en-GB" sz="2400" dirty="0" smtClean="0"/>
              <a:t>CERN shall be:</a:t>
            </a:r>
          </a:p>
          <a:p>
            <a:endParaRPr lang="en-GB" sz="2400" dirty="0" smtClean="0"/>
          </a:p>
          <a:p>
            <a:r>
              <a:rPr lang="en-GB" sz="2400" dirty="0" smtClean="0"/>
              <a:t>a)</a:t>
            </a:r>
          </a:p>
          <a:p>
            <a:r>
              <a:rPr lang="en-GB" sz="2400" dirty="0" smtClean="0"/>
              <a:t>Lab(s) with</a:t>
            </a:r>
          </a:p>
          <a:p>
            <a:r>
              <a:rPr lang="en-GB" sz="2400" dirty="0" smtClean="0"/>
              <a:t>accelerators</a:t>
            </a:r>
          </a:p>
          <a:p>
            <a:pPr marL="342900" indent="-342900">
              <a:buAutoNum type="alphaLcParenR"/>
            </a:pP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b)</a:t>
            </a:r>
          </a:p>
          <a:p>
            <a:r>
              <a:rPr lang="en-GB" sz="2400" dirty="0" smtClean="0"/>
              <a:t>Organising</a:t>
            </a:r>
          </a:p>
          <a:p>
            <a:r>
              <a:rPr lang="en-GB" sz="2400" dirty="0" smtClean="0"/>
              <a:t>co-operation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In particular: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o-ordinate</a:t>
            </a:r>
          </a:p>
          <a:p>
            <a:r>
              <a:rPr lang="en-GB" sz="2400" dirty="0"/>
              <a:t>w</a:t>
            </a:r>
            <a:r>
              <a:rPr lang="en-GB" sz="2400" dirty="0" smtClean="0"/>
              <a:t>ith other labs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86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ERN_start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8166" y="-25391"/>
            <a:ext cx="81280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76527"/>
            <a:ext cx="164041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Purpose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CERN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Realise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arge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machine !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61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_users_by_Inst_201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95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3759653" y="1231753"/>
            <a:ext cx="1372788" cy="12409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415" y="2359289"/>
            <a:ext cx="3283390" cy="3832473"/>
            <a:chOff x="147415" y="2359289"/>
            <a:chExt cx="3283390" cy="3832473"/>
          </a:xfrm>
        </p:grpSpPr>
        <p:sp>
          <p:nvSpPr>
            <p:cNvPr id="3" name="TextBox 2"/>
            <p:cNvSpPr txBox="1"/>
            <p:nvPr/>
          </p:nvSpPr>
          <p:spPr>
            <a:xfrm>
              <a:off x="1474920" y="2359289"/>
              <a:ext cx="1955884" cy="8309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 w="57150" cmpd="sng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/>
                  <a:cs typeface="Arial"/>
                </a:rPr>
                <a:t>USA:</a:t>
              </a:r>
            </a:p>
            <a:p>
              <a:r>
                <a:rPr lang="en-US" sz="2400" b="1" dirty="0" smtClean="0">
                  <a:latin typeface="Arial"/>
                  <a:cs typeface="Arial"/>
                </a:rPr>
                <a:t>&gt;2000 users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7415" y="5953618"/>
              <a:ext cx="1224680" cy="238144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47415" y="2359289"/>
              <a:ext cx="1327505" cy="3594329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2095" y="3190286"/>
              <a:ext cx="2058710" cy="3001476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222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Present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Preamble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US" sz="2400" i="1" dirty="0" smtClean="0"/>
              <a:t> Europe </a:t>
            </a:r>
            <a:r>
              <a:rPr lang="en-US" sz="2400" i="1" dirty="0"/>
              <a:t>should preserve </a:t>
            </a:r>
            <a:r>
              <a:rPr lang="en-US" sz="2400" i="1" dirty="0" smtClean="0"/>
              <a:t>this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(CERN, SdJ</a:t>
            </a:r>
            <a:r>
              <a:rPr lang="en-US" sz="2400" i="1" dirty="0" smtClean="0"/>
              <a:t>)  </a:t>
            </a:r>
            <a:r>
              <a:rPr lang="en-US" sz="2400" i="1" dirty="0"/>
              <a:t>model in order to keep its leading role, sustaining the success of particle physics and the benefits it brings to the wider society. </a:t>
            </a: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>
              <a:buFont typeface="+mj-lt"/>
              <a:buAutoNum type="alphaLcParenR"/>
            </a:pP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The </a:t>
            </a:r>
            <a:r>
              <a:rPr lang="en-US" sz="2400" i="1" dirty="0">
                <a:solidFill>
                  <a:srgbClr val="000000"/>
                </a:solidFill>
              </a:rPr>
              <a:t>European Strategy takes into account </a:t>
            </a:r>
            <a:r>
              <a:rPr lang="en-US" sz="2400" b="1" i="1" dirty="0">
                <a:solidFill>
                  <a:srgbClr val="FF0000"/>
                </a:solidFill>
              </a:rPr>
              <a:t>the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worldwide </a:t>
            </a:r>
            <a:r>
              <a:rPr lang="en-US" sz="2400" i="1" dirty="0"/>
              <a:t>particle physics landscape </a:t>
            </a:r>
            <a:r>
              <a:rPr lang="en-US" sz="2400" i="1" dirty="0">
                <a:solidFill>
                  <a:srgbClr val="000000"/>
                </a:solidFill>
              </a:rPr>
              <a:t>and developments in related fields and should </a:t>
            </a:r>
            <a:r>
              <a:rPr lang="en-US" sz="2400" b="1" i="1" dirty="0">
                <a:solidFill>
                  <a:srgbClr val="FF0000"/>
                </a:solidFill>
              </a:rPr>
              <a:t>continue to do so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					=&gt; Marching order for next update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* </a:t>
            </a:r>
            <a:r>
              <a:rPr lang="en-US" sz="1800" dirty="0" smtClean="0">
                <a:solidFill>
                  <a:srgbClr val="0000FF"/>
                </a:solidFill>
              </a:rPr>
              <a:t>Established in 2013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Present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High</a:t>
            </a:r>
            <a:r>
              <a:rPr lang="en-US" dirty="0">
                <a:latin typeface="Calibri"/>
                <a:cs typeface="Calibri"/>
              </a:rPr>
              <a:t>-priority large-scale scientific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544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 startAt="3"/>
            </a:pPr>
            <a:r>
              <a:rPr lang="en-US" sz="1700" i="1" dirty="0"/>
              <a:t>Europe’s </a:t>
            </a:r>
            <a:r>
              <a:rPr lang="en-US" sz="1700" i="1" dirty="0">
                <a:solidFill>
                  <a:srgbClr val="FF0000"/>
                </a:solidFill>
              </a:rPr>
              <a:t>top priority </a:t>
            </a:r>
            <a:r>
              <a:rPr lang="en-US" sz="1700" i="1" dirty="0"/>
              <a:t>should be the exploitation of </a:t>
            </a:r>
            <a:r>
              <a:rPr lang="en-US" sz="1700" i="1" dirty="0">
                <a:solidFill>
                  <a:srgbClr val="FF0000"/>
                </a:solidFill>
              </a:rPr>
              <a:t>the full potential of the </a:t>
            </a:r>
            <a:r>
              <a:rPr lang="en-US" sz="1700" b="1" i="1" dirty="0">
                <a:solidFill>
                  <a:srgbClr val="FF0000"/>
                </a:solidFill>
              </a:rPr>
              <a:t>LHC</a:t>
            </a:r>
            <a:r>
              <a:rPr lang="en-US" sz="1700" i="1" dirty="0"/>
              <a:t>, including the high-luminosity upgrade of the machine and detectors with a view to collecting </a:t>
            </a:r>
            <a:r>
              <a:rPr lang="en-US" sz="1700" i="1" dirty="0">
                <a:solidFill>
                  <a:srgbClr val="FF0000"/>
                </a:solidFill>
              </a:rPr>
              <a:t>ten times more data than in the initial design</a:t>
            </a:r>
            <a:r>
              <a:rPr lang="en-US" sz="1700" i="1" dirty="0"/>
              <a:t>, by around 2030. This upgrade </a:t>
            </a:r>
            <a:r>
              <a:rPr lang="en-US" sz="1700" i="1" dirty="0" err="1"/>
              <a:t>programme</a:t>
            </a:r>
            <a:r>
              <a:rPr lang="en-US" sz="1700" i="1" dirty="0"/>
              <a:t> will also provide further exciting opportunities for the study of </a:t>
            </a:r>
            <a:r>
              <a:rPr lang="en-US" sz="1700" i="1" dirty="0" err="1"/>
              <a:t>flavour</a:t>
            </a:r>
            <a:r>
              <a:rPr lang="en-US" sz="1700" i="1" dirty="0"/>
              <a:t> physics and the quark-gluon </a:t>
            </a:r>
            <a:r>
              <a:rPr lang="en-US" sz="1700" i="1" dirty="0" smtClean="0"/>
              <a:t>plasma.</a:t>
            </a:r>
          </a:p>
          <a:p>
            <a:pPr marL="457200" indent="-457200">
              <a:buFont typeface="+mj-lt"/>
              <a:buAutoNum type="alphaLcParenR" startAt="3"/>
            </a:pPr>
            <a:r>
              <a:rPr lang="en-US" sz="1700" i="1" dirty="0" smtClean="0"/>
              <a:t>CERN </a:t>
            </a:r>
            <a:r>
              <a:rPr lang="en-US" sz="1700" i="1" dirty="0"/>
              <a:t>should undertake </a:t>
            </a:r>
            <a:r>
              <a:rPr lang="en-US" sz="1700" i="1" dirty="0">
                <a:solidFill>
                  <a:srgbClr val="FF0000"/>
                </a:solidFill>
              </a:rPr>
              <a:t>design studies for accelerator </a:t>
            </a:r>
            <a:r>
              <a:rPr lang="en-US" sz="1700" i="1" dirty="0"/>
              <a:t>projects in a global context, with emphasis on proton-proton and electron- positron high-energy frontier machines. These design studies should be coupled to </a:t>
            </a:r>
            <a:r>
              <a:rPr lang="en-US" sz="1700" i="1" dirty="0">
                <a:solidFill>
                  <a:srgbClr val="FF0000"/>
                </a:solidFill>
              </a:rPr>
              <a:t>a vigorous </a:t>
            </a:r>
            <a:r>
              <a:rPr lang="en-US" sz="1700" i="1" dirty="0" smtClean="0">
                <a:solidFill>
                  <a:srgbClr val="FF0000"/>
                </a:solidFill>
              </a:rPr>
              <a:t>accelerator </a:t>
            </a:r>
            <a:r>
              <a:rPr lang="en-US" sz="1700" i="1" dirty="0">
                <a:solidFill>
                  <a:srgbClr val="FF0000"/>
                </a:solidFill>
              </a:rPr>
              <a:t>R&amp;D </a:t>
            </a:r>
            <a:r>
              <a:rPr lang="en-US" sz="1700" i="1" dirty="0" err="1">
                <a:solidFill>
                  <a:srgbClr val="FF0000"/>
                </a:solidFill>
              </a:rPr>
              <a:t>programme</a:t>
            </a:r>
            <a:r>
              <a:rPr lang="en-US" sz="1700" i="1" dirty="0"/>
              <a:t>, including high-field magnets and high-gradient accelerating structures, in collaboration with national institutes, laboratories and universities worldwide</a:t>
            </a:r>
            <a:r>
              <a:rPr lang="en-US" sz="1700" i="1" dirty="0" smtClean="0"/>
              <a:t>.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en-US" sz="1700" dirty="0"/>
              <a:t>There is a strong scientific case for an electron-positron collider, complementary to the LHC, </a:t>
            </a:r>
            <a:r>
              <a:rPr lang="en-US" sz="1700" dirty="0" smtClean="0"/>
              <a:t>… </a:t>
            </a:r>
            <a:r>
              <a:rPr lang="en-US" sz="1700" dirty="0"/>
              <a:t>The initiative from the Japanese particle physics community to host </a:t>
            </a:r>
            <a:r>
              <a:rPr lang="en-US" sz="1700" dirty="0" smtClean="0"/>
              <a:t>the   </a:t>
            </a:r>
            <a:r>
              <a:rPr lang="en-US" sz="1700" dirty="0">
                <a:solidFill>
                  <a:srgbClr val="FF0000"/>
                </a:solidFill>
              </a:rPr>
              <a:t>ILC in Japan </a:t>
            </a:r>
            <a:r>
              <a:rPr lang="en-US" sz="1700" dirty="0"/>
              <a:t>is most welcome, </a:t>
            </a:r>
            <a:r>
              <a:rPr lang="en-US" sz="17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i="1" dirty="0"/>
              <a:t>	</a:t>
            </a:r>
            <a:r>
              <a:rPr lang="en-US" sz="1700" i="1" dirty="0" smtClean="0"/>
              <a:t>Europe looks forward to a proposal from Japan to discuss a possible participation.</a:t>
            </a:r>
            <a:endParaRPr lang="en-US" sz="1700" dirty="0" smtClean="0"/>
          </a:p>
          <a:p>
            <a:pPr marL="457200" indent="-457200">
              <a:buFont typeface="+mj-lt"/>
              <a:buAutoNum type="alphaLcParenR" startAt="5"/>
            </a:pPr>
            <a:r>
              <a:rPr lang="en-US" sz="1700" i="1" dirty="0" smtClean="0"/>
              <a:t>CERN should develop a </a:t>
            </a:r>
            <a:r>
              <a:rPr lang="en-US" sz="1700" i="1" dirty="0" smtClean="0">
                <a:solidFill>
                  <a:srgbClr val="FF0000"/>
                </a:solidFill>
              </a:rPr>
              <a:t>neutrino </a:t>
            </a:r>
            <a:r>
              <a:rPr lang="en-US" sz="1700" i="1" dirty="0" err="1" smtClean="0">
                <a:solidFill>
                  <a:srgbClr val="FF0000"/>
                </a:solidFill>
              </a:rPr>
              <a:t>programme</a:t>
            </a:r>
            <a:r>
              <a:rPr lang="en-US" sz="1700" i="1" dirty="0" smtClean="0">
                <a:solidFill>
                  <a:srgbClr val="FF0000"/>
                </a:solidFill>
              </a:rPr>
              <a:t> </a:t>
            </a:r>
            <a:r>
              <a:rPr lang="en-US" sz="1700" i="1" dirty="0" smtClean="0"/>
              <a:t>to pave the way for a substantial European role in future long-baseline experiments. Europe should explore the possibility of major participation in leading long-baseline neutrino projects in the US and Japan.</a:t>
            </a:r>
            <a:endParaRPr lang="en-US" sz="1700" dirty="0" smtClean="0"/>
          </a:p>
          <a:p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8595742" y="1975387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742" y="3256579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590" y="5389022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Present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Other essential </a:t>
            </a:r>
            <a:r>
              <a:rPr lang="en-US" dirty="0">
                <a:latin typeface="Calibri"/>
                <a:cs typeface="Calibri"/>
              </a:rPr>
              <a:t>scientific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1563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 startAt="7"/>
            </a:pPr>
            <a:r>
              <a:rPr lang="en-US" sz="1400" i="1" dirty="0" smtClean="0"/>
              <a:t> Europe </a:t>
            </a:r>
            <a:r>
              <a:rPr lang="en-US" sz="1400" i="1" dirty="0"/>
              <a:t>should support a diverse, vibrant </a:t>
            </a:r>
            <a:r>
              <a:rPr lang="en-US" sz="1400" i="1" dirty="0">
                <a:solidFill>
                  <a:srgbClr val="FF0000"/>
                </a:solidFill>
              </a:rPr>
              <a:t>theoretical physics </a:t>
            </a:r>
            <a:r>
              <a:rPr lang="en-US" sz="1400" i="1" dirty="0" err="1"/>
              <a:t>programme</a:t>
            </a:r>
            <a:r>
              <a:rPr lang="en-US" sz="1400" i="1" dirty="0"/>
              <a:t>, ranging from abstract to applied topics, in close collaboration with experiments and extending to </a:t>
            </a:r>
            <a:r>
              <a:rPr lang="en-US" sz="1400" i="1" dirty="0" err="1"/>
              <a:t>neighbouring</a:t>
            </a:r>
            <a:r>
              <a:rPr lang="en-US" sz="1400" i="1" dirty="0"/>
              <a:t> fields such as </a:t>
            </a:r>
            <a:r>
              <a:rPr lang="en-US" sz="1400" i="1" dirty="0" err="1"/>
              <a:t>astroparticle</a:t>
            </a:r>
            <a:r>
              <a:rPr lang="en-US" sz="1400" i="1" dirty="0"/>
              <a:t> physics and cosmology. Such support should extend also to high-performance computing and software development. </a:t>
            </a:r>
            <a:endParaRPr lang="en-US" sz="1400" dirty="0" smtClean="0"/>
          </a:p>
          <a:p>
            <a:pPr>
              <a:buFont typeface="+mj-lt"/>
              <a:buAutoNum type="alphaLcParenR" startAt="7"/>
            </a:pP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Experiments </a:t>
            </a:r>
            <a:r>
              <a:rPr lang="en-US" sz="1400" i="1" dirty="0">
                <a:solidFill>
                  <a:srgbClr val="FF0000"/>
                </a:solidFill>
              </a:rPr>
              <a:t>in Europe with unique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rgbClr val="FF0000"/>
                </a:solidFill>
              </a:rPr>
              <a:t>reach</a:t>
            </a:r>
            <a:r>
              <a:rPr lang="en-US" sz="1400" i="1" dirty="0"/>
              <a:t> should be supported, as well as participation in experiments in other regions of the world</a:t>
            </a:r>
            <a:r>
              <a:rPr lang="en-US" sz="1400" i="1" dirty="0" smtClean="0"/>
              <a:t>.</a:t>
            </a:r>
          </a:p>
          <a:p>
            <a:pPr>
              <a:buFont typeface="+mj-lt"/>
              <a:buAutoNum type="alphaLcParenR" startAt="7"/>
            </a:pP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Detector </a:t>
            </a:r>
            <a:r>
              <a:rPr lang="en-US" sz="1400" i="1" dirty="0">
                <a:solidFill>
                  <a:srgbClr val="FF0000"/>
                </a:solidFill>
              </a:rPr>
              <a:t>R&amp;D</a:t>
            </a:r>
            <a:r>
              <a:rPr lang="en-US" sz="1400" i="1" dirty="0"/>
              <a:t> </a:t>
            </a:r>
            <a:r>
              <a:rPr lang="en-US" sz="1400" i="1" dirty="0" err="1"/>
              <a:t>programmes</a:t>
            </a:r>
            <a:r>
              <a:rPr lang="en-US" sz="1400" i="1" dirty="0"/>
              <a:t> should be supported strongly at CERN, national institutes, laboratories and universities. Infrastructure and engineering capabilities for the R&amp;D </a:t>
            </a:r>
            <a:r>
              <a:rPr lang="en-US" sz="1400" i="1" dirty="0" err="1"/>
              <a:t>programme</a:t>
            </a:r>
            <a:r>
              <a:rPr lang="en-US" sz="1400" i="1" dirty="0"/>
              <a:t> and construction of large detectors, as well as infrastructures for data analysis, data preservation and distributed data-intensive computing should be maintained and further developed</a:t>
            </a:r>
            <a:r>
              <a:rPr lang="en-US" sz="1400" i="1" dirty="0" smtClean="0"/>
              <a:t>.</a:t>
            </a:r>
          </a:p>
          <a:p>
            <a:pPr>
              <a:buFont typeface="+mj-lt"/>
              <a:buAutoNum type="alphaLcParenR" startAt="7"/>
            </a:pPr>
            <a:r>
              <a:rPr lang="en-US" sz="1400" i="1" dirty="0"/>
              <a:t>In the coming years, CERN should seek a </a:t>
            </a:r>
            <a:r>
              <a:rPr lang="en-US" sz="1400" i="1" dirty="0">
                <a:solidFill>
                  <a:srgbClr val="FF0000"/>
                </a:solidFill>
              </a:rPr>
              <a:t>closer collaboration with ApPEC </a:t>
            </a:r>
            <a:r>
              <a:rPr lang="en-US" sz="1400" i="1" dirty="0"/>
              <a:t>on detector R&amp;D with a view to maintaining the community’ s capability for unique projects in this field</a:t>
            </a:r>
            <a:r>
              <a:rPr lang="en-US" sz="1400" i="1" dirty="0" smtClean="0"/>
              <a:t>.</a:t>
            </a:r>
          </a:p>
          <a:p>
            <a:pPr>
              <a:buFont typeface="+mj-lt"/>
              <a:buAutoNum type="alphaLcParenR" startAt="7"/>
            </a:pPr>
            <a:r>
              <a:rPr lang="en-US" sz="1400" i="1" dirty="0" smtClean="0"/>
              <a:t> The </a:t>
            </a:r>
            <a:r>
              <a:rPr lang="en-US" sz="1400" i="1" dirty="0"/>
              <a:t>CERN Laboratory should maintain its </a:t>
            </a:r>
            <a:r>
              <a:rPr lang="en-US" sz="1400" i="1" dirty="0">
                <a:solidFill>
                  <a:srgbClr val="FF0000"/>
                </a:solidFill>
              </a:rPr>
              <a:t>capability to perform unique experiments</a:t>
            </a:r>
            <a:r>
              <a:rPr lang="en-US" sz="1400" i="1" dirty="0"/>
              <a:t>. CERN should continue to work with </a:t>
            </a:r>
            <a:r>
              <a:rPr lang="en-US" sz="1400" i="1" dirty="0" err="1"/>
              <a:t>NuPECC</a:t>
            </a:r>
            <a:r>
              <a:rPr lang="en-US" sz="1400" i="1" dirty="0"/>
              <a:t> on topics of mutual interest</a:t>
            </a:r>
            <a:r>
              <a:rPr lang="en-US" sz="1400" i="1" dirty="0" smtClean="0"/>
              <a:t>.</a:t>
            </a:r>
          </a:p>
          <a:p>
            <a:pPr>
              <a:buFont typeface="+mj-lt"/>
              <a:buAutoNum type="alphaLcParenR" startAt="7"/>
            </a:pP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CERN </a:t>
            </a:r>
            <a:r>
              <a:rPr lang="en-US" sz="1400" i="1" dirty="0">
                <a:solidFill>
                  <a:srgbClr val="FF0000"/>
                </a:solidFill>
              </a:rPr>
              <a:t>should be the framework within which to </a:t>
            </a:r>
            <a:r>
              <a:rPr lang="en-US" sz="1400" i="1" dirty="0" err="1">
                <a:solidFill>
                  <a:srgbClr val="FF0000"/>
                </a:solidFill>
              </a:rPr>
              <a:t>organise</a:t>
            </a:r>
            <a:r>
              <a:rPr lang="en-US" sz="1400" i="1" dirty="0">
                <a:solidFill>
                  <a:srgbClr val="FF0000"/>
                </a:solidFill>
              </a:rPr>
              <a:t> a global particle physics accelerator project in Europe, and should also be the leading European partner in global particle physics accelerator projects elsewhere</a:t>
            </a:r>
            <a:r>
              <a:rPr lang="en-US" sz="1400" i="1" dirty="0"/>
              <a:t>. Possible additional contributions to such projects from CERN’s Member and Associate Member States in Europe should be coordinated with CERN</a:t>
            </a:r>
            <a:r>
              <a:rPr lang="en-US" sz="1400" i="1" dirty="0" smtClean="0"/>
              <a:t>.</a:t>
            </a:r>
          </a:p>
          <a:p>
            <a:pPr>
              <a:buFont typeface="+mj-lt"/>
              <a:buAutoNum type="alphaLcParenR" startAt="7"/>
            </a:pPr>
            <a:r>
              <a:rPr lang="en-US" sz="1400" i="1" dirty="0" smtClean="0"/>
              <a:t> CERN </a:t>
            </a:r>
            <a:r>
              <a:rPr lang="en-US" sz="1400" i="1" dirty="0"/>
              <a:t>and the particle physics community should strengthen their relations with the European Commission in order to participate further in the development of the European Research Area. 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595742" y="1775501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742" y="4303068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742" y="2504056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5742" y="3103726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5742" y="4917133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9BBB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95742" y="5692721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9BBB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5742" y="3775218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7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Set in motion in December 2016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Council decisions in December 2016: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u="sng" dirty="0" smtClean="0">
                <a:solidFill>
                  <a:srgbClr val="000000"/>
                </a:solidFill>
              </a:rPr>
              <a:t>Aim at adopting an updated strategy in </a:t>
            </a:r>
            <a:r>
              <a:rPr lang="en-US" sz="2400" u="sng" dirty="0" smtClean="0">
                <a:solidFill>
                  <a:srgbClr val="FF0000"/>
                </a:solidFill>
              </a:rPr>
              <a:t>May 2020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Arguments for time frame: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2013-2020 is 7 years between updates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End of LHC run </a:t>
            </a:r>
            <a:r>
              <a:rPr lang="en-US" sz="2000" dirty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at end of 2018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FCC conceptual design report by end 2018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CLIC </a:t>
            </a:r>
            <a:r>
              <a:rPr lang="en-GB" sz="2000" dirty="0">
                <a:solidFill>
                  <a:srgbClr val="000000"/>
                </a:solidFill>
              </a:rPr>
              <a:t>update (staged implementation plan, cost, etc.) </a:t>
            </a:r>
            <a:r>
              <a:rPr lang="en-US" sz="2000" dirty="0" smtClean="0">
                <a:solidFill>
                  <a:srgbClr val="000000"/>
                </a:solidFill>
              </a:rPr>
              <a:t>by end 2018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Report of Physics Beyond Colliders Study Group by end 2018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Japanese decision on ILC should be known by end 2018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Advances in Neutrino physics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Appoint a Strategy Secretary early, i.e. September 2017</a:t>
            </a:r>
          </a:p>
          <a:p>
            <a:pPr marL="857250" lvl="1" indent="-457200"/>
            <a:r>
              <a:rPr lang="en-US" sz="2000" dirty="0" smtClean="0">
                <a:solidFill>
                  <a:srgbClr val="000000"/>
                </a:solidFill>
              </a:rPr>
              <a:t>Input/work needed to organize the strategy discussion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00FF"/>
                </a:solidFill>
              </a:rPr>
              <a:t>* A first strategy (after the convention) was decided in 2006 and first updated in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56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Next Update of European Strategy: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Organizational Structure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95" y="1600200"/>
            <a:ext cx="88853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Decided by Council in March 2014:</a:t>
            </a:r>
          </a:p>
          <a:p>
            <a:r>
              <a:rPr lang="en-US" sz="2400" dirty="0" smtClean="0"/>
              <a:t>Permanent Strategy Secretariat abolished</a:t>
            </a:r>
          </a:p>
          <a:p>
            <a:pPr lvl="1"/>
            <a:r>
              <a:rPr lang="en-US" sz="2400" dirty="0" smtClean="0"/>
              <a:t>Monitoring responsibility moved to the DG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Three bodies to be installed at opening of update process:</a:t>
            </a:r>
          </a:p>
          <a:p>
            <a:pPr lvl="1"/>
            <a:r>
              <a:rPr lang="en-US" sz="2400" b="1" dirty="0"/>
              <a:t>European Strategy Group </a:t>
            </a:r>
            <a:r>
              <a:rPr lang="en-US" sz="2400" dirty="0"/>
              <a:t>(</a:t>
            </a:r>
            <a:r>
              <a:rPr lang="en-US" sz="2400" dirty="0" smtClean="0"/>
              <a:t>ESG): </a:t>
            </a:r>
            <a:r>
              <a:rPr lang="en-US" sz="2400" dirty="0"/>
              <a:t>establish </a:t>
            </a:r>
            <a:r>
              <a:rPr lang="en-US" sz="2400" i="1" dirty="0" smtClean="0"/>
              <a:t>the</a:t>
            </a:r>
            <a:r>
              <a:rPr lang="en-US" sz="2400" dirty="0" smtClean="0"/>
              <a:t> draft</a:t>
            </a:r>
            <a:endParaRPr lang="en-US" sz="2400" dirty="0" smtClean="0"/>
          </a:p>
          <a:p>
            <a:pPr lvl="1"/>
            <a:r>
              <a:rPr lang="en-US" sz="2400" b="1" dirty="0"/>
              <a:t>Physics Preparatory </a:t>
            </a:r>
            <a:r>
              <a:rPr lang="en-US" sz="2400" b="1" dirty="0" smtClean="0"/>
              <a:t>Group </a:t>
            </a:r>
            <a:r>
              <a:rPr lang="en-US" sz="2400" dirty="0" smtClean="0"/>
              <a:t>(PPG): prepare Briefing Book for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/>
              <a:t>	</a:t>
            </a:r>
            <a:r>
              <a:rPr lang="en-US" sz="2400" dirty="0" smtClean="0"/>
              <a:t>					the ESG</a:t>
            </a:r>
          </a:p>
          <a:p>
            <a:pPr lvl="1"/>
            <a:r>
              <a:rPr lang="en-US" sz="2400" b="1" dirty="0"/>
              <a:t>Strategy </a:t>
            </a:r>
            <a:r>
              <a:rPr lang="en-US" sz="2400" b="1" dirty="0" smtClean="0"/>
              <a:t>Secretariat</a:t>
            </a:r>
            <a:r>
              <a:rPr lang="en-US" sz="2400" dirty="0" smtClean="0"/>
              <a:t>: </a:t>
            </a:r>
            <a:r>
              <a:rPr lang="en-US" sz="2400" dirty="0"/>
              <a:t>O</a:t>
            </a:r>
            <a:r>
              <a:rPr lang="en-US" sz="2400" dirty="0" smtClean="0"/>
              <a:t>rganization &amp; ancillary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418-3B64-A140-A336-63CD53FE78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969</Words>
  <Application>Microsoft Macintosh PowerPoint</Application>
  <PresentationFormat>On-screen Show (4:3)</PresentationFormat>
  <Paragraphs>170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Process of the 2nd update of the European Strategy for Particle Physics</vt:lpstr>
      <vt:lpstr>PowerPoint Presentation</vt:lpstr>
      <vt:lpstr>PowerPoint Presentation</vt:lpstr>
      <vt:lpstr>PowerPoint Presentation</vt:lpstr>
      <vt:lpstr>Present* European Strategy: Preamble</vt:lpstr>
      <vt:lpstr>Present European Strategy: High-priority large-scale scientific activities </vt:lpstr>
      <vt:lpstr>Present European Strategy: Other essential scientific activities </vt:lpstr>
      <vt:lpstr>Next* Update of European Strategy: Set in motion in December 2016</vt:lpstr>
      <vt:lpstr>Next Update of European Strategy: Organizational Structure</vt:lpstr>
      <vt:lpstr>Next Update of European Strategy: Strategy Secretariat</vt:lpstr>
      <vt:lpstr>Next Update of European Strategy: Physics Preparatory Group</vt:lpstr>
      <vt:lpstr>Next Update of European Strategy: European Strategy Group</vt:lpstr>
      <vt:lpstr>Next Update of European Strategy: 2019 – A year of consultation</vt:lpstr>
      <vt:lpstr>Next Update of European Strategy: Approximate Timeline</vt:lpstr>
    </vt:vector>
  </TitlesOfParts>
  <Company>Radboud University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the 2nd update of the European Strategy for Particle Physics</dc:title>
  <dc:creator>Sijbrand de Jong</dc:creator>
  <cp:lastModifiedBy>Sijbrand de Jong</cp:lastModifiedBy>
  <cp:revision>39</cp:revision>
  <dcterms:created xsi:type="dcterms:W3CDTF">2017-02-14T10:05:16Z</dcterms:created>
  <dcterms:modified xsi:type="dcterms:W3CDTF">2017-08-01T13:14:26Z</dcterms:modified>
</cp:coreProperties>
</file>