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089" r:id="rId3"/>
  </p:sldMasterIdLst>
  <p:notesMasterIdLst>
    <p:notesMasterId r:id="rId25"/>
  </p:notesMasterIdLst>
  <p:handoutMasterIdLst>
    <p:handoutMasterId r:id="rId26"/>
  </p:handoutMasterIdLst>
  <p:sldIdLst>
    <p:sldId id="265" r:id="rId4"/>
    <p:sldId id="451" r:id="rId5"/>
    <p:sldId id="411" r:id="rId6"/>
    <p:sldId id="412" r:id="rId7"/>
    <p:sldId id="413" r:id="rId8"/>
    <p:sldId id="384" r:id="rId9"/>
    <p:sldId id="414" r:id="rId10"/>
    <p:sldId id="398" r:id="rId11"/>
    <p:sldId id="402" r:id="rId12"/>
    <p:sldId id="457" r:id="rId13"/>
    <p:sldId id="399" r:id="rId14"/>
    <p:sldId id="393" r:id="rId15"/>
    <p:sldId id="445" r:id="rId16"/>
    <p:sldId id="378" r:id="rId17"/>
    <p:sldId id="409" r:id="rId18"/>
    <p:sldId id="440" r:id="rId19"/>
    <p:sldId id="416" r:id="rId20"/>
    <p:sldId id="447" r:id="rId21"/>
    <p:sldId id="453" r:id="rId22"/>
    <p:sldId id="454" r:id="rId23"/>
    <p:sldId id="459" r:id="rId2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3087"/>
    <a:srgbClr val="004C97"/>
    <a:srgbClr val="505050"/>
    <a:srgbClr val="63666A"/>
    <a:srgbClr val="A7A8AA"/>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03" autoAdjust="0"/>
    <p:restoredTop sz="95060" autoAdjust="0"/>
  </p:normalViewPr>
  <p:slideViewPr>
    <p:cSldViewPr snapToGrid="0" snapToObjects="1">
      <p:cViewPr varScale="1">
        <p:scale>
          <a:sx n="95" d="100"/>
          <a:sy n="95" d="100"/>
        </p:scale>
        <p:origin x="186" y="7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3EAED713-313B-5F4A-9598-1CE2632CFECD}" type="datetimeFigureOut">
              <a:rPr lang="en-US"/>
              <a:pPr>
                <a:defRPr/>
              </a:pPr>
              <a:t>7/29/2017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226A65B8-AE86-434E-801F-26FA8B3A7303}" type="slidenum">
              <a:rPr lang="en-US"/>
              <a:pPr>
                <a:defRPr/>
              </a:pPr>
              <a:t>‹#›</a:t>
            </a:fld>
            <a:endParaRPr lang="en-US" dirty="0"/>
          </a:p>
        </p:txBody>
      </p:sp>
    </p:spTree>
    <p:extLst>
      <p:ext uri="{BB962C8B-B14F-4D97-AF65-F5344CB8AC3E}">
        <p14:creationId xmlns:p14="http://schemas.microsoft.com/office/powerpoint/2010/main" val="1429829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787CE8DF-A23C-854E-BC06-5B8D1766E83B}" type="datetimeFigureOut">
              <a:rPr lang="en-US"/>
              <a:pPr>
                <a:defRPr/>
              </a:pPr>
              <a:t>7/29/2017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D1289207-6576-5649-882D-3812FCEEBC40}" type="slidenum">
              <a:rPr lang="en-US"/>
              <a:pPr>
                <a:defRPr/>
              </a:pPr>
              <a:t>‹#›</a:t>
            </a:fld>
            <a:endParaRPr lang="en-US" dirty="0"/>
          </a:p>
        </p:txBody>
      </p:sp>
    </p:spTree>
    <p:extLst>
      <p:ext uri="{BB962C8B-B14F-4D97-AF65-F5344CB8AC3E}">
        <p14:creationId xmlns:p14="http://schemas.microsoft.com/office/powerpoint/2010/main" val="119047820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3</a:t>
            </a:fld>
            <a:endParaRPr lang="en-US" dirty="0"/>
          </a:p>
        </p:txBody>
      </p:sp>
    </p:spTree>
    <p:extLst>
      <p:ext uri="{BB962C8B-B14F-4D97-AF65-F5344CB8AC3E}">
        <p14:creationId xmlns:p14="http://schemas.microsoft.com/office/powerpoint/2010/main" val="3999169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16</a:t>
            </a:fld>
            <a:endParaRPr lang="en-US" dirty="0"/>
          </a:p>
        </p:txBody>
      </p:sp>
    </p:spTree>
    <p:extLst>
      <p:ext uri="{BB962C8B-B14F-4D97-AF65-F5344CB8AC3E}">
        <p14:creationId xmlns:p14="http://schemas.microsoft.com/office/powerpoint/2010/main" val="3832320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17</a:t>
            </a:fld>
            <a:endParaRPr lang="en-US" dirty="0"/>
          </a:p>
        </p:txBody>
      </p:sp>
    </p:spTree>
    <p:extLst>
      <p:ext uri="{BB962C8B-B14F-4D97-AF65-F5344CB8AC3E}">
        <p14:creationId xmlns:p14="http://schemas.microsoft.com/office/powerpoint/2010/main" val="1275950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19</a:t>
            </a:fld>
            <a:endParaRPr lang="en-US" dirty="0"/>
          </a:p>
        </p:txBody>
      </p:sp>
    </p:spTree>
    <p:extLst>
      <p:ext uri="{BB962C8B-B14F-4D97-AF65-F5344CB8AC3E}">
        <p14:creationId xmlns:p14="http://schemas.microsoft.com/office/powerpoint/2010/main" val="3010650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20</a:t>
            </a:fld>
            <a:endParaRPr lang="en-US" dirty="0"/>
          </a:p>
        </p:txBody>
      </p:sp>
    </p:spTree>
    <p:extLst>
      <p:ext uri="{BB962C8B-B14F-4D97-AF65-F5344CB8AC3E}">
        <p14:creationId xmlns:p14="http://schemas.microsoft.com/office/powerpoint/2010/main" val="69987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A7B285-DE26-452A-BFFB-85F73ACE4B03}"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4967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5</a:t>
            </a:fld>
            <a:endParaRPr lang="en-US" dirty="0"/>
          </a:p>
        </p:txBody>
      </p:sp>
    </p:spTree>
    <p:extLst>
      <p:ext uri="{BB962C8B-B14F-4D97-AF65-F5344CB8AC3E}">
        <p14:creationId xmlns:p14="http://schemas.microsoft.com/office/powerpoint/2010/main" val="184627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6</a:t>
            </a:fld>
            <a:endParaRPr lang="en-US" dirty="0"/>
          </a:p>
        </p:txBody>
      </p:sp>
    </p:spTree>
    <p:extLst>
      <p:ext uri="{BB962C8B-B14F-4D97-AF65-F5344CB8AC3E}">
        <p14:creationId xmlns:p14="http://schemas.microsoft.com/office/powerpoint/2010/main" val="207281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7</a:t>
            </a:fld>
            <a:endParaRPr lang="en-US" dirty="0"/>
          </a:p>
        </p:txBody>
      </p:sp>
    </p:spTree>
    <p:extLst>
      <p:ext uri="{BB962C8B-B14F-4D97-AF65-F5344CB8AC3E}">
        <p14:creationId xmlns:p14="http://schemas.microsoft.com/office/powerpoint/2010/main" val="2712610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8</a:t>
            </a:fld>
            <a:endParaRPr lang="en-US" dirty="0"/>
          </a:p>
        </p:txBody>
      </p:sp>
    </p:spTree>
    <p:extLst>
      <p:ext uri="{BB962C8B-B14F-4D97-AF65-F5344CB8AC3E}">
        <p14:creationId xmlns:p14="http://schemas.microsoft.com/office/powerpoint/2010/main" val="345778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9</a:t>
            </a:fld>
            <a:endParaRPr lang="en-US" dirty="0"/>
          </a:p>
        </p:txBody>
      </p:sp>
    </p:spTree>
    <p:extLst>
      <p:ext uri="{BB962C8B-B14F-4D97-AF65-F5344CB8AC3E}">
        <p14:creationId xmlns:p14="http://schemas.microsoft.com/office/powerpoint/2010/main" val="15057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13</a:t>
            </a:fld>
            <a:endParaRPr lang="en-US" dirty="0"/>
          </a:p>
        </p:txBody>
      </p:sp>
    </p:spTree>
    <p:extLst>
      <p:ext uri="{BB962C8B-B14F-4D97-AF65-F5344CB8AC3E}">
        <p14:creationId xmlns:p14="http://schemas.microsoft.com/office/powerpoint/2010/main" val="2672685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15</a:t>
            </a:fld>
            <a:endParaRPr lang="en-US" dirty="0"/>
          </a:p>
        </p:txBody>
      </p:sp>
    </p:spTree>
    <p:extLst>
      <p:ext uri="{BB962C8B-B14F-4D97-AF65-F5344CB8AC3E}">
        <p14:creationId xmlns:p14="http://schemas.microsoft.com/office/powerpoint/2010/main" val="3818216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40208667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fld id="{170BD68A-283C-D744-A16F-2B1BC559EB39}" type="datetime1">
              <a:rPr lang="en-US"/>
              <a:pPr>
                <a:defRPr/>
              </a:pPr>
              <a:t>7/29/2017</a:t>
            </a:fld>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CB8D1BE8-DD23-7C43-946A-EC18538B5932}" type="slidenum">
              <a:rPr lang="en-US"/>
              <a:pPr>
                <a:defRPr/>
              </a:pPr>
              <a:t>‹#›</a:t>
            </a:fld>
            <a:endParaRPr lang="en-US" dirty="0"/>
          </a:p>
        </p:txBody>
      </p:sp>
    </p:spTree>
    <p:extLst>
      <p:ext uri="{BB962C8B-B14F-4D97-AF65-F5344CB8AC3E}">
        <p14:creationId xmlns:p14="http://schemas.microsoft.com/office/powerpoint/2010/main" val="315793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2575299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271612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279913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58820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000813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2365644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908301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4258381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425053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fld id="{6CE1FCDD-8220-8E4F-94E7-2A75F3E1D8B4}" type="datetime1">
              <a:rPr lang="en-US"/>
              <a:pPr>
                <a:defRPr/>
              </a:pPr>
              <a:t>7/29/2017</a:t>
            </a:fld>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a:t>Presenter | Presentation Title</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4DBA34F6-786B-5943-A669-853A984F0C44}" type="slidenum">
              <a:rPr lang="en-US"/>
              <a:pPr>
                <a:defRPr/>
              </a:pPr>
              <a:t>‹#›</a:t>
            </a:fld>
            <a:endParaRPr lang="en-US" dirty="0"/>
          </a:p>
        </p:txBody>
      </p:sp>
    </p:spTree>
    <p:extLst>
      <p:ext uri="{BB962C8B-B14F-4D97-AF65-F5344CB8AC3E}">
        <p14:creationId xmlns:p14="http://schemas.microsoft.com/office/powerpoint/2010/main" val="762146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633941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767370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02352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fld id="{A4D61617-7528-6243-AD82-232D4A87BE80}" type="datetime1">
              <a:rPr lang="en-US"/>
              <a:pPr>
                <a:defRPr/>
              </a:pPr>
              <a:t>7/29/2017</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D34609E3-F787-B343-B740-1F39DF8800A9}" type="slidenum">
              <a:rPr lang="en-US"/>
              <a:pPr>
                <a:defRPr/>
              </a:pPr>
              <a:t>‹#›</a:t>
            </a:fld>
            <a:endParaRPr lang="en-US" dirty="0"/>
          </a:p>
        </p:txBody>
      </p:sp>
    </p:spTree>
    <p:extLst>
      <p:ext uri="{BB962C8B-B14F-4D97-AF65-F5344CB8AC3E}">
        <p14:creationId xmlns:p14="http://schemas.microsoft.com/office/powerpoint/2010/main" val="48431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fld id="{BA1BF689-4124-5741-8DBA-6788E54DBC5A}" type="datetime1">
              <a:rPr lang="en-US"/>
              <a:pPr>
                <a:defRPr/>
              </a:pPr>
              <a:t>7/29/2017</a:t>
            </a:fld>
            <a:endParaRPr lang="en-US"/>
          </a:p>
        </p:txBody>
      </p:sp>
      <p:sp>
        <p:nvSpPr>
          <p:cNvPr id="6" name="Footer Placeholder 4"/>
          <p:cNvSpPr>
            <a:spLocks noGrp="1"/>
          </p:cNvSpPr>
          <p:nvPr>
            <p:ph type="ftr" sz="quarter" idx="17"/>
          </p:nvPr>
        </p:nvSpPr>
        <p:spPr/>
        <p:txBody>
          <a:bodyPr/>
          <a:lstStyle>
            <a:lvl1pPr>
              <a:defRPr/>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092F2BC5-DFCB-8C41-8712-376ADAA5BF30}" type="slidenum">
              <a:rPr lang="en-US"/>
              <a:pPr>
                <a:defRPr/>
              </a:pPr>
              <a:t>‹#›</a:t>
            </a:fld>
            <a:endParaRPr lang="en-US" dirty="0"/>
          </a:p>
        </p:txBody>
      </p:sp>
    </p:spTree>
    <p:extLst>
      <p:ext uri="{BB962C8B-B14F-4D97-AF65-F5344CB8AC3E}">
        <p14:creationId xmlns:p14="http://schemas.microsoft.com/office/powerpoint/2010/main" val="142620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1DEDACBD-9666-D048-BC48-74236878BD1F}" type="datetime1">
              <a:rPr lang="en-US"/>
              <a:pPr>
                <a:defRPr/>
              </a:pPr>
              <a:t>7/29/2017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C413F8EE-3BAE-204A-8505-246BEEBDF32C}" type="slidenum">
              <a:rPr lang="en-US"/>
              <a:pPr>
                <a:defRPr/>
              </a:pPr>
              <a:t>‹#›</a:t>
            </a:fld>
            <a:endParaRPr lang="en-US" dirty="0"/>
          </a:p>
        </p:txBody>
      </p:sp>
    </p:spTree>
    <p:extLst>
      <p:ext uri="{BB962C8B-B14F-4D97-AF65-F5344CB8AC3E}">
        <p14:creationId xmlns:p14="http://schemas.microsoft.com/office/powerpoint/2010/main" val="930778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4735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ln/>
        </p:spPr>
        <p:txBody>
          <a:bodyPr/>
          <a:lstStyle>
            <a:lvl1pPr>
              <a:defRPr/>
            </a:lvl1pPr>
          </a:lstStyle>
          <a:p>
            <a:pPr>
              <a:defRPr/>
            </a:pPr>
            <a:fld id="{D64A74D3-6576-6547-BAEE-670C607FAF00}" type="datetime1">
              <a:rPr lang="en-US"/>
              <a:pPr>
                <a:defRPr/>
              </a:pPr>
              <a:t>7/29/2017</a:t>
            </a:fld>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9DC0D7D1-046B-AB45-88B0-FDE00FCD1BF5}" type="slidenum">
              <a:rPr lang="en-US"/>
              <a:pPr>
                <a:defRPr/>
              </a:pPr>
              <a:t>‹#›</a:t>
            </a:fld>
            <a:endParaRPr lang="en-US" dirty="0"/>
          </a:p>
        </p:txBody>
      </p:sp>
    </p:spTree>
    <p:extLst>
      <p:ext uri="{BB962C8B-B14F-4D97-AF65-F5344CB8AC3E}">
        <p14:creationId xmlns:p14="http://schemas.microsoft.com/office/powerpoint/2010/main" val="4050820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fld id="{5A658AF0-56A6-CE49-8C82-BA7EEDAEA46B}" type="datetime1">
              <a:rPr lang="en-US"/>
              <a:pPr>
                <a:defRPr/>
              </a:pPr>
              <a:t>7/29/2017</a:t>
            </a:fld>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16C4B9F9-216B-254D-8F38-0532DB4B1459}" type="slidenum">
              <a:rPr lang="en-US"/>
              <a:pPr>
                <a:defRPr/>
              </a:pPr>
              <a:t>‹#›</a:t>
            </a:fld>
            <a:endParaRPr lang="en-US" dirty="0"/>
          </a:p>
        </p:txBody>
      </p:sp>
    </p:spTree>
    <p:extLst>
      <p:ext uri="{BB962C8B-B14F-4D97-AF65-F5344CB8AC3E}">
        <p14:creationId xmlns:p14="http://schemas.microsoft.com/office/powerpoint/2010/main" val="2204640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ln/>
        </p:spPr>
        <p:txBody>
          <a:bodyPr/>
          <a:lstStyle>
            <a:lvl1pPr>
              <a:defRPr/>
            </a:lvl1pPr>
          </a:lstStyle>
          <a:p>
            <a:pPr>
              <a:defRPr/>
            </a:pPr>
            <a:fld id="{BEDA3376-8D25-1C45-BA66-22186F44805C}" type="datetime1">
              <a:rPr lang="en-US"/>
              <a:pPr>
                <a:defRPr/>
              </a:pPr>
              <a:t>7/29/2017</a:t>
            </a:fld>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1E91EC04-A0D5-E04B-B02D-B4FFF9FB36EE}" type="slidenum">
              <a:rPr lang="en-US"/>
              <a:pPr>
                <a:defRPr/>
              </a:pPr>
              <a:t>‹#›</a:t>
            </a:fld>
            <a:endParaRPr lang="en-US" dirty="0"/>
          </a:p>
        </p:txBody>
      </p:sp>
    </p:spTree>
    <p:extLst>
      <p:ext uri="{BB962C8B-B14F-4D97-AF65-F5344CB8AC3E}">
        <p14:creationId xmlns:p14="http://schemas.microsoft.com/office/powerpoint/2010/main" val="209676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Helvetica"/>
              </a:defRPr>
            </a:lvl1pPr>
          </a:lstStyle>
          <a:p>
            <a:pPr>
              <a:defRPr/>
            </a:pPr>
            <a:fld id="{388BF706-6923-5B44-9560-0510EEF928AD}" type="datetime1">
              <a:rPr lang="en-US"/>
              <a:pPr>
                <a:defRPr/>
              </a:pPr>
              <a:t>7/29/2017</a:t>
            </a:fld>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a:defRPr/>
            </a:pPr>
            <a:fld id="{CFF930C4-6DCA-864E-8EC8-7A5878FC49E7}" type="slidenum">
              <a:rPr lang="en-US"/>
              <a:pPr>
                <a:defRPr/>
              </a:pPr>
              <a:t>‹#›</a:t>
            </a:fld>
            <a:endParaRPr lang="en-US" dirty="0"/>
          </a:p>
        </p:txBody>
      </p:sp>
      <p:pic>
        <p:nvPicPr>
          <p:cNvPr id="1029" name="Picture 2" descr="HeaderFooter_006031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 id="2147484298" r:id="rId6"/>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charset="0"/>
                <a:cs typeface="Helvetica" charset="0"/>
              </a:defRPr>
            </a:lvl1pPr>
          </a:lstStyle>
          <a:p>
            <a:pPr>
              <a:defRPr/>
            </a:pPr>
            <a:fld id="{3E569197-51FF-2A4A-9869-D2072D848642}" type="datetime1">
              <a:rPr lang="en-US"/>
              <a:pPr>
                <a:defRPr/>
              </a:pPr>
              <a:t>7/29/2017</a:t>
            </a:fld>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fld id="{A6D10E55-C117-0846-ACBD-E72F34C32926}" type="slidenum">
              <a:rPr lang="en-US"/>
              <a:pPr>
                <a:defRPr/>
              </a:pPr>
              <a:t>‹#›</a:t>
            </a:fld>
            <a:endParaRPr lang="en-US" dirty="0"/>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defTabSz="914400">
              <a:defRPr/>
            </a:pPr>
            <a:r>
              <a:rPr lang="en-US">
                <a:solidFill>
                  <a:srgbClr val="000000"/>
                </a:solidFill>
                <a:latin typeface="Arial" charset="0"/>
                <a:ea typeface="ＭＳ Ｐゴシック" charset="-128"/>
                <a:cs typeface="+mn-cs"/>
              </a:rPr>
              <a:t>Anatoly Ronzhin, April 12, 2010, Fermilab, AEM</a:t>
            </a:r>
          </a:p>
        </p:txBody>
      </p:sp>
    </p:spTree>
    <p:extLst>
      <p:ext uri="{BB962C8B-B14F-4D97-AF65-F5344CB8AC3E}">
        <p14:creationId xmlns:p14="http://schemas.microsoft.com/office/powerpoint/2010/main" val="161396811"/>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emf"/><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JP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emf"/><Relationship Id="rId5" Type="http://schemas.openxmlformats.org/officeDocument/2006/relationships/image" Target="../media/image70.emf"/><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image" Target="../media/image33.png"/><Relationship Id="rId10" Type="http://schemas.openxmlformats.org/officeDocument/2006/relationships/image" Target="../media/image38.emf"/><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2381" y="3328211"/>
            <a:ext cx="9144000" cy="57245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numCol="1" anchorCtr="0" compatLnSpc="1">
            <a:prstTxWarp prst="textNoShape">
              <a:avLst/>
            </a:prstTxWarp>
          </a:bodyPr>
          <a:lstStyle/>
          <a:p>
            <a:pPr algn="ctr"/>
            <a:r>
              <a:rPr lang="en-US" sz="2800" dirty="0"/>
              <a:t> Fast timing detectors development at </a:t>
            </a:r>
            <a:r>
              <a:rPr lang="en-US" sz="2800" dirty="0" err="1"/>
              <a:t>Fermilab</a:t>
            </a:r>
            <a:br>
              <a:rPr lang="en-US" dirty="0"/>
            </a:br>
            <a:br>
              <a:rPr lang="en-US" dirty="0">
                <a:latin typeface="Helvetica" charset="0"/>
              </a:rPr>
            </a:br>
            <a:endParaRPr lang="en-US" dirty="0">
              <a:latin typeface="Helvetica" charset="0"/>
            </a:endParaRPr>
          </a:p>
        </p:txBody>
      </p:sp>
      <p:sp>
        <p:nvSpPr>
          <p:cNvPr id="14338" name="Text Placeholder 2"/>
          <p:cNvSpPr>
            <a:spLocks noGrp="1"/>
          </p:cNvSpPr>
          <p:nvPr>
            <p:ph type="body" sz="quarter" idx="10"/>
          </p:nvPr>
        </p:nvSpPr>
        <p:spPr bwMode="auto">
          <a:xfrm>
            <a:off x="806450" y="4403266"/>
            <a:ext cx="7526338" cy="124657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dirty="0">
                <a:latin typeface="Helvetica" charset="0"/>
              </a:rPr>
              <a:t>Anatoly Ronzhin</a:t>
            </a:r>
          </a:p>
          <a:p>
            <a:pPr algn="ctr"/>
            <a:r>
              <a:rPr lang="en-US" dirty="0">
                <a:latin typeface="Helvetica" charset="0"/>
              </a:rPr>
              <a:t>July 31, 2017</a:t>
            </a:r>
          </a:p>
          <a:p>
            <a:pPr algn="ctr"/>
            <a:r>
              <a:rPr lang="en-US" dirty="0">
                <a:latin typeface="Helvetica" charset="0"/>
              </a:rPr>
              <a:t>DPF FNAL meeting</a:t>
            </a:r>
          </a:p>
          <a:p>
            <a:pPr algn="ctr"/>
            <a:endParaRPr lang="en-US" dirty="0">
              <a:latin typeface="Helvetica" charset="0"/>
            </a:endParaRPr>
          </a:p>
          <a:p>
            <a:endParaRPr lang="en-US" dirty="0">
              <a:latin typeface="Helvetica"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0973"/>
          </a:xfrm>
        </p:spPr>
        <p:txBody>
          <a:bodyPr/>
          <a:lstStyle/>
          <a:p>
            <a:pPr algn="l"/>
            <a:r>
              <a:rPr lang="en-US"/>
              <a:t>.</a:t>
            </a:r>
            <a:endParaRPr lang="en-US" dirty="0"/>
          </a:p>
        </p:txBody>
      </p:sp>
      <p:sp>
        <p:nvSpPr>
          <p:cNvPr id="3" name="Content Placeholder 2"/>
          <p:cNvSpPr>
            <a:spLocks noGrp="1"/>
          </p:cNvSpPr>
          <p:nvPr>
            <p:ph idx="1"/>
          </p:nvPr>
        </p:nvSpPr>
        <p:spPr>
          <a:xfrm>
            <a:off x="457200" y="407774"/>
            <a:ext cx="8229600" cy="5718390"/>
          </a:xfrm>
        </p:spPr>
        <p:txBody>
          <a:bodyPr/>
          <a:lstStyle/>
          <a:p>
            <a:pPr marL="0" indent="0">
              <a:buNone/>
            </a:pPr>
            <a:r>
              <a:rPr lang="en-US" dirty="0"/>
              <a:t>.</a:t>
            </a:r>
          </a:p>
        </p:txBody>
      </p:sp>
      <p:sp>
        <p:nvSpPr>
          <p:cNvPr id="4" name="Date Placeholder 3"/>
          <p:cNvSpPr>
            <a:spLocks noGrp="1"/>
          </p:cNvSpPr>
          <p:nvPr>
            <p:ph type="dt" sz="half" idx="10"/>
          </p:nvPr>
        </p:nvSpPr>
        <p:spPr>
          <a:xfrm>
            <a:off x="0" y="6600048"/>
            <a:ext cx="5680953" cy="242854"/>
          </a:xfrm>
        </p:spPr>
        <p:txBody>
          <a:bodyPr/>
          <a:lstStyle/>
          <a:p>
            <a:pPr>
              <a:defRPr/>
            </a:pPr>
            <a:r>
              <a:rPr lang="en-US" dirty="0">
                <a:solidFill>
                  <a:srgbClr val="0070C0"/>
                </a:solidFill>
              </a:rPr>
              <a:t>10    Anatoly Ronzhin, </a:t>
            </a:r>
            <a:r>
              <a:rPr lang="en-US" dirty="0" err="1">
                <a:solidFill>
                  <a:srgbClr val="0070C0"/>
                </a:solidFill>
              </a:rPr>
              <a:t>Fermilab</a:t>
            </a:r>
            <a:r>
              <a:rPr lang="en-US" dirty="0">
                <a:solidFill>
                  <a:srgbClr val="0070C0"/>
                </a:solidFill>
              </a:rPr>
              <a:t>, DPF, Fast timing detectors,  July 31, 2017 </a:t>
            </a:r>
          </a:p>
          <a:p>
            <a:pPr>
              <a:defRPr/>
            </a:pPr>
            <a:endParaRPr lang="en-US" dirty="0">
              <a:solidFill>
                <a:srgbClr val="000000"/>
              </a:solidFill>
            </a:endParaRPr>
          </a:p>
        </p:txBody>
      </p:sp>
      <p:pic>
        <p:nvPicPr>
          <p:cNvPr id="9" name="Picture 8"/>
          <p:cNvPicPr>
            <a:picLocks noChangeAspect="1"/>
          </p:cNvPicPr>
          <p:nvPr/>
        </p:nvPicPr>
        <p:blipFill>
          <a:blip r:embed="rId2"/>
          <a:stretch>
            <a:fillRect/>
          </a:stretch>
        </p:blipFill>
        <p:spPr>
          <a:xfrm>
            <a:off x="292482" y="3035794"/>
            <a:ext cx="3193696" cy="2548879"/>
          </a:xfrm>
          <a:prstGeom prst="rect">
            <a:avLst/>
          </a:prstGeom>
        </p:spPr>
      </p:pic>
      <p:pic>
        <p:nvPicPr>
          <p:cNvPr id="10" name="Picture 9"/>
          <p:cNvPicPr>
            <a:picLocks noChangeAspect="1"/>
          </p:cNvPicPr>
          <p:nvPr/>
        </p:nvPicPr>
        <p:blipFill>
          <a:blip r:embed="rId3"/>
          <a:stretch>
            <a:fillRect/>
          </a:stretch>
        </p:blipFill>
        <p:spPr>
          <a:xfrm>
            <a:off x="3486178" y="3059509"/>
            <a:ext cx="2624272" cy="2434426"/>
          </a:xfrm>
          <a:prstGeom prst="rect">
            <a:avLst/>
          </a:prstGeom>
        </p:spPr>
      </p:pic>
      <p:pic>
        <p:nvPicPr>
          <p:cNvPr id="11" name="Picture 10"/>
          <p:cNvPicPr>
            <a:picLocks noChangeAspect="1"/>
          </p:cNvPicPr>
          <p:nvPr/>
        </p:nvPicPr>
        <p:blipFill>
          <a:blip r:embed="rId4"/>
          <a:stretch>
            <a:fillRect/>
          </a:stretch>
        </p:blipFill>
        <p:spPr>
          <a:xfrm>
            <a:off x="6085772" y="2968772"/>
            <a:ext cx="2985823" cy="2615901"/>
          </a:xfrm>
          <a:prstGeom prst="rect">
            <a:avLst/>
          </a:prstGeom>
        </p:spPr>
      </p:pic>
      <p:pic>
        <p:nvPicPr>
          <p:cNvPr id="14" name="Picture 13"/>
          <p:cNvPicPr>
            <a:picLocks noChangeAspect="1"/>
          </p:cNvPicPr>
          <p:nvPr/>
        </p:nvPicPr>
        <p:blipFill>
          <a:blip r:embed="rId5"/>
          <a:stretch>
            <a:fillRect/>
          </a:stretch>
        </p:blipFill>
        <p:spPr>
          <a:xfrm>
            <a:off x="190672" y="628007"/>
            <a:ext cx="3667734" cy="2537863"/>
          </a:xfrm>
          <a:prstGeom prst="rect">
            <a:avLst/>
          </a:prstGeom>
        </p:spPr>
      </p:pic>
      <p:pic>
        <p:nvPicPr>
          <p:cNvPr id="13" name="Content Placeholder 9"/>
          <p:cNvPicPr>
            <a:picLocks noChangeAspect="1"/>
          </p:cNvPicPr>
          <p:nvPr/>
        </p:nvPicPr>
        <p:blipFill>
          <a:blip r:embed="rId6"/>
          <a:stretch>
            <a:fillRect/>
          </a:stretch>
        </p:blipFill>
        <p:spPr bwMode="auto">
          <a:xfrm>
            <a:off x="4015445" y="549969"/>
            <a:ext cx="4937883" cy="2455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7"/>
          <a:stretch>
            <a:fillRect/>
          </a:stretch>
        </p:blipFill>
        <p:spPr>
          <a:xfrm>
            <a:off x="72405" y="-95432"/>
            <a:ext cx="8614395" cy="853514"/>
          </a:xfrm>
          <a:prstGeom prst="rect">
            <a:avLst/>
          </a:prstGeom>
        </p:spPr>
      </p:pic>
      <p:sp>
        <p:nvSpPr>
          <p:cNvPr id="7" name="TextBox 6"/>
          <p:cNvSpPr txBox="1"/>
          <p:nvPr/>
        </p:nvSpPr>
        <p:spPr>
          <a:xfrm>
            <a:off x="-3662" y="5584673"/>
            <a:ext cx="9122735"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FTBF TOF prototype. </a:t>
            </a:r>
            <a:r>
              <a:rPr lang="en-US" sz="2000" dirty="0">
                <a:solidFill>
                  <a:srgbClr val="FF0000"/>
                </a:solidFill>
                <a:latin typeface="Times New Roman" panose="02020603050405020304" pitchFamily="18" charset="0"/>
                <a:cs typeface="Times New Roman" panose="02020603050405020304" pitchFamily="18" charset="0"/>
              </a:rPr>
              <a:t>“Start counter”: </a:t>
            </a:r>
            <a:r>
              <a:rPr lang="en-US" sz="2000" dirty="0" err="1">
                <a:latin typeface="Times New Roman" panose="02020603050405020304" pitchFamily="18" charset="0"/>
                <a:cs typeface="Times New Roman" panose="02020603050405020304" pitchFamily="18" charset="0"/>
              </a:rPr>
              <a:t>SiPm</a:t>
            </a:r>
            <a:r>
              <a:rPr lang="en-US" sz="2000" dirty="0">
                <a:latin typeface="Times New Roman" panose="02020603050405020304" pitchFamily="18" charset="0"/>
                <a:cs typeface="Times New Roman" panose="02020603050405020304" pitchFamily="18" charset="0"/>
              </a:rPr>
              <a:t> matrix of 16 </a:t>
            </a:r>
            <a:r>
              <a:rPr lang="en-US" sz="2000" dirty="0" err="1">
                <a:latin typeface="Times New Roman" panose="02020603050405020304" pitchFamily="18" charset="0"/>
                <a:cs typeface="Times New Roman" panose="02020603050405020304" pitchFamily="18" charset="0"/>
              </a:rPr>
              <a:t>chs</a:t>
            </a:r>
            <a:r>
              <a:rPr lang="en-US" sz="2000" dirty="0">
                <a:latin typeface="Times New Roman" panose="02020603050405020304" pitchFamily="18" charset="0"/>
                <a:cs typeface="Times New Roman" panose="02020603050405020304" pitchFamily="18" charset="0"/>
              </a:rPr>
              <a:t>; 4x4 </a:t>
            </a:r>
            <a:r>
              <a:rPr lang="en-US" sz="2000" dirty="0" err="1">
                <a:latin typeface="Times New Roman" panose="02020603050405020304" pitchFamily="18" charset="0"/>
                <a:cs typeface="Times New Roman" panose="02020603050405020304" pitchFamily="18" charset="0"/>
              </a:rPr>
              <a:t>SiPms</a:t>
            </a:r>
            <a:r>
              <a:rPr lang="en-US" sz="2000" dirty="0">
                <a:latin typeface="Times New Roman" panose="02020603050405020304" pitchFamily="18" charset="0"/>
                <a:cs typeface="Times New Roman" panose="02020603050405020304" pitchFamily="18" charset="0"/>
              </a:rPr>
              <a:t> (3x3mm2 each, total size ~12x12mm2. Radiator LYSO crystal, 3 mm thickness, optical contact through air gap. </a:t>
            </a:r>
            <a:r>
              <a:rPr lang="en-US" sz="2000" dirty="0">
                <a:solidFill>
                  <a:srgbClr val="FF0000"/>
                </a:solidFill>
                <a:latin typeface="Times New Roman" panose="02020603050405020304" pitchFamily="18" charset="0"/>
                <a:cs typeface="Times New Roman" panose="02020603050405020304" pitchFamily="18" charset="0"/>
              </a:rPr>
              <a:t>“Stop counter” </a:t>
            </a:r>
            <a:r>
              <a:rPr lang="en-US" sz="2000" dirty="0" err="1">
                <a:latin typeface="Times New Roman" panose="02020603050405020304" pitchFamily="18" charset="0"/>
                <a:cs typeface="Times New Roman" panose="02020603050405020304" pitchFamily="18" charset="0"/>
              </a:rPr>
              <a:t>Photek</a:t>
            </a:r>
            <a:r>
              <a:rPr lang="en-US" sz="2000" dirty="0">
                <a:latin typeface="Times New Roman" panose="02020603050405020304" pitchFamily="18" charset="0"/>
                <a:cs typeface="Times New Roman" panose="02020603050405020304" pitchFamily="18" charset="0"/>
              </a:rPr>
              <a:t> 240, TR ~50ps (preliminary). Base 5.6 m.</a:t>
            </a:r>
          </a:p>
        </p:txBody>
      </p:sp>
    </p:spTree>
    <p:extLst>
      <p:ext uri="{BB962C8B-B14F-4D97-AF65-F5344CB8AC3E}">
        <p14:creationId xmlns:p14="http://schemas.microsoft.com/office/powerpoint/2010/main" val="3675610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4977"/>
            <a:ext cx="9144000" cy="1414496"/>
          </a:xfrm>
        </p:spPr>
        <p:txBody>
          <a:bodyPr/>
          <a:lstStyle/>
          <a:p>
            <a:r>
              <a:rPr lang="en-US" sz="7200" dirty="0">
                <a:solidFill>
                  <a:srgbClr val="FF0000"/>
                </a:solidFill>
                <a:latin typeface="Times New Roman" panose="02020603050405020304" pitchFamily="18" charset="0"/>
                <a:cs typeface="Times New Roman" panose="02020603050405020304" pitchFamily="18" charset="0"/>
              </a:rPr>
              <a:t>Silicon timing study</a:t>
            </a:r>
          </a:p>
        </p:txBody>
      </p:sp>
      <p:sp>
        <p:nvSpPr>
          <p:cNvPr id="3" name="Content Placeholder 2"/>
          <p:cNvSpPr>
            <a:spLocks noGrp="1"/>
          </p:cNvSpPr>
          <p:nvPr>
            <p:ph idx="1"/>
          </p:nvPr>
        </p:nvSpPr>
        <p:spPr>
          <a:xfrm>
            <a:off x="620830" y="430413"/>
            <a:ext cx="8229600" cy="5814812"/>
          </a:xfrm>
        </p:spPr>
        <p:txBody>
          <a:bodyPr/>
          <a:lstStyle/>
          <a:p>
            <a:pPr marL="0" indent="0">
              <a:buNone/>
            </a:pPr>
            <a:r>
              <a:rPr lang="en-US" dirty="0"/>
              <a:t>.</a:t>
            </a:r>
          </a:p>
        </p:txBody>
      </p:sp>
      <p:sp>
        <p:nvSpPr>
          <p:cNvPr id="5" name="Rectangle 4"/>
          <p:cNvSpPr/>
          <p:nvPr/>
        </p:nvSpPr>
        <p:spPr>
          <a:xfrm>
            <a:off x="0" y="6611779"/>
            <a:ext cx="4572000" cy="246221"/>
          </a:xfrm>
          <a:prstGeom prst="rect">
            <a:avLst/>
          </a:prstGeom>
        </p:spPr>
        <p:txBody>
          <a:bodyPr>
            <a:spAutoFit/>
          </a:bodyPr>
          <a:lstStyle/>
          <a:p>
            <a:r>
              <a:rPr lang="en-US" sz="1000" dirty="0">
                <a:solidFill>
                  <a:srgbClr val="0070C0"/>
                </a:solidFill>
              </a:rPr>
              <a:t>11    Anatoly Ronzhin, </a:t>
            </a:r>
            <a:r>
              <a:rPr lang="en-US" sz="1000" dirty="0" err="1">
                <a:solidFill>
                  <a:srgbClr val="0070C0"/>
                </a:solidFill>
              </a:rPr>
              <a:t>Fermilab</a:t>
            </a:r>
            <a:r>
              <a:rPr lang="en-US" sz="1000" dirty="0">
                <a:solidFill>
                  <a:srgbClr val="0070C0"/>
                </a:solidFill>
              </a:rPr>
              <a:t>, DPF, Fast timing detectors,  July 31, 2017 </a:t>
            </a:r>
            <a:endParaRPr lang="en-US" sz="1000" dirty="0"/>
          </a:p>
        </p:txBody>
      </p:sp>
    </p:spTree>
    <p:extLst>
      <p:ext uri="{BB962C8B-B14F-4D97-AF65-F5344CB8AC3E}">
        <p14:creationId xmlns:p14="http://schemas.microsoft.com/office/powerpoint/2010/main" val="3032944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8734"/>
          </a:xfrm>
        </p:spPr>
        <p:txBody>
          <a:bodyPr/>
          <a:lstStyle/>
          <a:p>
            <a:r>
              <a:rPr lang="en-US" sz="2800" dirty="0">
                <a:solidFill>
                  <a:srgbClr val="FF0000"/>
                </a:solidFill>
                <a:latin typeface="Times New Roman" panose="02020603050405020304" pitchFamily="18" charset="0"/>
                <a:cs typeface="Times New Roman" panose="02020603050405020304" pitchFamily="18" charset="0"/>
              </a:rPr>
              <a:t>Silicon timing response to 32 GeV/c electrons for SM ~23 ps.</a:t>
            </a:r>
          </a:p>
        </p:txBody>
      </p:sp>
      <p:sp>
        <p:nvSpPr>
          <p:cNvPr id="4" name="Date Placeholder 3"/>
          <p:cNvSpPr>
            <a:spLocks noGrp="1"/>
          </p:cNvSpPr>
          <p:nvPr>
            <p:ph type="dt" sz="half" idx="10"/>
          </p:nvPr>
        </p:nvSpPr>
        <p:spPr>
          <a:xfrm>
            <a:off x="0" y="6615798"/>
            <a:ext cx="5914724" cy="242202"/>
          </a:xfrm>
        </p:spPr>
        <p:txBody>
          <a:bodyPr/>
          <a:lstStyle/>
          <a:p>
            <a:r>
              <a:rPr lang="en-US" dirty="0">
                <a:solidFill>
                  <a:srgbClr val="0070C0"/>
                </a:solidFill>
              </a:rPr>
              <a:t>12    Anatoly Ronzhin, </a:t>
            </a:r>
            <a:r>
              <a:rPr lang="en-US" dirty="0" err="1">
                <a:solidFill>
                  <a:srgbClr val="0070C0"/>
                </a:solidFill>
              </a:rPr>
              <a:t>Fermilab</a:t>
            </a:r>
            <a:r>
              <a:rPr lang="en-US" dirty="0">
                <a:solidFill>
                  <a:srgbClr val="0070C0"/>
                </a:solidFill>
              </a:rPr>
              <a:t>, DPF, Fast timing detectors,  July 31, 2017 </a:t>
            </a:r>
            <a:endParaRPr lang="en-US"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115" y="578733"/>
            <a:ext cx="4958723" cy="2285795"/>
          </a:xfrm>
          <a:prstGeom prst="rect">
            <a:avLst/>
          </a:prstGeom>
          <a:noFill/>
          <a:ln>
            <a:noFill/>
          </a:ln>
        </p:spPr>
      </p:pic>
      <p:pic>
        <p:nvPicPr>
          <p:cNvPr id="7" name="Content Placeholder 4"/>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745291" y="2706923"/>
            <a:ext cx="2370319" cy="2010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389004" y="4400957"/>
            <a:ext cx="2918317" cy="2457043"/>
          </a:xfrm>
          <a:prstGeom prst="rect">
            <a:avLst/>
          </a:prstGeom>
        </p:spPr>
      </p:pic>
      <p:pic>
        <p:nvPicPr>
          <p:cNvPr id="10" name="Content Placeholder 9"/>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073140" y="578734"/>
            <a:ext cx="3671817" cy="1988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2432932" y="2781745"/>
            <a:ext cx="4565490" cy="1647535"/>
          </a:xfrm>
          <a:prstGeom prst="rect">
            <a:avLst/>
          </a:prstGeom>
          <a:noFill/>
        </p:spPr>
      </p:pic>
      <p:pic>
        <p:nvPicPr>
          <p:cNvPr id="12" name="Content Placeholder 6"/>
          <p:cNvPicPr>
            <a:picLocks noChangeAspect="1"/>
          </p:cNvPicPr>
          <p:nvPr/>
        </p:nvPicPr>
        <p:blipFill>
          <a:blip r:embed="rId7"/>
          <a:stretch>
            <a:fillRect/>
          </a:stretch>
        </p:blipFill>
        <p:spPr bwMode="auto">
          <a:xfrm>
            <a:off x="53114" y="2790874"/>
            <a:ext cx="2678655" cy="1702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p:cNvPicPr>
          <p:nvPr/>
        </p:nvPicPr>
        <p:blipFill>
          <a:blip r:embed="rId8"/>
          <a:stretch>
            <a:fillRect/>
          </a:stretch>
        </p:blipFill>
        <p:spPr>
          <a:xfrm>
            <a:off x="6370658" y="4752228"/>
            <a:ext cx="2773342" cy="2018758"/>
          </a:xfrm>
          <a:prstGeom prst="rect">
            <a:avLst/>
          </a:prstGeom>
        </p:spPr>
      </p:pic>
      <p:pic>
        <p:nvPicPr>
          <p:cNvPr id="8" name="Picture 7"/>
          <p:cNvPicPr>
            <a:picLocks noChangeAspect="1"/>
          </p:cNvPicPr>
          <p:nvPr/>
        </p:nvPicPr>
        <p:blipFill>
          <a:blip r:embed="rId9"/>
          <a:stretch>
            <a:fillRect/>
          </a:stretch>
        </p:blipFill>
        <p:spPr>
          <a:xfrm>
            <a:off x="157174" y="4693537"/>
            <a:ext cx="2884606" cy="1859498"/>
          </a:xfrm>
          <a:prstGeom prst="rect">
            <a:avLst/>
          </a:prstGeom>
        </p:spPr>
      </p:pic>
      <p:sp>
        <p:nvSpPr>
          <p:cNvPr id="6" name="TextBox 5"/>
          <p:cNvSpPr txBox="1"/>
          <p:nvPr/>
        </p:nvSpPr>
        <p:spPr>
          <a:xfrm>
            <a:off x="2957362" y="1464020"/>
            <a:ext cx="1130170" cy="461665"/>
          </a:xfrm>
          <a:prstGeom prst="rect">
            <a:avLst/>
          </a:prstGeom>
          <a:noFill/>
        </p:spPr>
        <p:txBody>
          <a:bodyPr wrap="square" rtlCol="0">
            <a:spAutoFit/>
          </a:bodyPr>
          <a:lstStyle/>
          <a:p>
            <a:r>
              <a:rPr lang="en-US" dirty="0"/>
              <a:t>325 um</a:t>
            </a:r>
          </a:p>
        </p:txBody>
      </p:sp>
    </p:spTree>
    <p:extLst>
      <p:ext uri="{BB962C8B-B14F-4D97-AF65-F5344CB8AC3E}">
        <p14:creationId xmlns:p14="http://schemas.microsoft.com/office/powerpoint/2010/main" val="188248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2" y="59000"/>
            <a:ext cx="8977818" cy="582930"/>
          </a:xfrm>
        </p:spPr>
        <p:txBody>
          <a:bodyPr/>
          <a:lstStyle/>
          <a:p>
            <a:r>
              <a:rPr lang="en-US" sz="3200" dirty="0" err="1"/>
              <a:t>HGCal</a:t>
            </a:r>
            <a:r>
              <a:rPr lang="en-US" sz="3200" dirty="0"/>
              <a:t> timing layer, TL, 32 GeV/c electrons</a:t>
            </a:r>
          </a:p>
        </p:txBody>
      </p:sp>
      <p:pic>
        <p:nvPicPr>
          <p:cNvPr id="5" name="Content Placeholder 4"/>
          <p:cNvPicPr>
            <a:picLocks noGrp="1" noChangeAspect="1"/>
          </p:cNvPicPr>
          <p:nvPr>
            <p:ph idx="1"/>
          </p:nvPr>
        </p:nvPicPr>
        <p:blipFill>
          <a:blip r:embed="rId3"/>
          <a:stretch>
            <a:fillRect/>
          </a:stretch>
        </p:blipFill>
        <p:spPr>
          <a:xfrm>
            <a:off x="86987" y="754381"/>
            <a:ext cx="3273433" cy="3589019"/>
          </a:xfrm>
          <a:prstGeom prst="rect">
            <a:avLst/>
          </a:prstGeom>
        </p:spPr>
      </p:pic>
      <p:sp>
        <p:nvSpPr>
          <p:cNvPr id="4" name="Date Placeholder 3"/>
          <p:cNvSpPr>
            <a:spLocks noGrp="1"/>
          </p:cNvSpPr>
          <p:nvPr>
            <p:ph type="dt" sz="half" idx="10"/>
          </p:nvPr>
        </p:nvSpPr>
        <p:spPr>
          <a:xfrm>
            <a:off x="-3372" y="6611466"/>
            <a:ext cx="4695568" cy="246534"/>
          </a:xfrm>
        </p:spPr>
        <p:txBody>
          <a:bodyPr/>
          <a:lstStyle/>
          <a:p>
            <a:r>
              <a:rPr lang="en-US" dirty="0">
                <a:solidFill>
                  <a:srgbClr val="0070C0"/>
                </a:solidFill>
              </a:rPr>
              <a:t>13    Anatoly Ronzhin, </a:t>
            </a:r>
            <a:r>
              <a:rPr lang="en-US" dirty="0" err="1">
                <a:solidFill>
                  <a:srgbClr val="0070C0"/>
                </a:solidFill>
              </a:rPr>
              <a:t>Fermilab</a:t>
            </a:r>
            <a:r>
              <a:rPr lang="en-US" dirty="0">
                <a:solidFill>
                  <a:srgbClr val="0070C0"/>
                </a:solidFill>
              </a:rPr>
              <a:t>, DPF, Fast timing detectors,  July 31, 2017 </a:t>
            </a:r>
            <a:endParaRPr lang="en-US" dirty="0"/>
          </a:p>
        </p:txBody>
      </p:sp>
      <p:pic>
        <p:nvPicPr>
          <p:cNvPr id="7" name="Picture 6"/>
          <p:cNvPicPr>
            <a:picLocks noChangeAspect="1"/>
          </p:cNvPicPr>
          <p:nvPr/>
        </p:nvPicPr>
        <p:blipFill>
          <a:blip r:embed="rId4"/>
          <a:stretch>
            <a:fillRect/>
          </a:stretch>
        </p:blipFill>
        <p:spPr>
          <a:xfrm>
            <a:off x="3506646" y="778889"/>
            <a:ext cx="2846053" cy="3566160"/>
          </a:xfrm>
          <a:prstGeom prst="rect">
            <a:avLst/>
          </a:prstGeom>
        </p:spPr>
      </p:pic>
      <p:sp>
        <p:nvSpPr>
          <p:cNvPr id="8" name="TextBox 7"/>
          <p:cNvSpPr txBox="1"/>
          <p:nvPr/>
        </p:nvSpPr>
        <p:spPr>
          <a:xfrm>
            <a:off x="3585597" y="3533330"/>
            <a:ext cx="2213197" cy="461665"/>
          </a:xfrm>
          <a:prstGeom prst="rect">
            <a:avLst/>
          </a:prstGeom>
          <a:noFill/>
        </p:spPr>
        <p:txBody>
          <a:bodyPr wrap="square" rtlCol="0">
            <a:spAutoFit/>
          </a:bodyPr>
          <a:lstStyle/>
          <a:p>
            <a:r>
              <a:rPr lang="en-US" b="1" dirty="0">
                <a:solidFill>
                  <a:srgbClr val="FF0000"/>
                </a:solidFill>
              </a:rPr>
              <a:t>  25 </a:t>
            </a:r>
            <a:r>
              <a:rPr lang="en-US" b="1" dirty="0" err="1">
                <a:solidFill>
                  <a:srgbClr val="FF0000"/>
                </a:solidFill>
              </a:rPr>
              <a:t>chs</a:t>
            </a:r>
            <a:r>
              <a:rPr lang="en-US" b="1" dirty="0">
                <a:solidFill>
                  <a:srgbClr val="FF0000"/>
                </a:solidFill>
              </a:rPr>
              <a:t> readout</a:t>
            </a:r>
          </a:p>
        </p:txBody>
      </p:sp>
      <p:pic>
        <p:nvPicPr>
          <p:cNvPr id="9" name="Picture 8"/>
          <p:cNvPicPr>
            <a:picLocks noChangeAspect="1"/>
          </p:cNvPicPr>
          <p:nvPr/>
        </p:nvPicPr>
        <p:blipFill>
          <a:blip r:embed="rId5"/>
          <a:stretch>
            <a:fillRect/>
          </a:stretch>
        </p:blipFill>
        <p:spPr>
          <a:xfrm>
            <a:off x="6498925" y="920413"/>
            <a:ext cx="2562225" cy="3508901"/>
          </a:xfrm>
          <a:prstGeom prst="rect">
            <a:avLst/>
          </a:prstGeom>
        </p:spPr>
      </p:pic>
      <p:sp>
        <p:nvSpPr>
          <p:cNvPr id="10" name="TextBox 9"/>
          <p:cNvSpPr txBox="1"/>
          <p:nvPr/>
        </p:nvSpPr>
        <p:spPr>
          <a:xfrm>
            <a:off x="7428229" y="1425505"/>
            <a:ext cx="1421028" cy="224676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32 GeV electrons, 6Xo of W before TL,</a:t>
            </a:r>
          </a:p>
          <a:p>
            <a:r>
              <a:rPr lang="en-US" sz="2000" dirty="0">
                <a:latin typeface="Times New Roman" panose="02020603050405020304" pitchFamily="18" charset="0"/>
                <a:cs typeface="Times New Roman" panose="02020603050405020304" pitchFamily="18" charset="0"/>
              </a:rPr>
              <a:t>7 </a:t>
            </a:r>
            <a:r>
              <a:rPr lang="en-US" sz="2000" dirty="0" err="1">
                <a:latin typeface="Times New Roman" panose="02020603050405020304" pitchFamily="18" charset="0"/>
                <a:cs typeface="Times New Roman" panose="02020603050405020304" pitchFamily="18" charset="0"/>
              </a:rPr>
              <a:t>chs</a:t>
            </a:r>
            <a:r>
              <a:rPr lang="en-US" sz="2000" dirty="0">
                <a:latin typeface="Times New Roman" panose="02020603050405020304" pitchFamily="18" charset="0"/>
                <a:cs typeface="Times New Roman" panose="02020603050405020304" pitchFamily="18" charset="0"/>
              </a:rPr>
              <a:t> taken</a:t>
            </a:r>
          </a:p>
          <a:p>
            <a:r>
              <a:rPr lang="en-US" sz="2000" dirty="0">
                <a:latin typeface="Times New Roman" panose="02020603050405020304" pitchFamily="18" charset="0"/>
                <a:cs typeface="Times New Roman" panose="02020603050405020304" pitchFamily="18" charset="0"/>
              </a:rPr>
              <a:t>Of TL for analysis</a:t>
            </a:r>
          </a:p>
        </p:txBody>
      </p:sp>
      <p:pic>
        <p:nvPicPr>
          <p:cNvPr id="11" name="Picture 10"/>
          <p:cNvPicPr>
            <a:picLocks noChangeAspect="1"/>
          </p:cNvPicPr>
          <p:nvPr/>
        </p:nvPicPr>
        <p:blipFill>
          <a:blip r:embed="rId6"/>
          <a:stretch>
            <a:fillRect/>
          </a:stretch>
        </p:blipFill>
        <p:spPr>
          <a:xfrm>
            <a:off x="78770" y="4429314"/>
            <a:ext cx="3205034" cy="2182151"/>
          </a:xfrm>
          <a:prstGeom prst="rect">
            <a:avLst/>
          </a:prstGeom>
        </p:spPr>
      </p:pic>
      <p:sp>
        <p:nvSpPr>
          <p:cNvPr id="13" name="TextBox 12"/>
          <p:cNvSpPr txBox="1"/>
          <p:nvPr/>
        </p:nvSpPr>
        <p:spPr>
          <a:xfrm>
            <a:off x="3727032" y="1559675"/>
            <a:ext cx="2262624" cy="461665"/>
          </a:xfrm>
          <a:prstGeom prst="rect">
            <a:avLst/>
          </a:prstGeom>
          <a:noFill/>
        </p:spPr>
        <p:txBody>
          <a:bodyPr wrap="square" rtlCol="0">
            <a:spAutoFit/>
          </a:bodyPr>
          <a:lstStyle/>
          <a:p>
            <a:r>
              <a:rPr lang="en-US" b="1" dirty="0">
                <a:solidFill>
                  <a:srgbClr val="FF0000"/>
                </a:solidFill>
              </a:rPr>
              <a:t>S. Los design, TL</a:t>
            </a:r>
          </a:p>
        </p:txBody>
      </p:sp>
      <p:pic>
        <p:nvPicPr>
          <p:cNvPr id="3" name="Picture 2"/>
          <p:cNvPicPr>
            <a:picLocks noChangeAspect="1"/>
          </p:cNvPicPr>
          <p:nvPr/>
        </p:nvPicPr>
        <p:blipFill>
          <a:blip r:embed="rId7"/>
          <a:stretch>
            <a:fillRect/>
          </a:stretch>
        </p:blipFill>
        <p:spPr>
          <a:xfrm>
            <a:off x="6451915" y="4567889"/>
            <a:ext cx="2370945" cy="2043576"/>
          </a:xfrm>
          <a:prstGeom prst="rect">
            <a:avLst/>
          </a:prstGeom>
        </p:spPr>
      </p:pic>
      <p:pic>
        <p:nvPicPr>
          <p:cNvPr id="12" name="Picture 11"/>
          <p:cNvPicPr>
            <a:picLocks noChangeAspect="1"/>
          </p:cNvPicPr>
          <p:nvPr/>
        </p:nvPicPr>
        <p:blipFill>
          <a:blip r:embed="rId8"/>
          <a:stretch>
            <a:fillRect/>
          </a:stretch>
        </p:blipFill>
        <p:spPr>
          <a:xfrm>
            <a:off x="3283805" y="4429313"/>
            <a:ext cx="3168864" cy="2180504"/>
          </a:xfrm>
          <a:prstGeom prst="rect">
            <a:avLst/>
          </a:prstGeom>
        </p:spPr>
      </p:pic>
    </p:spTree>
    <p:extLst>
      <p:ext uri="{BB962C8B-B14F-4D97-AF65-F5344CB8AC3E}">
        <p14:creationId xmlns:p14="http://schemas.microsoft.com/office/powerpoint/2010/main" val="540774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2838"/>
          </a:xfrm>
        </p:spPr>
        <p:txBody>
          <a:bodyPr/>
          <a:lstStyle/>
          <a:p>
            <a:r>
              <a:rPr lang="en-US" sz="4000" dirty="0">
                <a:solidFill>
                  <a:srgbClr val="FF0000"/>
                </a:solidFill>
                <a:latin typeface="Times New Roman" panose="02020603050405020304" pitchFamily="18" charset="0"/>
                <a:cs typeface="Times New Roman" panose="02020603050405020304" pitchFamily="18" charset="0"/>
              </a:rPr>
              <a:t>Summary</a:t>
            </a:r>
          </a:p>
        </p:txBody>
      </p:sp>
      <p:sp>
        <p:nvSpPr>
          <p:cNvPr id="3" name="Content Placeholder 2"/>
          <p:cNvSpPr>
            <a:spLocks noGrp="1"/>
          </p:cNvSpPr>
          <p:nvPr>
            <p:ph idx="1"/>
          </p:nvPr>
        </p:nvSpPr>
        <p:spPr>
          <a:xfrm>
            <a:off x="457200" y="592838"/>
            <a:ext cx="8229600" cy="6016426"/>
          </a:xfrm>
        </p:spPr>
        <p:txBody>
          <a:bodyPr/>
          <a:lstStyle/>
          <a:p>
            <a:pPr lvl="0" eaLnBrk="1" hangingPunct="1">
              <a:lnSpc>
                <a:spcPct val="90000"/>
              </a:lnSpc>
            </a:pPr>
            <a:r>
              <a:rPr lang="en-US" sz="2000" dirty="0">
                <a:latin typeface="Times New Roman" panose="02020603050405020304" pitchFamily="18" charset="0"/>
                <a:cs typeface="Times New Roman" panose="02020603050405020304" pitchFamily="18" charset="0"/>
              </a:rPr>
              <a:t>We concentrated on silicon timing study now</a:t>
            </a:r>
            <a:r>
              <a:rPr lang="en-US" sz="2000" dirty="0">
                <a:solidFill>
                  <a:srgbClr val="FF0000"/>
                </a:solidFill>
                <a:latin typeface="Times New Roman" panose="02020603050405020304" pitchFamily="18" charset="0"/>
                <a:cs typeface="Times New Roman" panose="02020603050405020304" pitchFamily="18" charset="0"/>
              </a:rPr>
              <a:t>. 23 </a:t>
            </a:r>
            <a:r>
              <a:rPr lang="en-US" sz="2000" dirty="0" err="1">
                <a:solidFill>
                  <a:srgbClr val="FF0000"/>
                </a:solidFill>
                <a:latin typeface="Times New Roman" panose="02020603050405020304" pitchFamily="18" charset="0"/>
                <a:cs typeface="Times New Roman" panose="02020603050405020304" pitchFamily="18" charset="0"/>
              </a:rPr>
              <a:t>ps</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time resolution (TR, sigma) obtained for SM with silicon as an active layer, 32 GeV electrons.</a:t>
            </a:r>
          </a:p>
          <a:p>
            <a:pPr eaLnBrk="1" hangingPunct="1">
              <a:lnSpc>
                <a:spcPct val="90000"/>
              </a:lnSpc>
            </a:pPr>
            <a:r>
              <a:rPr lang="en-US" sz="2000" dirty="0">
                <a:latin typeface="Times New Roman" panose="02020603050405020304" pitchFamily="18" charset="0"/>
                <a:cs typeface="Times New Roman" panose="02020603050405020304" pitchFamily="18" charset="0"/>
              </a:rPr>
              <a:t>We proposed to use secondary emitters as active layer for fast and radiative resistant SM in 1990. Detailed measurements done with </a:t>
            </a:r>
            <a:r>
              <a:rPr lang="en-US" sz="2000" dirty="0" err="1">
                <a:latin typeface="Times New Roman" panose="02020603050405020304" pitchFamily="18" charset="0"/>
                <a:cs typeface="Times New Roman" panose="02020603050405020304" pitchFamily="18" charset="0"/>
              </a:rPr>
              <a:t>Photek</a:t>
            </a:r>
            <a:r>
              <a:rPr lang="en-US" sz="2000" dirty="0">
                <a:latin typeface="Times New Roman" panose="02020603050405020304" pitchFamily="18" charset="0"/>
                <a:cs typeface="Times New Roman" panose="02020603050405020304" pitchFamily="18" charset="0"/>
              </a:rPr>
              <a:t> 240 MCP-PMT and SM as an active elements. The time and space resolution obtained </a:t>
            </a:r>
            <a:r>
              <a:rPr lang="en-US" sz="2000" dirty="0">
                <a:solidFill>
                  <a:srgbClr val="FF0000"/>
                </a:solidFill>
                <a:latin typeface="Times New Roman" panose="02020603050405020304" pitchFamily="18" charset="0"/>
                <a:cs typeface="Times New Roman" panose="02020603050405020304" pitchFamily="18" charset="0"/>
              </a:rPr>
              <a:t>are ~13 </a:t>
            </a:r>
            <a:r>
              <a:rPr lang="en-US" sz="2000" dirty="0" err="1">
                <a:solidFill>
                  <a:srgbClr val="FF0000"/>
                </a:solidFill>
                <a:latin typeface="Times New Roman" panose="02020603050405020304" pitchFamily="18" charset="0"/>
                <a:cs typeface="Times New Roman" panose="02020603050405020304" pitchFamily="18" charset="0"/>
              </a:rPr>
              <a:t>ps</a:t>
            </a:r>
            <a:r>
              <a:rPr lang="en-US" sz="2000" dirty="0">
                <a:solidFill>
                  <a:srgbClr val="FF0000"/>
                </a:solidFill>
                <a:latin typeface="Times New Roman" panose="02020603050405020304" pitchFamily="18" charset="0"/>
                <a:cs typeface="Times New Roman" panose="02020603050405020304" pitchFamily="18" charset="0"/>
              </a:rPr>
              <a:t> and 0.3 mm. </a:t>
            </a:r>
            <a:r>
              <a:rPr lang="en-US" sz="2000" dirty="0">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32 GeV el., 6 Xo</a:t>
            </a:r>
            <a:r>
              <a:rPr lang="en-US" sz="2000" dirty="0">
                <a:latin typeface="Times New Roman" panose="02020603050405020304" pitchFamily="18" charset="0"/>
                <a:cs typeface="Times New Roman" panose="02020603050405020304" pitchFamily="18" charset="0"/>
              </a:rPr>
              <a:t>).</a:t>
            </a:r>
          </a:p>
          <a:p>
            <a:pPr eaLnBrk="1" hangingPunct="1">
              <a:lnSpc>
                <a:spcPct val="90000"/>
              </a:lnSpc>
            </a:pPr>
            <a:r>
              <a:rPr lang="en-US" sz="2000" dirty="0">
                <a:latin typeface="Times New Roman" panose="02020603050405020304" pitchFamily="18" charset="0"/>
                <a:cs typeface="Times New Roman" panose="02020603050405020304" pitchFamily="18" charset="0"/>
              </a:rPr>
              <a:t>We are using DRS4 as main readout in our picosecond measurements. We obtained </a:t>
            </a:r>
            <a:r>
              <a:rPr lang="en-US" sz="2000" dirty="0">
                <a:solidFill>
                  <a:srgbClr val="FF0000"/>
                </a:solidFill>
                <a:latin typeface="Times New Roman" panose="02020603050405020304" pitchFamily="18" charset="0"/>
                <a:cs typeface="Times New Roman" panose="02020603050405020304" pitchFamily="18" charset="0"/>
              </a:rPr>
              <a:t>13 </a:t>
            </a:r>
            <a:r>
              <a:rPr lang="en-US" sz="2000" dirty="0" err="1">
                <a:solidFill>
                  <a:srgbClr val="FF0000"/>
                </a:solidFill>
                <a:latin typeface="Times New Roman" panose="02020603050405020304" pitchFamily="18" charset="0"/>
                <a:cs typeface="Times New Roman" panose="02020603050405020304" pitchFamily="18" charset="0"/>
              </a:rPr>
              <a:t>ps</a:t>
            </a:r>
            <a:r>
              <a:rPr lang="en-US" sz="2000" dirty="0">
                <a:solidFill>
                  <a:srgbClr val="FF0000"/>
                </a:solidFill>
                <a:latin typeface="Times New Roman" panose="02020603050405020304" pitchFamily="18" charset="0"/>
                <a:cs typeface="Times New Roman" panose="02020603050405020304" pitchFamily="18" charset="0"/>
              </a:rPr>
              <a:t> TR for the SM </a:t>
            </a:r>
            <a:r>
              <a:rPr lang="en-US" sz="2000" dirty="0">
                <a:latin typeface="Times New Roman" panose="02020603050405020304" pitchFamily="18" charset="0"/>
                <a:cs typeface="Times New Roman" panose="02020603050405020304" pitchFamily="18" charset="0"/>
              </a:rPr>
              <a:t>based on </a:t>
            </a:r>
            <a:r>
              <a:rPr lang="en-US" sz="2000" dirty="0" err="1">
                <a:latin typeface="Times New Roman" panose="02020603050405020304" pitchFamily="18" charset="0"/>
                <a:cs typeface="Times New Roman" panose="02020603050405020304" pitchFamily="18" charset="0"/>
              </a:rPr>
              <a:t>Photek</a:t>
            </a:r>
            <a:r>
              <a:rPr lang="en-US" sz="2000" dirty="0">
                <a:latin typeface="Times New Roman" panose="02020603050405020304" pitchFamily="18" charset="0"/>
                <a:cs typeface="Times New Roman" panose="02020603050405020304" pitchFamily="18" charset="0"/>
              </a:rPr>
              <a:t> MCP-PMT. We see almost NO dependence of the time resolution (TR) on the absorber thickness (tungsten or lead as absorber material) in the range </a:t>
            </a:r>
            <a:r>
              <a:rPr lang="en-US" sz="2000" dirty="0">
                <a:solidFill>
                  <a:srgbClr val="FF0000"/>
                </a:solidFill>
                <a:latin typeface="Times New Roman" panose="02020603050405020304" pitchFamily="18" charset="0"/>
                <a:cs typeface="Times New Roman" panose="02020603050405020304" pitchFamily="18" charset="0"/>
              </a:rPr>
              <a:t>of 2-12 radiation lengths.</a:t>
            </a:r>
          </a:p>
          <a:p>
            <a:pPr lvl="0" eaLnBrk="1" hangingPunct="1">
              <a:lnSpc>
                <a:spcPct val="90000"/>
              </a:lnSpc>
            </a:pPr>
            <a:r>
              <a:rPr lang="en-US" sz="2000" dirty="0">
                <a:latin typeface="Times New Roman" panose="02020603050405020304" pitchFamily="18" charset="0"/>
                <a:cs typeface="Times New Roman" panose="02020603050405020304" pitchFamily="18" charset="0"/>
              </a:rPr>
              <a:t>We proposed to use </a:t>
            </a:r>
            <a:r>
              <a:rPr lang="en-US" sz="2000" dirty="0" err="1">
                <a:latin typeface="Times New Roman" panose="02020603050405020304" pitchFamily="18" charset="0"/>
                <a:cs typeface="Times New Roman" panose="02020603050405020304" pitchFamily="18" charset="0"/>
              </a:rPr>
              <a:t>SiPMs</a:t>
            </a:r>
            <a:r>
              <a:rPr lang="en-US" sz="2000" dirty="0">
                <a:latin typeface="Times New Roman" panose="02020603050405020304" pitchFamily="18" charset="0"/>
                <a:cs typeface="Times New Roman" panose="02020603050405020304" pitchFamily="18" charset="0"/>
              </a:rPr>
              <a:t> as an active layers for EM shower maximum (SM) detectors and made some preliminary study.</a:t>
            </a:r>
          </a:p>
          <a:p>
            <a:pPr lvl="0" eaLnBrk="1" hangingPunct="1">
              <a:lnSpc>
                <a:spcPct val="90000"/>
              </a:lnSpc>
            </a:pPr>
            <a:r>
              <a:rPr lang="en-US" sz="2000" dirty="0">
                <a:latin typeface="Times New Roman" panose="02020603050405020304" pitchFamily="18" charset="0"/>
                <a:cs typeface="Times New Roman" panose="02020603050405020304" pitchFamily="18" charset="0"/>
              </a:rPr>
              <a:t>The TOF time resolution </a:t>
            </a:r>
            <a:r>
              <a:rPr lang="en-US" sz="2000" dirty="0">
                <a:solidFill>
                  <a:srgbClr val="FF0000"/>
                </a:solidFill>
                <a:latin typeface="Times New Roman" panose="02020603050405020304" pitchFamily="18" charset="0"/>
                <a:cs typeface="Times New Roman" panose="02020603050405020304" pitchFamily="18" charset="0"/>
              </a:rPr>
              <a:t>(TR) &lt;9 </a:t>
            </a:r>
            <a:r>
              <a:rPr lang="en-US" sz="2000" dirty="0" err="1">
                <a:solidFill>
                  <a:srgbClr val="FF0000"/>
                </a:solidFill>
                <a:latin typeface="Times New Roman" panose="02020603050405020304" pitchFamily="18" charset="0"/>
                <a:cs typeface="Times New Roman" panose="02020603050405020304" pitchFamily="18" charset="0"/>
              </a:rPr>
              <a:t>ps</a:t>
            </a:r>
            <a:r>
              <a:rPr lang="en-US" sz="2000" dirty="0">
                <a:solidFill>
                  <a:srgbClr val="FF0000"/>
                </a:solidFill>
                <a:latin typeface="Times New Roman" panose="02020603050405020304" pitchFamily="18" charset="0"/>
                <a:cs typeface="Times New Roman" panose="02020603050405020304" pitchFamily="18" charset="0"/>
              </a:rPr>
              <a:t> obtained with MCP-PMT </a:t>
            </a:r>
            <a:r>
              <a:rPr lang="en-US" sz="2000" dirty="0" err="1">
                <a:solidFill>
                  <a:srgbClr val="FF0000"/>
                </a:solidFill>
                <a:latin typeface="Times New Roman" panose="02020603050405020304" pitchFamily="18" charset="0"/>
                <a:cs typeface="Times New Roman" panose="02020603050405020304" pitchFamily="18" charset="0"/>
              </a:rPr>
              <a:t>Photek</a:t>
            </a:r>
            <a:r>
              <a:rPr lang="en-US" sz="2000" dirty="0">
                <a:solidFill>
                  <a:srgbClr val="FF0000"/>
                </a:solidFill>
                <a:latin typeface="Times New Roman" panose="02020603050405020304" pitchFamily="18" charset="0"/>
                <a:cs typeface="Times New Roman" panose="02020603050405020304" pitchFamily="18" charset="0"/>
              </a:rPr>
              <a:t> 240 (aperture is 41 mm of the photodetectors). </a:t>
            </a:r>
            <a:r>
              <a:rPr lang="en-US" sz="2000" dirty="0">
                <a:latin typeface="Times New Roman" panose="02020603050405020304" pitchFamily="18" charset="0"/>
                <a:cs typeface="Times New Roman" panose="02020603050405020304" pitchFamily="18" charset="0"/>
              </a:rPr>
              <a:t>Different algorithms to get best signal’s timing tested. Leading edge, CF, MF are among them. </a:t>
            </a:r>
          </a:p>
          <a:p>
            <a:pPr lvl="0" eaLnBrk="1" hangingPunct="1">
              <a:lnSpc>
                <a:spcPct val="90000"/>
              </a:lnSpc>
            </a:pPr>
            <a:r>
              <a:rPr lang="en-US" sz="2000" dirty="0">
                <a:latin typeface="Times New Roman" panose="02020603050405020304" pitchFamily="18" charset="0"/>
                <a:cs typeface="Times New Roman" panose="02020603050405020304" pitchFamily="18" charset="0"/>
              </a:rPr>
              <a:t>Strip Line (SL) readout for </a:t>
            </a:r>
            <a:r>
              <a:rPr lang="en-US" sz="2000" dirty="0" err="1">
                <a:latin typeface="Times New Roman" panose="02020603050405020304" pitchFamily="18" charset="0"/>
                <a:cs typeface="Times New Roman" panose="02020603050405020304" pitchFamily="18" charset="0"/>
              </a:rPr>
              <a:t>SiPms</a:t>
            </a:r>
            <a:r>
              <a:rPr lang="en-US" sz="2000" dirty="0">
                <a:latin typeface="Times New Roman" panose="02020603050405020304" pitchFamily="18" charset="0"/>
                <a:cs typeface="Times New Roman" panose="02020603050405020304" pitchFamily="18" charset="0"/>
              </a:rPr>
              <a:t> produced and studied. 9 </a:t>
            </a:r>
            <a:r>
              <a:rPr lang="en-US" sz="2000" dirty="0" err="1">
                <a:latin typeface="Times New Roman" panose="02020603050405020304" pitchFamily="18" charset="0"/>
                <a:cs typeface="Times New Roman" panose="02020603050405020304" pitchFamily="18" charset="0"/>
              </a:rPr>
              <a:t>ps</a:t>
            </a:r>
            <a:r>
              <a:rPr lang="en-US" sz="2000" dirty="0">
                <a:latin typeface="Times New Roman" panose="02020603050405020304" pitchFamily="18" charset="0"/>
                <a:cs typeface="Times New Roman" panose="02020603050405020304" pitchFamily="18" charset="0"/>
              </a:rPr>
              <a:t> TR along Strip Line (SL) obtained at FTBF beam. (Sergey Los design). Study of reliable multichannel picosecond readout continue.</a:t>
            </a:r>
          </a:p>
          <a:p>
            <a:pPr lvl="0" eaLnBrk="1" hangingPunct="1">
              <a:lnSpc>
                <a:spcPct val="90000"/>
              </a:lnSpc>
            </a:pPr>
            <a:r>
              <a:rPr lang="en-US" sz="2000" dirty="0">
                <a:solidFill>
                  <a:srgbClr val="FF0000"/>
                </a:solidFill>
                <a:latin typeface="Times New Roman" panose="02020603050405020304" pitchFamily="18" charset="0"/>
                <a:cs typeface="Times New Roman" panose="02020603050405020304" pitchFamily="18" charset="0"/>
              </a:rPr>
              <a:t>We continue work on improvement start counter TOF TR for FTBF.</a:t>
            </a:r>
            <a:endParaRPr lang="en-US" sz="1800"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Date Placeholder 3"/>
          <p:cNvSpPr>
            <a:spLocks noGrp="1"/>
          </p:cNvSpPr>
          <p:nvPr>
            <p:ph type="dt" sz="half" idx="10"/>
          </p:nvPr>
        </p:nvSpPr>
        <p:spPr>
          <a:xfrm>
            <a:off x="0" y="6609264"/>
            <a:ext cx="7502893" cy="224422"/>
          </a:xfrm>
        </p:spPr>
        <p:txBody>
          <a:bodyPr/>
          <a:lstStyle/>
          <a:p>
            <a:r>
              <a:rPr lang="en-US" dirty="0">
                <a:solidFill>
                  <a:srgbClr val="0070C0"/>
                </a:solidFill>
              </a:rPr>
              <a:t>14     Anatoly Ronzhin, </a:t>
            </a:r>
            <a:r>
              <a:rPr lang="en-US" dirty="0" err="1">
                <a:solidFill>
                  <a:srgbClr val="0070C0"/>
                </a:solidFill>
              </a:rPr>
              <a:t>Fermilab</a:t>
            </a:r>
            <a:r>
              <a:rPr lang="en-US" dirty="0">
                <a:solidFill>
                  <a:srgbClr val="0070C0"/>
                </a:solidFill>
              </a:rPr>
              <a:t>, DPF, Fast timing detectors,  July 31, 2017 </a:t>
            </a:r>
            <a:endParaRPr lang="en-US" dirty="0"/>
          </a:p>
        </p:txBody>
      </p:sp>
    </p:spTree>
    <p:extLst>
      <p:ext uri="{BB962C8B-B14F-4D97-AF65-F5344CB8AC3E}">
        <p14:creationId xmlns:p14="http://schemas.microsoft.com/office/powerpoint/2010/main" val="317684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907"/>
            <a:ext cx="9334533" cy="353289"/>
          </a:xfrm>
        </p:spPr>
        <p:txBody>
          <a:bodyPr/>
          <a:lstStyle/>
          <a:p>
            <a:r>
              <a:rPr lang="en-US" dirty="0"/>
              <a:t>.</a:t>
            </a:r>
          </a:p>
        </p:txBody>
      </p:sp>
      <p:sp>
        <p:nvSpPr>
          <p:cNvPr id="3" name="Content Placeholder 2"/>
          <p:cNvSpPr>
            <a:spLocks noGrp="1"/>
          </p:cNvSpPr>
          <p:nvPr>
            <p:ph idx="1"/>
          </p:nvPr>
        </p:nvSpPr>
        <p:spPr>
          <a:xfrm>
            <a:off x="368710" y="627927"/>
            <a:ext cx="8229600" cy="5529805"/>
          </a:xfrm>
        </p:spPr>
        <p:txBody>
          <a:bodyPr/>
          <a:lstStyle/>
          <a:p>
            <a:pPr marL="0" indent="0">
              <a:buNone/>
            </a:pPr>
            <a:r>
              <a:rPr lang="en-US" dirty="0"/>
              <a:t>.</a:t>
            </a:r>
          </a:p>
        </p:txBody>
      </p:sp>
      <p:sp>
        <p:nvSpPr>
          <p:cNvPr id="4" name="Date Placeholder 3"/>
          <p:cNvSpPr>
            <a:spLocks noGrp="1"/>
          </p:cNvSpPr>
          <p:nvPr>
            <p:ph type="dt" sz="half" idx="10"/>
          </p:nvPr>
        </p:nvSpPr>
        <p:spPr>
          <a:xfrm>
            <a:off x="0" y="6635676"/>
            <a:ext cx="7205241" cy="265796"/>
          </a:xfrm>
        </p:spPr>
        <p:txBody>
          <a:bodyPr/>
          <a:lstStyle/>
          <a:p>
            <a:pPr>
              <a:defRPr/>
            </a:pPr>
            <a:r>
              <a:rPr lang="en-US" dirty="0">
                <a:solidFill>
                  <a:srgbClr val="0070C0"/>
                </a:solidFill>
              </a:rPr>
              <a:t>15     Anatoly Ronzhin, </a:t>
            </a:r>
            <a:r>
              <a:rPr lang="en-US" dirty="0" err="1">
                <a:solidFill>
                  <a:srgbClr val="0070C0"/>
                </a:solidFill>
              </a:rPr>
              <a:t>Fermilab</a:t>
            </a:r>
            <a:r>
              <a:rPr lang="en-US" dirty="0">
                <a:solidFill>
                  <a:srgbClr val="0070C0"/>
                </a:solidFill>
              </a:rPr>
              <a:t>, DPF, Fast timing detectors,  July 31, 2017 </a:t>
            </a:r>
            <a:endParaRPr lang="en-US" dirty="0"/>
          </a:p>
          <a:p>
            <a:pPr>
              <a:defRPr/>
            </a:pPr>
            <a:endParaRPr lang="en-US" dirty="0">
              <a:solidFill>
                <a:srgbClr val="000000"/>
              </a:solidFill>
            </a:endParaRPr>
          </a:p>
        </p:txBody>
      </p:sp>
      <p:sp>
        <p:nvSpPr>
          <p:cNvPr id="10" name="Rectangle 9"/>
          <p:cNvSpPr/>
          <p:nvPr/>
        </p:nvSpPr>
        <p:spPr>
          <a:xfrm>
            <a:off x="-91440" y="623869"/>
            <a:ext cx="9326880" cy="5940088"/>
          </a:xfrm>
          <a:prstGeom prst="rect">
            <a:avLst/>
          </a:prstGeom>
        </p:spPr>
        <p:txBody>
          <a:bodyPr wrap="square">
            <a:spAutoFit/>
          </a:bodyPr>
          <a:lstStyle/>
          <a:p>
            <a:pPr defTabSz="914400"/>
            <a:r>
              <a:rPr lang="en-US" sz="2000" dirty="0">
                <a:solidFill>
                  <a:srgbClr val="404040"/>
                </a:solidFill>
                <a:latin typeface="Times New Roman" pitchFamily="18" charset="0"/>
                <a:ea typeface="ＭＳ Ｐゴシック" charset="-128"/>
                <a:cs typeface="Times New Roman" pitchFamily="18" charset="0"/>
              </a:rPr>
              <a:t>	Electronics time resolution (ETR) is the time jitter for two signals applied as </a:t>
            </a:r>
            <a:r>
              <a:rPr lang="en-US" sz="2000" dirty="0">
                <a:solidFill>
                  <a:srgbClr val="FF0000"/>
                </a:solidFill>
                <a:latin typeface="Times New Roman" pitchFamily="18" charset="0"/>
                <a:ea typeface="ＭＳ Ｐゴシック" charset="-128"/>
                <a:cs typeface="Times New Roman" pitchFamily="18" charset="0"/>
              </a:rPr>
              <a:t>“start” and “stop” (from the same source) </a:t>
            </a:r>
            <a:r>
              <a:rPr lang="en-US" sz="2000" dirty="0">
                <a:solidFill>
                  <a:srgbClr val="404040"/>
                </a:solidFill>
                <a:latin typeface="Times New Roman" pitchFamily="18" charset="0"/>
                <a:ea typeface="ＭＳ Ｐゴシック" charset="-128"/>
                <a:cs typeface="Times New Roman" pitchFamily="18" charset="0"/>
              </a:rPr>
              <a:t>to electronics, measuring the time jitter of the time interval between them. The “electronic” time resolution should be much smaller </a:t>
            </a:r>
          </a:p>
          <a:p>
            <a:pPr defTabSz="914400"/>
            <a:r>
              <a:rPr lang="en-US" sz="2000" dirty="0">
                <a:solidFill>
                  <a:srgbClr val="404040"/>
                </a:solidFill>
                <a:latin typeface="Times New Roman" pitchFamily="18" charset="0"/>
                <a:ea typeface="ＭＳ Ｐゴシック" charset="-128"/>
                <a:cs typeface="Times New Roman" pitchFamily="18" charset="0"/>
              </a:rPr>
              <a:t>that time jitter of used detectors, </a:t>
            </a:r>
            <a:r>
              <a:rPr lang="en-US" sz="2000" dirty="0">
                <a:solidFill>
                  <a:srgbClr val="FF0000"/>
                </a:solidFill>
                <a:latin typeface="Times New Roman" pitchFamily="18" charset="0"/>
                <a:ea typeface="ＭＳ Ｐゴシック" charset="-128"/>
                <a:cs typeface="Times New Roman" pitchFamily="18" charset="0"/>
              </a:rPr>
              <a:t>~2.5 </a:t>
            </a:r>
            <a:r>
              <a:rPr lang="en-US" sz="2000" dirty="0" err="1">
                <a:solidFill>
                  <a:srgbClr val="FF0000"/>
                </a:solidFill>
                <a:latin typeface="Times New Roman" pitchFamily="18" charset="0"/>
                <a:ea typeface="ＭＳ Ｐゴシック" charset="-128"/>
                <a:cs typeface="Times New Roman" pitchFamily="18" charset="0"/>
              </a:rPr>
              <a:t>ps</a:t>
            </a:r>
            <a:r>
              <a:rPr lang="en-US" sz="2000" dirty="0">
                <a:solidFill>
                  <a:srgbClr val="FF0000"/>
                </a:solidFill>
                <a:latin typeface="Times New Roman" pitchFamily="18" charset="0"/>
                <a:ea typeface="ＭＳ Ｐゴシック" charset="-128"/>
                <a:cs typeface="Times New Roman" pitchFamily="18" charset="0"/>
              </a:rPr>
              <a:t> currently. </a:t>
            </a:r>
          </a:p>
          <a:p>
            <a:pPr defTabSz="914400"/>
            <a:r>
              <a:rPr lang="en-US" sz="2000" dirty="0">
                <a:solidFill>
                  <a:srgbClr val="404040"/>
                </a:solidFill>
                <a:latin typeface="Times New Roman" pitchFamily="18" charset="0"/>
                <a:ea typeface="ＭＳ Ｐゴシック" charset="-128"/>
                <a:cs typeface="Times New Roman" pitchFamily="18" charset="0"/>
              </a:rPr>
              <a:t>	We use </a:t>
            </a:r>
            <a:r>
              <a:rPr lang="en-US" sz="2000" dirty="0" err="1">
                <a:solidFill>
                  <a:srgbClr val="404040"/>
                </a:solidFill>
                <a:latin typeface="Times New Roman" pitchFamily="18" charset="0"/>
                <a:ea typeface="ＭＳ Ｐゴシック" charset="-128"/>
                <a:cs typeface="Times New Roman" pitchFamily="18" charset="0"/>
              </a:rPr>
              <a:t>Pilas</a:t>
            </a:r>
            <a:r>
              <a:rPr lang="en-US" sz="2000" dirty="0">
                <a:solidFill>
                  <a:srgbClr val="404040"/>
                </a:solidFill>
                <a:latin typeface="Times New Roman" pitchFamily="18" charset="0"/>
                <a:ea typeface="ＭＳ Ｐゴシック" charset="-128"/>
                <a:cs typeface="Times New Roman" pitchFamily="18" charset="0"/>
              </a:rPr>
              <a:t> laser as light source (17 </a:t>
            </a:r>
            <a:r>
              <a:rPr lang="en-US" sz="2000" dirty="0" err="1">
                <a:solidFill>
                  <a:srgbClr val="404040"/>
                </a:solidFill>
                <a:latin typeface="Times New Roman" pitchFamily="18" charset="0"/>
                <a:ea typeface="ＭＳ Ｐゴシック" charset="-128"/>
                <a:cs typeface="Times New Roman" pitchFamily="18" charset="0"/>
              </a:rPr>
              <a:t>ps</a:t>
            </a:r>
            <a:r>
              <a:rPr lang="en-US" sz="2000" dirty="0">
                <a:solidFill>
                  <a:srgbClr val="404040"/>
                </a:solidFill>
                <a:latin typeface="Times New Roman" pitchFamily="18" charset="0"/>
                <a:ea typeface="ＭＳ Ｐゴシック" charset="-128"/>
                <a:cs typeface="Times New Roman" pitchFamily="18" charset="0"/>
              </a:rPr>
              <a:t>, sigma, light pulse) with 405 nm </a:t>
            </a:r>
          </a:p>
          <a:p>
            <a:pPr defTabSz="914400"/>
            <a:r>
              <a:rPr lang="en-US" sz="2000" dirty="0">
                <a:solidFill>
                  <a:srgbClr val="404040"/>
                </a:solidFill>
                <a:latin typeface="Times New Roman" pitchFamily="18" charset="0"/>
                <a:ea typeface="ＭＳ Ｐゴシック" charset="-128"/>
                <a:cs typeface="Times New Roman" pitchFamily="18" charset="0"/>
              </a:rPr>
              <a:t>(blue) and 635 nm (red) light in our </a:t>
            </a:r>
            <a:r>
              <a:rPr lang="en-US" sz="2000" dirty="0" err="1">
                <a:solidFill>
                  <a:srgbClr val="404040"/>
                </a:solidFill>
                <a:latin typeface="Times New Roman" pitchFamily="18" charset="0"/>
                <a:ea typeface="ＭＳ Ｐゴシック" charset="-128"/>
                <a:cs typeface="Times New Roman" pitchFamily="18" charset="0"/>
              </a:rPr>
              <a:t>potodethectors</a:t>
            </a:r>
            <a:r>
              <a:rPr lang="en-US" sz="2000" dirty="0">
                <a:solidFill>
                  <a:srgbClr val="404040"/>
                </a:solidFill>
                <a:latin typeface="Times New Roman" pitchFamily="18" charset="0"/>
                <a:ea typeface="ＭＳ Ｐゴシック" charset="-128"/>
                <a:cs typeface="Times New Roman" pitchFamily="18" charset="0"/>
              </a:rPr>
              <a:t>  bench test. </a:t>
            </a:r>
            <a:r>
              <a:rPr lang="en-US" sz="2000" dirty="0" err="1">
                <a:solidFill>
                  <a:srgbClr val="404040"/>
                </a:solidFill>
                <a:latin typeface="Times New Roman" pitchFamily="18" charset="0"/>
                <a:ea typeface="ＭＳ Ｐゴシック" charset="-128"/>
                <a:cs typeface="Times New Roman" pitchFamily="18" charset="0"/>
              </a:rPr>
              <a:t>Fermilab</a:t>
            </a:r>
            <a:r>
              <a:rPr lang="en-US" sz="2000" dirty="0">
                <a:solidFill>
                  <a:srgbClr val="404040"/>
                </a:solidFill>
                <a:latin typeface="Times New Roman" pitchFamily="18" charset="0"/>
                <a:ea typeface="ＭＳ Ｐゴシック" charset="-128"/>
                <a:cs typeface="Times New Roman" pitchFamily="18" charset="0"/>
              </a:rPr>
              <a:t> test beam Facility (FTBF) successfully used ~10 years for test of the detectors timing.</a:t>
            </a:r>
          </a:p>
          <a:p>
            <a:r>
              <a:rPr lang="en-US" sz="2000" dirty="0">
                <a:solidFill>
                  <a:srgbClr val="FF0000"/>
                </a:solidFill>
                <a:latin typeface="Times New Roman" panose="02020603050405020304" pitchFamily="18" charset="0"/>
              </a:rPr>
              <a:t>Continue improve FTBF TOF with thin “start” counter.</a:t>
            </a:r>
          </a:p>
          <a:p>
            <a:r>
              <a:rPr lang="en-US" sz="2000" dirty="0">
                <a:latin typeface="Times New Roman" panose="02020603050405020304" pitchFamily="18" charset="0"/>
              </a:rPr>
              <a:t>	We continue transfer our TOF experience to some FNAL projects, to different Universities, etc. The best TOF TR obtained with MCP-PMT is ~10 </a:t>
            </a:r>
            <a:r>
              <a:rPr lang="en-US" sz="2000" dirty="0" err="1">
                <a:latin typeface="Times New Roman" panose="02020603050405020304" pitchFamily="18" charset="0"/>
              </a:rPr>
              <a:t>ps</a:t>
            </a:r>
            <a:r>
              <a:rPr lang="en-US" sz="2000" dirty="0">
                <a:latin typeface="Times New Roman" panose="02020603050405020304" pitchFamily="18" charset="0"/>
              </a:rPr>
              <a:t> in beam line </a:t>
            </a:r>
          </a:p>
          <a:p>
            <a:r>
              <a:rPr lang="en-US" sz="2000" dirty="0">
                <a:latin typeface="Times New Roman" panose="02020603050405020304" pitchFamily="18" charset="0"/>
              </a:rPr>
              <a:t>and ~14.3 </a:t>
            </a:r>
            <a:r>
              <a:rPr lang="en-US" sz="2000" dirty="0" err="1">
                <a:latin typeface="Times New Roman" panose="02020603050405020304" pitchFamily="18" charset="0"/>
              </a:rPr>
              <a:t>ps</a:t>
            </a:r>
            <a:r>
              <a:rPr lang="en-US" sz="2000" dirty="0">
                <a:latin typeface="Times New Roman" panose="02020603050405020304" pitchFamily="18" charset="0"/>
              </a:rPr>
              <a:t> with </a:t>
            </a:r>
            <a:r>
              <a:rPr lang="en-US" sz="2000" dirty="0" err="1">
                <a:latin typeface="Times New Roman" panose="02020603050405020304" pitchFamily="18" charset="0"/>
              </a:rPr>
              <a:t>SiPMs</a:t>
            </a:r>
            <a:r>
              <a:rPr lang="en-US" sz="2000" dirty="0">
                <a:latin typeface="Times New Roman" panose="02020603050405020304" pitchFamily="18" charset="0"/>
              </a:rPr>
              <a:t>. About 7 </a:t>
            </a:r>
            <a:r>
              <a:rPr lang="en-US" sz="2000" dirty="0" err="1">
                <a:latin typeface="Times New Roman" panose="02020603050405020304" pitchFamily="18" charset="0"/>
              </a:rPr>
              <a:t>ps</a:t>
            </a:r>
            <a:r>
              <a:rPr lang="en-US" sz="2000" dirty="0">
                <a:latin typeface="Times New Roman" panose="02020603050405020304" pitchFamily="18" charset="0"/>
              </a:rPr>
              <a:t> time resolution along Strip Line </a:t>
            </a:r>
            <a:r>
              <a:rPr lang="en-US" sz="2000" dirty="0">
                <a:solidFill>
                  <a:srgbClr val="FF0000"/>
                </a:solidFill>
                <a:latin typeface="Times New Roman" panose="02020603050405020304" pitchFamily="18" charset="0"/>
              </a:rPr>
              <a:t>(S. Los design), </a:t>
            </a:r>
            <a:r>
              <a:rPr lang="en-US" sz="2000" dirty="0">
                <a:latin typeface="Times New Roman" panose="02020603050405020304" pitchFamily="18" charset="0"/>
              </a:rPr>
              <a:t>obtained at FTBF (~2.5 </a:t>
            </a:r>
            <a:r>
              <a:rPr lang="en-US" sz="2000" dirty="0" err="1">
                <a:latin typeface="Times New Roman" panose="02020603050405020304" pitchFamily="18" charset="0"/>
              </a:rPr>
              <a:t>ps</a:t>
            </a:r>
            <a:r>
              <a:rPr lang="en-US" sz="2000" dirty="0">
                <a:latin typeface="Times New Roman" panose="02020603050405020304" pitchFamily="18" charset="0"/>
              </a:rPr>
              <a:t>, ETR). Few algorithms to get best signal’s timing (“time stamps”) tested. Leading edge, CF. </a:t>
            </a:r>
          </a:p>
          <a:p>
            <a:r>
              <a:rPr lang="en-US" sz="2000" dirty="0">
                <a:latin typeface="Times New Roman" panose="02020603050405020304" pitchFamily="18" charset="0"/>
              </a:rPr>
              <a:t>	Our results for PET-TOF ~77 </a:t>
            </a:r>
            <a:r>
              <a:rPr lang="en-US" sz="2000" dirty="0" err="1">
                <a:latin typeface="Times New Roman" panose="02020603050405020304" pitchFamily="18" charset="0"/>
              </a:rPr>
              <a:t>ps</a:t>
            </a:r>
            <a:r>
              <a:rPr lang="en-US" sz="2000" dirty="0">
                <a:latin typeface="Times New Roman" panose="02020603050405020304" pitchFamily="18" charset="0"/>
              </a:rPr>
              <a:t> TR and 10% of PH (with MPPCs and 3x3x15 </a:t>
            </a:r>
          </a:p>
          <a:p>
            <a:r>
              <a:rPr lang="en-US" sz="2000" dirty="0">
                <a:latin typeface="Times New Roman" panose="02020603050405020304" pitchFamily="18" charset="0"/>
              </a:rPr>
              <a:t>mm3 LYSO crystals) resolution are among the best. So far the project is “frozen”. </a:t>
            </a:r>
          </a:p>
          <a:p>
            <a:r>
              <a:rPr lang="en-US" sz="2000" dirty="0">
                <a:latin typeface="Times New Roman" panose="02020603050405020304" pitchFamily="18" charset="0"/>
              </a:rPr>
              <a:t>	Setup for new </a:t>
            </a:r>
            <a:r>
              <a:rPr lang="en-US" sz="2000" dirty="0" err="1">
                <a:latin typeface="Times New Roman" panose="02020603050405020304" pitchFamily="18" charset="0"/>
              </a:rPr>
              <a:t>SiPms</a:t>
            </a:r>
            <a:r>
              <a:rPr lang="en-US" sz="2000" dirty="0">
                <a:latin typeface="Times New Roman" panose="02020603050405020304" pitchFamily="18" charset="0"/>
              </a:rPr>
              <a:t> study arranged at </a:t>
            </a:r>
            <a:r>
              <a:rPr lang="en-US" sz="2000" dirty="0" err="1">
                <a:latin typeface="Times New Roman" panose="02020603050405020304" pitchFamily="18" charset="0"/>
              </a:rPr>
              <a:t>SiDet</a:t>
            </a:r>
            <a:r>
              <a:rPr lang="en-US" sz="2000" dirty="0">
                <a:latin typeface="Times New Roman" panose="02020603050405020304" pitchFamily="18" charset="0"/>
              </a:rPr>
              <a:t>, with Wiener USB CAMAC. We have studied timing properties of several </a:t>
            </a:r>
            <a:r>
              <a:rPr lang="en-US" sz="2000" dirty="0" err="1">
                <a:latin typeface="Times New Roman" panose="02020603050405020304" pitchFamily="18" charset="0"/>
              </a:rPr>
              <a:t>SiPms</a:t>
            </a:r>
            <a:r>
              <a:rPr lang="en-US" sz="2000" dirty="0">
                <a:latin typeface="Times New Roman" panose="02020603050405020304" pitchFamily="18" charset="0"/>
              </a:rPr>
              <a:t> producers (STM, MPPC, IRST, FBK, </a:t>
            </a:r>
            <a:r>
              <a:rPr lang="en-US" sz="2000" dirty="0" err="1">
                <a:latin typeface="Times New Roman" panose="02020603050405020304" pitchFamily="18" charset="0"/>
              </a:rPr>
              <a:t>SensL</a:t>
            </a:r>
            <a:r>
              <a:rPr lang="en-US" sz="2000" dirty="0">
                <a:latin typeface="Times New Roman" panose="02020603050405020304" pitchFamily="18" charset="0"/>
              </a:rPr>
              <a:t>, </a:t>
            </a:r>
            <a:r>
              <a:rPr lang="en-US" sz="2000" dirty="0" err="1">
                <a:latin typeface="Times New Roman" panose="02020603050405020304" pitchFamily="18" charset="0"/>
              </a:rPr>
              <a:t>Kotura</a:t>
            </a:r>
            <a:r>
              <a:rPr lang="en-US" sz="2000" dirty="0">
                <a:latin typeface="Times New Roman" panose="02020603050405020304" pitchFamily="18" charset="0"/>
              </a:rPr>
              <a:t>, </a:t>
            </a:r>
            <a:r>
              <a:rPr lang="en-US" sz="2000" dirty="0" err="1">
                <a:latin typeface="Times New Roman" panose="02020603050405020304" pitchFamily="18" charset="0"/>
              </a:rPr>
              <a:t>MePhy</a:t>
            </a:r>
            <a:r>
              <a:rPr lang="en-US" sz="2000" dirty="0">
                <a:latin typeface="Times New Roman" panose="02020603050405020304" pitchFamily="18" charset="0"/>
              </a:rPr>
              <a:t>, CPTA, etc.). The maximum transverse size of the </a:t>
            </a:r>
            <a:r>
              <a:rPr lang="en-US" sz="2000" dirty="0" err="1">
                <a:latin typeface="Times New Roman" panose="02020603050405020304" pitchFamily="18" charset="0"/>
              </a:rPr>
              <a:t>SiPMs</a:t>
            </a:r>
            <a:r>
              <a:rPr lang="en-US" sz="2000" dirty="0">
                <a:latin typeface="Times New Roman" panose="02020603050405020304" pitchFamily="18" charset="0"/>
              </a:rPr>
              <a:t> tested so far is 12x12mm2 (4x4matrix). Single </a:t>
            </a:r>
            <a:r>
              <a:rPr lang="en-US" sz="2000" dirty="0" err="1">
                <a:latin typeface="Times New Roman" panose="02020603050405020304" pitchFamily="18" charset="0"/>
              </a:rPr>
              <a:t>SiPm</a:t>
            </a:r>
            <a:r>
              <a:rPr lang="en-US" sz="2000" dirty="0">
                <a:latin typeface="Times New Roman" panose="02020603050405020304" pitchFamily="18" charset="0"/>
              </a:rPr>
              <a:t> tested is 5x5 mm2. </a:t>
            </a:r>
          </a:p>
        </p:txBody>
      </p:sp>
      <p:sp>
        <p:nvSpPr>
          <p:cNvPr id="5" name="TextBox 4"/>
          <p:cNvSpPr txBox="1"/>
          <p:nvPr/>
        </p:nvSpPr>
        <p:spPr>
          <a:xfrm>
            <a:off x="3373633" y="-79305"/>
            <a:ext cx="586946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Continue</a:t>
            </a:r>
          </a:p>
        </p:txBody>
      </p:sp>
    </p:spTree>
    <p:extLst>
      <p:ext uri="{BB962C8B-B14F-4D97-AF65-F5344CB8AC3E}">
        <p14:creationId xmlns:p14="http://schemas.microsoft.com/office/powerpoint/2010/main" val="2409167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6767"/>
          </a:xfrm>
        </p:spPr>
        <p:txBody>
          <a:bodyPr/>
          <a:lstStyle/>
          <a:p>
            <a:r>
              <a:rPr lang="en-US" dirty="0">
                <a:latin typeface="Times New Roman" panose="02020603050405020304" pitchFamily="18" charset="0"/>
                <a:cs typeface="Times New Roman" panose="02020603050405020304" pitchFamily="18" charset="0"/>
              </a:rPr>
              <a:t>APPENDIX</a:t>
            </a:r>
          </a:p>
        </p:txBody>
      </p:sp>
      <p:sp>
        <p:nvSpPr>
          <p:cNvPr id="3" name="Content Placeholder 2"/>
          <p:cNvSpPr>
            <a:spLocks noGrp="1"/>
          </p:cNvSpPr>
          <p:nvPr>
            <p:ph idx="1"/>
          </p:nvPr>
        </p:nvSpPr>
        <p:spPr>
          <a:xfrm>
            <a:off x="14469" y="932493"/>
            <a:ext cx="9129531" cy="6790480"/>
          </a:xfrm>
        </p:spPr>
        <p:txBody>
          <a:bodyPr/>
          <a:lstStyle/>
          <a:p>
            <a:pPr marL="0" indent="0">
              <a:buNone/>
            </a:pPr>
            <a:r>
              <a:rPr lang="en-US" sz="2800" dirty="0"/>
              <a:t>   </a:t>
            </a:r>
            <a:r>
              <a:rPr lang="en-US" sz="2800" dirty="0">
                <a:latin typeface="Times New Roman" panose="02020603050405020304" pitchFamily="18" charset="0"/>
                <a:cs typeface="Times New Roman" panose="02020603050405020304" pitchFamily="18" charset="0"/>
              </a:rPr>
              <a:t>Continue work on electronic time resolution (ETR). Currently ETR with DRS </a:t>
            </a:r>
            <a:r>
              <a:rPr lang="en-US" sz="2800" dirty="0">
                <a:solidFill>
                  <a:srgbClr val="FF0000"/>
                </a:solidFill>
                <a:latin typeface="Times New Roman" panose="02020603050405020304" pitchFamily="18" charset="0"/>
                <a:cs typeface="Times New Roman" panose="02020603050405020304" pitchFamily="18" charset="0"/>
              </a:rPr>
              <a:t>~2.5ps. Stephan </a:t>
            </a:r>
            <a:r>
              <a:rPr lang="en-US" sz="2800" dirty="0" err="1">
                <a:solidFill>
                  <a:srgbClr val="FF0000"/>
                </a:solidFill>
                <a:latin typeface="Times New Roman" panose="02020603050405020304" pitchFamily="18" charset="0"/>
                <a:cs typeface="Times New Roman" panose="02020603050405020304" pitchFamily="18" charset="0"/>
              </a:rPr>
              <a:t>Ritt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obtained </a:t>
            </a:r>
            <a:r>
              <a:rPr lang="en-US" sz="2800" dirty="0">
                <a:solidFill>
                  <a:srgbClr val="FF0000"/>
                </a:solidFill>
                <a:latin typeface="Times New Roman" panose="02020603050405020304" pitchFamily="18" charset="0"/>
                <a:cs typeface="Times New Roman" panose="02020603050405020304" pitchFamily="18" charset="0"/>
              </a:rPr>
              <a:t>1ps</a:t>
            </a:r>
            <a:r>
              <a:rPr lang="en-US" sz="2800" dirty="0">
                <a:latin typeface="Times New Roman" panose="02020603050405020304" pitchFamily="18" charset="0"/>
                <a:cs typeface="Times New Roman" panose="02020603050405020304" pitchFamily="18" charset="0"/>
              </a:rPr>
              <a:t> with improved DRS version</a:t>
            </a:r>
            <a:r>
              <a:rPr lang="en-US" sz="2800" dirty="0">
                <a:solidFill>
                  <a:srgbClr val="FF0000"/>
                </a:solidFill>
                <a:latin typeface="Times New Roman" panose="02020603050405020304" pitchFamily="18" charset="0"/>
                <a:cs typeface="Times New Roman" panose="02020603050405020304" pitchFamily="18" charset="0"/>
              </a:rPr>
              <a:t>.</a:t>
            </a:r>
          </a:p>
          <a:p>
            <a:pPr marL="0" indent="0">
              <a:buNone/>
            </a:pPr>
            <a:endParaRPr lang="en-US" sz="2800" dirty="0">
              <a:solidFill>
                <a:srgbClr val="FF0000"/>
              </a:solidFill>
            </a:endParaRPr>
          </a:p>
          <a:p>
            <a:pPr marL="0" indent="0">
              <a:buNone/>
            </a:pPr>
            <a:endParaRPr lang="en-US" sz="2800" dirty="0">
              <a:solidFill>
                <a:srgbClr val="FF0000"/>
              </a:solidFill>
            </a:endParaRPr>
          </a:p>
          <a:p>
            <a:pPr marL="0" indent="0">
              <a:buNone/>
            </a:pPr>
            <a:r>
              <a:rPr lang="en-US" sz="2800" dirty="0">
                <a:solidFill>
                  <a:srgbClr val="FF0000"/>
                </a:solidFill>
              </a:rPr>
              <a:t>  </a:t>
            </a:r>
          </a:p>
        </p:txBody>
      </p:sp>
      <p:sp>
        <p:nvSpPr>
          <p:cNvPr id="4" name="Date Placeholder 3"/>
          <p:cNvSpPr>
            <a:spLocks noGrp="1"/>
          </p:cNvSpPr>
          <p:nvPr>
            <p:ph type="dt" sz="half" idx="10"/>
          </p:nvPr>
        </p:nvSpPr>
        <p:spPr>
          <a:xfrm>
            <a:off x="0" y="6560475"/>
            <a:ext cx="8987742" cy="274376"/>
          </a:xfrm>
        </p:spPr>
        <p:txBody>
          <a:bodyPr/>
          <a:lstStyle/>
          <a:p>
            <a:pPr>
              <a:defRPr/>
            </a:pPr>
            <a:r>
              <a:rPr lang="en-US" dirty="0">
                <a:solidFill>
                  <a:srgbClr val="0070C0"/>
                </a:solidFill>
              </a:rPr>
              <a:t>16      Anatoly Ronzhin, </a:t>
            </a:r>
            <a:r>
              <a:rPr lang="en-US" dirty="0" err="1">
                <a:solidFill>
                  <a:srgbClr val="0070C0"/>
                </a:solidFill>
              </a:rPr>
              <a:t>Fermilab</a:t>
            </a:r>
            <a:r>
              <a:rPr lang="en-US" dirty="0">
                <a:solidFill>
                  <a:srgbClr val="0070C0"/>
                </a:solidFill>
              </a:rPr>
              <a:t>, DPF, Fast timing detectors,  July 31, 2017 </a:t>
            </a:r>
            <a:endParaRPr lang="en-US" dirty="0"/>
          </a:p>
          <a:p>
            <a:pPr>
              <a:defRPr/>
            </a:pPr>
            <a:endParaRPr lang="en-US" dirty="0">
              <a:solidFill>
                <a:srgbClr val="000000"/>
              </a:solidFill>
            </a:endParaRPr>
          </a:p>
        </p:txBody>
      </p:sp>
      <p:sp>
        <p:nvSpPr>
          <p:cNvPr id="5" name="Rectangle 4"/>
          <p:cNvSpPr/>
          <p:nvPr/>
        </p:nvSpPr>
        <p:spPr>
          <a:xfrm>
            <a:off x="185196" y="2488646"/>
            <a:ext cx="8802546" cy="954107"/>
          </a:xfrm>
          <a:prstGeom prst="rect">
            <a:avLst/>
          </a:prstGeom>
        </p:spPr>
        <p:txBody>
          <a:bodyPr wrap="square">
            <a:spAutoFit/>
          </a:bodyPr>
          <a:lstStyle/>
          <a:p>
            <a:endParaRPr lang="en-US" sz="2800" dirty="0">
              <a:solidFill>
                <a:srgbClr val="000000"/>
              </a:solidFill>
              <a:latin typeface="Arial" panose="020B0604020202020204" pitchFamily="34" charset="0"/>
            </a:endParaRPr>
          </a:p>
          <a:p>
            <a:endParaRPr lang="en-US" sz="2800" dirty="0">
              <a:latin typeface="Arial" panose="020B0604020202020204" pitchFamily="34" charset="0"/>
            </a:endParaRPr>
          </a:p>
        </p:txBody>
      </p:sp>
      <p:sp>
        <p:nvSpPr>
          <p:cNvPr id="6" name="Rectangle 5"/>
          <p:cNvSpPr/>
          <p:nvPr/>
        </p:nvSpPr>
        <p:spPr>
          <a:xfrm>
            <a:off x="583818" y="2527240"/>
            <a:ext cx="8730909" cy="3600986"/>
          </a:xfrm>
          <a:prstGeom prst="rect">
            <a:avLst/>
          </a:prstGeom>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Current FNAL fast timing activity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Test of optical coupling of photodetectors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Testing timing of fast crystals and scintillators</a:t>
            </a:r>
          </a:p>
          <a:p>
            <a:r>
              <a:rPr lang="en-US" sz="2800" dirty="0">
                <a:latin typeface="Times New Roman" panose="02020603050405020304" pitchFamily="18" charset="0"/>
                <a:cs typeface="Times New Roman" panose="02020603050405020304" pitchFamily="18" charset="0"/>
              </a:rPr>
              <a:t>•    Tomography</a:t>
            </a:r>
          </a:p>
          <a:p>
            <a:r>
              <a:rPr lang="en-US" sz="2800" dirty="0">
                <a:latin typeface="Times New Roman" panose="02020603050405020304" pitchFamily="18" charset="0"/>
                <a:cs typeface="Times New Roman" panose="02020603050405020304" pitchFamily="18" charset="0"/>
              </a:rPr>
              <a:t>•    Secondary emission calorimetry, SEC</a:t>
            </a:r>
          </a:p>
          <a:p>
            <a:r>
              <a:rPr lang="en-US" sz="2800" dirty="0">
                <a:latin typeface="Times New Roman" panose="02020603050405020304" pitchFamily="18" charset="0"/>
                <a:cs typeface="Times New Roman" panose="02020603050405020304" pitchFamily="18" charset="0"/>
              </a:rPr>
              <a:t>•    ANL LPPD help</a:t>
            </a:r>
          </a:p>
          <a:p>
            <a:r>
              <a:rPr lang="en-US" sz="2800" dirty="0">
                <a:latin typeface="Times New Roman" panose="02020603050405020304" pitchFamily="18" charset="0"/>
                <a:cs typeface="Times New Roman" panose="02020603050405020304" pitchFamily="18" charset="0"/>
              </a:rPr>
              <a:t>•    Study of strip line (SL) readout. (Sergey Los)</a:t>
            </a:r>
          </a:p>
          <a:p>
            <a:r>
              <a:rPr lang="en-US" sz="2800" dirty="0">
                <a:latin typeface="Times New Roman" panose="02020603050405020304" pitchFamily="18" charset="0"/>
                <a:cs typeface="Times New Roman" panose="02020603050405020304" pitchFamily="18" charset="0"/>
              </a:rPr>
              <a:t>•    Support of different “fast timing” efforts. </a:t>
            </a:r>
          </a:p>
        </p:txBody>
      </p:sp>
    </p:spTree>
    <p:extLst>
      <p:ext uri="{BB962C8B-B14F-4D97-AF65-F5344CB8AC3E}">
        <p14:creationId xmlns:p14="http://schemas.microsoft.com/office/powerpoint/2010/main" val="3759141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259" y="6597570"/>
            <a:ext cx="5256591" cy="260430"/>
          </a:xfrm>
        </p:spPr>
        <p:txBody>
          <a:bodyPr/>
          <a:lstStyle/>
          <a:p>
            <a:pPr>
              <a:defRPr/>
            </a:pPr>
            <a:r>
              <a:rPr lang="en-US" dirty="0">
                <a:solidFill>
                  <a:srgbClr val="0070C0"/>
                </a:solidFill>
              </a:rPr>
              <a:t>17    Anatoly Ronzhin, </a:t>
            </a:r>
            <a:r>
              <a:rPr lang="en-US" dirty="0" err="1">
                <a:solidFill>
                  <a:srgbClr val="0070C0"/>
                </a:solidFill>
              </a:rPr>
              <a:t>Fermilab</a:t>
            </a:r>
            <a:r>
              <a:rPr lang="en-US" dirty="0">
                <a:solidFill>
                  <a:srgbClr val="0070C0"/>
                </a:solidFill>
              </a:rPr>
              <a:t>, DPF, Fast timing detectors,  July 31, 2017 </a:t>
            </a:r>
            <a:endParaRPr lang="en-US" dirty="0"/>
          </a:p>
          <a:p>
            <a:pPr>
              <a:defRPr/>
            </a:pPr>
            <a:endParaRPr lang="en-US" dirty="0">
              <a:solidFill>
                <a:srgbClr val="000000"/>
              </a:solidFill>
            </a:endParaRPr>
          </a:p>
        </p:txBody>
      </p:sp>
      <p:sp>
        <p:nvSpPr>
          <p:cNvPr id="5" name="Rectangle 4"/>
          <p:cNvSpPr/>
          <p:nvPr/>
        </p:nvSpPr>
        <p:spPr>
          <a:xfrm>
            <a:off x="-13259" y="-93638"/>
            <a:ext cx="9060024" cy="923330"/>
          </a:xfrm>
          <a:prstGeom prst="rect">
            <a:avLst/>
          </a:prstGeom>
        </p:spPr>
        <p:txBody>
          <a:bodyPr wrap="square">
            <a:spAutoFit/>
          </a:bodyPr>
          <a:lstStyle/>
          <a:p>
            <a:r>
              <a:rPr lang="en-US" sz="1800" dirty="0">
                <a:solidFill>
                  <a:srgbClr val="FF0000"/>
                </a:solidFill>
                <a:latin typeface="Times New Roman" panose="02020603050405020304" pitchFamily="18" charset="0"/>
                <a:cs typeface="Times New Roman" panose="02020603050405020304" pitchFamily="18" charset="0"/>
              </a:rPr>
              <a:t>Electronics TR (ETR), noise, cables length influence, bench and beam ETR time difference. When working with less of 10 </a:t>
            </a:r>
            <a:r>
              <a:rPr lang="en-US" sz="1800" dirty="0" err="1">
                <a:solidFill>
                  <a:srgbClr val="FF0000"/>
                </a:solidFill>
                <a:latin typeface="Times New Roman" panose="02020603050405020304" pitchFamily="18" charset="0"/>
                <a:cs typeface="Times New Roman" panose="02020603050405020304" pitchFamily="18" charset="0"/>
              </a:rPr>
              <a:t>ps</a:t>
            </a:r>
            <a:r>
              <a:rPr lang="en-US" sz="1800" dirty="0">
                <a:solidFill>
                  <a:srgbClr val="FF0000"/>
                </a:solidFill>
                <a:latin typeface="Times New Roman" panose="02020603050405020304" pitchFamily="18" charset="0"/>
                <a:cs typeface="Times New Roman" panose="02020603050405020304" pitchFamily="18" charset="0"/>
              </a:rPr>
              <a:t> TR detectors the ETR is does matter, even SMA cables length, change of temperature </a:t>
            </a:r>
            <a:r>
              <a:rPr lang="en-US" sz="1800" dirty="0" err="1">
                <a:solidFill>
                  <a:srgbClr val="FF0000"/>
                </a:solidFill>
                <a:latin typeface="Times New Roman" panose="02020603050405020304" pitchFamily="18" charset="0"/>
                <a:cs typeface="Times New Roman" panose="02020603050405020304" pitchFamily="18" charset="0"/>
              </a:rPr>
              <a:t>etc</a:t>
            </a:r>
            <a:r>
              <a:rPr lang="en-US" sz="1800" dirty="0">
                <a:solidFill>
                  <a:srgbClr val="FF0000"/>
                </a:solidFill>
                <a:latin typeface="Times New Roman" panose="02020603050405020304" pitchFamily="18" charset="0"/>
                <a:cs typeface="Times New Roman" panose="02020603050405020304" pitchFamily="18" charset="0"/>
              </a:rPr>
              <a:t>…Our target to get ~1ps ETR. We have ~2.5 </a:t>
            </a:r>
            <a:r>
              <a:rPr lang="en-US" sz="1800" dirty="0" err="1">
                <a:solidFill>
                  <a:srgbClr val="FF0000"/>
                </a:solidFill>
                <a:latin typeface="Times New Roman" panose="02020603050405020304" pitchFamily="18" charset="0"/>
                <a:cs typeface="Times New Roman" panose="02020603050405020304" pitchFamily="18" charset="0"/>
              </a:rPr>
              <a:t>ps</a:t>
            </a:r>
            <a:r>
              <a:rPr lang="en-US" sz="1800" dirty="0">
                <a:solidFill>
                  <a:srgbClr val="FF0000"/>
                </a:solidFill>
                <a:latin typeface="Times New Roman" panose="02020603050405020304" pitchFamily="18" charset="0"/>
                <a:cs typeface="Times New Roman" panose="02020603050405020304" pitchFamily="18" charset="0"/>
              </a:rPr>
              <a:t> so far with DRS4</a:t>
            </a:r>
          </a:p>
        </p:txBody>
      </p:sp>
      <p:sp>
        <p:nvSpPr>
          <p:cNvPr id="6" name="Footer Placeholder 4"/>
          <p:cNvSpPr txBox="1">
            <a:spLocks/>
          </p:cNvSpPr>
          <p:nvPr/>
        </p:nvSpPr>
        <p:spPr>
          <a:xfrm>
            <a:off x="1" y="6687538"/>
            <a:ext cx="5373688" cy="138734"/>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a:defRPr/>
            </a:pPr>
            <a:endParaRPr lang="en-US" b="1" dirty="0"/>
          </a:p>
        </p:txBody>
      </p:sp>
      <p:pic>
        <p:nvPicPr>
          <p:cNvPr id="3" name="Picture 2"/>
          <p:cNvPicPr>
            <a:picLocks noChangeAspect="1"/>
          </p:cNvPicPr>
          <p:nvPr/>
        </p:nvPicPr>
        <p:blipFill>
          <a:blip r:embed="rId3"/>
          <a:stretch>
            <a:fillRect/>
          </a:stretch>
        </p:blipFill>
        <p:spPr>
          <a:xfrm>
            <a:off x="6473902" y="1028149"/>
            <a:ext cx="2602664" cy="2269359"/>
          </a:xfrm>
          <a:prstGeom prst="rect">
            <a:avLst/>
          </a:prstGeom>
        </p:spPr>
      </p:pic>
      <p:pic>
        <p:nvPicPr>
          <p:cNvPr id="7" name="Picture 6"/>
          <p:cNvPicPr>
            <a:picLocks noChangeAspect="1"/>
          </p:cNvPicPr>
          <p:nvPr/>
        </p:nvPicPr>
        <p:blipFill>
          <a:blip r:embed="rId4"/>
          <a:stretch>
            <a:fillRect/>
          </a:stretch>
        </p:blipFill>
        <p:spPr>
          <a:xfrm>
            <a:off x="6032461" y="3526853"/>
            <a:ext cx="3014303" cy="2786119"/>
          </a:xfrm>
          <a:prstGeom prst="rect">
            <a:avLst/>
          </a:prstGeom>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1" y="877198"/>
            <a:ext cx="4016187" cy="2355597"/>
          </a:xfrm>
          <a:prstGeom prst="rect">
            <a:avLst/>
          </a:prstGeom>
          <a:noFill/>
          <a:ln>
            <a:noFill/>
          </a:ln>
        </p:spPr>
      </p:pic>
      <p:pic>
        <p:nvPicPr>
          <p:cNvPr id="10" name="Picture 9"/>
          <p:cNvPicPr>
            <a:picLocks noChangeAspect="1"/>
          </p:cNvPicPr>
          <p:nvPr/>
        </p:nvPicPr>
        <p:blipFill>
          <a:blip r:embed="rId6"/>
          <a:stretch>
            <a:fillRect/>
          </a:stretch>
        </p:blipFill>
        <p:spPr>
          <a:xfrm>
            <a:off x="4016188" y="1028149"/>
            <a:ext cx="2394155" cy="1849363"/>
          </a:xfrm>
          <a:prstGeom prst="rect">
            <a:avLst/>
          </a:prstGeom>
        </p:spPr>
      </p:pic>
      <p:sp>
        <p:nvSpPr>
          <p:cNvPr id="9" name="TextBox 8"/>
          <p:cNvSpPr txBox="1"/>
          <p:nvPr/>
        </p:nvSpPr>
        <p:spPr>
          <a:xfrm>
            <a:off x="1" y="6197460"/>
            <a:ext cx="9398938" cy="400110"/>
          </a:xfrm>
          <a:prstGeom prst="rect">
            <a:avLst/>
          </a:prstGeom>
          <a:noFill/>
        </p:spPr>
        <p:txBody>
          <a:bodyPr wrap="square" rtlCol="0">
            <a:spAutoFit/>
          </a:bodyPr>
          <a:lstStyle/>
          <a:p>
            <a:pPr algn="ctr"/>
            <a:r>
              <a:rPr lang="en-US" sz="2000" dirty="0" err="1">
                <a:solidFill>
                  <a:srgbClr val="FF0000"/>
                </a:solidFill>
                <a:latin typeface="Times New Roman" panose="02020603050405020304" pitchFamily="18" charset="0"/>
                <a:cs typeface="Times New Roman" panose="02020603050405020304" pitchFamily="18" charset="0"/>
              </a:rPr>
              <a:t>Oscillcops</a:t>
            </a:r>
            <a:r>
              <a:rPr lang="en-US" sz="2000" dirty="0">
                <a:solidFill>
                  <a:srgbClr val="FF0000"/>
                </a:solidFill>
                <a:latin typeface="Times New Roman" panose="02020603050405020304" pitchFamily="18" charset="0"/>
                <a:cs typeface="Times New Roman" panose="02020603050405020304" pitchFamily="18" charset="0"/>
              </a:rPr>
              <a:t> with 20 </a:t>
            </a:r>
            <a:r>
              <a:rPr lang="en-US" sz="2000" dirty="0" err="1">
                <a:solidFill>
                  <a:srgbClr val="FF0000"/>
                </a:solidFill>
                <a:latin typeface="Times New Roman" panose="02020603050405020304" pitchFamily="18" charset="0"/>
                <a:cs typeface="Times New Roman" panose="02020603050405020304" pitchFamily="18" charset="0"/>
              </a:rPr>
              <a:t>ps</a:t>
            </a:r>
            <a:r>
              <a:rPr lang="en-US" sz="2000" dirty="0">
                <a:solidFill>
                  <a:srgbClr val="FF0000"/>
                </a:solidFill>
                <a:latin typeface="Times New Roman" panose="02020603050405020304" pitchFamily="18" charset="0"/>
                <a:cs typeface="Times New Roman" panose="02020603050405020304" pitchFamily="18" charset="0"/>
              </a:rPr>
              <a:t> sampling allow to suppress the aperture time jitter.</a:t>
            </a:r>
          </a:p>
        </p:txBody>
      </p:sp>
      <p:sp>
        <p:nvSpPr>
          <p:cNvPr id="11" name="TextBox 10"/>
          <p:cNvSpPr txBox="1"/>
          <p:nvPr/>
        </p:nvSpPr>
        <p:spPr>
          <a:xfrm>
            <a:off x="2686845" y="2955230"/>
            <a:ext cx="402495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Our new method of the DRS timing </a:t>
            </a:r>
            <a:r>
              <a:rPr lang="en-US" sz="1400" dirty="0" err="1">
                <a:latin typeface="Times New Roman" panose="02020603050405020304" pitchFamily="18" charset="0"/>
                <a:cs typeface="Times New Roman" panose="02020603050405020304" pitchFamily="18" charset="0"/>
              </a:rPr>
              <a:t>calib</a:t>
            </a:r>
            <a:r>
              <a:rPr lang="en-US" sz="1400" dirty="0">
                <a:latin typeface="Times New Roman" panose="02020603050405020304" pitchFamily="18" charset="0"/>
                <a:cs typeface="Times New Roman" panose="02020603050405020304" pitchFamily="18" charset="0"/>
              </a:rPr>
              <a:t>, TR~2.5 </a:t>
            </a:r>
            <a:r>
              <a:rPr lang="en-US" sz="1400" dirty="0" err="1">
                <a:latin typeface="Times New Roman" panose="02020603050405020304" pitchFamily="18" charset="0"/>
                <a:cs typeface="Times New Roman" panose="02020603050405020304" pitchFamily="18" charset="0"/>
              </a:rPr>
              <a:t>ps</a:t>
            </a:r>
            <a:endParaRPr lang="en-US" sz="1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7"/>
          <a:stretch>
            <a:fillRect/>
          </a:stretch>
        </p:blipFill>
        <p:spPr>
          <a:xfrm>
            <a:off x="-104914" y="3470728"/>
            <a:ext cx="6289678" cy="2839474"/>
          </a:xfrm>
          <a:prstGeom prst="rect">
            <a:avLst/>
          </a:prstGeom>
        </p:spPr>
      </p:pic>
    </p:spTree>
    <p:extLst>
      <p:ext uri="{BB962C8B-B14F-4D97-AF65-F5344CB8AC3E}">
        <p14:creationId xmlns:p14="http://schemas.microsoft.com/office/powerpoint/2010/main" val="3040648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237"/>
            <a:ext cx="9144000" cy="515227"/>
          </a:xfrm>
        </p:spPr>
        <p:txBody>
          <a:bodyPr/>
          <a:lstStyle/>
          <a:p>
            <a:r>
              <a:rPr lang="en-US" sz="2800" dirty="0">
                <a:solidFill>
                  <a:srgbClr val="FF0000"/>
                </a:solidFill>
                <a:latin typeface="Times New Roman" panose="02020603050405020304" pitchFamily="18" charset="0"/>
                <a:cs typeface="Times New Roman" panose="02020603050405020304" pitchFamily="18" charset="0"/>
              </a:rPr>
              <a:t>Silicon under light illumination, 405 nm, 635 nm, 1060 nm</a:t>
            </a:r>
          </a:p>
        </p:txBody>
      </p:sp>
      <p:sp>
        <p:nvSpPr>
          <p:cNvPr id="4" name="Date Placeholder 3"/>
          <p:cNvSpPr>
            <a:spLocks noGrp="1"/>
          </p:cNvSpPr>
          <p:nvPr>
            <p:ph type="dt" sz="half" idx="10"/>
          </p:nvPr>
        </p:nvSpPr>
        <p:spPr>
          <a:xfrm>
            <a:off x="0" y="6623222"/>
            <a:ext cx="5729625" cy="234778"/>
          </a:xfrm>
        </p:spPr>
        <p:txBody>
          <a:bodyPr/>
          <a:lstStyle/>
          <a:p>
            <a:pPr>
              <a:defRPr/>
            </a:pPr>
            <a:r>
              <a:rPr lang="en-US" dirty="0">
                <a:solidFill>
                  <a:srgbClr val="0070C0"/>
                </a:solidFill>
              </a:rPr>
              <a:t>18     Anatoly Ronzhin, </a:t>
            </a:r>
            <a:r>
              <a:rPr lang="en-US" dirty="0" err="1">
                <a:solidFill>
                  <a:srgbClr val="0070C0"/>
                </a:solidFill>
              </a:rPr>
              <a:t>Fermilab</a:t>
            </a:r>
            <a:r>
              <a:rPr lang="en-US" dirty="0">
                <a:solidFill>
                  <a:srgbClr val="0070C0"/>
                </a:solidFill>
              </a:rPr>
              <a:t>, DPF, Fast timing detectors,  July 31, 2017 </a:t>
            </a:r>
            <a:endParaRPr lang="en-US" dirty="0"/>
          </a:p>
          <a:p>
            <a:pPr>
              <a:defRPr/>
            </a:pPr>
            <a:endParaRPr lang="en-US" dirty="0">
              <a:solidFill>
                <a:srgbClr val="000000"/>
              </a:solidFill>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01676" y="600464"/>
            <a:ext cx="4264634" cy="2565645"/>
          </a:xfrm>
          <a:prstGeom prst="rect">
            <a:avLst/>
          </a:prstGeom>
          <a:noFill/>
          <a:ln>
            <a:no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692" y="600464"/>
            <a:ext cx="3483897" cy="2853191"/>
          </a:xfrm>
          <a:prstGeom prst="rect">
            <a:avLst/>
          </a:prstGeom>
        </p:spPr>
      </p:pic>
      <p:pic>
        <p:nvPicPr>
          <p:cNvPr id="8" name="Content Placeholder 7"/>
          <p:cNvPicPr>
            <a:picLocks noGrp="1" noChangeAspect="1"/>
          </p:cNvPicPr>
          <p:nvPr>
            <p:ph idx="1"/>
          </p:nvPr>
        </p:nvPicPr>
        <p:blipFill>
          <a:blip r:embed="rId4"/>
          <a:stretch>
            <a:fillRect/>
          </a:stretch>
        </p:blipFill>
        <p:spPr>
          <a:xfrm>
            <a:off x="884833" y="3234321"/>
            <a:ext cx="4031126" cy="3010903"/>
          </a:xfrm>
          <a:prstGeom prst="rect">
            <a:avLst/>
          </a:prstGeom>
        </p:spPr>
      </p:pic>
      <p:pic>
        <p:nvPicPr>
          <p:cNvPr id="3" name="Picture 2"/>
          <p:cNvPicPr>
            <a:picLocks noChangeAspect="1"/>
          </p:cNvPicPr>
          <p:nvPr/>
        </p:nvPicPr>
        <p:blipFill>
          <a:blip r:embed="rId5"/>
          <a:stretch>
            <a:fillRect/>
          </a:stretch>
        </p:blipFill>
        <p:spPr>
          <a:xfrm>
            <a:off x="5143564" y="3489728"/>
            <a:ext cx="3629025" cy="2809875"/>
          </a:xfrm>
          <a:prstGeom prst="rect">
            <a:avLst/>
          </a:prstGeom>
        </p:spPr>
      </p:pic>
    </p:spTree>
    <p:extLst>
      <p:ext uri="{BB962C8B-B14F-4D97-AF65-F5344CB8AC3E}">
        <p14:creationId xmlns:p14="http://schemas.microsoft.com/office/powerpoint/2010/main" val="1211388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 y="30209"/>
            <a:ext cx="9068586" cy="469449"/>
          </a:xfrm>
        </p:spPr>
        <p:txBody>
          <a:bodyPr/>
          <a:lstStyle/>
          <a:p>
            <a:pPr algn="l"/>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Stefan </a:t>
            </a:r>
            <a:r>
              <a:rPr lang="en-US" sz="2400" dirty="0" err="1">
                <a:solidFill>
                  <a:srgbClr val="FF0000"/>
                </a:solidFill>
                <a:latin typeface="Times New Roman" panose="02020603050405020304" pitchFamily="18" charset="0"/>
                <a:cs typeface="Times New Roman" panose="02020603050405020304" pitchFamily="18" charset="0"/>
              </a:rPr>
              <a:t>Ritt</a:t>
            </a:r>
            <a:r>
              <a:rPr lang="en-US" sz="2400" dirty="0">
                <a:solidFill>
                  <a:srgbClr val="FF0000"/>
                </a:solidFill>
                <a:latin typeface="Times New Roman" panose="02020603050405020304" pitchFamily="18" charset="0"/>
                <a:cs typeface="Times New Roman" panose="02020603050405020304" pitchFamily="18" charset="0"/>
              </a:rPr>
              <a:t> made estimation of achievable time resolution with the DRS </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a:t>.</a:t>
            </a:r>
          </a:p>
        </p:txBody>
      </p:sp>
      <p:pic>
        <p:nvPicPr>
          <p:cNvPr id="5" name="Picture 4"/>
          <p:cNvPicPr>
            <a:picLocks noChangeAspect="1"/>
          </p:cNvPicPr>
          <p:nvPr/>
        </p:nvPicPr>
        <p:blipFill>
          <a:blip r:embed="rId3"/>
          <a:stretch>
            <a:fillRect/>
          </a:stretch>
        </p:blipFill>
        <p:spPr>
          <a:xfrm>
            <a:off x="186215" y="480447"/>
            <a:ext cx="8300229" cy="6131179"/>
          </a:xfrm>
          <a:prstGeom prst="rect">
            <a:avLst/>
          </a:prstGeom>
        </p:spPr>
      </p:pic>
      <p:sp>
        <p:nvSpPr>
          <p:cNvPr id="6" name="Footer Placeholder 4"/>
          <p:cNvSpPr>
            <a:spLocks noGrp="1"/>
          </p:cNvSpPr>
          <p:nvPr>
            <p:ph type="dt" sz="half" idx="10"/>
          </p:nvPr>
        </p:nvSpPr>
        <p:spPr>
          <a:xfrm>
            <a:off x="0" y="6630988"/>
            <a:ext cx="4337050" cy="196850"/>
          </a:xfrm>
        </p:spPr>
        <p:txBody>
          <a:bodyPr/>
          <a:lstStyle/>
          <a:p>
            <a:pPr algn="l">
              <a:defRPr/>
            </a:pPr>
            <a:r>
              <a:rPr lang="en-US" dirty="0">
                <a:solidFill>
                  <a:srgbClr val="0070C0"/>
                </a:solidFill>
              </a:rPr>
              <a:t> 19   Anatoly Ronzhin, </a:t>
            </a:r>
            <a:r>
              <a:rPr lang="en-US" dirty="0" err="1">
                <a:solidFill>
                  <a:srgbClr val="0070C0"/>
                </a:solidFill>
              </a:rPr>
              <a:t>Fermilab</a:t>
            </a:r>
            <a:r>
              <a:rPr lang="en-US" dirty="0">
                <a:solidFill>
                  <a:srgbClr val="0070C0"/>
                </a:solidFill>
              </a:rPr>
              <a:t>, DPF, Fast timing detectors,  July 31, 2017 </a:t>
            </a:r>
            <a:endParaRPr lang="en-US" b="1" dirty="0">
              <a:solidFill>
                <a:srgbClr val="0070C0"/>
              </a:solidFill>
            </a:endParaRPr>
          </a:p>
        </p:txBody>
      </p:sp>
    </p:spTree>
    <p:extLst>
      <p:ext uri="{BB962C8B-B14F-4D97-AF65-F5344CB8AC3E}">
        <p14:creationId xmlns:p14="http://schemas.microsoft.com/office/powerpoint/2010/main" val="3015404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Times New Roman" panose="02020603050405020304" pitchFamily="18" charset="0"/>
                <a:cs typeface="Times New Roman" panose="02020603050405020304" pitchFamily="18" charset="0"/>
              </a:rPr>
              <a:t>Fast timing can  suppress PU at LHC upgrade </a:t>
            </a:r>
            <a:endParaRPr lang="en-US" sz="3200" dirty="0"/>
          </a:p>
        </p:txBody>
      </p:sp>
      <p:sp>
        <p:nvSpPr>
          <p:cNvPr id="3" name="Content Placeholder 2"/>
          <p:cNvSpPr>
            <a:spLocks noGrp="1"/>
          </p:cNvSpPr>
          <p:nvPr>
            <p:ph idx="1"/>
          </p:nvPr>
        </p:nvSpPr>
        <p:spPr>
          <a:xfrm>
            <a:off x="228600" y="876300"/>
            <a:ext cx="8672513" cy="5397500"/>
          </a:xfrm>
        </p:spPr>
        <p:txBody>
          <a:bodyPr/>
          <a:lstStyle/>
          <a:p>
            <a:pPr marL="285750" lvl="0"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high luminosity upgrade of the Large Hadron Collider (HL-LHC) at CERN is expected to provide instantaneous luminosities of </a:t>
            </a:r>
            <a:r>
              <a:rPr lang="en-US" sz="2000" dirty="0">
                <a:solidFill>
                  <a:srgbClr val="FF0000"/>
                </a:solidFill>
                <a:latin typeface="Times New Roman" panose="02020603050405020304" pitchFamily="18" charset="0"/>
                <a:cs typeface="Times New Roman" panose="02020603050405020304" pitchFamily="18" charset="0"/>
              </a:rPr>
              <a:t>5x10to34/cm2s</a:t>
            </a:r>
            <a:r>
              <a:rPr lang="en-US" sz="2000" dirty="0">
                <a:latin typeface="Times New Roman" panose="02020603050405020304" pitchFamily="18" charset="0"/>
                <a:cs typeface="Times New Roman" panose="02020603050405020304" pitchFamily="18" charset="0"/>
              </a:rPr>
              <a:t>. This emphasize the need in detectors with very high counting rate. </a:t>
            </a:r>
          </a:p>
          <a:p>
            <a:pPr marL="285750" lvl="0"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One of the goal is to associate calorimeter measurements with primary vertex location. Needs in time resolution (TR) of ~few tens </a:t>
            </a:r>
            <a:r>
              <a:rPr lang="en-US" sz="2000" dirty="0" err="1">
                <a:latin typeface="Times New Roman" panose="02020603050405020304" pitchFamily="18" charset="0"/>
                <a:cs typeface="Times New Roman" panose="02020603050405020304" pitchFamily="18" charset="0"/>
              </a:rPr>
              <a:t>ps</a:t>
            </a:r>
            <a:r>
              <a:rPr lang="en-US" sz="2000" dirty="0">
                <a:latin typeface="Times New Roman" panose="02020603050405020304" pitchFamily="18" charset="0"/>
                <a:cs typeface="Times New Roman" panose="02020603050405020304" pitchFamily="18" charset="0"/>
              </a:rPr>
              <a:t> in association with the measured energy of the photon, the goal is to suppress pileup in collisions</a:t>
            </a:r>
            <a:r>
              <a:rPr lang="en-US" sz="2000" dirty="0">
                <a:solidFill>
                  <a:srgbClr val="FF0000"/>
                </a:solidFill>
                <a:latin typeface="Times New Roman" panose="02020603050405020304" pitchFamily="18" charset="0"/>
                <a:cs typeface="Times New Roman" panose="02020603050405020304" pitchFamily="18" charset="0"/>
              </a:rPr>
              <a:t>. 30 </a:t>
            </a:r>
            <a:r>
              <a:rPr lang="en-US" sz="2000" dirty="0" err="1">
                <a:solidFill>
                  <a:srgbClr val="FF0000"/>
                </a:solidFill>
                <a:latin typeface="Times New Roman" panose="02020603050405020304" pitchFamily="18" charset="0"/>
                <a:cs typeface="Times New Roman" panose="02020603050405020304" pitchFamily="18" charset="0"/>
              </a:rPr>
              <a:t>ps</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corresponds to 1cm in z of collision vertex and approximately corresponds to </a:t>
            </a:r>
            <a:r>
              <a:rPr lang="en-US" sz="2000" dirty="0">
                <a:solidFill>
                  <a:srgbClr val="FF0000"/>
                </a:solidFill>
                <a:latin typeface="Times New Roman" panose="02020603050405020304" pitchFamily="18" charset="0"/>
                <a:cs typeface="Times New Roman" panose="02020603050405020304" pitchFamily="18" charset="0"/>
              </a:rPr>
              <a:t>reduction in pileup from 200 → 20</a:t>
            </a:r>
            <a:r>
              <a:rPr lang="en-US" sz="2000" dirty="0">
                <a:latin typeface="Times New Roman" panose="02020603050405020304" pitchFamily="18" charset="0"/>
                <a:cs typeface="Times New Roman" panose="02020603050405020304" pitchFamily="18" charset="0"/>
              </a:rPr>
              <a:t>. Objective is to achieve time of flight (TOF) resolution of</a:t>
            </a:r>
            <a:r>
              <a:rPr lang="en-US" sz="2000" dirty="0">
                <a:solidFill>
                  <a:srgbClr val="FF0000"/>
                </a:solidFill>
                <a:latin typeface="Times New Roman" panose="02020603050405020304" pitchFamily="18" charset="0"/>
                <a:cs typeface="Times New Roman" panose="02020603050405020304" pitchFamily="18" charset="0"/>
              </a:rPr>
              <a:t> ~20ps </a:t>
            </a:r>
            <a:r>
              <a:rPr lang="en-US" sz="2000" dirty="0">
                <a:latin typeface="Times New Roman" panose="02020603050405020304" pitchFamily="18" charset="0"/>
                <a:cs typeface="Times New Roman" panose="02020603050405020304" pitchFamily="18" charset="0"/>
              </a:rPr>
              <a:t>using EM calorimeter.</a:t>
            </a:r>
          </a:p>
          <a:p>
            <a:pPr marL="285750" lvl="0"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association of the time measurement to the energy measurement is crucial, leading to a design that calls for the time and energy measurements to be performed in the same active detector element.</a:t>
            </a:r>
          </a:p>
          <a:p>
            <a:pPr marL="285750" lvl="0" indent="-285750">
              <a:spcBef>
                <a:spcPct val="0"/>
              </a:spcBef>
              <a:buFont typeface="Arial" panose="020B0604020202020204" pitchFamily="34" charset="0"/>
              <a:buChar char="•"/>
            </a:pPr>
            <a:r>
              <a:rPr lang="en-US" sz="2000" dirty="0">
                <a:solidFill>
                  <a:srgbClr val="FF0000"/>
                </a:solidFill>
                <a:latin typeface="Times New Roman" panose="02020603050405020304" pitchFamily="18" charset="0"/>
                <a:cs typeface="Times New Roman" panose="02020603050405020304" pitchFamily="18" charset="0"/>
              </a:rPr>
              <a:t>One of the possible option for calorimetry upgrade is to use single sensitive layer inside of the calorimeter (like SM) with very high TR. The possible single layer could be Silicon. We focus our timing measurements on these possible options</a:t>
            </a:r>
            <a:r>
              <a:rPr lang="en-US" sz="2000" dirty="0">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a:p>
            <a:pPr marL="285750" lvl="0"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We continue to work on improvement of used tools for time measurements and analysis (like DRS4, fast scops0.</a:t>
            </a:r>
          </a:p>
          <a:p>
            <a:endParaRPr lang="en-US" dirty="0"/>
          </a:p>
        </p:txBody>
      </p:sp>
      <p:sp>
        <p:nvSpPr>
          <p:cNvPr id="4" name="Date Placeholder 3"/>
          <p:cNvSpPr>
            <a:spLocks noGrp="1"/>
          </p:cNvSpPr>
          <p:nvPr>
            <p:ph type="dt" sz="half" idx="10"/>
          </p:nvPr>
        </p:nvSpPr>
        <p:spPr/>
        <p:txBody>
          <a:bodyPr/>
          <a:lstStyle/>
          <a:p>
            <a:pPr>
              <a:defRPr/>
            </a:pPr>
            <a:fld id="{6CE1FCDD-8220-8E4F-94E7-2A75F3E1D8B4}" type="datetime1">
              <a:rPr lang="en-US" smtClean="0"/>
              <a:pPr>
                <a:defRPr/>
              </a:pPr>
              <a:t>7/29/2017</a:t>
            </a:fld>
            <a:endParaRPr lang="en-US" dirty="0"/>
          </a:p>
        </p:txBody>
      </p:sp>
      <p:sp>
        <p:nvSpPr>
          <p:cNvPr id="6" name="Slide Number Placeholder 5"/>
          <p:cNvSpPr>
            <a:spLocks noGrp="1"/>
          </p:cNvSpPr>
          <p:nvPr>
            <p:ph type="sldNum" sz="quarter" idx="12"/>
          </p:nvPr>
        </p:nvSpPr>
        <p:spPr>
          <a:xfrm>
            <a:off x="306421" y="6680740"/>
            <a:ext cx="5831732" cy="151319"/>
          </a:xfrm>
        </p:spPr>
        <p:txBody>
          <a:bodyPr/>
          <a:lstStyle/>
          <a:p>
            <a:pPr>
              <a:defRPr/>
            </a:pPr>
            <a:r>
              <a:rPr lang="en-US" dirty="0"/>
              <a:t>2   Anatoly Ronzhin, </a:t>
            </a:r>
            <a:r>
              <a:rPr lang="en-US" dirty="0" err="1"/>
              <a:t>Fermilab</a:t>
            </a:r>
            <a:r>
              <a:rPr lang="en-US" dirty="0"/>
              <a:t>, DPF, Fast timing detectors,  July 31, 2017</a:t>
            </a:r>
          </a:p>
          <a:p>
            <a:pPr>
              <a:defRPr/>
            </a:pPr>
            <a:endParaRPr lang="en-US" dirty="0"/>
          </a:p>
        </p:txBody>
      </p:sp>
    </p:spTree>
    <p:extLst>
      <p:ext uri="{BB962C8B-B14F-4D97-AF65-F5344CB8AC3E}">
        <p14:creationId xmlns:p14="http://schemas.microsoft.com/office/powerpoint/2010/main" val="3323580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4" y="-3268"/>
            <a:ext cx="9242854" cy="532186"/>
          </a:xfrm>
        </p:spPr>
        <p:txBody>
          <a:bodyPr/>
          <a:lstStyle/>
          <a:p>
            <a:r>
              <a:rPr lang="en-US" sz="4000" dirty="0">
                <a:latin typeface="Times New Roman" panose="02020603050405020304" pitchFamily="18" charset="0"/>
                <a:cs typeface="Times New Roman" panose="02020603050405020304" pitchFamily="18" charset="0"/>
              </a:rPr>
              <a:t>Shower max test with direct MCP, no PC</a:t>
            </a:r>
            <a:r>
              <a:rPr lang="en-US" dirty="0"/>
              <a:t>”</a:t>
            </a:r>
          </a:p>
        </p:txBody>
      </p:sp>
      <p:pic>
        <p:nvPicPr>
          <p:cNvPr id="6" name="Content Placeholder 5"/>
          <p:cNvPicPr>
            <a:picLocks noGrp="1" noChangeAspect="1"/>
          </p:cNvPicPr>
          <p:nvPr>
            <p:ph idx="1"/>
          </p:nvPr>
        </p:nvPicPr>
        <p:blipFill>
          <a:blip r:embed="rId3"/>
          <a:stretch>
            <a:fillRect/>
          </a:stretch>
        </p:blipFill>
        <p:spPr>
          <a:xfrm>
            <a:off x="5794407" y="750771"/>
            <a:ext cx="3272331" cy="2417618"/>
          </a:xfrm>
          <a:prstGeom prst="rect">
            <a:avLst/>
          </a:prstGeom>
        </p:spPr>
      </p:pic>
      <p:pic>
        <p:nvPicPr>
          <p:cNvPr id="8" name="Picture 7"/>
          <p:cNvPicPr>
            <a:picLocks noChangeAspect="1"/>
          </p:cNvPicPr>
          <p:nvPr/>
        </p:nvPicPr>
        <p:blipFill>
          <a:blip r:embed="rId4"/>
          <a:stretch>
            <a:fillRect/>
          </a:stretch>
        </p:blipFill>
        <p:spPr>
          <a:xfrm>
            <a:off x="153934" y="3514902"/>
            <a:ext cx="4104426" cy="3018203"/>
          </a:xfrm>
          <a:prstGeom prst="rect">
            <a:avLst/>
          </a:prstGeom>
        </p:spPr>
      </p:pic>
      <p:pic>
        <p:nvPicPr>
          <p:cNvPr id="9" name="Picture 8"/>
          <p:cNvPicPr>
            <a:picLocks noChangeAspect="1"/>
          </p:cNvPicPr>
          <p:nvPr/>
        </p:nvPicPr>
        <p:blipFill>
          <a:blip r:embed="rId5"/>
          <a:stretch>
            <a:fillRect/>
          </a:stretch>
        </p:blipFill>
        <p:spPr>
          <a:xfrm>
            <a:off x="4616282" y="3514902"/>
            <a:ext cx="3977920" cy="3018203"/>
          </a:xfrm>
          <a:prstGeom prst="rect">
            <a:avLst/>
          </a:prstGeom>
        </p:spPr>
      </p:pic>
      <p:pic>
        <p:nvPicPr>
          <p:cNvPr id="10" name="Picture 9"/>
          <p:cNvPicPr>
            <a:picLocks noChangeAspect="1"/>
          </p:cNvPicPr>
          <p:nvPr/>
        </p:nvPicPr>
        <p:blipFill>
          <a:blip r:embed="rId6"/>
          <a:stretch>
            <a:fillRect/>
          </a:stretch>
        </p:blipFill>
        <p:spPr>
          <a:xfrm>
            <a:off x="218189" y="663145"/>
            <a:ext cx="5478044" cy="2505243"/>
          </a:xfrm>
          <a:prstGeom prst="rect">
            <a:avLst/>
          </a:prstGeom>
        </p:spPr>
      </p:pic>
      <p:sp>
        <p:nvSpPr>
          <p:cNvPr id="12" name="Footer Placeholder 4"/>
          <p:cNvSpPr>
            <a:spLocks noGrp="1"/>
          </p:cNvSpPr>
          <p:nvPr>
            <p:ph type="dt" sz="half" idx="10"/>
          </p:nvPr>
        </p:nvSpPr>
        <p:spPr>
          <a:xfrm>
            <a:off x="0" y="6624638"/>
            <a:ext cx="4008438" cy="233362"/>
          </a:xfrm>
        </p:spPr>
        <p:txBody>
          <a:bodyPr/>
          <a:lstStyle/>
          <a:p>
            <a:pPr algn="l">
              <a:defRPr/>
            </a:pPr>
            <a:r>
              <a:rPr lang="en-US" dirty="0">
                <a:solidFill>
                  <a:srgbClr val="0070C0"/>
                </a:solidFill>
              </a:rPr>
              <a:t> 20    Anatoly Ronzhin, </a:t>
            </a:r>
            <a:r>
              <a:rPr lang="en-US" dirty="0" err="1">
                <a:solidFill>
                  <a:srgbClr val="0070C0"/>
                </a:solidFill>
              </a:rPr>
              <a:t>Fermilab</a:t>
            </a:r>
            <a:r>
              <a:rPr lang="en-US" dirty="0">
                <a:solidFill>
                  <a:srgbClr val="0070C0"/>
                </a:solidFill>
              </a:rPr>
              <a:t>, DPF, Fast timing detectors,  July 31, 2017 </a:t>
            </a:r>
            <a:endParaRPr lang="en-US" b="1" dirty="0">
              <a:solidFill>
                <a:srgbClr val="0070C0"/>
              </a:solidFill>
            </a:endParaRPr>
          </a:p>
        </p:txBody>
      </p:sp>
    </p:spTree>
    <p:extLst>
      <p:ext uri="{BB962C8B-B14F-4D97-AF65-F5344CB8AC3E}">
        <p14:creationId xmlns:p14="http://schemas.microsoft.com/office/powerpoint/2010/main" val="798586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3" y="1"/>
            <a:ext cx="9068486" cy="668621"/>
          </a:xfrm>
        </p:spPr>
        <p:txBody>
          <a:bodyPr/>
          <a:lstStyle/>
          <a:p>
            <a:r>
              <a:rPr lang="en-US" sz="2000" dirty="0">
                <a:solidFill>
                  <a:srgbClr val="FF0000"/>
                </a:solidFill>
              </a:rPr>
              <a:t>TOF method used to measure time interval between two signals named “start” and “stop”. Time jitter </a:t>
            </a:r>
            <a:r>
              <a:rPr lang="en-US" sz="2000" dirty="0" err="1">
                <a:solidFill>
                  <a:srgbClr val="FF0000"/>
                </a:solidFill>
              </a:rPr>
              <a:t>jitter</a:t>
            </a:r>
            <a:r>
              <a:rPr lang="en-US" sz="2000" dirty="0">
                <a:solidFill>
                  <a:srgbClr val="FF0000"/>
                </a:solidFill>
              </a:rPr>
              <a:t> between them define time resolution (TR).</a:t>
            </a:r>
          </a:p>
        </p:txBody>
      </p:sp>
      <p:sp>
        <p:nvSpPr>
          <p:cNvPr id="3" name="Content Placeholder 2"/>
          <p:cNvSpPr>
            <a:spLocks noGrp="1"/>
          </p:cNvSpPr>
          <p:nvPr>
            <p:ph idx="1"/>
          </p:nvPr>
        </p:nvSpPr>
        <p:spPr>
          <a:xfrm>
            <a:off x="457200" y="1075738"/>
            <a:ext cx="8229600" cy="5050425"/>
          </a:xfrm>
        </p:spPr>
        <p:txBody>
          <a:bodyPr/>
          <a:lstStyle/>
          <a:p>
            <a:pPr marL="0" indent="0">
              <a:buNone/>
            </a:pPr>
            <a:r>
              <a:rPr lang="en-US" dirty="0"/>
              <a:t>.</a:t>
            </a:r>
          </a:p>
        </p:txBody>
      </p:sp>
      <p:sp>
        <p:nvSpPr>
          <p:cNvPr id="4" name="Date Placeholder 3"/>
          <p:cNvSpPr>
            <a:spLocks noGrp="1"/>
          </p:cNvSpPr>
          <p:nvPr>
            <p:ph type="dt" sz="half" idx="10"/>
          </p:nvPr>
        </p:nvSpPr>
        <p:spPr>
          <a:xfrm>
            <a:off x="0" y="6626225"/>
            <a:ext cx="6426200" cy="231775"/>
          </a:xfrm>
        </p:spPr>
        <p:txBody>
          <a:bodyPr/>
          <a:lstStyle/>
          <a:p>
            <a:pPr>
              <a:defRPr/>
            </a:pPr>
            <a:r>
              <a:rPr lang="en-US" dirty="0">
                <a:solidFill>
                  <a:srgbClr val="0070C0"/>
                </a:solidFill>
              </a:rPr>
              <a:t>21    Anatoly Ronzhin, </a:t>
            </a:r>
            <a:r>
              <a:rPr lang="en-US" dirty="0" err="1">
                <a:solidFill>
                  <a:srgbClr val="0070C0"/>
                </a:solidFill>
              </a:rPr>
              <a:t>Fermilab</a:t>
            </a:r>
            <a:r>
              <a:rPr lang="en-US" dirty="0">
                <a:solidFill>
                  <a:srgbClr val="0070C0"/>
                </a:solidFill>
              </a:rPr>
              <a:t>, DPF, Fast timing detectors,  July 31, 2017</a:t>
            </a:r>
            <a:endParaRPr 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pPr>
              <a:defRPr/>
            </a:pPr>
            <a:endParaRPr lang="en-US" dirty="0"/>
          </a:p>
        </p:txBody>
      </p:sp>
      <p:pic>
        <p:nvPicPr>
          <p:cNvPr id="7" name="Picture 6"/>
          <p:cNvPicPr>
            <a:picLocks noChangeAspect="1"/>
          </p:cNvPicPr>
          <p:nvPr/>
        </p:nvPicPr>
        <p:blipFill>
          <a:blip r:embed="rId2"/>
          <a:stretch>
            <a:fillRect/>
          </a:stretch>
        </p:blipFill>
        <p:spPr>
          <a:xfrm>
            <a:off x="704055" y="690923"/>
            <a:ext cx="7874505" cy="5935302"/>
          </a:xfrm>
          <a:prstGeom prst="rect">
            <a:avLst/>
          </a:prstGeom>
        </p:spPr>
      </p:pic>
    </p:spTree>
    <p:extLst>
      <p:ext uri="{BB962C8B-B14F-4D97-AF65-F5344CB8AC3E}">
        <p14:creationId xmlns:p14="http://schemas.microsoft.com/office/powerpoint/2010/main" val="1702693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9050" y="6636700"/>
            <a:ext cx="5820642" cy="137640"/>
          </a:xfrm>
        </p:spPr>
        <p:txBody>
          <a:bodyPr/>
          <a:lstStyle/>
          <a:p>
            <a:pPr lvl="0" algn="l"/>
            <a:r>
              <a:rPr lang="en-US" dirty="0"/>
              <a:t>     3    Anatoly Ronzhin, </a:t>
            </a:r>
            <a:r>
              <a:rPr lang="en-US" dirty="0" err="1"/>
              <a:t>Fermilab</a:t>
            </a:r>
            <a:r>
              <a:rPr lang="en-US" dirty="0"/>
              <a:t>, DPF, Fast timing detectors,  July 31, 2017</a:t>
            </a:r>
            <a:endParaRPr lang="en-US" dirty="0">
              <a:solidFill>
                <a:srgbClr val="000000"/>
              </a:solidFill>
            </a:endParaRPr>
          </a:p>
        </p:txBody>
      </p:sp>
      <p:sp>
        <p:nvSpPr>
          <p:cNvPr id="3" name="Rectangle 2"/>
          <p:cNvSpPr/>
          <p:nvPr/>
        </p:nvSpPr>
        <p:spPr>
          <a:xfrm>
            <a:off x="19050" y="0"/>
            <a:ext cx="9124950" cy="6494085"/>
          </a:xfrm>
          <a:prstGeom prst="rect">
            <a:avLst/>
          </a:prstGeom>
        </p:spPr>
        <p:txBody>
          <a:bodyPr wrap="square">
            <a:spAutoFit/>
          </a:bodyPr>
          <a:lstStyle/>
          <a:p>
            <a:pPr defTabSz="914400"/>
            <a:endParaRPr lang="en-US" sz="2000" dirty="0">
              <a:solidFill>
                <a:srgbClr val="0070C0"/>
              </a:solidFill>
              <a:latin typeface="Times New Roman" pitchFamily="18" charset="0"/>
              <a:ea typeface="ＭＳ Ｐゴシック" charset="-128"/>
              <a:cs typeface="Times New Roman" pitchFamily="18" charset="0"/>
            </a:endParaRPr>
          </a:p>
          <a:p>
            <a:pPr algn="ctr" defTabSz="914400"/>
            <a:r>
              <a:rPr lang="en-US" sz="3600" b="1" dirty="0">
                <a:solidFill>
                  <a:srgbClr val="FF0000"/>
                </a:solidFill>
                <a:latin typeface="Times New Roman" pitchFamily="18" charset="0"/>
                <a:ea typeface="ＭＳ Ｐゴシック" charset="-128"/>
                <a:cs typeface="Times New Roman" pitchFamily="18" charset="0"/>
              </a:rPr>
              <a:t>Main parameters of detectors for fast timing</a:t>
            </a:r>
          </a:p>
          <a:p>
            <a:pPr defTabSz="914400"/>
            <a:r>
              <a:rPr lang="en-US" sz="2000" dirty="0">
                <a:solidFill>
                  <a:srgbClr val="0070C0"/>
                </a:solidFill>
                <a:latin typeface="Times New Roman" pitchFamily="18" charset="0"/>
                <a:ea typeface="ＭＳ Ｐゴシック" charset="-128"/>
                <a:cs typeface="Times New Roman" pitchFamily="18" charset="0"/>
              </a:rPr>
              <a:t>     Very important parameters for fast timing detectors are: signal rise time, signal shape (both should be as short as possible) and low noise level; Single Photodetector Time Resolution (SPTR). </a:t>
            </a:r>
            <a:r>
              <a:rPr lang="en-US" sz="2000" dirty="0">
                <a:latin typeface="Times New Roman" panose="02020603050405020304" pitchFamily="18" charset="0"/>
                <a:cs typeface="Times New Roman" panose="02020603050405020304" pitchFamily="18" charset="0"/>
              </a:rPr>
              <a:t>Our goal is to develop detectors with picoseconds time resolution (TR).</a:t>
            </a:r>
            <a:r>
              <a:rPr lang="en-US" sz="2000" dirty="0">
                <a:solidFill>
                  <a:srgbClr val="0070C0"/>
                </a:solidFill>
                <a:latin typeface="Times New Roman" pitchFamily="18" charset="0"/>
                <a:ea typeface="ＭＳ Ｐゴシック" charset="-128"/>
                <a:cs typeface="Times New Roman" pitchFamily="18" charset="0"/>
              </a:rPr>
              <a:t> </a:t>
            </a:r>
            <a:r>
              <a:rPr lang="en-US" sz="2000" dirty="0">
                <a:latin typeface="Times New Roman" panose="02020603050405020304" pitchFamily="18" charset="0"/>
                <a:ea typeface="MS PGothic" panose="020B0600070205080204" pitchFamily="34" charset="-128"/>
                <a:cs typeface="Times New Roman" panose="02020603050405020304" pitchFamily="18" charset="0"/>
              </a:rPr>
              <a:t>The simplified formula for detector time resolution is: </a:t>
            </a:r>
            <a:r>
              <a:rPr lang="en-US" sz="2000" dirty="0">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t>σ=</a:t>
            </a:r>
            <a:r>
              <a:rPr lang="en-US" sz="2000" dirty="0" err="1">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t>Tr</a:t>
            </a:r>
            <a:r>
              <a:rPr lang="en-US" sz="2000" baseline="-25000" dirty="0">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t>  </a:t>
            </a:r>
            <a:r>
              <a:rPr lang="en-US" sz="2000" dirty="0">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t>x 1/(S/N), where </a:t>
            </a:r>
            <a:r>
              <a:rPr lang="en-US" sz="2000" dirty="0" err="1">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t>Tr</a:t>
            </a:r>
            <a:r>
              <a:rPr lang="en-US" sz="2000" dirty="0">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t> is signal rise time and S/N is Signal to Noise ratio.</a:t>
            </a:r>
            <a:r>
              <a:rPr lang="en-US" sz="2000" dirty="0">
                <a:solidFill>
                  <a:srgbClr val="FF0000"/>
                </a:solidFill>
                <a:latin typeface="Times New Roman" pitchFamily="18" charset="0"/>
                <a:ea typeface="ＭＳ Ｐゴシック" charset="-128"/>
                <a:cs typeface="Times New Roman" pitchFamily="18" charset="0"/>
              </a:rPr>
              <a:t> </a:t>
            </a:r>
          </a:p>
          <a:p>
            <a:pPr defTabSz="914400"/>
            <a:r>
              <a:rPr lang="en-US" sz="2000" dirty="0">
                <a:solidFill>
                  <a:schemeClr val="accent6"/>
                </a:solidFill>
                <a:latin typeface="Times New Roman" pitchFamily="18" charset="0"/>
                <a:ea typeface="ＭＳ Ｐゴシック" charset="-128"/>
                <a:cs typeface="Times New Roman" pitchFamily="18" charset="0"/>
              </a:rPr>
              <a:t>      We used </a:t>
            </a:r>
            <a:r>
              <a:rPr lang="en-US" sz="2000" dirty="0" err="1">
                <a:solidFill>
                  <a:schemeClr val="accent6"/>
                </a:solidFill>
                <a:latin typeface="Times New Roman" pitchFamily="18" charset="0"/>
                <a:ea typeface="ＭＳ Ｐゴシック" charset="-128"/>
                <a:cs typeface="Times New Roman" pitchFamily="18" charset="0"/>
              </a:rPr>
              <a:t>PiLas</a:t>
            </a:r>
            <a:r>
              <a:rPr lang="en-US" sz="2000" dirty="0">
                <a:solidFill>
                  <a:schemeClr val="accent6"/>
                </a:solidFill>
                <a:latin typeface="Times New Roman" pitchFamily="18" charset="0"/>
                <a:ea typeface="ＭＳ Ｐゴシック" charset="-128"/>
                <a:cs typeface="Times New Roman" pitchFamily="18" charset="0"/>
              </a:rPr>
              <a:t> laser trigger signal as </a:t>
            </a:r>
            <a:r>
              <a:rPr lang="en-US" sz="2000" dirty="0">
                <a:solidFill>
                  <a:srgbClr val="FF0000"/>
                </a:solidFill>
                <a:latin typeface="Times New Roman" pitchFamily="18" charset="0"/>
                <a:ea typeface="ＭＳ Ｐゴシック" charset="-128"/>
                <a:cs typeface="Times New Roman" pitchFamily="18" charset="0"/>
              </a:rPr>
              <a:t>start</a:t>
            </a:r>
            <a:r>
              <a:rPr lang="en-US" sz="2000" dirty="0">
                <a:solidFill>
                  <a:schemeClr val="accent6"/>
                </a:solidFill>
                <a:latin typeface="Times New Roman" pitchFamily="18" charset="0"/>
                <a:ea typeface="ＭＳ Ｐゴシック" charset="-128"/>
                <a:cs typeface="Times New Roman" pitchFamily="18" charset="0"/>
              </a:rPr>
              <a:t> (time jitter ~3ps relative to laser light signal) and photodetector output signal as </a:t>
            </a:r>
            <a:r>
              <a:rPr lang="en-US" sz="2000" dirty="0">
                <a:solidFill>
                  <a:srgbClr val="FF0000"/>
                </a:solidFill>
                <a:latin typeface="Times New Roman" pitchFamily="18" charset="0"/>
                <a:ea typeface="ＭＳ Ｐゴシック" charset="-128"/>
                <a:cs typeface="Times New Roman" pitchFamily="18" charset="0"/>
              </a:rPr>
              <a:t>stop</a:t>
            </a:r>
            <a:r>
              <a:rPr lang="en-US" sz="2000" dirty="0">
                <a:solidFill>
                  <a:schemeClr val="accent6"/>
                </a:solidFill>
                <a:latin typeface="Times New Roman" pitchFamily="18" charset="0"/>
                <a:ea typeface="ＭＳ Ｐゴシック" charset="-128"/>
                <a:cs typeface="Times New Roman" pitchFamily="18" charset="0"/>
              </a:rPr>
              <a:t> under photodetector illumination by the laser light. The </a:t>
            </a:r>
            <a:r>
              <a:rPr lang="en-US" sz="2000" dirty="0">
                <a:solidFill>
                  <a:srgbClr val="FF0000"/>
                </a:solidFill>
                <a:latin typeface="Times New Roman" pitchFamily="18" charset="0"/>
                <a:ea typeface="ＭＳ Ｐゴシック" charset="-128"/>
                <a:cs typeface="Times New Roman" pitchFamily="18" charset="0"/>
              </a:rPr>
              <a:t>start</a:t>
            </a:r>
            <a:r>
              <a:rPr lang="en-US" sz="2000" dirty="0">
                <a:solidFill>
                  <a:schemeClr val="accent6"/>
                </a:solidFill>
                <a:latin typeface="Times New Roman" pitchFamily="18" charset="0"/>
                <a:ea typeface="ＭＳ Ｐゴシック" charset="-128"/>
                <a:cs typeface="Times New Roman" pitchFamily="18" charset="0"/>
              </a:rPr>
              <a:t>  signal was not introduced significant time jitter in measurements of photodetectors timing. We tested timing of fast </a:t>
            </a:r>
            <a:r>
              <a:rPr lang="en-US" sz="2000" dirty="0">
                <a:solidFill>
                  <a:srgbClr val="000000"/>
                </a:solidFill>
                <a:latin typeface="Times New Roman" pitchFamily="18" charset="0"/>
                <a:ea typeface="ＭＳ Ｐゴシック" charset="-128"/>
                <a:cs typeface="Times New Roman" pitchFamily="18" charset="0"/>
              </a:rPr>
              <a:t>photodetectors: MCP PMT (Photek240, </a:t>
            </a:r>
            <a:r>
              <a:rPr lang="en-US" sz="2000" dirty="0" err="1">
                <a:solidFill>
                  <a:srgbClr val="000000"/>
                </a:solidFill>
                <a:latin typeface="Times New Roman" pitchFamily="18" charset="0"/>
                <a:ea typeface="ＭＳ Ｐゴシック" charset="-128"/>
                <a:cs typeface="Times New Roman" pitchFamily="18" charset="0"/>
              </a:rPr>
              <a:t>Photonis</a:t>
            </a:r>
            <a:r>
              <a:rPr lang="en-US" sz="2000" dirty="0">
                <a:solidFill>
                  <a:srgbClr val="000000"/>
                </a:solidFill>
                <a:latin typeface="Times New Roman" pitchFamily="18" charset="0"/>
                <a:ea typeface="ＭＳ Ｐゴシック" charset="-128"/>
                <a:cs typeface="Times New Roman" pitchFamily="18" charset="0"/>
              </a:rPr>
              <a:t>, Hamamatsu), also as </a:t>
            </a:r>
            <a:r>
              <a:rPr lang="en-US" sz="2000" dirty="0" err="1">
                <a:solidFill>
                  <a:srgbClr val="000000"/>
                </a:solidFill>
                <a:latin typeface="Times New Roman" pitchFamily="18" charset="0"/>
                <a:ea typeface="ＭＳ Ｐゴシック" charset="-128"/>
                <a:cs typeface="Times New Roman" pitchFamily="18" charset="0"/>
              </a:rPr>
              <a:t>SiPMs</a:t>
            </a:r>
            <a:r>
              <a:rPr lang="en-US" sz="2000" dirty="0">
                <a:solidFill>
                  <a:srgbClr val="000000"/>
                </a:solidFill>
                <a:latin typeface="Times New Roman" pitchFamily="18" charset="0"/>
                <a:ea typeface="ＭＳ Ｐゴシック" charset="-128"/>
                <a:cs typeface="Times New Roman" pitchFamily="18" charset="0"/>
              </a:rPr>
              <a:t> </a:t>
            </a:r>
            <a:r>
              <a:rPr lang="en-US" sz="2000" dirty="0">
                <a:solidFill>
                  <a:schemeClr val="accent6"/>
                </a:solidFill>
                <a:latin typeface="Times New Roman" pitchFamily="18" charset="0"/>
                <a:ea typeface="ＭＳ Ｐゴシック" charset="-128"/>
                <a:cs typeface="Times New Roman" pitchFamily="18" charset="0"/>
              </a:rPr>
              <a:t>(last decade we directly contacted with producers, tested many types </a:t>
            </a:r>
            <a:r>
              <a:rPr lang="en-US" sz="2000" dirty="0" err="1">
                <a:solidFill>
                  <a:schemeClr val="accent6"/>
                </a:solidFill>
                <a:latin typeface="Times New Roman" pitchFamily="18" charset="0"/>
                <a:ea typeface="ＭＳ Ｐゴシック" charset="-128"/>
                <a:cs typeface="Times New Roman" pitchFamily="18" charset="0"/>
              </a:rPr>
              <a:t>SiPMs</a:t>
            </a:r>
            <a:r>
              <a:rPr lang="en-US" sz="2000" dirty="0">
                <a:solidFill>
                  <a:schemeClr val="accent6"/>
                </a:solidFill>
                <a:latin typeface="Times New Roman" pitchFamily="18" charset="0"/>
                <a:ea typeface="ＭＳ Ｐゴシック" charset="-128"/>
                <a:cs typeface="Times New Roman" pitchFamily="18" charset="0"/>
              </a:rPr>
              <a:t>,</a:t>
            </a:r>
            <a:r>
              <a:rPr lang="en-US" sz="2000" dirty="0">
                <a:latin typeface="Times New Roman" panose="02020603050405020304" pitchFamily="18" charset="0"/>
              </a:rPr>
              <a:t> (from MPPC, STM, IRST, FBK, </a:t>
            </a:r>
            <a:r>
              <a:rPr lang="en-US" sz="2000" dirty="0" err="1">
                <a:latin typeface="Times New Roman" panose="02020603050405020304" pitchFamily="18" charset="0"/>
              </a:rPr>
              <a:t>SensL</a:t>
            </a:r>
            <a:r>
              <a:rPr lang="en-US" sz="2000" dirty="0">
                <a:latin typeface="Times New Roman" panose="02020603050405020304" pitchFamily="18" charset="0"/>
              </a:rPr>
              <a:t> </a:t>
            </a:r>
            <a:r>
              <a:rPr lang="en-US" sz="2000" dirty="0" err="1">
                <a:latin typeface="Times New Roman" panose="02020603050405020304" pitchFamily="18" charset="0"/>
              </a:rPr>
              <a:t>Kotura</a:t>
            </a:r>
            <a:r>
              <a:rPr lang="en-US" sz="2000" dirty="0">
                <a:latin typeface="Times New Roman" panose="02020603050405020304" pitchFamily="18" charset="0"/>
              </a:rPr>
              <a:t>, KETEK, </a:t>
            </a:r>
            <a:r>
              <a:rPr lang="en-US" sz="2000" dirty="0" err="1">
                <a:latin typeface="Times New Roman" panose="02020603050405020304" pitchFamily="18" charset="0"/>
              </a:rPr>
              <a:t>MePhy</a:t>
            </a:r>
            <a:r>
              <a:rPr lang="en-US" sz="2000" dirty="0">
                <a:latin typeface="Times New Roman" panose="02020603050405020304" pitchFamily="18" charset="0"/>
              </a:rPr>
              <a:t>..</a:t>
            </a:r>
            <a:r>
              <a:rPr lang="en-US" sz="2000" dirty="0">
                <a:solidFill>
                  <a:schemeClr val="accent6"/>
                </a:solidFill>
                <a:latin typeface="Times New Roman" pitchFamily="18" charset="0"/>
                <a:ea typeface="ＭＳ Ｐゴシック" charset="-128"/>
                <a:cs typeface="Times New Roman" pitchFamily="18" charset="0"/>
              </a:rPr>
              <a:t>). </a:t>
            </a:r>
          </a:p>
          <a:p>
            <a:pPr defTabSz="914400"/>
            <a:r>
              <a:rPr lang="en-US" sz="2000" dirty="0">
                <a:solidFill>
                  <a:srgbClr val="000000"/>
                </a:solidFill>
                <a:latin typeface="Times New Roman" pitchFamily="18" charset="0"/>
                <a:ea typeface="ＭＳ Ｐゴシック" charset="-128"/>
                <a:cs typeface="Times New Roman" pitchFamily="18" charset="0"/>
              </a:rPr>
              <a:t>As readout was used DRS4 to measure signal shape, time jitter, noise floor of detectors.</a:t>
            </a:r>
          </a:p>
          <a:p>
            <a:pPr defTabSz="914400"/>
            <a:r>
              <a:rPr lang="en-US" sz="2000" dirty="0">
                <a:solidFill>
                  <a:srgbClr val="000000"/>
                </a:solidFill>
                <a:latin typeface="Times New Roman" pitchFamily="18" charset="0"/>
                <a:ea typeface="ＭＳ Ｐゴシック" charset="-128"/>
                <a:cs typeface="Times New Roman" pitchFamily="18" charset="0"/>
              </a:rPr>
              <a:t>Some of application:</a:t>
            </a:r>
          </a:p>
          <a:p>
            <a:pPr marL="285750" indent="-285750" defTabSz="914400">
              <a:buFont typeface="Arial" panose="020B0604020202020204" pitchFamily="34" charset="0"/>
              <a:buChar char="•"/>
            </a:pPr>
            <a:r>
              <a:rPr lang="en-US" sz="2000" dirty="0">
                <a:solidFill>
                  <a:srgbClr val="000000"/>
                </a:solidFill>
                <a:latin typeface="Times New Roman" pitchFamily="18" charset="0"/>
                <a:ea typeface="ＭＳ Ｐゴシック" charset="-128"/>
                <a:cs typeface="Times New Roman" pitchFamily="18" charset="0"/>
              </a:rPr>
              <a:t>Beam line TOF, need start </a:t>
            </a:r>
            <a:r>
              <a:rPr lang="en-US" sz="2000" dirty="0">
                <a:solidFill>
                  <a:srgbClr val="FF0000"/>
                </a:solidFill>
                <a:latin typeface="Times New Roman" pitchFamily="18" charset="0"/>
                <a:ea typeface="ＭＳ Ｐゴシック" charset="-128"/>
                <a:cs typeface="Times New Roman" pitchFamily="18" charset="0"/>
              </a:rPr>
              <a:t>and stop counters </a:t>
            </a:r>
            <a:r>
              <a:rPr lang="en-US" sz="2000" dirty="0">
                <a:solidFill>
                  <a:srgbClr val="000000"/>
                </a:solidFill>
                <a:latin typeface="Times New Roman" pitchFamily="18" charset="0"/>
                <a:ea typeface="ＭＳ Ｐゴシック" charset="-128"/>
                <a:cs typeface="Times New Roman" pitchFamily="18" charset="0"/>
              </a:rPr>
              <a:t>(FTBF, Minerva, CERN…).</a:t>
            </a:r>
          </a:p>
          <a:p>
            <a:pPr marL="285750" indent="-285750" defTabSz="914400">
              <a:buFont typeface="Arial" panose="020B0604020202020204" pitchFamily="34" charset="0"/>
              <a:buChar char="•"/>
            </a:pPr>
            <a:r>
              <a:rPr lang="en-US" sz="2000" dirty="0">
                <a:solidFill>
                  <a:srgbClr val="000000"/>
                </a:solidFill>
                <a:latin typeface="Times New Roman" pitchFamily="18" charset="0"/>
                <a:ea typeface="ＭＳ Ｐゴシック" charset="-128"/>
                <a:cs typeface="Times New Roman" pitchFamily="18" charset="0"/>
              </a:rPr>
              <a:t>Calorimeters and showers maximum (SM) detectors.</a:t>
            </a:r>
          </a:p>
          <a:p>
            <a:pPr marL="285750" indent="-285750" defTabSz="914400">
              <a:buFont typeface="Arial" panose="020B0604020202020204" pitchFamily="34" charset="0"/>
              <a:buChar char="•"/>
            </a:pPr>
            <a:r>
              <a:rPr lang="en-US" sz="2000" dirty="0">
                <a:solidFill>
                  <a:srgbClr val="000000"/>
                </a:solidFill>
                <a:latin typeface="Times New Roman" pitchFamily="18" charset="0"/>
                <a:ea typeface="ＭＳ Ｐゴシック" charset="-128"/>
                <a:cs typeface="Times New Roman" pitchFamily="18" charset="0"/>
              </a:rPr>
              <a:t>Medical (PET TOF, </a:t>
            </a:r>
            <a:r>
              <a:rPr lang="en-US" sz="2000" dirty="0" err="1">
                <a:solidFill>
                  <a:srgbClr val="000000"/>
                </a:solidFill>
                <a:latin typeface="Times New Roman" pitchFamily="18" charset="0"/>
                <a:ea typeface="ＭＳ Ｐゴシック" charset="-128"/>
                <a:cs typeface="Times New Roman" pitchFamily="18" charset="0"/>
              </a:rPr>
              <a:t>pCT</a:t>
            </a:r>
            <a:r>
              <a:rPr lang="en-US" sz="2000" dirty="0">
                <a:solidFill>
                  <a:srgbClr val="000000"/>
                </a:solidFill>
                <a:latin typeface="Times New Roman" pitchFamily="18" charset="0"/>
                <a:ea typeface="ＭＳ Ｐゴシック" charset="-128"/>
                <a:cs typeface="Times New Roman" pitchFamily="18" charset="0"/>
              </a:rPr>
              <a:t>).</a:t>
            </a:r>
          </a:p>
          <a:p>
            <a:pPr defTabSz="914400"/>
            <a:r>
              <a:rPr lang="en-US" sz="2000" i="1" dirty="0">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itchFamily="18" charset="0"/>
              <a:ea typeface="ＭＳ Ｐゴシック" charset="-128"/>
              <a:cs typeface="Times New Roman" pitchFamily="18" charset="0"/>
            </a:endParaRPr>
          </a:p>
        </p:txBody>
      </p:sp>
    </p:spTree>
    <p:extLst>
      <p:ext uri="{BB962C8B-B14F-4D97-AF65-F5344CB8AC3E}">
        <p14:creationId xmlns:p14="http://schemas.microsoft.com/office/powerpoint/2010/main" val="113935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236"/>
            <a:ext cx="9054531" cy="457200"/>
          </a:xfrm>
        </p:spPr>
        <p:txBody>
          <a:bodyPr/>
          <a:lstStyle/>
          <a:p>
            <a:r>
              <a:rPr lang="en-US" dirty="0" err="1">
                <a:solidFill>
                  <a:srgbClr val="0070C0"/>
                </a:solidFill>
                <a:latin typeface="Times New Roman" pitchFamily="18" charset="0"/>
                <a:cs typeface="Times New Roman" pitchFamily="18" charset="0"/>
              </a:rPr>
              <a:t>Photek</a:t>
            </a:r>
            <a:r>
              <a:rPr lang="en-US" dirty="0">
                <a:solidFill>
                  <a:srgbClr val="0070C0"/>
                </a:solidFill>
                <a:latin typeface="Times New Roman" pitchFamily="18" charset="0"/>
                <a:cs typeface="Times New Roman" pitchFamily="18" charset="0"/>
              </a:rPr>
              <a:t> 240, </a:t>
            </a:r>
            <a:r>
              <a:rPr lang="en-US" dirty="0" err="1">
                <a:solidFill>
                  <a:srgbClr val="0070C0"/>
                </a:solidFill>
                <a:latin typeface="Times New Roman" pitchFamily="18" charset="0"/>
                <a:cs typeface="Times New Roman" pitchFamily="18" charset="0"/>
              </a:rPr>
              <a:t>Photonis</a:t>
            </a:r>
            <a:r>
              <a:rPr lang="en-US" dirty="0">
                <a:solidFill>
                  <a:srgbClr val="0070C0"/>
                </a:solidFill>
                <a:latin typeface="Times New Roman" pitchFamily="18" charset="0"/>
                <a:cs typeface="Times New Roman" pitchFamily="18" charset="0"/>
              </a:rPr>
              <a:t> MCP-PMT and LAPPD, 8”x8” transverse size.</a:t>
            </a:r>
          </a:p>
        </p:txBody>
      </p:sp>
      <p:pic>
        <p:nvPicPr>
          <p:cNvPr id="5" name="Content Placeholder 4"/>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00050" y="990600"/>
            <a:ext cx="3581400" cy="2358550"/>
          </a:xfrm>
          <a:prstGeom prst="rect">
            <a:avLst/>
          </a:prstGeom>
          <a:noFill/>
          <a:ln>
            <a:noFill/>
          </a:ln>
        </p:spPr>
      </p:pic>
      <p:sp>
        <p:nvSpPr>
          <p:cNvPr id="10" name="Rectangle 9"/>
          <p:cNvSpPr/>
          <p:nvPr/>
        </p:nvSpPr>
        <p:spPr>
          <a:xfrm>
            <a:off x="6248400" y="619094"/>
            <a:ext cx="248786" cy="400110"/>
          </a:xfrm>
          <a:prstGeom prst="rect">
            <a:avLst/>
          </a:prstGeom>
        </p:spPr>
        <p:txBody>
          <a:bodyPr wrap="none">
            <a:spAutoFit/>
          </a:bodyPr>
          <a:lstStyle/>
          <a:p>
            <a:pPr defTabSz="914400"/>
            <a:r>
              <a:rPr lang="en-US" sz="2000" dirty="0">
                <a:solidFill>
                  <a:srgbClr val="000000"/>
                </a:solidFill>
                <a:latin typeface="Times New Roman" pitchFamily="18" charset="0"/>
                <a:ea typeface="ＭＳ Ｐゴシック" charset="-128"/>
                <a:cs typeface="Times New Roman" pitchFamily="18" charset="0"/>
              </a:rPr>
              <a:t> </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228" y="446107"/>
            <a:ext cx="4760303" cy="2652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45" y="3232384"/>
            <a:ext cx="3996527" cy="2453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9752" y="3186435"/>
            <a:ext cx="3316175" cy="2448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p:nvPr/>
        </p:nvSpPr>
        <p:spPr>
          <a:xfrm>
            <a:off x="0" y="5628825"/>
            <a:ext cx="9243766" cy="738664"/>
          </a:xfrm>
          <a:prstGeom prst="rect">
            <a:avLst/>
          </a:prstGeom>
        </p:spPr>
        <p:txBody>
          <a:bodyPr wrap="square">
            <a:spAutoFit/>
          </a:bodyPr>
          <a:lstStyle/>
          <a:p>
            <a:pPr defTabSz="914400"/>
            <a:r>
              <a:rPr lang="en-US" sz="1400" dirty="0">
                <a:solidFill>
                  <a:srgbClr val="000000"/>
                </a:solidFill>
                <a:latin typeface="Times New Roman" pitchFamily="18" charset="0"/>
                <a:ea typeface="ＭＳ Ｐゴシック" charset="-128"/>
                <a:cs typeface="Times New Roman" pitchFamily="18" charset="0"/>
              </a:rPr>
              <a:t>A micro-channel plate (MCP) is a slab made from highly resistive material of typically 1 mm of thickness with a regular array of tiny tubes (micro channels) leading from one face to the opposite, densely distributed over the whole surface. MCP is sensitive to MIP with less of 100% efficiency.</a:t>
            </a:r>
          </a:p>
        </p:txBody>
      </p:sp>
      <p:sp>
        <p:nvSpPr>
          <p:cNvPr id="3" name="TextBox 2"/>
          <p:cNvSpPr txBox="1"/>
          <p:nvPr/>
        </p:nvSpPr>
        <p:spPr>
          <a:xfrm>
            <a:off x="7535927" y="3326713"/>
            <a:ext cx="1332411" cy="2031325"/>
          </a:xfrm>
          <a:prstGeom prst="rect">
            <a:avLst/>
          </a:prstGeom>
          <a:noFill/>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SPTR of MCP-PMT ~ 10-20 </a:t>
            </a:r>
            <a:r>
              <a:rPr lang="en-US" sz="1800" dirty="0" err="1">
                <a:solidFill>
                  <a:srgbClr val="FF0000"/>
                </a:solidFill>
                <a:latin typeface="Times New Roman" panose="02020603050405020304" pitchFamily="18" charset="0"/>
                <a:cs typeface="Times New Roman" panose="02020603050405020304" pitchFamily="18" charset="0"/>
              </a:rPr>
              <a:t>ps</a:t>
            </a:r>
            <a:endParaRPr lang="en-US" sz="1800" dirty="0">
              <a:solidFill>
                <a:srgbClr val="FF0000"/>
              </a:solidFill>
              <a:latin typeface="Times New Roman" panose="02020603050405020304" pitchFamily="18" charset="0"/>
              <a:cs typeface="Times New Roman" panose="02020603050405020304" pitchFamily="18" charset="0"/>
            </a:endParaRPr>
          </a:p>
          <a:p>
            <a:r>
              <a:rPr lang="en-US" sz="1800" dirty="0">
                <a:solidFill>
                  <a:srgbClr val="FF0000"/>
                </a:solidFill>
                <a:latin typeface="Times New Roman" panose="02020603050405020304" pitchFamily="18" charset="0"/>
                <a:cs typeface="Times New Roman" panose="02020603050405020304" pitchFamily="18" charset="0"/>
              </a:rPr>
              <a:t>Noise less</a:t>
            </a:r>
          </a:p>
          <a:p>
            <a:r>
              <a:rPr lang="en-US" sz="1800" dirty="0">
                <a:solidFill>
                  <a:srgbClr val="FF0000"/>
                </a:solidFill>
                <a:latin typeface="Times New Roman" panose="02020603050405020304" pitchFamily="18" charset="0"/>
                <a:cs typeface="Times New Roman" panose="02020603050405020304" pitchFamily="18" charset="0"/>
              </a:rPr>
              <a:t>of 1 </a:t>
            </a:r>
            <a:r>
              <a:rPr lang="en-US" sz="1800" dirty="0" err="1">
                <a:solidFill>
                  <a:srgbClr val="FF0000"/>
                </a:solidFill>
                <a:latin typeface="Times New Roman" panose="02020603050405020304" pitchFamily="18" charset="0"/>
                <a:cs typeface="Times New Roman" panose="02020603050405020304" pitchFamily="18" charset="0"/>
              </a:rPr>
              <a:t>uA</a:t>
            </a:r>
            <a:r>
              <a:rPr lang="en-US" sz="1800" dirty="0">
                <a:solidFill>
                  <a:srgbClr val="FF0000"/>
                </a:solidFill>
                <a:latin typeface="Times New Roman" panose="02020603050405020304" pitchFamily="18" charset="0"/>
                <a:cs typeface="Times New Roman" panose="02020603050405020304" pitchFamily="18" charset="0"/>
              </a:rPr>
              <a:t>, or</a:t>
            </a:r>
          </a:p>
          <a:p>
            <a:r>
              <a:rPr lang="en-US" sz="1800" dirty="0">
                <a:solidFill>
                  <a:srgbClr val="FF0000"/>
                </a:solidFill>
                <a:latin typeface="Times New Roman" panose="02020603050405020304" pitchFamily="18" charset="0"/>
                <a:cs typeface="Times New Roman" panose="02020603050405020304" pitchFamily="18" charset="0"/>
              </a:rPr>
              <a:t>less of few</a:t>
            </a:r>
          </a:p>
          <a:p>
            <a:r>
              <a:rPr lang="en-US" sz="1800" dirty="0">
                <a:solidFill>
                  <a:srgbClr val="FF0000"/>
                </a:solidFill>
                <a:latin typeface="Times New Roman" panose="02020603050405020304" pitchFamily="18" charset="0"/>
                <a:cs typeface="Times New Roman" panose="02020603050405020304" pitchFamily="18" charset="0"/>
              </a:rPr>
              <a:t>counts/mm2</a:t>
            </a:r>
          </a:p>
        </p:txBody>
      </p:sp>
      <p:sp>
        <p:nvSpPr>
          <p:cNvPr id="6" name="TextBox 5"/>
          <p:cNvSpPr txBox="1"/>
          <p:nvPr/>
        </p:nvSpPr>
        <p:spPr>
          <a:xfrm>
            <a:off x="4294228" y="2583965"/>
            <a:ext cx="2627496" cy="461665"/>
          </a:xfrm>
          <a:prstGeom prst="rect">
            <a:avLst/>
          </a:prstGeom>
          <a:noFill/>
        </p:spPr>
        <p:txBody>
          <a:bodyPr wrap="square" rtlCol="0">
            <a:spAutoFit/>
          </a:bodyPr>
          <a:lstStyle/>
          <a:p>
            <a:r>
              <a:rPr lang="en-US" dirty="0" err="1">
                <a:solidFill>
                  <a:srgbClr val="FF0000"/>
                </a:solidFill>
                <a:latin typeface="Times New Roman" panose="02020603050405020304" pitchFamily="18" charset="0"/>
                <a:cs typeface="Times New Roman" panose="02020603050405020304" pitchFamily="18" charset="0"/>
              </a:rPr>
              <a:t>Photonis</a:t>
            </a:r>
            <a:r>
              <a:rPr lang="en-US" dirty="0">
                <a:solidFill>
                  <a:srgbClr val="FF0000"/>
                </a:solidFill>
                <a:latin typeface="Times New Roman" panose="02020603050405020304" pitchFamily="18" charset="0"/>
                <a:cs typeface="Times New Roman" panose="02020603050405020304" pitchFamily="18" charset="0"/>
              </a:rPr>
              <a:t> XP85012</a:t>
            </a:r>
          </a:p>
        </p:txBody>
      </p:sp>
      <p:sp>
        <p:nvSpPr>
          <p:cNvPr id="7" name="TextBox 6"/>
          <p:cNvSpPr txBox="1"/>
          <p:nvPr/>
        </p:nvSpPr>
        <p:spPr>
          <a:xfrm>
            <a:off x="521189" y="3485388"/>
            <a:ext cx="3257284" cy="1569660"/>
          </a:xfrm>
          <a:prstGeom prst="rect">
            <a:avLst/>
          </a:prstGeom>
          <a:noFill/>
        </p:spPr>
        <p:txBody>
          <a:bodyPr wrap="square" rtlCol="0">
            <a:spAutoFit/>
          </a:bodyPr>
          <a:lstStyle/>
          <a:p>
            <a:r>
              <a:rPr lang="en-US" dirty="0">
                <a:solidFill>
                  <a:srgbClr val="FFFFFF"/>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 LAPPD </a:t>
            </a:r>
            <a:r>
              <a:rPr lang="en-US" dirty="0">
                <a:solidFill>
                  <a:srgbClr val="FFFFFF"/>
                </a:solidFill>
                <a:latin typeface="Times New Roman" panose="02020603050405020304" pitchFamily="18" charset="0"/>
                <a:cs typeface="Times New Roman" panose="02020603050405020304" pitchFamily="18" charset="0"/>
              </a:rPr>
              <a:t>MCP</a:t>
            </a:r>
          </a:p>
          <a:p>
            <a:r>
              <a:rPr lang="en-US" dirty="0">
                <a:solidFill>
                  <a:srgbClr val="FFFFFF"/>
                </a:solidFill>
                <a:latin typeface="Times New Roman" panose="02020603050405020304" pitchFamily="18" charset="0"/>
                <a:cs typeface="Times New Roman" panose="02020603050405020304" pitchFamily="18" charset="0"/>
              </a:rPr>
              <a:t>     200mm x 200mm</a:t>
            </a:r>
          </a:p>
          <a:p>
            <a:r>
              <a:rPr lang="en-US" dirty="0">
                <a:solidFill>
                  <a:srgbClr val="FFFFFF"/>
                </a:solidFill>
                <a:latin typeface="Times New Roman" panose="02020603050405020304" pitchFamily="18" charset="0"/>
                <a:cs typeface="Times New Roman" panose="02020603050405020304" pitchFamily="18" charset="0"/>
              </a:rPr>
              <a:t>  Could be single layer </a:t>
            </a:r>
          </a:p>
          <a:p>
            <a:r>
              <a:rPr lang="en-US" dirty="0">
                <a:solidFill>
                  <a:srgbClr val="FFFFFF"/>
                </a:solidFill>
                <a:latin typeface="Times New Roman" panose="02020603050405020304" pitchFamily="18" charset="0"/>
                <a:cs typeface="Times New Roman" panose="02020603050405020304" pitchFamily="18" charset="0"/>
              </a:rPr>
              <a:t>for SM, thickness ~mm</a:t>
            </a:r>
          </a:p>
        </p:txBody>
      </p:sp>
      <p:pic>
        <p:nvPicPr>
          <p:cNvPr id="9" name="Picture 8"/>
          <p:cNvPicPr>
            <a:picLocks noChangeAspect="1"/>
          </p:cNvPicPr>
          <p:nvPr/>
        </p:nvPicPr>
        <p:blipFill>
          <a:blip r:embed="rId7"/>
          <a:stretch>
            <a:fillRect/>
          </a:stretch>
        </p:blipFill>
        <p:spPr>
          <a:xfrm>
            <a:off x="20745" y="514142"/>
            <a:ext cx="3996527" cy="2684358"/>
          </a:xfrm>
          <a:prstGeom prst="rect">
            <a:avLst/>
          </a:prstGeom>
        </p:spPr>
      </p:pic>
      <p:sp>
        <p:nvSpPr>
          <p:cNvPr id="16" name="Footer Placeholder 4"/>
          <p:cNvSpPr>
            <a:spLocks noGrp="1"/>
          </p:cNvSpPr>
          <p:nvPr>
            <p:ph type="dt" sz="half" idx="10"/>
          </p:nvPr>
        </p:nvSpPr>
        <p:spPr>
          <a:xfrm>
            <a:off x="0" y="6691273"/>
            <a:ext cx="4584700" cy="166727"/>
          </a:xfrm>
        </p:spPr>
        <p:txBody>
          <a:bodyPr/>
          <a:lstStyle/>
          <a:p>
            <a:pPr algn="l">
              <a:defRPr/>
            </a:pPr>
            <a:r>
              <a:rPr lang="en-US" dirty="0"/>
              <a:t>   4    Anatoly Ronzhin, </a:t>
            </a:r>
            <a:r>
              <a:rPr lang="en-US" dirty="0" err="1"/>
              <a:t>Fermilab</a:t>
            </a:r>
            <a:r>
              <a:rPr lang="en-US" dirty="0"/>
              <a:t>, DPF, Fast timing detectors,  July 31, 2017 </a:t>
            </a:r>
            <a:endParaRPr lang="en-US" b="1" dirty="0"/>
          </a:p>
        </p:txBody>
      </p:sp>
      <p:sp>
        <p:nvSpPr>
          <p:cNvPr id="8" name="TextBox 7"/>
          <p:cNvSpPr txBox="1"/>
          <p:nvPr/>
        </p:nvSpPr>
        <p:spPr>
          <a:xfrm>
            <a:off x="2019008" y="2455980"/>
            <a:ext cx="1581150" cy="461665"/>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Photek240</a:t>
            </a:r>
          </a:p>
        </p:txBody>
      </p:sp>
    </p:spTree>
    <p:extLst>
      <p:ext uri="{BB962C8B-B14F-4D97-AF65-F5344CB8AC3E}">
        <p14:creationId xmlns:p14="http://schemas.microsoft.com/office/powerpoint/2010/main" val="3552820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flipH="1">
            <a:off x="9144000" y="6858000"/>
            <a:ext cx="304252" cy="119446"/>
          </a:xfrm>
        </p:spPr>
        <p:txBody>
          <a:bodyPr/>
          <a:lstStyle/>
          <a:p>
            <a:pPr>
              <a:defRPr/>
            </a:pPr>
            <a:endParaRPr lang="en-US" dirty="0">
              <a:solidFill>
                <a:srgbClr val="000000"/>
              </a:solidFill>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6019143" y="948388"/>
            <a:ext cx="3012270" cy="2708306"/>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6132291" y="3576093"/>
            <a:ext cx="2990850" cy="2792865"/>
          </a:xfrm>
          <a:prstGeom prst="rect">
            <a:avLst/>
          </a:prstGeom>
          <a:noFill/>
          <a:ln>
            <a:noFill/>
          </a:ln>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3069796" y="3606748"/>
            <a:ext cx="2949347" cy="2304862"/>
          </a:xfrm>
          <a:prstGeom prst="rect">
            <a:avLst/>
          </a:prstGeom>
          <a:noFill/>
          <a:ln>
            <a:noFill/>
          </a:ln>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40062" y="860440"/>
            <a:ext cx="3029734" cy="2680815"/>
          </a:xfrm>
          <a:prstGeom prst="rect">
            <a:avLst/>
          </a:prstGeom>
          <a:noFill/>
          <a:ln>
            <a:noFill/>
          </a:ln>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9796" y="825601"/>
            <a:ext cx="2954311" cy="2750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0" y="-71212"/>
            <a:ext cx="9144000" cy="954107"/>
          </a:xfrm>
          <a:prstGeom prst="rect">
            <a:avLst/>
          </a:prstGeom>
        </p:spPr>
        <p:txBody>
          <a:bodyPr wrap="square">
            <a:spAutoFit/>
          </a:bodyPr>
          <a:lstStyle/>
          <a:p>
            <a:pPr algn="ctr" defTabSz="914400"/>
            <a:r>
              <a:rPr lang="en-US" sz="2800" dirty="0">
                <a:solidFill>
                  <a:srgbClr val="00B5E2">
                    <a:lumMod val="75000"/>
                  </a:srgbClr>
                </a:solidFill>
                <a:latin typeface="Times New Roman" panose="02020603050405020304" pitchFamily="18" charset="0"/>
                <a:ea typeface="ＭＳ Ｐゴシック" charset="-128"/>
                <a:cs typeface="Times New Roman" panose="02020603050405020304" pitchFamily="18" charset="0"/>
              </a:rPr>
              <a:t>MCP-PMTs: Photek240, Hamamatsu, LAPPD. Signal rise time  ~100ps,  signal to noise ratio ~ 1/100 </a:t>
            </a:r>
          </a:p>
        </p:txBody>
      </p:sp>
      <p:sp>
        <p:nvSpPr>
          <p:cNvPr id="10" name="Footer Placeholder 4"/>
          <p:cNvSpPr txBox="1">
            <a:spLocks/>
          </p:cNvSpPr>
          <p:nvPr/>
        </p:nvSpPr>
        <p:spPr>
          <a:xfrm>
            <a:off x="95249" y="6504259"/>
            <a:ext cx="5373688" cy="323717"/>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a:defRPr/>
            </a:pPr>
            <a:endParaRPr lang="en-US" b="1" dirty="0"/>
          </a:p>
        </p:txBody>
      </p:sp>
      <p:sp>
        <p:nvSpPr>
          <p:cNvPr id="14" name="Footer Placeholder 4"/>
          <p:cNvSpPr txBox="1">
            <a:spLocks/>
          </p:cNvSpPr>
          <p:nvPr/>
        </p:nvSpPr>
        <p:spPr>
          <a:xfrm>
            <a:off x="0" y="6620883"/>
            <a:ext cx="5741043" cy="270881"/>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a:defRPr/>
            </a:pPr>
            <a:r>
              <a:rPr lang="en-US" sz="1100" dirty="0"/>
              <a:t>5    </a:t>
            </a:r>
            <a:r>
              <a:rPr lang="en-US" sz="900" dirty="0">
                <a:latin typeface="Helvetica" panose="020B0604020202020204" pitchFamily="34" charset="0"/>
                <a:cs typeface="Helvetica" panose="020B0604020202020204" pitchFamily="34" charset="0"/>
              </a:rPr>
              <a:t>Anatoly Ronzhin, </a:t>
            </a:r>
            <a:r>
              <a:rPr lang="en-US" sz="900" dirty="0" err="1">
                <a:latin typeface="Helvetica" panose="020B0604020202020204" pitchFamily="34" charset="0"/>
                <a:cs typeface="Helvetica" panose="020B0604020202020204" pitchFamily="34" charset="0"/>
              </a:rPr>
              <a:t>Fermilab</a:t>
            </a:r>
            <a:r>
              <a:rPr lang="en-US" sz="900" dirty="0">
                <a:latin typeface="Helvetica" panose="020B0604020202020204" pitchFamily="34" charset="0"/>
                <a:cs typeface="Helvetica" panose="020B0604020202020204" pitchFamily="34" charset="0"/>
              </a:rPr>
              <a:t>, DPF, Fast timing detectors,  July 31, 2017 </a:t>
            </a:r>
            <a:endParaRPr lang="en-US" sz="900" b="1" dirty="0">
              <a:latin typeface="Helvetica" panose="020B0604020202020204" pitchFamily="34" charset="0"/>
              <a:cs typeface="Helvetica" panose="020B0604020202020204" pitchFamily="34" charset="0"/>
            </a:endParaRPr>
          </a:p>
        </p:txBody>
      </p:sp>
      <p:sp>
        <p:nvSpPr>
          <p:cNvPr id="11" name="TextBox 10"/>
          <p:cNvSpPr txBox="1"/>
          <p:nvPr/>
        </p:nvSpPr>
        <p:spPr>
          <a:xfrm>
            <a:off x="4546951" y="1529777"/>
            <a:ext cx="1408218"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Photek</a:t>
            </a:r>
            <a:r>
              <a:rPr lang="en-US" sz="1600" dirty="0">
                <a:solidFill>
                  <a:srgbClr val="FF0000"/>
                </a:solidFill>
                <a:latin typeface="Times New Roman" panose="02020603050405020304" pitchFamily="18" charset="0"/>
                <a:cs typeface="Times New Roman" panose="02020603050405020304" pitchFamily="18" charset="0"/>
              </a:rPr>
              <a:t> 210</a:t>
            </a:r>
          </a:p>
          <a:p>
            <a:r>
              <a:rPr lang="en-US" sz="1600" dirty="0">
                <a:solidFill>
                  <a:srgbClr val="FF0000"/>
                </a:solidFill>
                <a:latin typeface="Times New Roman" panose="02020603050405020304" pitchFamily="18" charset="0"/>
                <a:cs typeface="Times New Roman" panose="02020603050405020304" pitchFamily="18" charset="0"/>
              </a:rPr>
              <a:t>rise time 73 </a:t>
            </a:r>
            <a:r>
              <a:rPr lang="en-US" sz="1600" dirty="0" err="1">
                <a:solidFill>
                  <a:srgbClr val="FF0000"/>
                </a:solidFill>
                <a:latin typeface="Times New Roman" panose="02020603050405020304" pitchFamily="18" charset="0"/>
                <a:cs typeface="Times New Roman" panose="02020603050405020304" pitchFamily="18" charset="0"/>
              </a:rPr>
              <a:t>ps</a:t>
            </a:r>
            <a:r>
              <a:rPr lang="en-US" sz="1600" dirty="0">
                <a:solidFill>
                  <a:srgbClr val="FF0000"/>
                </a:solidFill>
                <a:latin typeface="Times New Roman" panose="02020603050405020304" pitchFamily="18" charset="0"/>
                <a:cs typeface="Times New Roman" panose="02020603050405020304" pitchFamily="18" charset="0"/>
              </a:rPr>
              <a:t> </a:t>
            </a:r>
          </a:p>
        </p:txBody>
      </p:sp>
      <p:sp>
        <p:nvSpPr>
          <p:cNvPr id="15" name="TextBox 14"/>
          <p:cNvSpPr txBox="1"/>
          <p:nvPr/>
        </p:nvSpPr>
        <p:spPr>
          <a:xfrm>
            <a:off x="1520414" y="1841854"/>
            <a:ext cx="1549381" cy="584775"/>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Photek</a:t>
            </a:r>
            <a:r>
              <a:rPr lang="en-US" sz="1600" dirty="0">
                <a:solidFill>
                  <a:srgbClr val="FF0000"/>
                </a:solidFill>
                <a:latin typeface="Times New Roman" panose="02020603050405020304" pitchFamily="18" charset="0"/>
                <a:cs typeface="Times New Roman" panose="02020603050405020304" pitchFamily="18" charset="0"/>
              </a:rPr>
              <a:t> 240,</a:t>
            </a:r>
          </a:p>
          <a:p>
            <a:r>
              <a:rPr lang="en-US" sz="1600" dirty="0">
                <a:solidFill>
                  <a:srgbClr val="FF0000"/>
                </a:solidFill>
                <a:latin typeface="Times New Roman" panose="02020603050405020304" pitchFamily="18" charset="0"/>
                <a:cs typeface="Times New Roman" panose="02020603050405020304" pitchFamily="18" charset="0"/>
              </a:rPr>
              <a:t>rise time 260ps</a:t>
            </a:r>
          </a:p>
        </p:txBody>
      </p:sp>
      <p:sp>
        <p:nvSpPr>
          <p:cNvPr id="16" name="TextBox 15"/>
          <p:cNvSpPr txBox="1"/>
          <p:nvPr/>
        </p:nvSpPr>
        <p:spPr>
          <a:xfrm>
            <a:off x="7627716" y="1889095"/>
            <a:ext cx="1276800" cy="523220"/>
          </a:xfrm>
          <a:prstGeom prst="rect">
            <a:avLst/>
          </a:prstGeom>
          <a:noFill/>
        </p:spPr>
        <p:txBody>
          <a:bodyPr wrap="square" rtlCol="0">
            <a:spAutoFit/>
          </a:bodyPr>
          <a:lstStyle/>
          <a:p>
            <a:r>
              <a:rPr lang="en-US" sz="1400" dirty="0">
                <a:solidFill>
                  <a:srgbClr val="FF0000"/>
                </a:solidFill>
                <a:latin typeface="Times New Roman" panose="02020603050405020304" pitchFamily="18" charset="0"/>
                <a:cs typeface="Times New Roman" panose="02020603050405020304" pitchFamily="18" charset="0"/>
              </a:rPr>
              <a:t>Hamamatsu</a:t>
            </a:r>
          </a:p>
          <a:p>
            <a:r>
              <a:rPr lang="en-US" sz="1400" dirty="0">
                <a:solidFill>
                  <a:srgbClr val="FF0000"/>
                </a:solidFill>
                <a:latin typeface="Times New Roman" panose="02020603050405020304" pitchFamily="18" charset="0"/>
                <a:cs typeface="Times New Roman" panose="02020603050405020304" pitchFamily="18" charset="0"/>
              </a:rPr>
              <a:t>rise time 150ps</a:t>
            </a:r>
          </a:p>
        </p:txBody>
      </p:sp>
      <p:sp>
        <p:nvSpPr>
          <p:cNvPr id="12" name="Rectangle 11"/>
          <p:cNvSpPr/>
          <p:nvPr/>
        </p:nvSpPr>
        <p:spPr>
          <a:xfrm>
            <a:off x="3334487" y="3823701"/>
            <a:ext cx="1210588" cy="461665"/>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LAPPD</a:t>
            </a:r>
          </a:p>
        </p:txBody>
      </p:sp>
      <p:pic>
        <p:nvPicPr>
          <p:cNvPr id="4" name="Picture 3"/>
          <p:cNvPicPr>
            <a:picLocks noChangeAspect="1"/>
          </p:cNvPicPr>
          <p:nvPr/>
        </p:nvPicPr>
        <p:blipFill>
          <a:blip r:embed="rId8"/>
          <a:stretch>
            <a:fillRect/>
          </a:stretch>
        </p:blipFill>
        <p:spPr>
          <a:xfrm>
            <a:off x="95249" y="3541254"/>
            <a:ext cx="2876529" cy="2686583"/>
          </a:xfrm>
          <a:prstGeom prst="rect">
            <a:avLst/>
          </a:prstGeom>
        </p:spPr>
      </p:pic>
      <p:sp>
        <p:nvSpPr>
          <p:cNvPr id="13" name="TextBox 12"/>
          <p:cNvSpPr txBox="1"/>
          <p:nvPr/>
        </p:nvSpPr>
        <p:spPr>
          <a:xfrm>
            <a:off x="439706" y="4240182"/>
            <a:ext cx="983980" cy="1384995"/>
          </a:xfrm>
          <a:prstGeom prst="rect">
            <a:avLst/>
          </a:prstGeom>
          <a:noFill/>
        </p:spPr>
        <p:txBody>
          <a:bodyPr wrap="square" rtlCol="0">
            <a:spAutoFit/>
          </a:bodyPr>
          <a:lstStyle/>
          <a:p>
            <a:r>
              <a:rPr lang="en-US" sz="1400" dirty="0"/>
              <a:t>LAPPD</a:t>
            </a:r>
          </a:p>
          <a:p>
            <a:r>
              <a:rPr lang="en-US" sz="1400" dirty="0"/>
              <a:t>Signal, </a:t>
            </a:r>
          </a:p>
          <a:p>
            <a:r>
              <a:rPr lang="en-US" sz="1400" dirty="0"/>
              <a:t>~1ns, FWHM</a:t>
            </a:r>
          </a:p>
          <a:p>
            <a:r>
              <a:rPr lang="en-US" sz="1400" dirty="0"/>
              <a:t>Strip line Readout</a:t>
            </a:r>
            <a:r>
              <a:rPr lang="en-US" sz="1200" dirty="0"/>
              <a:t>.</a:t>
            </a:r>
          </a:p>
        </p:txBody>
      </p:sp>
      <p:sp>
        <p:nvSpPr>
          <p:cNvPr id="17" name="TextBox 16"/>
          <p:cNvSpPr txBox="1"/>
          <p:nvPr/>
        </p:nvSpPr>
        <p:spPr>
          <a:xfrm>
            <a:off x="659757" y="3656694"/>
            <a:ext cx="1539433" cy="523220"/>
          </a:xfrm>
          <a:prstGeom prst="rect">
            <a:avLst/>
          </a:prstGeom>
          <a:noFill/>
        </p:spPr>
        <p:txBody>
          <a:bodyPr wrap="square" rtlCol="0">
            <a:spAutoFit/>
          </a:bodyPr>
          <a:lstStyle/>
          <a:p>
            <a:r>
              <a:rPr lang="en-US" sz="2800" dirty="0"/>
              <a:t>LAPPD</a:t>
            </a:r>
          </a:p>
        </p:txBody>
      </p:sp>
      <p:sp>
        <p:nvSpPr>
          <p:cNvPr id="18" name="TextBox 17"/>
          <p:cNvSpPr txBox="1"/>
          <p:nvPr/>
        </p:nvSpPr>
        <p:spPr>
          <a:xfrm>
            <a:off x="7789762" y="5278056"/>
            <a:ext cx="1114754" cy="461665"/>
          </a:xfrm>
          <a:prstGeom prst="rect">
            <a:avLst/>
          </a:prstGeom>
          <a:noFill/>
        </p:spPr>
        <p:txBody>
          <a:bodyPr wrap="square" rtlCol="0">
            <a:spAutoFit/>
          </a:bodyPr>
          <a:lstStyle/>
          <a:p>
            <a:r>
              <a:rPr lang="en-US" dirty="0"/>
              <a:t>LAPPD</a:t>
            </a:r>
          </a:p>
        </p:txBody>
      </p:sp>
    </p:spTree>
    <p:extLst>
      <p:ext uri="{BB962C8B-B14F-4D97-AF65-F5344CB8AC3E}">
        <p14:creationId xmlns:p14="http://schemas.microsoft.com/office/powerpoint/2010/main" val="1695951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0" y="-13721"/>
            <a:ext cx="9108920" cy="632124"/>
          </a:xfrm>
        </p:spPr>
        <p:txBody>
          <a:bodyPr/>
          <a:lstStyle/>
          <a:p>
            <a:pPr algn="ctr"/>
            <a:r>
              <a:rPr lang="en-US" sz="2000" b="0" dirty="0">
                <a:solidFill>
                  <a:srgbClr val="FF0000"/>
                </a:solidFill>
                <a:latin typeface="Times New Roman" panose="02020603050405020304" pitchFamily="18" charset="0"/>
                <a:cs typeface="Times New Roman" pitchFamily="18" charset="0"/>
              </a:rPr>
              <a:t>TOF system at FTBF based on 2 </a:t>
            </a:r>
            <a:r>
              <a:rPr lang="en-US" sz="2000" b="0" dirty="0" err="1">
                <a:solidFill>
                  <a:srgbClr val="FF0000"/>
                </a:solidFill>
                <a:latin typeface="Times New Roman" pitchFamily="18" charset="0"/>
                <a:cs typeface="Times New Roman" pitchFamily="18" charset="0"/>
              </a:rPr>
              <a:t>Photek</a:t>
            </a:r>
            <a:r>
              <a:rPr lang="en-US" sz="2000" b="0" dirty="0">
                <a:solidFill>
                  <a:srgbClr val="FF0000"/>
                </a:solidFill>
                <a:latin typeface="Times New Roman" pitchFamily="18" charset="0"/>
                <a:cs typeface="Times New Roman" pitchFamily="18" charset="0"/>
              </a:rPr>
              <a:t> 240, TR~14.5 </a:t>
            </a:r>
            <a:r>
              <a:rPr lang="en-US" sz="2000" b="0" dirty="0" err="1">
                <a:solidFill>
                  <a:srgbClr val="FF0000"/>
                </a:solidFill>
                <a:latin typeface="Times New Roman" pitchFamily="18" charset="0"/>
                <a:cs typeface="Times New Roman" pitchFamily="18" charset="0"/>
              </a:rPr>
              <a:t>ps</a:t>
            </a:r>
            <a:r>
              <a:rPr lang="en-US" sz="2000" b="0" dirty="0">
                <a:solidFill>
                  <a:srgbClr val="FF0000"/>
                </a:solidFill>
                <a:latin typeface="Times New Roman" pitchFamily="18" charset="0"/>
                <a:cs typeface="Times New Roman" pitchFamily="18" charset="0"/>
              </a:rPr>
              <a:t>,  (~9 </a:t>
            </a:r>
            <a:r>
              <a:rPr lang="en-US" sz="2000" b="0" dirty="0" err="1">
                <a:solidFill>
                  <a:srgbClr val="FF0000"/>
                </a:solidFill>
                <a:latin typeface="Times New Roman" pitchFamily="18" charset="0"/>
                <a:cs typeface="Times New Roman" pitchFamily="18" charset="0"/>
              </a:rPr>
              <a:t>ps</a:t>
            </a:r>
            <a:r>
              <a:rPr lang="en-US" sz="2000" b="0" dirty="0">
                <a:solidFill>
                  <a:srgbClr val="FF0000"/>
                </a:solidFill>
                <a:latin typeface="Times New Roman" pitchFamily="18" charset="0"/>
                <a:cs typeface="Times New Roman" pitchFamily="18" charset="0"/>
              </a:rPr>
              <a:t> TR for close each to other location of the  2 </a:t>
            </a:r>
            <a:r>
              <a:rPr lang="en-US" sz="2000" b="0" dirty="0" err="1">
                <a:solidFill>
                  <a:srgbClr val="FF0000"/>
                </a:solidFill>
                <a:latin typeface="Times New Roman" pitchFamily="18" charset="0"/>
                <a:cs typeface="Times New Roman" pitchFamily="18" charset="0"/>
              </a:rPr>
              <a:t>Photek</a:t>
            </a:r>
            <a:r>
              <a:rPr lang="en-US" sz="2000" b="0" dirty="0">
                <a:solidFill>
                  <a:srgbClr val="FF0000"/>
                </a:solidFill>
                <a:latin typeface="Times New Roman" pitchFamily="18" charset="0"/>
                <a:cs typeface="Times New Roman" pitchFamily="18" charset="0"/>
              </a:rPr>
              <a:t> 240), 8 GeV/c momentum, NIM, A623, (2010) 931-941.</a:t>
            </a:r>
          </a:p>
        </p:txBody>
      </p:sp>
      <p:sp>
        <p:nvSpPr>
          <p:cNvPr id="3" name="Content Placeholder 2"/>
          <p:cNvSpPr>
            <a:spLocks noGrp="1"/>
          </p:cNvSpPr>
          <p:nvPr>
            <p:ph idx="1"/>
          </p:nvPr>
        </p:nvSpPr>
        <p:spPr/>
        <p:txBody>
          <a:bodyPr/>
          <a:lstStyle/>
          <a:p>
            <a:pPr marL="0" indent="0">
              <a:buNone/>
            </a:pPr>
            <a:r>
              <a:rPr lang="en-US" dirty="0"/>
              <a:t>.</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89485"/>
            <a:ext cx="8812716" cy="5704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Content Placeholder 4"/>
          <p:cNvPicPr>
            <a:picLocks noChangeAspect="1"/>
          </p:cNvPicPr>
          <p:nvPr/>
        </p:nvPicPr>
        <p:blipFill>
          <a:blip r:embed="rId4"/>
          <a:stretch>
            <a:fillRect/>
          </a:stretch>
        </p:blipFill>
        <p:spPr bwMode="auto">
          <a:xfrm>
            <a:off x="1287468" y="3246839"/>
            <a:ext cx="2850344" cy="2312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1411894" y="1304862"/>
            <a:ext cx="2384602" cy="1924781"/>
          </a:xfrm>
          <a:prstGeom prst="rect">
            <a:avLst/>
          </a:prstGeom>
        </p:spPr>
      </p:pic>
      <p:sp>
        <p:nvSpPr>
          <p:cNvPr id="9" name="Footer Placeholder 4"/>
          <p:cNvSpPr>
            <a:spLocks noGrp="1"/>
          </p:cNvSpPr>
          <p:nvPr>
            <p:ph type="dt" sz="half" idx="10"/>
          </p:nvPr>
        </p:nvSpPr>
        <p:spPr>
          <a:xfrm>
            <a:off x="0" y="6681788"/>
            <a:ext cx="4225925" cy="165100"/>
          </a:xfrm>
        </p:spPr>
        <p:txBody>
          <a:bodyPr/>
          <a:lstStyle/>
          <a:p>
            <a:pPr algn="l">
              <a:defRPr/>
            </a:pPr>
            <a:r>
              <a:rPr lang="en-US" dirty="0"/>
              <a:t>    6    Anatoly Ronzhin, </a:t>
            </a:r>
            <a:r>
              <a:rPr lang="en-US" dirty="0" err="1"/>
              <a:t>Fermilab</a:t>
            </a:r>
            <a:r>
              <a:rPr lang="en-US" dirty="0"/>
              <a:t>, DPF, Fast timing detectors,  July 31, 2017 </a:t>
            </a:r>
            <a:endParaRPr lang="en-US" b="1" dirty="0"/>
          </a:p>
        </p:txBody>
      </p:sp>
      <p:sp>
        <p:nvSpPr>
          <p:cNvPr id="6" name="TextBox 5"/>
          <p:cNvSpPr txBox="1"/>
          <p:nvPr/>
        </p:nvSpPr>
        <p:spPr>
          <a:xfrm>
            <a:off x="1609463" y="3619902"/>
            <a:ext cx="1168461" cy="1631216"/>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9 </a:t>
            </a:r>
            <a:r>
              <a:rPr lang="en-US" sz="2000" dirty="0" err="1">
                <a:solidFill>
                  <a:srgbClr val="FF0000"/>
                </a:solidFill>
                <a:latin typeface="Times New Roman" panose="02020603050405020304" pitchFamily="18" charset="0"/>
                <a:cs typeface="Times New Roman" panose="02020603050405020304" pitchFamily="18" charset="0"/>
              </a:rPr>
              <a:t>ps</a:t>
            </a:r>
            <a:r>
              <a:rPr lang="en-US" sz="2000" dirty="0">
                <a:solidFill>
                  <a:srgbClr val="FF0000"/>
                </a:solidFill>
                <a:latin typeface="Times New Roman" panose="02020603050405020304" pitchFamily="18" charset="0"/>
                <a:cs typeface="Times New Roman" panose="02020603050405020304" pitchFamily="18" charset="0"/>
              </a:rPr>
              <a:t> TR,</a:t>
            </a:r>
          </a:p>
          <a:p>
            <a:r>
              <a:rPr lang="en-US" sz="2000" dirty="0">
                <a:solidFill>
                  <a:srgbClr val="FF0000"/>
                </a:solidFill>
                <a:latin typeface="Times New Roman" panose="02020603050405020304" pitchFamily="18" charset="0"/>
                <a:cs typeface="Times New Roman" panose="02020603050405020304" pitchFamily="18" charset="0"/>
              </a:rPr>
              <a:t>Photek1, </a:t>
            </a:r>
            <a:r>
              <a:rPr lang="en-US" sz="2000" dirty="0" err="1">
                <a:solidFill>
                  <a:srgbClr val="FF0000"/>
                </a:solidFill>
                <a:latin typeface="Times New Roman" panose="02020603050405020304" pitchFamily="18" charset="0"/>
                <a:cs typeface="Times New Roman" panose="02020603050405020304" pitchFamily="18" charset="0"/>
              </a:rPr>
              <a:t>Photek</a:t>
            </a:r>
            <a:r>
              <a:rPr lang="en-US" sz="2000" dirty="0">
                <a:solidFill>
                  <a:srgbClr val="FF0000"/>
                </a:solidFill>
                <a:latin typeface="Times New Roman" panose="02020603050405020304" pitchFamily="18" charset="0"/>
                <a:cs typeface="Times New Roman" panose="02020603050405020304" pitchFamily="18" charset="0"/>
              </a:rPr>
              <a:t> 2,</a:t>
            </a:r>
          </a:p>
          <a:p>
            <a:r>
              <a:rPr lang="en-US" sz="2000" dirty="0">
                <a:solidFill>
                  <a:srgbClr val="FF0000"/>
                </a:solidFill>
                <a:latin typeface="Times New Roman" panose="02020603050405020304" pitchFamily="18" charset="0"/>
                <a:cs typeface="Times New Roman" panose="02020603050405020304" pitchFamily="18" charset="0"/>
              </a:rPr>
              <a:t>120 GeV protons</a:t>
            </a:r>
          </a:p>
        </p:txBody>
      </p:sp>
      <p:sp>
        <p:nvSpPr>
          <p:cNvPr id="4" name="TextBox 3"/>
          <p:cNvSpPr txBox="1"/>
          <p:nvPr/>
        </p:nvSpPr>
        <p:spPr>
          <a:xfrm>
            <a:off x="4927601" y="3536979"/>
            <a:ext cx="3973512"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Both </a:t>
            </a:r>
            <a:r>
              <a:rPr lang="en-US" dirty="0">
                <a:solidFill>
                  <a:srgbClr val="FF0000"/>
                </a:solidFill>
                <a:latin typeface="Times New Roman" panose="02020603050405020304" pitchFamily="18" charset="0"/>
                <a:cs typeface="Times New Roman" panose="02020603050405020304" pitchFamily="18" charset="0"/>
              </a:rPr>
              <a:t>start and stop </a:t>
            </a:r>
            <a:r>
              <a:rPr lang="en-US" dirty="0">
                <a:latin typeface="Times New Roman" panose="02020603050405020304" pitchFamily="18" charset="0"/>
                <a:cs typeface="Times New Roman" panose="02020603050405020304" pitchFamily="18" charset="0"/>
              </a:rPr>
              <a:t>counters </a:t>
            </a:r>
            <a:r>
              <a:rPr lang="en-US" dirty="0" err="1">
                <a:latin typeface="Times New Roman" panose="02020603050405020304" pitchFamily="18" charset="0"/>
                <a:cs typeface="Times New Roman" panose="02020603050405020304" pitchFamily="18" charset="0"/>
              </a:rPr>
              <a:t>Photek</a:t>
            </a:r>
            <a:r>
              <a:rPr lang="en-US" dirty="0">
                <a:latin typeface="Times New Roman" panose="02020603050405020304" pitchFamily="18" charset="0"/>
                <a:cs typeface="Times New Roman" panose="02020603050405020304" pitchFamily="18" charset="0"/>
              </a:rPr>
              <a:t> 240, TOF TR 14.5 </a:t>
            </a:r>
            <a:r>
              <a:rPr lang="en-US" dirty="0" err="1">
                <a:latin typeface="Times New Roman" panose="02020603050405020304" pitchFamily="18" charset="0"/>
                <a:cs typeface="Times New Roman" panose="02020603050405020304" pitchFamily="18" charset="0"/>
              </a:rPr>
              <a:t>ps</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Distance between them 7.12m</a:t>
            </a:r>
          </a:p>
        </p:txBody>
      </p:sp>
    </p:spTree>
    <p:extLst>
      <p:ext uri="{BB962C8B-B14F-4D97-AF65-F5344CB8AC3E}">
        <p14:creationId xmlns:p14="http://schemas.microsoft.com/office/powerpoint/2010/main" val="3013972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77" y="-47063"/>
            <a:ext cx="9372600" cy="485771"/>
          </a:xfrm>
        </p:spPr>
        <p:txBody>
          <a:bodyPr/>
          <a:lstStyle/>
          <a:p>
            <a:r>
              <a:rPr lang="en-US" sz="2800" dirty="0">
                <a:solidFill>
                  <a:srgbClr val="0070C0"/>
                </a:solidFill>
                <a:latin typeface="Times New Roman" pitchFamily="18" charset="0"/>
                <a:cs typeface="Times New Roman" pitchFamily="18" charset="0"/>
              </a:rPr>
              <a:t>DRS4, (Domino Ring Sampler), introduced by Stefan </a:t>
            </a:r>
            <a:r>
              <a:rPr lang="en-US" sz="2800" dirty="0" err="1">
                <a:solidFill>
                  <a:srgbClr val="0070C0"/>
                </a:solidFill>
                <a:latin typeface="Times New Roman" pitchFamily="18" charset="0"/>
                <a:cs typeface="Times New Roman" pitchFamily="18" charset="0"/>
              </a:rPr>
              <a:t>Ritt</a:t>
            </a:r>
            <a:r>
              <a:rPr lang="en-US" sz="2800" dirty="0">
                <a:solidFill>
                  <a:srgbClr val="0070C0"/>
                </a:solidFill>
                <a:latin typeface="Times New Roman" pitchFamily="18" charset="0"/>
                <a:cs typeface="Times New Roman" pitchFamily="18" charset="0"/>
              </a:rPr>
              <a:t>.</a:t>
            </a:r>
          </a:p>
        </p:txBody>
      </p:sp>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8643" y="4145804"/>
            <a:ext cx="3542084" cy="22031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2643" y="4146915"/>
            <a:ext cx="1269460" cy="2036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1" y="509370"/>
            <a:ext cx="9049347" cy="2123658"/>
          </a:xfrm>
          <a:prstGeom prst="rect">
            <a:avLst/>
          </a:prstGeom>
        </p:spPr>
        <p:txBody>
          <a:bodyPr wrap="square">
            <a:spAutoFit/>
          </a:bodyPr>
          <a:lstStyle/>
          <a:p>
            <a:pPr defTabSz="914400"/>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Principle: Sample &amp; Store an incoming signal in an array of capacitors, waiting for (selective) readout and digitization= bank of Track &amp; Holds. DRS4 can replace old classic TDC, ADC traditional readout. PH and TR measured by the same unit. Used one is capable to digitize 4 input channels at sampling rates 5 Giga-samples per second (GSPS, 200ps/cell). Individual channel depth of 1024 bins and effective range of 12 bits. BW is up to 850 MHz. DRS4 is based on Switch Capacitor Array (SCA). “Aperture” and “random” time jitter. Correction of “aperture” jitter. Noise floor ~1 mV/50 Ohm (Slides below taken from Stefan </a:t>
            </a:r>
            <a:r>
              <a:rPr lang="en-US" sz="1600" dirty="0" err="1">
                <a:solidFill>
                  <a:srgbClr val="000000"/>
                </a:solidFill>
                <a:latin typeface="Times New Roman" panose="02020603050405020304" pitchFamily="18" charset="0"/>
                <a:ea typeface="ＭＳ Ｐゴシック" charset="-128"/>
                <a:cs typeface="Times New Roman" panose="02020603050405020304" pitchFamily="18" charset="0"/>
              </a:rPr>
              <a:t>Ritt</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 (DRS4) and Eric </a:t>
            </a:r>
            <a:r>
              <a:rPr lang="en-US" sz="1600" dirty="0" err="1">
                <a:solidFill>
                  <a:srgbClr val="000000"/>
                </a:solidFill>
                <a:latin typeface="Times New Roman" panose="02020603050405020304" pitchFamily="18" charset="0"/>
                <a:ea typeface="ＭＳ Ｐゴシック" charset="-128"/>
                <a:cs typeface="Times New Roman" panose="02020603050405020304" pitchFamily="18" charset="0"/>
              </a:rPr>
              <a:t>Delagnes</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 (LAPPD).</a:t>
            </a:r>
          </a:p>
          <a:p>
            <a:pPr defTabSz="914400"/>
            <a:endParaRPr lang="en-US" sz="1800" dirty="0">
              <a:solidFill>
                <a:srgbClr val="000000"/>
              </a:solidFill>
              <a:latin typeface="Arial" charset="0"/>
              <a:ea typeface="ＭＳ Ｐゴシック" charset="-128"/>
              <a:cs typeface="+mn-cs"/>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4081" y="2364517"/>
            <a:ext cx="2173295" cy="146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9056" y="2398004"/>
            <a:ext cx="1904267" cy="1314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0" y="2376904"/>
            <a:ext cx="4821699" cy="1356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336717" y="3707841"/>
            <a:ext cx="3498521" cy="307777"/>
          </a:xfrm>
          <a:prstGeom prst="rect">
            <a:avLst/>
          </a:prstGeom>
        </p:spPr>
        <p:txBody>
          <a:bodyPr wrap="square">
            <a:spAutoFit/>
          </a:bodyPr>
          <a:lstStyle/>
          <a:p>
            <a:pPr defTabSz="914400"/>
            <a:r>
              <a:rPr lang="en-US" sz="1400" dirty="0">
                <a:solidFill>
                  <a:srgbClr val="000000"/>
                </a:solidFill>
                <a:latin typeface="Arial" charset="0"/>
                <a:ea typeface="ＭＳ Ｐゴシック" charset="-128"/>
                <a:cs typeface="+mn-cs"/>
              </a:rPr>
              <a:t>Switch Capacitor Array (SCA). </a:t>
            </a:r>
          </a:p>
        </p:txBody>
      </p:sp>
      <p:sp>
        <p:nvSpPr>
          <p:cNvPr id="9" name="Rectangle 8"/>
          <p:cNvSpPr/>
          <p:nvPr/>
        </p:nvSpPr>
        <p:spPr>
          <a:xfrm>
            <a:off x="6713525" y="3707840"/>
            <a:ext cx="2430474" cy="307777"/>
          </a:xfrm>
          <a:prstGeom prst="rect">
            <a:avLst/>
          </a:prstGeom>
        </p:spPr>
        <p:txBody>
          <a:bodyPr wrap="none">
            <a:spAutoFit/>
          </a:bodyPr>
          <a:lstStyle/>
          <a:p>
            <a:pPr defTabSz="914400"/>
            <a:r>
              <a:rPr lang="en-US" sz="1400" dirty="0">
                <a:solidFill>
                  <a:srgbClr val="000000"/>
                </a:solidFill>
                <a:latin typeface="Arial" charset="0"/>
                <a:ea typeface="ＭＳ Ｐゴシック" charset="-128"/>
                <a:cs typeface="+mn-cs"/>
              </a:rPr>
              <a:t>Correction of “aperture” jitter</a:t>
            </a:r>
          </a:p>
        </p:txBody>
      </p:sp>
      <p:sp>
        <p:nvSpPr>
          <p:cNvPr id="11" name="TextBox 10"/>
          <p:cNvSpPr txBox="1"/>
          <p:nvPr/>
        </p:nvSpPr>
        <p:spPr>
          <a:xfrm>
            <a:off x="5195988" y="3712456"/>
            <a:ext cx="1627749" cy="307777"/>
          </a:xfrm>
          <a:prstGeom prst="rect">
            <a:avLst/>
          </a:prstGeom>
          <a:noFill/>
        </p:spPr>
        <p:txBody>
          <a:bodyPr wrap="square" rtlCol="0">
            <a:spAutoFit/>
          </a:bodyPr>
          <a:lstStyle/>
          <a:p>
            <a:pPr defTabSz="914400"/>
            <a:r>
              <a:rPr lang="en-US" sz="1400" dirty="0">
                <a:solidFill>
                  <a:srgbClr val="000000"/>
                </a:solidFill>
                <a:latin typeface="Arial" charset="0"/>
                <a:ea typeface="ＭＳ Ｐゴシック" charset="-128"/>
                <a:cs typeface="+mn-cs"/>
              </a:rPr>
              <a:t>Signal sampling</a:t>
            </a:r>
          </a:p>
        </p:txBody>
      </p:sp>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8766" y="4156442"/>
            <a:ext cx="1012105" cy="20269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7795201" y="6453451"/>
            <a:ext cx="1400313" cy="307777"/>
          </a:xfrm>
          <a:prstGeom prst="rect">
            <a:avLst/>
          </a:prstGeom>
          <a:noFill/>
        </p:spPr>
        <p:txBody>
          <a:bodyPr wrap="square" rtlCol="0">
            <a:spAutoFit/>
          </a:bodyPr>
          <a:lstStyle/>
          <a:p>
            <a:pPr defTabSz="914400"/>
            <a:r>
              <a:rPr lang="en-US" sz="1400" dirty="0">
                <a:solidFill>
                  <a:srgbClr val="000000"/>
                </a:solidFill>
                <a:latin typeface="Arial" charset="0"/>
                <a:ea typeface="ＭＳ Ｐゴシック" charset="-128"/>
                <a:cs typeface="+mn-cs"/>
              </a:rPr>
              <a:t>CAEN V1742</a:t>
            </a:r>
          </a:p>
        </p:txBody>
      </p:sp>
      <p:pic>
        <p:nvPicPr>
          <p:cNvPr id="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240" y="4146917"/>
            <a:ext cx="1532501" cy="2182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24691" y="6365339"/>
            <a:ext cx="7527412" cy="307777"/>
          </a:xfrm>
          <a:prstGeom prst="rect">
            <a:avLst/>
          </a:prstGeom>
        </p:spPr>
        <p:txBody>
          <a:bodyPr wrap="square">
            <a:spAutoFit/>
          </a:bodyPr>
          <a:lstStyle/>
          <a:p>
            <a:pPr defTabSz="914400"/>
            <a:r>
              <a:rPr lang="en-US" sz="1400" dirty="0">
                <a:solidFill>
                  <a:srgbClr val="000000"/>
                </a:solidFill>
                <a:latin typeface="Arial" charset="0"/>
                <a:ea typeface="ＭＳ Ｐゴシック" charset="-128"/>
                <a:cs typeface="+mn-cs"/>
              </a:rPr>
              <a:t>Key parameters of DRS4: 200ps/cell, 1024 cells; </a:t>
            </a:r>
          </a:p>
        </p:txBody>
      </p:sp>
      <p:sp>
        <p:nvSpPr>
          <p:cNvPr id="18" name="Footer Placeholder 4"/>
          <p:cNvSpPr>
            <a:spLocks noGrp="1"/>
          </p:cNvSpPr>
          <p:nvPr>
            <p:ph type="dt" sz="half" idx="10"/>
          </p:nvPr>
        </p:nvSpPr>
        <p:spPr>
          <a:xfrm>
            <a:off x="0" y="6677171"/>
            <a:ext cx="5114925" cy="168114"/>
          </a:xfrm>
        </p:spPr>
        <p:txBody>
          <a:bodyPr/>
          <a:lstStyle/>
          <a:p>
            <a:pPr algn="l">
              <a:defRPr/>
            </a:pPr>
            <a:r>
              <a:rPr lang="en-US" dirty="0"/>
              <a:t>   7    Anatoly Ronzhin, </a:t>
            </a:r>
            <a:r>
              <a:rPr lang="en-US" dirty="0" err="1"/>
              <a:t>Fermilab</a:t>
            </a:r>
            <a:r>
              <a:rPr lang="en-US" dirty="0"/>
              <a:t>, DPF, Fast timing detectors,  July 31, 2017 </a:t>
            </a:r>
            <a:endParaRPr lang="en-US" b="1" dirty="0"/>
          </a:p>
        </p:txBody>
      </p:sp>
    </p:spTree>
    <p:extLst>
      <p:ext uri="{BB962C8B-B14F-4D97-AF65-F5344CB8AC3E}">
        <p14:creationId xmlns:p14="http://schemas.microsoft.com/office/powerpoint/2010/main" val="2569708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8" y="17943"/>
            <a:ext cx="9109957" cy="774485"/>
          </a:xfrm>
        </p:spPr>
        <p:txBody>
          <a:bodyPr/>
          <a:lstStyle/>
          <a:p>
            <a:r>
              <a:rPr lang="en-US" sz="2000" dirty="0">
                <a:solidFill>
                  <a:srgbClr val="FF0000"/>
                </a:solidFill>
                <a:latin typeface="Times New Roman" panose="02020603050405020304" pitchFamily="18" charset="0"/>
                <a:cs typeface="Times New Roman" panose="02020603050405020304" pitchFamily="18" charset="0"/>
              </a:rPr>
              <a:t>TR of shower max (SM), based on </a:t>
            </a:r>
            <a:r>
              <a:rPr lang="en-US" sz="2000" dirty="0" err="1">
                <a:solidFill>
                  <a:srgbClr val="FF0000"/>
                </a:solidFill>
                <a:latin typeface="Times New Roman" panose="02020603050405020304" pitchFamily="18" charset="0"/>
                <a:cs typeface="Times New Roman" panose="02020603050405020304" pitchFamily="18" charset="0"/>
              </a:rPr>
              <a:t>Photek</a:t>
            </a:r>
            <a:r>
              <a:rPr lang="en-US" sz="2000" dirty="0">
                <a:solidFill>
                  <a:srgbClr val="FF0000"/>
                </a:solidFill>
                <a:latin typeface="Times New Roman" panose="02020603050405020304" pitchFamily="18" charset="0"/>
                <a:cs typeface="Times New Roman" panose="02020603050405020304" pitchFamily="18" charset="0"/>
              </a:rPr>
              <a:t> 240 (top 3 slides)  and </a:t>
            </a:r>
            <a:r>
              <a:rPr lang="en-US" sz="2000" dirty="0" err="1">
                <a:solidFill>
                  <a:srgbClr val="FF0000"/>
                </a:solidFill>
                <a:latin typeface="Times New Roman" panose="02020603050405020304" pitchFamily="18" charset="0"/>
                <a:cs typeface="Times New Roman" panose="02020603050405020304" pitchFamily="18" charset="0"/>
              </a:rPr>
              <a:t>Photonis</a:t>
            </a:r>
            <a:r>
              <a:rPr lang="en-US" sz="2000" dirty="0">
                <a:solidFill>
                  <a:srgbClr val="FF0000"/>
                </a:solidFill>
                <a:latin typeface="Times New Roman" panose="02020603050405020304" pitchFamily="18" charset="0"/>
                <a:cs typeface="Times New Roman" panose="02020603050405020304" pitchFamily="18" charset="0"/>
              </a:rPr>
              <a:t> MCP-PMT (4x4 cells, cell size 6x6 mm2) in dependence of absorber thickness. Beam 8 GeV/c </a:t>
            </a:r>
          </a:p>
        </p:txBody>
      </p:sp>
      <p:sp>
        <p:nvSpPr>
          <p:cNvPr id="3" name="Content Placeholder 2"/>
          <p:cNvSpPr>
            <a:spLocks noGrp="1"/>
          </p:cNvSpPr>
          <p:nvPr>
            <p:ph idx="1"/>
          </p:nvPr>
        </p:nvSpPr>
        <p:spPr>
          <a:xfrm>
            <a:off x="46744" y="643018"/>
            <a:ext cx="8229600" cy="5500521"/>
          </a:xfrm>
        </p:spPr>
        <p:txBody>
          <a:bodyPr/>
          <a:lstStyle/>
          <a:p>
            <a:pPr marL="0" indent="0">
              <a:buNone/>
            </a:pPr>
            <a:r>
              <a:rPr lang="en-US" dirty="0"/>
              <a:t>.</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44" y="961222"/>
            <a:ext cx="2786623" cy="21996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5787342" y="735425"/>
            <a:ext cx="3322614" cy="2657854"/>
          </a:xfrm>
          <a:prstGeom prst="rect">
            <a:avLst/>
          </a:prstGeom>
        </p:spPr>
      </p:pic>
      <p:pic>
        <p:nvPicPr>
          <p:cNvPr id="7" name="Picture 6"/>
          <p:cNvPicPr>
            <a:picLocks noChangeAspect="1"/>
          </p:cNvPicPr>
          <p:nvPr/>
        </p:nvPicPr>
        <p:blipFill>
          <a:blip r:embed="rId5"/>
          <a:stretch>
            <a:fillRect/>
          </a:stretch>
        </p:blipFill>
        <p:spPr>
          <a:xfrm>
            <a:off x="2865049" y="689222"/>
            <a:ext cx="3188625" cy="2640477"/>
          </a:xfrm>
          <a:prstGeom prst="rect">
            <a:avLst/>
          </a:prstGeom>
        </p:spPr>
      </p:pic>
      <p:sp>
        <p:nvSpPr>
          <p:cNvPr id="11" name="Footer Placeholder 4"/>
          <p:cNvSpPr>
            <a:spLocks noGrp="1"/>
          </p:cNvSpPr>
          <p:nvPr>
            <p:ph type="dt" sz="half" idx="10"/>
          </p:nvPr>
        </p:nvSpPr>
        <p:spPr>
          <a:xfrm>
            <a:off x="0" y="6638925"/>
            <a:ext cx="4259263" cy="219075"/>
          </a:xfrm>
        </p:spPr>
        <p:txBody>
          <a:bodyPr/>
          <a:lstStyle/>
          <a:p>
            <a:pPr algn="l">
              <a:defRPr/>
            </a:pPr>
            <a:r>
              <a:rPr lang="en-US" dirty="0"/>
              <a:t> </a:t>
            </a:r>
            <a:r>
              <a:rPr lang="en-US" dirty="0">
                <a:solidFill>
                  <a:srgbClr val="0070C0"/>
                </a:solidFill>
              </a:rPr>
              <a:t> 8   Anatoly Ronzhin, </a:t>
            </a:r>
            <a:r>
              <a:rPr lang="en-US" dirty="0" err="1">
                <a:solidFill>
                  <a:srgbClr val="0070C0"/>
                </a:solidFill>
              </a:rPr>
              <a:t>Fermilab</a:t>
            </a:r>
            <a:r>
              <a:rPr lang="en-US" dirty="0">
                <a:solidFill>
                  <a:srgbClr val="0070C0"/>
                </a:solidFill>
              </a:rPr>
              <a:t>, DPF, Fast timing detectors,  July 31, 2017 </a:t>
            </a:r>
            <a:endParaRPr lang="en-US" b="1" dirty="0">
              <a:solidFill>
                <a:srgbClr val="0070C0"/>
              </a:solidFill>
            </a:endParaRPr>
          </a:p>
        </p:txBody>
      </p:sp>
      <p:sp>
        <p:nvSpPr>
          <p:cNvPr id="4" name="TextBox 3"/>
          <p:cNvSpPr txBox="1"/>
          <p:nvPr/>
        </p:nvSpPr>
        <p:spPr>
          <a:xfrm>
            <a:off x="6292593" y="2452050"/>
            <a:ext cx="2394207" cy="646331"/>
          </a:xfrm>
          <a:prstGeom prst="rect">
            <a:avLst/>
          </a:prstGeom>
          <a:noFill/>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Absorber is between</a:t>
            </a:r>
          </a:p>
          <a:p>
            <a:r>
              <a:rPr lang="en-US" sz="1800" dirty="0">
                <a:solidFill>
                  <a:srgbClr val="FF0000"/>
                </a:solidFill>
                <a:latin typeface="Times New Roman" panose="02020603050405020304" pitchFamily="18" charset="0"/>
                <a:cs typeface="Times New Roman" panose="02020603050405020304" pitchFamily="18" charset="0"/>
              </a:rPr>
              <a:t>2 </a:t>
            </a:r>
            <a:r>
              <a:rPr lang="en-US" sz="1800" dirty="0" err="1">
                <a:solidFill>
                  <a:srgbClr val="FF0000"/>
                </a:solidFill>
                <a:latin typeface="Times New Roman" panose="02020603050405020304" pitchFamily="18" charset="0"/>
                <a:cs typeface="Times New Roman" panose="02020603050405020304" pitchFamily="18" charset="0"/>
              </a:rPr>
              <a:t>Photek</a:t>
            </a:r>
            <a:r>
              <a:rPr lang="en-US" sz="1800" dirty="0">
                <a:solidFill>
                  <a:srgbClr val="FF0000"/>
                </a:solidFill>
                <a:latin typeface="Times New Roman" panose="02020603050405020304" pitchFamily="18" charset="0"/>
                <a:cs typeface="Times New Roman" panose="02020603050405020304" pitchFamily="18" charset="0"/>
              </a:rPr>
              <a:t> 240, TR~13ps</a:t>
            </a:r>
          </a:p>
        </p:txBody>
      </p:sp>
      <p:pic>
        <p:nvPicPr>
          <p:cNvPr id="12" name="Picture 11"/>
          <p:cNvPicPr>
            <a:picLocks noChangeAspect="1"/>
          </p:cNvPicPr>
          <p:nvPr/>
        </p:nvPicPr>
        <p:blipFill>
          <a:blip r:embed="rId6"/>
          <a:stretch>
            <a:fillRect/>
          </a:stretch>
        </p:blipFill>
        <p:spPr>
          <a:xfrm>
            <a:off x="4538311" y="3557293"/>
            <a:ext cx="4248534" cy="3191170"/>
          </a:xfrm>
          <a:prstGeom prst="rect">
            <a:avLst/>
          </a:prstGeom>
        </p:spPr>
      </p:pic>
      <p:pic>
        <p:nvPicPr>
          <p:cNvPr id="13" name="Picture 12"/>
          <p:cNvPicPr>
            <a:picLocks noChangeAspect="1"/>
          </p:cNvPicPr>
          <p:nvPr/>
        </p:nvPicPr>
        <p:blipFill>
          <a:blip r:embed="rId7"/>
          <a:stretch>
            <a:fillRect/>
          </a:stretch>
        </p:blipFill>
        <p:spPr>
          <a:xfrm>
            <a:off x="156009" y="3393279"/>
            <a:ext cx="4273037" cy="3140432"/>
          </a:xfrm>
          <a:prstGeom prst="rect">
            <a:avLst/>
          </a:prstGeom>
        </p:spPr>
      </p:pic>
      <p:sp>
        <p:nvSpPr>
          <p:cNvPr id="14" name="TextBox 13"/>
          <p:cNvSpPr txBox="1"/>
          <p:nvPr/>
        </p:nvSpPr>
        <p:spPr>
          <a:xfrm>
            <a:off x="3781536" y="2562251"/>
            <a:ext cx="1231900" cy="369332"/>
          </a:xfrm>
          <a:prstGeom prst="rect">
            <a:avLst/>
          </a:prstGeom>
          <a:noFill/>
        </p:spPr>
        <p:txBody>
          <a:bodyPr wrap="square" rtlCol="0">
            <a:spAutoFit/>
          </a:bodyPr>
          <a:lstStyle/>
          <a:p>
            <a:r>
              <a:rPr lang="en-US" sz="1800" dirty="0" err="1">
                <a:solidFill>
                  <a:srgbClr val="FF0000"/>
                </a:solidFill>
                <a:latin typeface="Times New Roman" panose="02020603050405020304" pitchFamily="18" charset="0"/>
                <a:cs typeface="Times New Roman" panose="02020603050405020304" pitchFamily="18" charset="0"/>
              </a:rPr>
              <a:t>Photek</a:t>
            </a:r>
            <a:r>
              <a:rPr lang="en-US" sz="1800" dirty="0">
                <a:solidFill>
                  <a:srgbClr val="FF0000"/>
                </a:solidFill>
                <a:latin typeface="Times New Roman" panose="02020603050405020304" pitchFamily="18" charset="0"/>
                <a:cs typeface="Times New Roman" panose="02020603050405020304" pitchFamily="18" charset="0"/>
              </a:rPr>
              <a:t> 240</a:t>
            </a:r>
          </a:p>
        </p:txBody>
      </p:sp>
      <p:sp>
        <p:nvSpPr>
          <p:cNvPr id="15" name="TextBox 14"/>
          <p:cNvSpPr txBox="1"/>
          <p:nvPr/>
        </p:nvSpPr>
        <p:spPr>
          <a:xfrm>
            <a:off x="6460074" y="5715000"/>
            <a:ext cx="1388526" cy="461665"/>
          </a:xfrm>
          <a:prstGeom prst="rect">
            <a:avLst/>
          </a:prstGeom>
          <a:noFill/>
        </p:spPr>
        <p:txBody>
          <a:bodyPr wrap="square" rtlCol="0">
            <a:spAutoFit/>
          </a:bodyPr>
          <a:lstStyle/>
          <a:p>
            <a:r>
              <a:rPr lang="en-US" dirty="0" err="1">
                <a:solidFill>
                  <a:srgbClr val="FF0000"/>
                </a:solidFill>
                <a:latin typeface="Times New Roman" panose="02020603050405020304" pitchFamily="18" charset="0"/>
                <a:cs typeface="Times New Roman" panose="02020603050405020304" pitchFamily="18" charset="0"/>
              </a:rPr>
              <a:t>Photonis</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0638" y="5943484"/>
            <a:ext cx="3475039"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Photonis</a:t>
            </a:r>
            <a:r>
              <a:rPr lang="en-US" sz="2000" dirty="0">
                <a:solidFill>
                  <a:srgbClr val="FF0000"/>
                </a:solidFill>
                <a:latin typeface="Times New Roman" panose="02020603050405020304" pitchFamily="18" charset="0"/>
                <a:cs typeface="Times New Roman" panose="02020603050405020304" pitchFamily="18" charset="0"/>
              </a:rPr>
              <a:t>, PC ON and OFF </a:t>
            </a:r>
          </a:p>
        </p:txBody>
      </p:sp>
    </p:spTree>
    <p:extLst>
      <p:ext uri="{BB962C8B-B14F-4D97-AF65-F5344CB8AC3E}">
        <p14:creationId xmlns:p14="http://schemas.microsoft.com/office/powerpoint/2010/main" val="299084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13" y="-108619"/>
            <a:ext cx="9144000" cy="639762"/>
          </a:xfrm>
        </p:spPr>
        <p:txBody>
          <a:bodyPr/>
          <a:lstStyle/>
          <a:p>
            <a:r>
              <a:rPr lang="en-US" sz="2800" dirty="0">
                <a:solidFill>
                  <a:srgbClr val="0070C0"/>
                </a:solidFill>
                <a:latin typeface="Times New Roman" pitchFamily="18" charset="0"/>
                <a:cs typeface="Times New Roman" pitchFamily="18" charset="0"/>
              </a:rPr>
              <a:t>Hamamatsu </a:t>
            </a:r>
            <a:r>
              <a:rPr lang="en-US" sz="2800" dirty="0" err="1">
                <a:solidFill>
                  <a:srgbClr val="0070C0"/>
                </a:solidFill>
                <a:latin typeface="Times New Roman" pitchFamily="18" charset="0"/>
                <a:cs typeface="Times New Roman" pitchFamily="18" charset="0"/>
              </a:rPr>
              <a:t>SiPM</a:t>
            </a:r>
            <a:r>
              <a:rPr lang="en-US" sz="2800" dirty="0">
                <a:solidFill>
                  <a:srgbClr val="0070C0"/>
                </a:solidFill>
                <a:latin typeface="Times New Roman" pitchFamily="18" charset="0"/>
                <a:cs typeface="Times New Roman" pitchFamily="18" charset="0"/>
              </a:rPr>
              <a:t>, 120 GeV protons, </a:t>
            </a:r>
            <a:r>
              <a:rPr lang="en-US" sz="2800" b="1" dirty="0">
                <a:solidFill>
                  <a:srgbClr val="FF0000"/>
                </a:solidFill>
                <a:latin typeface="Times New Roman" pitchFamily="18" charset="0"/>
                <a:cs typeface="Times New Roman" pitchFamily="18" charset="0"/>
              </a:rPr>
              <a:t>TR 14.5 </a:t>
            </a:r>
            <a:r>
              <a:rPr lang="en-US" sz="2800" b="1" dirty="0" err="1">
                <a:solidFill>
                  <a:srgbClr val="FF0000"/>
                </a:solidFill>
                <a:latin typeface="Times New Roman" pitchFamily="18" charset="0"/>
                <a:cs typeface="Times New Roman" pitchFamily="18" charset="0"/>
              </a:rPr>
              <a:t>ps</a:t>
            </a:r>
            <a:endParaRPr lang="en-US" sz="28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609600"/>
            <a:ext cx="9044123" cy="5969214"/>
          </a:xfrm>
        </p:spPr>
        <p:txBody>
          <a:bodyPr/>
          <a:lstStyle/>
          <a:p>
            <a:pPr marL="0" indent="0">
              <a:buNone/>
            </a:pPr>
            <a:r>
              <a:rPr lang="en-US" dirty="0"/>
              <a:t>.</a:t>
            </a:r>
          </a:p>
        </p:txBody>
      </p:sp>
      <p:pic>
        <p:nvPicPr>
          <p:cNvPr id="15" name="Picture 14"/>
          <p:cNvPicPr>
            <a:picLocks noChangeAspect="1"/>
          </p:cNvPicPr>
          <p:nvPr/>
        </p:nvPicPr>
        <p:blipFill>
          <a:blip r:embed="rId3"/>
          <a:stretch>
            <a:fillRect/>
          </a:stretch>
        </p:blipFill>
        <p:spPr>
          <a:xfrm>
            <a:off x="5806530" y="2858885"/>
            <a:ext cx="3332076" cy="2375580"/>
          </a:xfrm>
          <a:prstGeom prst="rect">
            <a:avLst/>
          </a:prstGeom>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335" y="5132749"/>
            <a:ext cx="2138073" cy="15810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39648" y="1799215"/>
            <a:ext cx="1316382" cy="338554"/>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SPTR on OV</a:t>
            </a:r>
          </a:p>
        </p:txBody>
      </p:sp>
      <p:sp>
        <p:nvSpPr>
          <p:cNvPr id="7" name="TextBox 6"/>
          <p:cNvSpPr txBox="1"/>
          <p:nvPr/>
        </p:nvSpPr>
        <p:spPr>
          <a:xfrm>
            <a:off x="6280672" y="2923918"/>
            <a:ext cx="1261639" cy="954107"/>
          </a:xfrm>
          <a:prstGeom prst="rect">
            <a:avLst/>
          </a:prstGeom>
          <a:noFill/>
        </p:spPr>
        <p:txBody>
          <a:bodyPr wrap="square" rtlCol="0">
            <a:spAutoFit/>
          </a:bodyPr>
          <a:lstStyle/>
          <a:p>
            <a:r>
              <a:rPr lang="en-US" sz="1400" dirty="0" err="1">
                <a:solidFill>
                  <a:srgbClr val="FF0000"/>
                </a:solidFill>
                <a:latin typeface="Times New Roman" panose="02020603050405020304" pitchFamily="18" charset="0"/>
                <a:cs typeface="Times New Roman" panose="02020603050405020304" pitchFamily="18" charset="0"/>
              </a:rPr>
              <a:t>SiPM</a:t>
            </a:r>
            <a:r>
              <a:rPr lang="en-US" sz="1400" dirty="0">
                <a:solidFill>
                  <a:srgbClr val="FF0000"/>
                </a:solidFill>
                <a:latin typeface="Times New Roman" panose="02020603050405020304" pitchFamily="18" charset="0"/>
                <a:cs typeface="Times New Roman" panose="02020603050405020304" pitchFamily="18" charset="0"/>
              </a:rPr>
              <a:t> PH spectrum under </a:t>
            </a:r>
            <a:r>
              <a:rPr lang="en-US" sz="1400" dirty="0" err="1">
                <a:solidFill>
                  <a:srgbClr val="FF0000"/>
                </a:solidFill>
                <a:latin typeface="Times New Roman" panose="02020603050405020304" pitchFamily="18" charset="0"/>
                <a:cs typeface="Times New Roman" panose="02020603050405020304" pitchFamily="18" charset="0"/>
              </a:rPr>
              <a:t>PiLas</a:t>
            </a:r>
            <a:r>
              <a:rPr lang="en-US" sz="1400" dirty="0">
                <a:solidFill>
                  <a:srgbClr val="FF0000"/>
                </a:solidFill>
                <a:latin typeface="Times New Roman" panose="02020603050405020304" pitchFamily="18" charset="0"/>
                <a:cs typeface="Times New Roman" panose="02020603050405020304" pitchFamily="18" charset="0"/>
              </a:rPr>
              <a:t> laser light</a:t>
            </a:r>
          </a:p>
        </p:txBody>
      </p:sp>
      <p:pic>
        <p:nvPicPr>
          <p:cNvPr id="4" name="Picture 3"/>
          <p:cNvPicPr>
            <a:picLocks noChangeAspect="1"/>
          </p:cNvPicPr>
          <p:nvPr/>
        </p:nvPicPr>
        <p:blipFill>
          <a:blip r:embed="rId5"/>
          <a:stretch>
            <a:fillRect/>
          </a:stretch>
        </p:blipFill>
        <p:spPr>
          <a:xfrm>
            <a:off x="2682901" y="2858885"/>
            <a:ext cx="3110169" cy="2150269"/>
          </a:xfrm>
          <a:prstGeom prst="rect">
            <a:avLst/>
          </a:prstGeom>
        </p:spPr>
      </p:pic>
      <p:pic>
        <p:nvPicPr>
          <p:cNvPr id="8" name="Picture 7"/>
          <p:cNvPicPr>
            <a:picLocks noChangeAspect="1"/>
          </p:cNvPicPr>
          <p:nvPr/>
        </p:nvPicPr>
        <p:blipFill>
          <a:blip r:embed="rId6"/>
          <a:stretch>
            <a:fillRect/>
          </a:stretch>
        </p:blipFill>
        <p:spPr>
          <a:xfrm>
            <a:off x="70806" y="557295"/>
            <a:ext cx="3149990" cy="2191137"/>
          </a:xfrm>
          <a:prstGeom prst="rect">
            <a:avLst/>
          </a:prstGeom>
        </p:spPr>
      </p:pic>
      <p:pic>
        <p:nvPicPr>
          <p:cNvPr id="11" name="Picture 10"/>
          <p:cNvPicPr>
            <a:picLocks noChangeAspect="1"/>
          </p:cNvPicPr>
          <p:nvPr/>
        </p:nvPicPr>
        <p:blipFill>
          <a:blip r:embed="rId7"/>
          <a:stretch>
            <a:fillRect/>
          </a:stretch>
        </p:blipFill>
        <p:spPr>
          <a:xfrm>
            <a:off x="6634298" y="592580"/>
            <a:ext cx="2409825" cy="1847850"/>
          </a:xfrm>
          <a:prstGeom prst="rect">
            <a:avLst/>
          </a:prstGeom>
        </p:spPr>
      </p:pic>
      <p:pic>
        <p:nvPicPr>
          <p:cNvPr id="12" name="Picture 11"/>
          <p:cNvPicPr>
            <a:picLocks noChangeAspect="1"/>
          </p:cNvPicPr>
          <p:nvPr/>
        </p:nvPicPr>
        <p:blipFill>
          <a:blip r:embed="rId8"/>
          <a:stretch>
            <a:fillRect/>
          </a:stretch>
        </p:blipFill>
        <p:spPr>
          <a:xfrm>
            <a:off x="70806" y="2858885"/>
            <a:ext cx="2452475" cy="2048246"/>
          </a:xfrm>
          <a:prstGeom prst="rect">
            <a:avLst/>
          </a:prstGeom>
        </p:spPr>
      </p:pic>
      <p:pic>
        <p:nvPicPr>
          <p:cNvPr id="17" name="Picture 16"/>
          <p:cNvPicPr>
            <a:picLocks noChangeAspect="1"/>
          </p:cNvPicPr>
          <p:nvPr/>
        </p:nvPicPr>
        <p:blipFill>
          <a:blip r:embed="rId9"/>
          <a:stretch>
            <a:fillRect/>
          </a:stretch>
        </p:blipFill>
        <p:spPr>
          <a:xfrm>
            <a:off x="4605758" y="5106109"/>
            <a:ext cx="2245531" cy="1650975"/>
          </a:xfrm>
          <a:prstGeom prst="rect">
            <a:avLst/>
          </a:prstGeom>
        </p:spPr>
      </p:pic>
      <p:sp>
        <p:nvSpPr>
          <p:cNvPr id="19" name="TextBox 18"/>
          <p:cNvSpPr txBox="1"/>
          <p:nvPr/>
        </p:nvSpPr>
        <p:spPr>
          <a:xfrm>
            <a:off x="34268" y="5001107"/>
            <a:ext cx="4678948" cy="1692771"/>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Time resolution (TR) obtained with Hamamatsu MPPC 3x3mm2 (</a:t>
            </a:r>
            <a:r>
              <a:rPr lang="en-US" sz="2000" b="1" dirty="0">
                <a:solidFill>
                  <a:srgbClr val="FF0000"/>
                </a:solidFill>
                <a:latin typeface="Times New Roman" panose="02020603050405020304" pitchFamily="18" charset="0"/>
                <a:cs typeface="Times New Roman" panose="02020603050405020304" pitchFamily="18" charset="0"/>
              </a:rPr>
              <a:t>star</a:t>
            </a:r>
            <a:r>
              <a:rPr lang="en-US" sz="2000" dirty="0">
                <a:solidFill>
                  <a:srgbClr val="FF0000"/>
                </a:solidFill>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 plus Cherenkov radiator </a:t>
            </a:r>
            <a:r>
              <a:rPr lang="en-US" sz="2000" b="1" dirty="0">
                <a:solidFill>
                  <a:srgbClr val="FF0000"/>
                </a:solidFill>
                <a:latin typeface="Times New Roman" panose="02020603050405020304" pitchFamily="18" charset="0"/>
                <a:cs typeface="Times New Roman" panose="02020603050405020304" pitchFamily="18" charset="0"/>
              </a:rPr>
              <a:t>~14.5ps. Stop</a:t>
            </a:r>
            <a:r>
              <a:rPr lang="en-US" sz="2000" dirty="0">
                <a:latin typeface="Times New Roman" panose="02020603050405020304" pitchFamily="18" charset="0"/>
                <a:cs typeface="Times New Roman" panose="02020603050405020304" pitchFamily="18" charset="0"/>
              </a:rPr>
              <a:t> counter Photek240 w/o radiator. 120 GeV proton beam used, base distance ~8 m</a:t>
            </a:r>
            <a:r>
              <a:rPr lang="en-US" dirty="0">
                <a:latin typeface="Times New Roman" panose="02020603050405020304" pitchFamily="18" charset="0"/>
                <a:cs typeface="Times New Roman" panose="02020603050405020304" pitchFamily="18" charset="0"/>
              </a:rPr>
              <a:t>.</a:t>
            </a:r>
          </a:p>
        </p:txBody>
      </p:sp>
      <p:sp>
        <p:nvSpPr>
          <p:cNvPr id="21" name="Rectangle 20"/>
          <p:cNvSpPr/>
          <p:nvPr/>
        </p:nvSpPr>
        <p:spPr>
          <a:xfrm>
            <a:off x="70806" y="6624157"/>
            <a:ext cx="4572000" cy="246221"/>
          </a:xfrm>
          <a:prstGeom prst="rect">
            <a:avLst/>
          </a:prstGeom>
        </p:spPr>
        <p:txBody>
          <a:bodyPr>
            <a:spAutoFit/>
          </a:bodyPr>
          <a:lstStyle/>
          <a:p>
            <a:r>
              <a:rPr lang="en-US" sz="1000" dirty="0">
                <a:solidFill>
                  <a:srgbClr val="0070C0"/>
                </a:solidFill>
              </a:rPr>
              <a:t>9     Anatoly Ronzhin, </a:t>
            </a:r>
            <a:r>
              <a:rPr lang="en-US" sz="1000" dirty="0" err="1">
                <a:solidFill>
                  <a:srgbClr val="0070C0"/>
                </a:solidFill>
              </a:rPr>
              <a:t>Fermilab</a:t>
            </a:r>
            <a:r>
              <a:rPr lang="en-US" sz="1000" dirty="0">
                <a:solidFill>
                  <a:srgbClr val="0070C0"/>
                </a:solidFill>
              </a:rPr>
              <a:t>, DPF, Fast timing detectors,  July 31, 2017 </a:t>
            </a:r>
            <a:endParaRPr lang="en-US" sz="1000" dirty="0"/>
          </a:p>
        </p:txBody>
      </p:sp>
      <p:sp>
        <p:nvSpPr>
          <p:cNvPr id="5" name="TextBox 4"/>
          <p:cNvSpPr txBox="1"/>
          <p:nvPr/>
        </p:nvSpPr>
        <p:spPr>
          <a:xfrm>
            <a:off x="1794995" y="2923918"/>
            <a:ext cx="679149" cy="369332"/>
          </a:xfrm>
          <a:prstGeom prst="rect">
            <a:avLst/>
          </a:prstGeom>
          <a:noFill/>
        </p:spPr>
        <p:txBody>
          <a:bodyPr wrap="square" rtlCol="0">
            <a:spAutoFit/>
          </a:bodyPr>
          <a:lstStyle/>
          <a:p>
            <a:r>
              <a:rPr lang="en-US" sz="1800" dirty="0">
                <a:solidFill>
                  <a:srgbClr val="FF0000"/>
                </a:solidFill>
              </a:rPr>
              <a:t>2007</a:t>
            </a:r>
          </a:p>
        </p:txBody>
      </p:sp>
      <p:pic>
        <p:nvPicPr>
          <p:cNvPr id="9" name="Picture 8"/>
          <p:cNvPicPr>
            <a:picLocks noChangeAspect="1"/>
          </p:cNvPicPr>
          <p:nvPr/>
        </p:nvPicPr>
        <p:blipFill>
          <a:blip r:embed="rId10"/>
          <a:stretch>
            <a:fillRect/>
          </a:stretch>
        </p:blipFill>
        <p:spPr>
          <a:xfrm>
            <a:off x="3360590" y="598163"/>
            <a:ext cx="3133913" cy="2234569"/>
          </a:xfrm>
          <a:prstGeom prst="rect">
            <a:avLst/>
          </a:prstGeom>
        </p:spPr>
      </p:pic>
    </p:spTree>
    <p:extLst>
      <p:ext uri="{BB962C8B-B14F-4D97-AF65-F5344CB8AC3E}">
        <p14:creationId xmlns:p14="http://schemas.microsoft.com/office/powerpoint/2010/main" val="1778726001"/>
      </p:ext>
    </p:extLst>
  </p:cSld>
  <p:clrMapOvr>
    <a:masterClrMapping/>
  </p:clrMapOvr>
</p:sld>
</file>

<file path=ppt/theme/theme1.xml><?xml version="1.0" encoding="utf-8"?>
<a:theme xmlns:a="http://schemas.openxmlformats.org/drawingml/2006/main" name="FermilabTemplate">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FermilabTemplate.potx</Template>
  <TotalTime>8283</TotalTime>
  <Words>1948</Words>
  <Application>Microsoft Office PowerPoint</Application>
  <PresentationFormat>On-screen Show (4:3)</PresentationFormat>
  <Paragraphs>165</Paragraphs>
  <Slides>21</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MS PGothic</vt:lpstr>
      <vt:lpstr>MS PGothic</vt:lpstr>
      <vt:lpstr>Arial</vt:lpstr>
      <vt:lpstr>Calibri</vt:lpstr>
      <vt:lpstr>Helvetica</vt:lpstr>
      <vt:lpstr>Times New Roman</vt:lpstr>
      <vt:lpstr>FermilabTemplate</vt:lpstr>
      <vt:lpstr>Fermilab: Footer Only</vt:lpstr>
      <vt:lpstr>Default Design</vt:lpstr>
      <vt:lpstr> Fast timing detectors development at Fermilab  </vt:lpstr>
      <vt:lpstr>Fast timing can  suppress PU at LHC upgrade </vt:lpstr>
      <vt:lpstr>PowerPoint Presentation</vt:lpstr>
      <vt:lpstr>Photek 240, Photonis MCP-PMT and LAPPD, 8”x8” transverse size.</vt:lpstr>
      <vt:lpstr>PowerPoint Presentation</vt:lpstr>
      <vt:lpstr>TOF system at FTBF based on 2 Photek 240, TR~14.5 ps,  (~9 ps TR for close each to other location of the  2 Photek 240), 8 GeV/c momentum, NIM, A623, (2010) 931-941.</vt:lpstr>
      <vt:lpstr>DRS4, (Domino Ring Sampler), introduced by Stefan Ritt.</vt:lpstr>
      <vt:lpstr>TR of shower max (SM), based on Photek 240 (top 3 slides)  and Photonis MCP-PMT (4x4 cells, cell size 6x6 mm2) in dependence of absorber thickness. Beam 8 GeV/c </vt:lpstr>
      <vt:lpstr>Hamamatsu SiPM, 120 GeV protons, TR 14.5 ps</vt:lpstr>
      <vt:lpstr>.</vt:lpstr>
      <vt:lpstr>Silicon timing study</vt:lpstr>
      <vt:lpstr>Silicon timing response to 32 GeV/c electrons for SM ~23 ps.</vt:lpstr>
      <vt:lpstr>HGCal timing layer, TL, 32 GeV/c electrons</vt:lpstr>
      <vt:lpstr>Summary</vt:lpstr>
      <vt:lpstr>.</vt:lpstr>
      <vt:lpstr>APPENDIX</vt:lpstr>
      <vt:lpstr>PowerPoint Presentation</vt:lpstr>
      <vt:lpstr>Silicon under light illumination, 405 nm, 635 nm, 1060 nm</vt:lpstr>
      <vt:lpstr> Stefan Ritt made estimation of achievable time resolution with the DRS  </vt:lpstr>
      <vt:lpstr>Shower max test with direct MCP, no PC”</vt:lpstr>
      <vt:lpstr>TOF method used to measure time interval between two signals named “start” and “stop”. Time jitter jitter between them define time resolution (TR).</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Anatoly Ronzhin</cp:lastModifiedBy>
  <cp:revision>932</cp:revision>
  <cp:lastPrinted>2014-01-20T19:40:21Z</cp:lastPrinted>
  <dcterms:created xsi:type="dcterms:W3CDTF">2014-01-03T20:18:13Z</dcterms:created>
  <dcterms:modified xsi:type="dcterms:W3CDTF">2017-07-29T23:40:57Z</dcterms:modified>
</cp:coreProperties>
</file>