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8" r:id="rId7"/>
    <p:sldId id="263" r:id="rId8"/>
    <p:sldId id="269" r:id="rId9"/>
    <p:sldId id="270" r:id="rId10"/>
    <p:sldId id="265" r:id="rId11"/>
    <p:sldId id="266" r:id="rId12"/>
    <p:sldId id="264" r:id="rId13"/>
    <p:sldId id="267" r:id="rId14"/>
    <p:sldId id="271" r:id="rId15"/>
    <p:sldId id="257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0F08B-51A0-40C4-980A-4735AF1D12F0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3E76A-1E62-4488-A43A-1741460B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813E-00A1-4A9B-A929-BBABA9489D57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85B1-CE26-4A8B-98FB-A5166181F2FE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ACBC-8313-4FAF-9DF4-E7336BF74ABA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0" y="6587248"/>
            <a:ext cx="2520000" cy="273600"/>
          </a:xfrm>
          <a:prstGeom prst="rect">
            <a:avLst/>
          </a:prstGeom>
        </p:spPr>
        <p:txBody>
          <a:bodyPr/>
          <a:lstStyle/>
          <a:p>
            <a:fld id="{A36A8247-5B36-47F8-95F8-E310ACFE9D32}" type="datetime1">
              <a:rPr lang="en-US" smtClean="0"/>
              <a:t>6/29/2016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39752" y="6587248"/>
            <a:ext cx="4320000" cy="27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8828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2073-CF48-48B6-8FAF-387C246D1E44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F82F-1593-4A2D-A28F-DBB086F8F95E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1D3-E6CD-4B98-8840-C65B69CF8321}" type="datetime1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D107-7313-4AB5-9DDF-86E3347E35A7}" type="datetime1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FE16-2FD1-4FB7-96C3-07AECE9FFB47}" type="datetime1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7FF0-9447-4E35-A4B8-08541A436FEC}" type="datetime1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C82-A2CC-42D9-99C3-D9C4E48F06CA}" type="datetime1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E553-D6F6-4F7B-8B88-DBF23BF3D941}" type="datetime1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F76A-6594-4E28-A36D-86DEFEDE2F31}" type="datetime1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Brief Introduction to Wire-Cell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the Wire-Cell Team</a:t>
            </a:r>
          </a:p>
          <a:p>
            <a:r>
              <a:rPr lang="en-US" dirty="0">
                <a:solidFill>
                  <a:schemeClr val="tx1"/>
                </a:solidFill>
              </a:rPr>
              <a:t>http://www.phy.bnl.gov/wire-cell/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585"/>
            <a:ext cx="3581400" cy="13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vs. Perpendicular APA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" y="1446311"/>
            <a:ext cx="1919850" cy="236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04512"/>
            <a:ext cx="1272178" cy="23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0997"/>
            <a:ext cx="162463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9211"/>
            <a:ext cx="1955044" cy="25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49397"/>
            <a:ext cx="2776086" cy="14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" y="3744516"/>
            <a:ext cx="1954990" cy="24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186" y="1066800"/>
            <a:ext cx="2150614" cy="37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Perpendicular APA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106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X-Z View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36617" y="106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X-U View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107788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X-V View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916024"/>
            <a:ext cx="2150614" cy="37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APA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87" y="4484803"/>
            <a:ext cx="2789113" cy="160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91" y="5363698"/>
            <a:ext cx="2870682" cy="13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400800"/>
            <a:ext cx="57394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improvement in imaging is from every 2D view!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Strategy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31838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2D Matching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344988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2D (</a:t>
            </a:r>
            <a:r>
              <a:rPr lang="en-US" dirty="0" err="1" smtClean="0"/>
              <a:t>time+wire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x 3)</a:t>
            </a:r>
          </a:p>
          <a:p>
            <a:r>
              <a:rPr lang="en-US" dirty="0" smtClean="0"/>
              <a:t>2D pattern recognition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Particle track/cluster information</a:t>
            </a:r>
          </a:p>
          <a:p>
            <a:r>
              <a:rPr lang="en-US" dirty="0" smtClean="0"/>
              <a:t>Matching 2D patterns into 3D objects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Time </a:t>
            </a:r>
            <a:r>
              <a:rPr lang="en-US" dirty="0" smtClean="0">
                <a:solidFill>
                  <a:srgbClr val="00B05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(start/end of clusters)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Geometry</a:t>
            </a:r>
            <a:r>
              <a:rPr lang="en-US" dirty="0" smtClean="0">
                <a:solidFill>
                  <a:srgbClr val="7030A0"/>
                </a:solidFill>
              </a:rPr>
              <a:t> information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b="1" dirty="0" smtClean="0">
                <a:solidFill>
                  <a:srgbClr val="FF0000"/>
                </a:solidFill>
              </a:rPr>
              <a:t>charge</a:t>
            </a:r>
            <a:r>
              <a:rPr lang="en-US" dirty="0" smtClean="0">
                <a:solidFill>
                  <a:srgbClr val="FF0000"/>
                </a:solidFill>
              </a:rPr>
              <a:t> information to remove ambiguities in matching</a:t>
            </a:r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762000"/>
            <a:ext cx="4041775" cy="639762"/>
          </a:xfrm>
        </p:spPr>
        <p:txBody>
          <a:bodyPr/>
          <a:lstStyle/>
          <a:p>
            <a:r>
              <a:rPr lang="en-US" dirty="0" smtClean="0"/>
              <a:t>3D Tomography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1" y="1447800"/>
            <a:ext cx="472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2D (</a:t>
            </a:r>
            <a:r>
              <a:rPr lang="en-US" dirty="0" err="1" smtClean="0"/>
              <a:t>wire+wire+wire</a:t>
            </a:r>
            <a:r>
              <a:rPr lang="en-US" dirty="0" smtClean="0"/>
              <a:t> at fixed time slice)</a:t>
            </a:r>
          </a:p>
          <a:p>
            <a:r>
              <a:rPr lang="en-US" dirty="0" smtClean="0"/>
              <a:t>2D image reconstruction</a:t>
            </a:r>
          </a:p>
          <a:p>
            <a:pPr lvl="1"/>
            <a:r>
              <a:rPr lang="en-US" b="1" dirty="0" smtClean="0"/>
              <a:t>Explicit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Geometry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Charge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 connectivity information can be used 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3D image reconstruction</a:t>
            </a:r>
          </a:p>
          <a:p>
            <a:pPr lvl="1"/>
            <a:r>
              <a:rPr lang="en-US" dirty="0" smtClean="0"/>
              <a:t>Straight forward </a:t>
            </a:r>
            <a:endParaRPr lang="en-US" dirty="0"/>
          </a:p>
          <a:p>
            <a:r>
              <a:rPr lang="en-US" dirty="0" smtClean="0"/>
              <a:t>3D pattern recognition	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Particle track/cluster information (tracks, showers)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24600"/>
            <a:ext cx="800100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="1" dirty="0" smtClean="0"/>
              <a:t>ach approach uses the same set information in different order!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07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Discussion (Pros)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800" dirty="0"/>
              <a:t>Wire-Cell Imaging tells us </a:t>
            </a:r>
            <a:r>
              <a:rPr lang="en-US" sz="2800" b="1" dirty="0">
                <a:solidFill>
                  <a:srgbClr val="0070C0"/>
                </a:solidFill>
              </a:rPr>
              <a:t>which hits CANNOT be associated together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Hits from different time slice CANNOT be associated together  (</a:t>
            </a:r>
            <a:r>
              <a:rPr lang="en-US" sz="2400" b="1" u="sng" dirty="0"/>
              <a:t>time information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Hits from wires that are not crossing each other CANNOT be </a:t>
            </a:r>
            <a:br>
              <a:rPr lang="en-US" sz="2400" dirty="0"/>
            </a:br>
            <a:r>
              <a:rPr lang="en-US" sz="2400" dirty="0"/>
              <a:t>associated together (</a:t>
            </a:r>
            <a:r>
              <a:rPr lang="en-US" sz="2400" b="1" u="sng" dirty="0"/>
              <a:t>geometry information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Hits with “different” charge is UNLIKELY </a:t>
            </a:r>
            <a:br>
              <a:rPr lang="en-US" sz="2400" dirty="0"/>
            </a:br>
            <a:r>
              <a:rPr lang="en-US" sz="2400" dirty="0"/>
              <a:t>to be associated together (</a:t>
            </a:r>
            <a:r>
              <a:rPr lang="en-US" sz="2400" b="1" u="sng" dirty="0"/>
              <a:t>charge information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Utilize full TPC information (time/geometry/charge)</a:t>
            </a:r>
          </a:p>
          <a:p>
            <a:pPr lvl="1"/>
            <a:r>
              <a:rPr lang="en-US" dirty="0" smtClean="0"/>
              <a:t>Natural way to suppress electronics noise</a:t>
            </a:r>
          </a:p>
          <a:p>
            <a:pPr lvl="1"/>
            <a:r>
              <a:rPr lang="en-US" dirty="0" smtClean="0"/>
              <a:t>Track/shower </a:t>
            </a:r>
            <a:r>
              <a:rPr lang="en-US" dirty="0"/>
              <a:t>hypothesis not </a:t>
            </a:r>
            <a:r>
              <a:rPr lang="en-US" dirty="0" smtClean="0"/>
              <a:t>used, delay the pattern recognition process </a:t>
            </a:r>
            <a:r>
              <a:rPr lang="en-US" dirty="0" smtClean="0">
                <a:sym typeface="Wingdings" panose="05000000000000000000" pitchFamily="2" charset="2"/>
              </a:rPr>
              <a:t> better automated </a:t>
            </a:r>
            <a:endParaRPr lang="en-US" dirty="0"/>
          </a:p>
          <a:p>
            <a:pPr lvl="1"/>
            <a:r>
              <a:rPr lang="en-US" dirty="0" smtClean="0"/>
              <a:t>Expected to be better for complicated topologies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Discussions (Cons)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Likely worse performance for 2-plane configuration</a:t>
            </a:r>
          </a:p>
          <a:p>
            <a:pPr lvl="1"/>
            <a:r>
              <a:rPr lang="en-US" dirty="0" smtClean="0"/>
              <a:t>With 2-plane configuration, the power of the geometry information is strongly reduced</a:t>
            </a:r>
          </a:p>
          <a:p>
            <a:pPr lvl="1"/>
            <a:r>
              <a:rPr lang="en-US" dirty="0" smtClean="0"/>
              <a:t>It is important to use track/shower hypothesis early to reduce </a:t>
            </a:r>
            <a:r>
              <a:rPr lang="en-US" dirty="0" smtClean="0"/>
              <a:t>ambiguities</a:t>
            </a:r>
            <a:endParaRPr lang="en-US" dirty="0" smtClean="0"/>
          </a:p>
          <a:p>
            <a:r>
              <a:rPr lang="en-US" dirty="0" smtClean="0"/>
              <a:t>Stringent requirements on TPC performances</a:t>
            </a:r>
          </a:p>
          <a:p>
            <a:pPr lvl="1"/>
            <a:r>
              <a:rPr lang="en-US" dirty="0" smtClean="0"/>
              <a:t>Relative time among hits from different planes</a:t>
            </a:r>
          </a:p>
          <a:p>
            <a:pPr lvl="1"/>
            <a:r>
              <a:rPr lang="en-US" dirty="0" smtClean="0"/>
              <a:t>Charge reconstruction from induction plane</a:t>
            </a:r>
          </a:p>
          <a:p>
            <a:pPr lvl="2"/>
            <a:r>
              <a:rPr lang="en-US" dirty="0" smtClean="0"/>
              <a:t>Use this feature for calibration purpose</a:t>
            </a:r>
          </a:p>
          <a:p>
            <a:pPr lvl="1"/>
            <a:r>
              <a:rPr lang="en-US" dirty="0" smtClean="0"/>
              <a:t>Also dead channels (more sensitive to inefficiency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 resources requirement on the memory and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52"/>
            <a:ext cx="8229600" cy="943252"/>
          </a:xfrm>
        </p:spPr>
        <p:txBody>
          <a:bodyPr/>
          <a:lstStyle/>
          <a:p>
            <a:r>
              <a:rPr lang="en-US" dirty="0" smtClean="0"/>
              <a:t>Wire-Cell Pattern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the 3D images, pattern recognition is performed with the track and shower hypotheses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1600200"/>
            <a:ext cx="7540842" cy="307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encrypted-tbn2.gstatic.com/images?q=tbn:ANd9GcSFyu1cjXCALhwDNF6QvnZ-DIBD17bMJz1Rgpj8zZpotA_Wj4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4" y="5152778"/>
            <a:ext cx="1752600" cy="10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0998"/>
            <a:ext cx="1600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600200" y="5632726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49314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Operations are all </a:t>
            </a:r>
            <a:r>
              <a:rPr lang="en-US" sz="2000" dirty="0" smtClean="0"/>
              <a:t>“local” </a:t>
            </a:r>
            <a:r>
              <a:rPr lang="en-US" sz="2000" dirty="0"/>
              <a:t>i.e. Hough transformation, Crawler, Vertex fitting/merging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 many different topologies </a:t>
            </a:r>
            <a:r>
              <a:rPr lang="en-US" sz="2000" dirty="0">
                <a:sym typeface="Wingdings" panose="05000000000000000000" pitchFamily="2" charset="2"/>
              </a:rPr>
              <a:t> many </a:t>
            </a:r>
            <a:r>
              <a:rPr lang="en-US" sz="2000" dirty="0" smtClean="0">
                <a:sym typeface="Wingdings" panose="05000000000000000000" pitchFamily="2" charset="2"/>
              </a:rPr>
              <a:t>corner </a:t>
            </a:r>
            <a:r>
              <a:rPr lang="en-US" sz="2000" dirty="0">
                <a:sym typeface="Wingdings" panose="05000000000000000000" pitchFamily="2" charset="2"/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3585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Wire-Cell Solve the Reconstruction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No!</a:t>
            </a:r>
          </a:p>
          <a:p>
            <a:pPr lvl="1"/>
            <a:r>
              <a:rPr lang="en-US" dirty="0" smtClean="0"/>
              <a:t>The 3D pattern recognition is still an open question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Pandora 3D pattern recognition, PMA, </a:t>
            </a:r>
            <a:r>
              <a:rPr lang="en-US" dirty="0" err="1" smtClean="0"/>
              <a:t>LineCluster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With recognized pattern, how to do the fine tracking?  </a:t>
            </a:r>
            <a:r>
              <a:rPr lang="en-US" dirty="0" smtClean="0">
                <a:sym typeface="Wingdings" panose="05000000000000000000" pitchFamily="2" charset="2"/>
              </a:rPr>
              <a:t> Projection Matching Algorithm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Energy calculation, angle determination, PID …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What’s the ultimate solution for pattern recognition?</a:t>
            </a:r>
          </a:p>
          <a:p>
            <a:pPr lvl="1"/>
            <a:r>
              <a:rPr lang="en-US" dirty="0" smtClean="0"/>
              <a:t>Human-directed pattern correction is being developed with modern web-based tools </a:t>
            </a:r>
            <a:r>
              <a:rPr lang="en-US" dirty="0" smtClean="0">
                <a:sym typeface="Wingdings" panose="05000000000000000000" pitchFamily="2" charset="2"/>
              </a:rPr>
              <a:t> Bee 2.0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Deep learning?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407" y="-76200"/>
            <a:ext cx="7239000" cy="1143000"/>
          </a:xfrm>
        </p:spPr>
        <p:txBody>
          <a:bodyPr/>
          <a:lstStyle/>
          <a:p>
            <a:r>
              <a:rPr lang="en-US" dirty="0" smtClean="0"/>
              <a:t>Related Technical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28" y="1137821"/>
            <a:ext cx="49530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Bee: 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on memory usage and UI responsiveness and added object picking. 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performance improvements and a UI redesign coming. </a:t>
            </a:r>
            <a:endParaRPr lang="en-US" dirty="0" smtClean="0"/>
          </a:p>
          <a:p>
            <a:r>
              <a:rPr lang="en-US" dirty="0" smtClean="0"/>
              <a:t>Wire </a:t>
            </a:r>
            <a:r>
              <a:rPr lang="en-US" dirty="0"/>
              <a:t>Cell: </a:t>
            </a:r>
          </a:p>
          <a:p>
            <a:pPr lvl="1"/>
            <a:r>
              <a:rPr lang="en-US" dirty="0" smtClean="0"/>
              <a:t>Excellent </a:t>
            </a:r>
            <a:r>
              <a:rPr lang="en-US" dirty="0"/>
              <a:t>results from prototype noise removal on </a:t>
            </a:r>
            <a:r>
              <a:rPr lang="en-US" dirty="0" err="1"/>
              <a:t>MicroBooNE</a:t>
            </a:r>
            <a:r>
              <a:rPr lang="en-US" dirty="0"/>
              <a:t> data. </a:t>
            </a:r>
          </a:p>
          <a:p>
            <a:pPr lvl="1"/>
            <a:r>
              <a:rPr lang="en-US" dirty="0" smtClean="0"/>
              <a:t>Porting </a:t>
            </a:r>
            <a:r>
              <a:rPr lang="en-US" dirty="0"/>
              <a:t>to Wire Cell Toolkit is underway. </a:t>
            </a:r>
          </a:p>
          <a:p>
            <a:pPr lvl="1"/>
            <a:r>
              <a:rPr lang="en-US" dirty="0" err="1" smtClean="0"/>
              <a:t>LArSoft</a:t>
            </a:r>
            <a:r>
              <a:rPr lang="en-US" dirty="0" smtClean="0"/>
              <a:t> </a:t>
            </a:r>
            <a:r>
              <a:rPr lang="en-US" dirty="0"/>
              <a:t>Noise Subtraction Service Interface developed. </a:t>
            </a:r>
          </a:p>
          <a:p>
            <a:pPr lvl="1"/>
            <a:r>
              <a:rPr lang="en-US" dirty="0" smtClean="0"/>
              <a:t>WCT </a:t>
            </a:r>
            <a:r>
              <a:rPr lang="en-US" dirty="0"/>
              <a:t>NSS implementation will provide first LS/WC integration. 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adopt service-based model for future WC imaging, </a:t>
            </a:r>
            <a:r>
              <a:rPr lang="en-US" dirty="0" err="1"/>
              <a:t>etc</a:t>
            </a:r>
            <a:r>
              <a:rPr lang="en-US" dirty="0"/>
              <a:t>, integration.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28" y="1143000"/>
            <a:ext cx="405317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81" y="3657600"/>
            <a:ext cx="28044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483950">
            <a:off x="7239000" y="288828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Viren</a:t>
            </a:r>
            <a:endParaRPr lang="en-US" dirty="0" smtClean="0"/>
          </a:p>
          <a:p>
            <a:r>
              <a:rPr lang="en-US" dirty="0" smtClean="0"/>
              <a:t>Chao Zhang</a:t>
            </a:r>
          </a:p>
          <a:p>
            <a:r>
              <a:rPr lang="en-US" dirty="0" smtClean="0"/>
              <a:t>David Adam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 and disadvantages of Wire-Cell approach are discussed </a:t>
            </a:r>
          </a:p>
          <a:p>
            <a:endParaRPr lang="en-US" dirty="0"/>
          </a:p>
          <a:p>
            <a:r>
              <a:rPr lang="en-US" dirty="0" smtClean="0"/>
              <a:t>Wire-Cell imaging is in a good shape</a:t>
            </a:r>
          </a:p>
          <a:p>
            <a:endParaRPr lang="en-US" dirty="0" smtClean="0"/>
          </a:p>
          <a:p>
            <a:r>
              <a:rPr lang="en-US" dirty="0" smtClean="0"/>
              <a:t>More work is needed for the 3D pattern recognition</a:t>
            </a:r>
            <a:endParaRPr lang="en-US" dirty="0"/>
          </a:p>
          <a:p>
            <a:r>
              <a:rPr lang="en-US" dirty="0" smtClean="0"/>
              <a:t>Bee 2.0 is under development </a:t>
            </a:r>
          </a:p>
          <a:p>
            <a:endParaRPr lang="en-US" dirty="0"/>
          </a:p>
          <a:p>
            <a:r>
              <a:rPr lang="en-US" dirty="0" smtClean="0"/>
              <a:t>Integration with </a:t>
            </a:r>
            <a:r>
              <a:rPr lang="en-US" dirty="0" err="1" smtClean="0"/>
              <a:t>LarSoft</a:t>
            </a:r>
            <a:r>
              <a:rPr lang="en-US" dirty="0" smtClean="0"/>
              <a:t> is in progress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8" y="11837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of Event Reconstruction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LArTPCs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33912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Event topology:</a:t>
            </a:r>
          </a:p>
          <a:p>
            <a:pPr lvl="1"/>
            <a:r>
              <a:rPr lang="en-US" sz="2400" dirty="0" smtClean="0"/>
              <a:t>Tracks, showers, unknown vertex in </a:t>
            </a:r>
            <a:r>
              <a:rPr lang="en-US" sz="2400" dirty="0" err="1" smtClean="0"/>
              <a:t>LArTPCs</a:t>
            </a:r>
            <a:endParaRPr lang="en-US" sz="2400" dirty="0" smtClean="0"/>
          </a:p>
          <a:p>
            <a:pPr lvl="1"/>
            <a:r>
              <a:rPr lang="en-US" sz="2400" dirty="0" smtClean="0"/>
              <a:t>Simple tracks in collider’s gas TPCs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1303"/>
            <a:ext cx="4357688" cy="31014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7688" y="3962400"/>
            <a:ext cx="4764858" cy="302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Wire vs. Pixel readout</a:t>
            </a:r>
          </a:p>
          <a:p>
            <a:pPr lvl="1"/>
            <a:r>
              <a:rPr lang="en-US" sz="2400" dirty="0" smtClean="0"/>
              <a:t>Large </a:t>
            </a:r>
            <a:r>
              <a:rPr lang="en-US" sz="2400" dirty="0" err="1" smtClean="0"/>
              <a:t>LArTPCs</a:t>
            </a:r>
            <a:r>
              <a:rPr lang="en-US" sz="2400" dirty="0" smtClean="0"/>
              <a:t> has to use wire readout due to </a:t>
            </a:r>
            <a:r>
              <a:rPr lang="en-US" sz="2400" b="1" dirty="0" smtClean="0"/>
              <a:t>power consumption</a:t>
            </a:r>
            <a:r>
              <a:rPr lang="en-US" sz="2400" dirty="0" smtClean="0"/>
              <a:t> of electronics and </a:t>
            </a:r>
            <a:r>
              <a:rPr lang="en-US" sz="2400" b="1" dirty="0" smtClean="0"/>
              <a:t>costs</a:t>
            </a:r>
          </a:p>
          <a:p>
            <a:pPr lvl="1"/>
            <a:r>
              <a:rPr lang="en-US" sz="2400" dirty="0" smtClean="0"/>
              <a:t>Puedo-3D detector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71" y="1295400"/>
            <a:ext cx="4195763" cy="262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962025"/>
          </a:xfrm>
        </p:spPr>
        <p:txBody>
          <a:bodyPr/>
          <a:lstStyle/>
          <a:p>
            <a:r>
              <a:rPr lang="en-US" dirty="0" smtClean="0"/>
              <a:t>Review of Existing Approaches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/>
          <a:lstStyle/>
          <a:p>
            <a:r>
              <a:rPr lang="en-US" dirty="0" smtClean="0"/>
              <a:t>2D</a:t>
            </a:r>
            <a:r>
              <a:rPr lang="en-US" dirty="0" smtClean="0">
                <a:sym typeface="Wingdings" panose="05000000000000000000" pitchFamily="2" charset="2"/>
              </a:rPr>
              <a:t> matching  3D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/>
          <a:lstStyle/>
          <a:p>
            <a:r>
              <a:rPr lang="en-US" dirty="0" smtClean="0"/>
              <a:t>Wire-Cell Approach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0" y="1371600"/>
            <a:ext cx="307923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work\Upcoming Travel\SP_uboone\Signal_Calibration\figs\TPC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5" y="3974236"/>
            <a:ext cx="3424285" cy="28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63675"/>
            <a:ext cx="300445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1" y="0"/>
            <a:ext cx="8229600" cy="1143000"/>
          </a:xfrm>
        </p:spPr>
        <p:txBody>
          <a:bodyPr/>
          <a:lstStyle/>
          <a:p>
            <a:r>
              <a:rPr lang="en-US" dirty="0" smtClean="0"/>
              <a:t>Wire-Cell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62" descr="C:\Users\czhang\Downloads\Pict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6" y="3295648"/>
            <a:ext cx="3607328" cy="2592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2" descr="C:\Users\czhang\Desktop\c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498868"/>
            <a:ext cx="3566100" cy="127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296459"/>
            <a:ext cx="3238499" cy="224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84" y="1422164"/>
            <a:ext cx="1814802" cy="190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Striped Right Arrow 8"/>
          <p:cNvSpPr/>
          <p:nvPr/>
        </p:nvSpPr>
        <p:spPr>
          <a:xfrm>
            <a:off x="2210202" y="1521133"/>
            <a:ext cx="1294998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slicing</a:t>
            </a:r>
            <a:endParaRPr lang="en-US" b="1" i="1" dirty="0"/>
          </a:p>
        </p:txBody>
      </p:sp>
      <p:pic>
        <p:nvPicPr>
          <p:cNvPr id="10" name="Picture 9" descr="C:\Users\czhang\Desktop\Pictur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94337"/>
            <a:ext cx="4874938" cy="2274353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iped Right Arrow 10"/>
          <p:cNvSpPr/>
          <p:nvPr/>
        </p:nvSpPr>
        <p:spPr>
          <a:xfrm>
            <a:off x="4621211" y="1521133"/>
            <a:ext cx="1140333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tiling</a:t>
            </a:r>
            <a:endParaRPr lang="en-US" b="1" i="1" dirty="0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6352357" y="3097814"/>
            <a:ext cx="1420350" cy="613626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merging</a:t>
            </a:r>
            <a:endParaRPr lang="en-US" b="1" i="1" dirty="0"/>
          </a:p>
        </p:txBody>
      </p:sp>
      <p:sp>
        <p:nvSpPr>
          <p:cNvPr id="13" name="Left Arrow 12"/>
          <p:cNvSpPr/>
          <p:nvPr/>
        </p:nvSpPr>
        <p:spPr>
          <a:xfrm>
            <a:off x="4448174" y="4495800"/>
            <a:ext cx="1181101" cy="62865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solving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987" y="1265742"/>
            <a:ext cx="255998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LArTPC</a:t>
            </a:r>
            <a:r>
              <a:rPr lang="en-US" sz="1400" b="1" dirty="0" smtClean="0"/>
              <a:t> Signal Formation</a:t>
            </a:r>
          </a:p>
        </p:txBody>
      </p:sp>
    </p:spTree>
    <p:extLst>
      <p:ext uri="{BB962C8B-B14F-4D97-AF65-F5344CB8AC3E}">
        <p14:creationId xmlns:p14="http://schemas.microsoft.com/office/powerpoint/2010/main" val="1746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950603"/>
          </a:xfrm>
        </p:spPr>
        <p:txBody>
          <a:bodyPr>
            <a:normAutofit/>
          </a:bodyPr>
          <a:lstStyle/>
          <a:p>
            <a:r>
              <a:rPr lang="en-US" dirty="0" smtClean="0"/>
              <a:t>Solving for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93678"/>
            <a:ext cx="4724400" cy="41643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C: charge in each (merged) cell</a:t>
            </a:r>
          </a:p>
          <a:p>
            <a:r>
              <a:rPr lang="en-US" dirty="0" smtClean="0"/>
              <a:t>G: Geometry matrix connecting cells and wires</a:t>
            </a:r>
          </a:p>
          <a:p>
            <a:r>
              <a:rPr lang="en-US" dirty="0" smtClean="0"/>
              <a:t>W: charge in each single wire</a:t>
            </a:r>
          </a:p>
          <a:p>
            <a:r>
              <a:rPr lang="en-US" dirty="0" smtClean="0"/>
              <a:t>B: Geometry matrix connecting merged wires and single wires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BW</a:t>
            </a:r>
            <a:r>
              <a:rPr lang="en-US" dirty="0" smtClean="0"/>
              <a:t>: Covariance matrix describing uncertainty in wire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696455"/>
              </p:ext>
            </p:extLst>
          </p:nvPr>
        </p:nvGraphicFramePr>
        <p:xfrm>
          <a:off x="152400" y="1056811"/>
          <a:ext cx="4572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2438280" imgH="660240" progId="Equation.DSMT4">
                  <p:embed/>
                </p:oleObj>
              </mc:Choice>
              <mc:Fallback>
                <p:oleObj name="Equation" r:id="rId3" imgW="24382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56811"/>
                        <a:ext cx="4572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23786" y="694592"/>
            <a:ext cx="5029200" cy="3256386"/>
            <a:chOff x="762000" y="1529093"/>
            <a:chExt cx="5029200" cy="3256386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1529093"/>
              <a:ext cx="4508975" cy="3256386"/>
              <a:chOff x="685800" y="3601614"/>
              <a:chExt cx="4508975" cy="32563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447800" y="4419600"/>
                <a:ext cx="2819400" cy="2438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295400" y="3962400"/>
                <a:ext cx="2209800" cy="259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286000" y="4419600"/>
                <a:ext cx="19812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3600" y="3886200"/>
                <a:ext cx="28956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286000" y="51816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81400" y="5050921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71800" y="57912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57500" y="44958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3352800" y="4876800"/>
                <a:ext cx="16764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4252601" y="56388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594931" y="6272613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81598" y="3886200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True Hits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86200" y="4882634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Fake Hits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95400" y="415561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u1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28800" y="370153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u2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80375" y="39709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v2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63596" y="36016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v3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5800" y="5040362"/>
                <a:ext cx="1378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fixed time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876800" y="23738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37580" y="4191000"/>
            <a:ext cx="365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two-plane as an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Red points are true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Blue ones are fake hits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598"/>
              </p:ext>
            </p:extLst>
          </p:nvPr>
        </p:nvGraphicFramePr>
        <p:xfrm>
          <a:off x="5515298" y="5867400"/>
          <a:ext cx="2633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621760" imgH="177646" progId="Equation.DSMT4">
                  <p:embed/>
                </p:oleObj>
              </mc:Choice>
              <mc:Fallback>
                <p:oleObj name="Equation" r:id="rId5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298" y="5867400"/>
                        <a:ext cx="2633663" cy="752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formulism for DUNE Wrapped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2438400"/>
            <a:ext cx="6220691" cy="43849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C: charge in each (merged) cell</a:t>
            </a:r>
          </a:p>
          <a:p>
            <a:r>
              <a:rPr lang="en-US" sz="2800" dirty="0" smtClean="0"/>
              <a:t>G: Geometry matrix connecting cells and </a:t>
            </a:r>
            <a:r>
              <a:rPr lang="en-US" sz="2800" b="1" dirty="0" smtClean="0"/>
              <a:t>channels</a:t>
            </a:r>
          </a:p>
          <a:p>
            <a:r>
              <a:rPr lang="en-US" sz="2800" dirty="0" smtClean="0"/>
              <a:t>W: charge in each single </a:t>
            </a:r>
            <a:r>
              <a:rPr lang="en-US" sz="2800" b="1" dirty="0" smtClean="0"/>
              <a:t>channel</a:t>
            </a:r>
          </a:p>
          <a:p>
            <a:r>
              <a:rPr lang="en-US" sz="2800" dirty="0" smtClean="0"/>
              <a:t>B: Geometry matrix connecting merged </a:t>
            </a:r>
            <a:r>
              <a:rPr lang="en-US" sz="2800" b="1" dirty="0" smtClean="0"/>
              <a:t>channels </a:t>
            </a:r>
            <a:r>
              <a:rPr lang="en-US" sz="2800" dirty="0" smtClean="0"/>
              <a:t>and single </a:t>
            </a:r>
            <a:r>
              <a:rPr lang="en-US" sz="2800" b="1" dirty="0" smtClean="0"/>
              <a:t>channels</a:t>
            </a:r>
          </a:p>
          <a:p>
            <a:r>
              <a:rPr lang="en-US" sz="2800" dirty="0" smtClean="0"/>
              <a:t>V</a:t>
            </a:r>
            <a:r>
              <a:rPr lang="en-US" sz="2800" baseline="-25000" dirty="0" smtClean="0"/>
              <a:t>BW</a:t>
            </a:r>
            <a:r>
              <a:rPr lang="en-US" sz="2800" dirty="0" smtClean="0"/>
              <a:t>: Covariance matrix describing uncertainty in </a:t>
            </a:r>
            <a:r>
              <a:rPr lang="en-US" sz="2800" b="1" dirty="0" smtClean="0"/>
              <a:t>channel </a:t>
            </a:r>
            <a:r>
              <a:rPr lang="en-US" sz="2800" dirty="0" smtClean="0"/>
              <a:t>charge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267467"/>
              </p:ext>
            </p:extLst>
          </p:nvPr>
        </p:nvGraphicFramePr>
        <p:xfrm>
          <a:off x="609600" y="1143000"/>
          <a:ext cx="4884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2298600" imgH="482400" progId="Equation.DSMT4">
                  <p:embed/>
                </p:oleObj>
              </mc:Choice>
              <mc:Fallback>
                <p:oleObj name="Equation" r:id="rId3" imgW="2298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48847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15519"/>
            <a:ext cx="2819400" cy="633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32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Xiaoyue</a:t>
            </a:r>
            <a:r>
              <a:rPr lang="en-US" dirty="0" smtClean="0"/>
              <a:t> Li (</a:t>
            </a:r>
            <a:r>
              <a:rPr lang="en-US" smtClean="0"/>
              <a:t>Stony Brook)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55064"/>
            <a:ext cx="3048000" cy="3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3999" y="5638800"/>
            <a:ext cx="3960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3D events can be found at </a:t>
            </a:r>
          </a:p>
          <a:p>
            <a:r>
              <a:rPr lang="en-US" dirty="0"/>
              <a:t>http://www.phy.bnl.gov/wire-cell/bee/ </a:t>
            </a:r>
          </a:p>
          <a:p>
            <a:r>
              <a:rPr lang="en-US" dirty="0" smtClean="0"/>
              <a:t>Bee: interactive 3D display (Chao Zhang)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51755"/>
            <a:ext cx="4267201" cy="2951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0"/>
            <a:ext cx="1523999" cy="4721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73090"/>
            <a:ext cx="1699808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Charge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487369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5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Usage of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can add penalty to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based on connectivity and single channel assumption</a:t>
            </a:r>
          </a:p>
          <a:p>
            <a:pPr lvl="1"/>
            <a:r>
              <a:rPr lang="en-US" dirty="0"/>
              <a:t>For example, if we remove a merged cell that are connected to good cells in the adjacent time slice, we can add penalty in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to increase the chi-square value </a:t>
            </a:r>
            <a:r>
              <a:rPr lang="en-US" dirty="0">
                <a:sym typeface="Wingdings" panose="05000000000000000000" pitchFamily="2" charset="2"/>
              </a:rPr>
              <a:t> less chance to be chosen as the optimal </a:t>
            </a:r>
            <a:r>
              <a:rPr lang="en-US" dirty="0" smtClean="0">
                <a:sym typeface="Wingdings" panose="05000000000000000000" pitchFamily="2" charset="2"/>
              </a:rPr>
              <a:t>solution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For later pattern recognition, we can also cluster with all merged cell, and then remove bad ones taking into account connectivity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59" y="-14288"/>
            <a:ext cx="8229600" cy="1143000"/>
          </a:xfrm>
        </p:spPr>
        <p:txBody>
          <a:bodyPr/>
          <a:lstStyle/>
          <a:p>
            <a:r>
              <a:rPr lang="en-US" dirty="0" smtClean="0"/>
              <a:t>Connectivity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Use the connectivity information to choose the optimal imaging solution</a:t>
            </a:r>
          </a:p>
          <a:p>
            <a:pPr lvl="1"/>
            <a:r>
              <a:rPr lang="en-US" dirty="0" smtClean="0"/>
              <a:t>Penalty term added in </a:t>
            </a:r>
            <a:r>
              <a:rPr lang="en-US" dirty="0" err="1" smtClean="0"/>
              <a:t>chisquare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/>
        </p:nvSpPr>
        <p:spPr>
          <a:xfrm>
            <a:off x="396134" y="293052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Without Connectivity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/>
        </p:nvSpPr>
        <p:spPr>
          <a:xfrm>
            <a:off x="4583959" y="2930525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Connectivity</a:t>
            </a:r>
            <a:endParaRPr lang="en-US" dirty="0"/>
          </a:p>
        </p:txBody>
      </p:sp>
      <p:pic>
        <p:nvPicPr>
          <p:cNvPr id="7" name="Content Placeholder 11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59" y="3601002"/>
            <a:ext cx="4621107" cy="3322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66" y="3570287"/>
            <a:ext cx="4495800" cy="32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5651"/>
      </p:ext>
    </p:extLst>
  </p:cSld>
  <p:clrMapOvr>
    <a:masterClrMapping/>
  </p:clrMapOvr>
</p:sld>
</file>

<file path=ppt/theme/theme1.xml><?xml version="1.0" encoding="utf-8"?>
<a:theme xmlns:a="http://schemas.openxmlformats.org/drawingml/2006/main" name="XQ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XQ_theme</Template>
  <TotalTime>1621</TotalTime>
  <Words>778</Words>
  <Application>Microsoft Office PowerPoint</Application>
  <PresentationFormat>On-screen Show (4:3)</PresentationFormat>
  <Paragraphs>158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XQ_theme</vt:lpstr>
      <vt:lpstr>Equation</vt:lpstr>
      <vt:lpstr>Brief Introduction to Wire-Cell</vt:lpstr>
      <vt:lpstr>Challenges of Event Reconstruction  in LArTPCs</vt:lpstr>
      <vt:lpstr>Review of Existing Approaches </vt:lpstr>
      <vt:lpstr>Wire-Cell Imaging</vt:lpstr>
      <vt:lpstr>Solving for Images</vt:lpstr>
      <vt:lpstr>Same formulism for DUNE Wrapped Wire</vt:lpstr>
      <vt:lpstr>PowerPoint Presentation</vt:lpstr>
      <vt:lpstr>The Usage of Connectivity</vt:lpstr>
      <vt:lpstr>Connectivity information</vt:lpstr>
      <vt:lpstr>Parallel vs. Perpendicular APA</vt:lpstr>
      <vt:lpstr>Strategy Comparison</vt:lpstr>
      <vt:lpstr>Discussion (Pros)</vt:lpstr>
      <vt:lpstr>Discussions (Cons)</vt:lpstr>
      <vt:lpstr>Wire-Cell Pattern Recognition</vt:lpstr>
      <vt:lpstr>Wire-Cell Solve the Reconstruction Problem?</vt:lpstr>
      <vt:lpstr>Related Technical Progress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Introduction to Wire-Cell</dc:title>
  <dc:creator>Qian, Xin</dc:creator>
  <cp:lastModifiedBy>Qian, Xin</cp:lastModifiedBy>
  <cp:revision>19</cp:revision>
  <dcterms:created xsi:type="dcterms:W3CDTF">2006-08-16T00:00:00Z</dcterms:created>
  <dcterms:modified xsi:type="dcterms:W3CDTF">2016-06-29T12:06:51Z</dcterms:modified>
</cp:coreProperties>
</file>