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  <p:sldMasterId id="2147483682" r:id="rId2"/>
    <p:sldMasterId id="2147484005" r:id="rId3"/>
  </p:sldMasterIdLst>
  <p:notesMasterIdLst>
    <p:notesMasterId r:id="rId30"/>
  </p:notesMasterIdLst>
  <p:handoutMasterIdLst>
    <p:handoutMasterId r:id="rId31"/>
  </p:handoutMasterIdLst>
  <p:sldIdLst>
    <p:sldId id="298" r:id="rId4"/>
    <p:sldId id="299" r:id="rId5"/>
    <p:sldId id="306" r:id="rId6"/>
    <p:sldId id="274" r:id="rId7"/>
    <p:sldId id="310" r:id="rId8"/>
    <p:sldId id="275" r:id="rId9"/>
    <p:sldId id="305" r:id="rId10"/>
    <p:sldId id="260" r:id="rId11"/>
    <p:sldId id="262" r:id="rId12"/>
    <p:sldId id="308" r:id="rId13"/>
    <p:sldId id="319" r:id="rId14"/>
    <p:sldId id="322" r:id="rId15"/>
    <p:sldId id="320" r:id="rId16"/>
    <p:sldId id="318" r:id="rId17"/>
    <p:sldId id="313" r:id="rId18"/>
    <p:sldId id="314" r:id="rId19"/>
    <p:sldId id="315" r:id="rId20"/>
    <p:sldId id="316" r:id="rId21"/>
    <p:sldId id="317" r:id="rId22"/>
    <p:sldId id="273" r:id="rId23"/>
    <p:sldId id="321" r:id="rId24"/>
    <p:sldId id="307" r:id="rId25"/>
    <p:sldId id="311" r:id="rId26"/>
    <p:sldId id="312" r:id="rId27"/>
    <p:sldId id="259" r:id="rId28"/>
    <p:sldId id="268" r:id="rId2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C395"/>
    <a:srgbClr val="ACAC00"/>
    <a:srgbClr val="1C6B11"/>
    <a:srgbClr val="BD1F24"/>
    <a:srgbClr val="DA592A"/>
    <a:srgbClr val="808080"/>
    <a:srgbClr val="154D81"/>
    <a:srgbClr val="DF652C"/>
    <a:srgbClr val="E0692D"/>
    <a:srgbClr val="DF64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787" autoAdjust="0"/>
  </p:normalViewPr>
  <p:slideViewPr>
    <p:cSldViewPr snapToGrid="0" snapToObjects="1">
      <p:cViewPr>
        <p:scale>
          <a:sx n="75" d="100"/>
          <a:sy n="75" d="100"/>
        </p:scale>
        <p:origin x="-1320" y="-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C190591-D543-7449-A828-559C08D06478}" type="datetimeFigureOut">
              <a:rPr lang="en-US"/>
              <a:pPr>
                <a:defRPr/>
              </a:pPr>
              <a:t>10/05/16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83F73473-3CFB-5241-BF82-E3884D4E82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809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82702176-6DAC-6B4F-B700-3AD3B8686ACC}" type="datetimeFigureOut">
              <a:rPr lang="en-US"/>
              <a:pPr>
                <a:defRPr/>
              </a:pPr>
              <a:t>10/05/16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649E3D0-3FEA-B642-9F67-967BE3D8E8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3148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isolation transformer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6A415-1185-0045-AAD7-79FBA94FEB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09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isolation transformer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6A415-1185-0045-AAD7-79FBA94FEB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09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09" indent="-285734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37" indent="-228587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12" indent="-228587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287" indent="-228587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810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AC572267-F843-644A-820F-FAC077F54B0A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6388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290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body"/>
          </p:nvPr>
        </p:nvSpPr>
        <p:spPr>
          <a:xfrm>
            <a:off x="685801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5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89991" tIns="44996" rIns="89991" bIns="44996" anchor="b"/>
          <a:lstStyle/>
          <a:p>
            <a:pPr>
              <a:lnSpc>
                <a:spcPct val="100000"/>
              </a:lnSpc>
            </a:pPr>
            <a:fld id="{D67A4291-32F9-4DA0-9109-BFEEB5FE6E7A}" type="slidenum">
              <a:rPr lang="it-IT" sz="1200">
                <a:solidFill>
                  <a:srgbClr val="000000"/>
                </a:solidFill>
                <a:latin typeface="Arial"/>
              </a:rPr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2427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emf"/><Relationship Id="rId3" Type="http://schemas.openxmlformats.org/officeDocument/2006/relationships/image" Target="../media/image4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lue-Seal_c100m56y0k23-Mark_SC_Horizontal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1063" y="1358900"/>
            <a:ext cx="36449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ermilabLogo_100c56m0y23k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450" y="1447800"/>
            <a:ext cx="29019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154D81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154D81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3846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8897C-1DAF-3948-A760-3EAE586D874F}" type="datetime4">
              <a:rPr lang="en-US" smtClean="0"/>
              <a:t>May 10, 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smtClean="0"/>
              <a:t>I. Sarra / Mu2e Grounding &amp; Shielding Review </a:t>
            </a:r>
            <a:endParaRPr lang="en-US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2DCEB-21D2-CD4C-B55A-F3EADD9B8B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516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E1EF1-9EB3-FF42-8915-73F5B02BE493}" type="datetime4">
              <a:rPr lang="en-US" smtClean="0"/>
              <a:t>May 10,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smtClean="0"/>
              <a:t>I. Sarra / Mu2e Grounding &amp; Shielding Review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B2117-9F9F-7143-9723-4103C8BEA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063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E79BE-56C6-144E-A966-5626A17C9BCF}" type="datetime4">
              <a:rPr lang="en-US" smtClean="0"/>
              <a:t>May 10,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smtClean="0"/>
              <a:t>I. Sarra / Mu2e Grounding &amp; Shielding Review 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B6373-8500-2042-A196-2287B72DC7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690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FermilabLogo_100c56m0y23k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450" y="1447800"/>
            <a:ext cx="29019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154D81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154D81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2749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200">
                <a:solidFill>
                  <a:srgbClr val="154D8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fld id="{3A3B103A-7361-5D42-88A5-0E2E4FE52E98}" type="datetime4">
              <a:rPr lang="en-US" smtClean="0"/>
              <a:t>May 10,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I. Sarra / Mu2e Grounding &amp; Shielding Review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fld id="{2A0CCE80-3B22-F34E-81B2-E096627812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140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98281-8732-3C4C-A142-226053DFE328}" type="datetime4">
              <a:rPr lang="en-US" smtClean="0"/>
              <a:t>May 10, 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 Sarra / Mu2e Grounding &amp; Shielding Review 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20688-F7AE-7441-85BB-0E205217A2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586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137C7-411E-A942-9503-BE93D99653A5}" type="datetime4">
              <a:rPr lang="en-US" smtClean="0"/>
              <a:t>May 10, 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 Sarra / Mu2e Grounding &amp; Shielding Review 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8B61D-3477-4845-9DF6-695E34DA1F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714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CE11C-84B6-5540-8F92-137B704B7778}" type="datetime4">
              <a:rPr lang="en-US" smtClean="0"/>
              <a:t>May 10, 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 Sarra / Mu2e Grounding &amp; Shielding Review 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790FE-81D3-D341-890A-EF9117775F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123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7938EACC-A923-1948-AB4E-896F32DD33C8}" type="datetime4">
              <a:rPr lang="en-US" altLang="en-US" smtClean="0"/>
              <a:t>May 10, 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b="1" smtClean="0"/>
              <a:t>I. Sarra / Mu2e Grounding &amp; Shielding Review 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19088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8511E-B8F6-464C-896A-3040E2F9B8F2}" type="datetime4">
              <a:rPr lang="en-US" smtClean="0"/>
              <a:t>May 10,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Sarra / Mu2e Grounding &amp; Shielding Review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87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200">
                <a:solidFill>
                  <a:srgbClr val="154D8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fld id="{A0CEB36C-1C58-2047-A9B7-B8B70009BC11}" type="datetime4">
              <a:rPr lang="en-US" smtClean="0"/>
              <a:t>May 10,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 b="1" smtClean="0"/>
              <a:t>I. Sarra / Mu2e Grounding &amp; Shielding Review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fld id="{2A0CCE80-3B22-F34E-81B2-E096627812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234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4B1FF-D713-9D47-A9EA-B29A635C9E6A}" type="datetime4">
              <a:rPr lang="en-US" smtClean="0"/>
              <a:t>May 10, 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smtClean="0"/>
              <a:t>I. Sarra / Mu2e Grounding &amp; Shielding Review 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20688-F7AE-7441-85BB-0E205217A2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381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D72ED-7754-0848-9645-CDAB03CF07EA}" type="datetime4">
              <a:rPr lang="en-US" smtClean="0"/>
              <a:t>May 10, 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smtClean="0"/>
              <a:t>I. Sarra / Mu2e Grounding &amp; Shielding Review 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8B61D-3477-4845-9DF6-695E34DA1F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532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3EF8E-C689-4D4A-8E74-A4CA5897D8A2}" type="datetime4">
              <a:rPr lang="en-US" smtClean="0"/>
              <a:t>May 10, 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smtClean="0"/>
              <a:t>I. Sarra / Mu2e Grounding &amp; Shielding Review 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790FE-81D3-D341-890A-EF9117775F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85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1942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E20B4-AD9D-504D-8C0E-E19868830546}" type="datetime4">
              <a:rPr lang="en-US" altLang="en-US" smtClean="0"/>
              <a:t>May 10, 2016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I. Sarra / Mu2e Grounding &amp; Shielding Review 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74833-25C0-E74E-9271-79A6ABAF7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2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F474-A843-DC47-B0CE-09E5131B797F}" type="datetime4">
              <a:rPr lang="en-US" smtClean="0"/>
              <a:t>May 10,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Sarra / Mu2e Grounding &amp; Shielding Review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43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22F15-1D06-C345-9CE1-435CA58D4EF2}" type="datetime4">
              <a:rPr lang="en-US" smtClean="0"/>
              <a:t>May 10, 2016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smtClean="0"/>
              <a:t>I. Sarra / Mu2e Grounding &amp; Shielding Review 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68A71-83C6-EF40-AD36-EC1683BCD1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82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6" Type="http://schemas.openxmlformats.org/officeDocument/2006/relationships/image" Target="../media/image5.emf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theme" Target="../theme/theme3.xml"/><Relationship Id="rId9" Type="http://schemas.openxmlformats.org/officeDocument/2006/relationships/image" Target="../media/image1.emf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r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fld id="{BB0DBC6D-CED7-7944-857B-176B0BE3FB46}" type="datetime4">
              <a:rPr lang="en-US" smtClean="0"/>
              <a:t>May 10, 2016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b="1" smtClean="0"/>
              <a:t>I. Sarra / Mu2e Grounding &amp; Shielding Review 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fld id="{762C15F7-22DB-1448-B34D-3F8D2909FD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8529" y="6114990"/>
            <a:ext cx="84026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i="0" dirty="0" smtClean="0">
                <a:solidFill>
                  <a:schemeClr val="tx2"/>
                </a:solidFill>
                <a:latin typeface="Helvetica"/>
                <a:cs typeface="Helvetica"/>
              </a:rPr>
              <a:t>Mu2e</a:t>
            </a:r>
            <a:endParaRPr lang="en-US" sz="2000" b="1" i="0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3996" r:id="rId3"/>
    <p:sldLayoutId id="2147483997" r:id="rId4"/>
    <p:sldLayoutId id="2147483998" r:id="rId5"/>
    <p:sldLayoutId id="2147484013" r:id="rId6"/>
    <p:sldLayoutId id="2147484014" r:id="rId7"/>
    <p:sldLayoutId id="2147484015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154D81"/>
                </a:solidFill>
                <a:latin typeface="Helvetica" charset="0"/>
                <a:cs typeface="Helvetica" charset="0"/>
              </a:defRPr>
            </a:lvl1pPr>
          </a:lstStyle>
          <a:p>
            <a:pPr>
              <a:defRPr/>
            </a:pPr>
            <a:fld id="{1FAF70A6-8BD3-444E-9AAD-13D95AC06870}" type="datetime4">
              <a:rPr lang="en-US" smtClean="0"/>
              <a:t>May 10, 2016</a:t>
            </a:fld>
            <a:endParaRPr lang="en-US" dirty="0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en-US" b="1" smtClean="0"/>
              <a:t>I. Sarra / Mu2e Grounding &amp; Shielding Review </a:t>
            </a:r>
            <a:endParaRPr lang="en-US" b="1" dirty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fld id="{ABC452BA-E2D2-7F48-9628-85048FBCF9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r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fld id="{DC7332ED-3D83-4943-AA73-DFD7374D1153}" type="datetime4">
              <a:rPr lang="en-US" smtClean="0"/>
              <a:t>May 10, 2016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I. Sarra / Mu2e Grounding &amp; Shielding Review 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fld id="{762C15F7-22DB-1448-B34D-3F8D2909FD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505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56500" cy="157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Calorimeter</a:t>
            </a:r>
            <a:br>
              <a:rPr lang="en-US" dirty="0" smtClean="0">
                <a:solidFill>
                  <a:schemeClr val="tx2"/>
                </a:solidFill>
                <a:latin typeface="Helvetica" charset="0"/>
              </a:rPr>
            </a:br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Mu2e Grounding &amp; Shielding Review</a:t>
            </a:r>
            <a:endParaRPr lang="en-US" dirty="0">
              <a:solidFill>
                <a:schemeClr val="tx2"/>
              </a:solidFill>
              <a:latin typeface="Helvetica" charset="0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56500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I. Sarra,   Mu2e Calorimeter Photosensors </a:t>
            </a:r>
            <a:r>
              <a:rPr lang="en-US" dirty="0">
                <a:solidFill>
                  <a:schemeClr val="tx2"/>
                </a:solidFill>
                <a:latin typeface="Helvetica" charset="0"/>
              </a:rPr>
              <a:t>L3 </a:t>
            </a:r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Manager</a:t>
            </a:r>
          </a:p>
          <a:p>
            <a:pPr marL="514350" indent="-514350">
              <a:buAutoNum type="romanUcPeriod"/>
            </a:pPr>
            <a:endParaRPr lang="en-US" dirty="0">
              <a:solidFill>
                <a:schemeClr val="tx2"/>
              </a:solidFill>
              <a:latin typeface="Helvetica" charset="0"/>
            </a:endParaRPr>
          </a:p>
          <a:p>
            <a:fld id="{62E32201-5F8C-0344-A4CA-AA837579A585}" type="datetime3">
              <a:rPr lang="en-US" smtClean="0">
                <a:solidFill>
                  <a:schemeClr val="tx2"/>
                </a:solidFill>
                <a:latin typeface="Helvetica" charset="0"/>
              </a:rPr>
              <a:t>10 May 2016</a:t>
            </a:fld>
            <a:endParaRPr lang="en-US" dirty="0">
              <a:solidFill>
                <a:schemeClr val="tx2"/>
              </a:solidFill>
              <a:latin typeface="Helvetica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4610" y="1478756"/>
            <a:ext cx="1219200" cy="7000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0445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Mu2e 06 00 00 - 00 - Cordellino01 (1).bmp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069392" y="782658"/>
            <a:ext cx="3010523" cy="37539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841"/>
            <a:ext cx="8686800" cy="641739"/>
          </a:xfrm>
        </p:spPr>
        <p:txBody>
          <a:bodyPr/>
          <a:lstStyle/>
          <a:p>
            <a:r>
              <a:rPr lang="en-US" dirty="0" smtClean="0"/>
              <a:t>Engineering of the final packaging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 rot="16200000">
            <a:off x="-616438" y="1840082"/>
            <a:ext cx="2215175" cy="4259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54D81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800" dirty="0" err="1" smtClean="0">
                <a:cs typeface="Helvetica"/>
              </a:rPr>
              <a:t>SiPM</a:t>
            </a:r>
            <a:r>
              <a:rPr lang="en-US" sz="2800" dirty="0" smtClean="0">
                <a:cs typeface="Helvetica"/>
              </a:rPr>
              <a:t> Holder</a:t>
            </a:r>
            <a:endParaRPr lang="en-US" sz="2800" dirty="0">
              <a:cs typeface="Helvetica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619044" y="4903357"/>
            <a:ext cx="685800" cy="523220"/>
          </a:xfrm>
          <a:prstGeom prst="rect">
            <a:avLst/>
          </a:prstGeom>
          <a:ln w="3175"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it-IT" sz="1400" dirty="0">
                <a:solidFill>
                  <a:schemeClr val="tx1"/>
                </a:solidFill>
                <a:latin typeface="Helvetica"/>
                <a:ea typeface="Times New Roman" pitchFamily="18" charset="0"/>
                <a:cs typeface="Helvetica"/>
              </a:rPr>
              <a:t>Case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it-IT" sz="1400" dirty="0">
                <a:solidFill>
                  <a:schemeClr val="tx1"/>
                </a:solidFill>
                <a:latin typeface="Helvetica"/>
                <a:ea typeface="Times New Roman" pitchFamily="18" charset="0"/>
                <a:cs typeface="Helvetica"/>
              </a:rPr>
              <a:t>(Cu) </a:t>
            </a:r>
          </a:p>
        </p:txBody>
      </p:sp>
      <p:cxnSp>
        <p:nvCxnSpPr>
          <p:cNvPr id="11" name="Connettore 2 20"/>
          <p:cNvCxnSpPr/>
          <p:nvPr/>
        </p:nvCxnSpPr>
        <p:spPr bwMode="auto">
          <a:xfrm flipV="1">
            <a:off x="3961944" y="3793120"/>
            <a:ext cx="342900" cy="103429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834541" y="1421097"/>
            <a:ext cx="1224226" cy="523220"/>
          </a:xfrm>
          <a:prstGeom prst="rect">
            <a:avLst/>
          </a:prstGeom>
          <a:ln w="3175"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it-IT" sz="1400" dirty="0" err="1">
                <a:solidFill>
                  <a:schemeClr val="tx1"/>
                </a:solidFill>
                <a:latin typeface="Helvetica"/>
                <a:ea typeface="Times New Roman" pitchFamily="18" charset="0"/>
                <a:cs typeface="Helvetica"/>
              </a:rPr>
              <a:t>Thermal</a:t>
            </a:r>
            <a:r>
              <a:rPr lang="it-IT" sz="1400" dirty="0">
                <a:solidFill>
                  <a:schemeClr val="tx1"/>
                </a:solidFill>
                <a:latin typeface="Helvetica"/>
                <a:ea typeface="Times New Roman" pitchFamily="18" charset="0"/>
                <a:cs typeface="Helvetica"/>
              </a:rPr>
              <a:t> </a:t>
            </a:r>
            <a:r>
              <a:rPr lang="it-IT" sz="1400" dirty="0" err="1">
                <a:solidFill>
                  <a:schemeClr val="tx1"/>
                </a:solidFill>
                <a:latin typeface="Helvetica"/>
                <a:ea typeface="Times New Roman" pitchFamily="18" charset="0"/>
                <a:cs typeface="Helvetica"/>
              </a:rPr>
              <a:t>Contact</a:t>
            </a:r>
            <a:r>
              <a:rPr lang="it-IT" sz="1400" dirty="0">
                <a:solidFill>
                  <a:schemeClr val="tx1"/>
                </a:solidFill>
                <a:latin typeface="Helvetica"/>
                <a:ea typeface="Times New Roman" pitchFamily="18" charset="0"/>
                <a:cs typeface="Helvetica"/>
              </a:rPr>
              <a:t> </a:t>
            </a:r>
          </a:p>
        </p:txBody>
      </p:sp>
      <p:cxnSp>
        <p:nvCxnSpPr>
          <p:cNvPr id="15" name="Connettore 2 18"/>
          <p:cNvCxnSpPr>
            <a:stCxn id="14" idx="2"/>
          </p:cNvCxnSpPr>
          <p:nvPr/>
        </p:nvCxnSpPr>
        <p:spPr bwMode="auto">
          <a:xfrm flipH="1">
            <a:off x="4209594" y="1944317"/>
            <a:ext cx="1237060" cy="1117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128414" y="2933169"/>
            <a:ext cx="776131" cy="307777"/>
          </a:xfrm>
          <a:prstGeom prst="rect">
            <a:avLst/>
          </a:prstGeom>
          <a:ln w="3175"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it-IT" sz="1400" dirty="0" err="1">
                <a:solidFill>
                  <a:schemeClr val="tx1"/>
                </a:solidFill>
                <a:latin typeface="Helvetica"/>
                <a:ea typeface="Times New Roman" pitchFamily="18" charset="0"/>
                <a:cs typeface="Helvetica"/>
              </a:rPr>
              <a:t>Board</a:t>
            </a:r>
            <a:endParaRPr lang="it-IT" sz="1400" dirty="0">
              <a:solidFill>
                <a:schemeClr val="tx1"/>
              </a:solidFill>
              <a:latin typeface="Helvetica"/>
              <a:ea typeface="Times New Roman" pitchFamily="18" charset="0"/>
              <a:cs typeface="Helvetica"/>
            </a:endParaRPr>
          </a:p>
        </p:txBody>
      </p:sp>
      <p:cxnSp>
        <p:nvCxnSpPr>
          <p:cNvPr id="17" name="Connettore 2 29"/>
          <p:cNvCxnSpPr>
            <a:stCxn id="16" idx="0"/>
          </p:cNvCxnSpPr>
          <p:nvPr/>
        </p:nvCxnSpPr>
        <p:spPr bwMode="auto">
          <a:xfrm flipV="1">
            <a:off x="1516479" y="1961250"/>
            <a:ext cx="1159590" cy="97191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806450" y="5460000"/>
            <a:ext cx="72395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154D81"/>
                </a:solidFill>
                <a:latin typeface="Helvetica"/>
                <a:cs typeface="Helvetica"/>
              </a:rPr>
              <a:t>Thermal conducting layer inserted in the SIPM package to</a:t>
            </a:r>
          </a:p>
          <a:p>
            <a:r>
              <a:rPr lang="en-US" sz="2000" b="1" dirty="0">
                <a:solidFill>
                  <a:srgbClr val="154D81"/>
                </a:solidFill>
                <a:latin typeface="Helvetica"/>
                <a:cs typeface="Helvetica"/>
              </a:rPr>
              <a:t>c</a:t>
            </a:r>
            <a:r>
              <a:rPr lang="en-US" sz="2000" b="1" dirty="0" smtClean="0">
                <a:solidFill>
                  <a:srgbClr val="154D81"/>
                </a:solidFill>
                <a:latin typeface="Helvetica"/>
                <a:cs typeface="Helvetica"/>
              </a:rPr>
              <a:t>ool them in vacuum</a:t>
            </a:r>
            <a:endParaRPr lang="en-US" sz="2000" b="1" dirty="0">
              <a:solidFill>
                <a:srgbClr val="154D81"/>
              </a:solidFill>
              <a:latin typeface="Helvetica"/>
              <a:cs typeface="Helvetic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259890-ACA8-6445-A29D-2CF71D340F73}" type="datetime4">
              <a:rPr lang="en-US" smtClean="0"/>
              <a:t>May 10,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I. Sarra / Mu2e Grounding &amp; Shielding Review </a:t>
            </a:r>
            <a:endParaRPr lang="en-US" b="1" dirty="0"/>
          </a:p>
        </p:txBody>
      </p:sp>
      <p:cxnSp>
        <p:nvCxnSpPr>
          <p:cNvPr id="21" name="Connettore 2 18"/>
          <p:cNvCxnSpPr/>
          <p:nvPr/>
        </p:nvCxnSpPr>
        <p:spPr bwMode="auto">
          <a:xfrm flipH="1">
            <a:off x="4220477" y="1938409"/>
            <a:ext cx="1237060" cy="1117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2" name="Picture 21" descr="Screen Shot 2016-02-10 at 09.58.02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093074" y="2344732"/>
            <a:ext cx="4055463" cy="2405898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>
            <a:off x="5457537" y="1938409"/>
            <a:ext cx="1018773" cy="131047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922767" y="2631531"/>
            <a:ext cx="863996" cy="755999"/>
          </a:xfrm>
          <a:prstGeom prst="rect">
            <a:avLst/>
          </a:prstGeom>
          <a:solidFill>
            <a:srgbClr val="60E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atin typeface="Helvetica"/>
                <a:cs typeface="Helvetica"/>
              </a:rPr>
              <a:t>Therma</a:t>
            </a:r>
            <a:endParaRPr lang="en-US" sz="1400" dirty="0" smtClean="0">
              <a:latin typeface="Helvetica"/>
              <a:cs typeface="Helvetica"/>
            </a:endParaRPr>
          </a:p>
          <a:p>
            <a:pPr algn="ctr"/>
            <a:r>
              <a:rPr lang="en-US" sz="1400" dirty="0" smtClean="0">
                <a:latin typeface="Helvetica"/>
                <a:cs typeface="Helvetica"/>
              </a:rPr>
              <a:t>Bridge</a:t>
            </a:r>
          </a:p>
          <a:p>
            <a:pPr algn="ctr"/>
            <a:r>
              <a:rPr lang="en-US" sz="1400" dirty="0" smtClean="0">
                <a:latin typeface="Helvetica"/>
                <a:cs typeface="Helvetica"/>
              </a:rPr>
              <a:t>resistor</a:t>
            </a:r>
            <a:endParaRPr lang="en-US" sz="1400" dirty="0">
              <a:latin typeface="Helvetica"/>
              <a:cs typeface="Helvetica"/>
            </a:endParaRPr>
          </a:p>
        </p:txBody>
      </p:sp>
      <p:sp>
        <p:nvSpPr>
          <p:cNvPr id="25" name="Rectangle 24"/>
          <p:cNvSpPr/>
          <p:nvPr/>
        </p:nvSpPr>
        <p:spPr>
          <a:xfrm rot="19747998">
            <a:off x="5198980" y="3878959"/>
            <a:ext cx="228134" cy="100621"/>
          </a:xfrm>
          <a:prstGeom prst="rect">
            <a:avLst/>
          </a:prstGeom>
          <a:solidFill>
            <a:srgbClr val="B595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/>
              <a:cs typeface="Helvetic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096815" y="3827563"/>
            <a:ext cx="92509" cy="102086"/>
          </a:xfrm>
          <a:prstGeom prst="rect">
            <a:avLst/>
          </a:prstGeom>
          <a:solidFill>
            <a:srgbClr val="4D4D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/>
              <a:cs typeface="Helvetica"/>
            </a:endParaRPr>
          </a:p>
        </p:txBody>
      </p:sp>
      <p:sp>
        <p:nvSpPr>
          <p:cNvPr id="27" name="CasellaDiTesto 6"/>
          <p:cNvSpPr txBox="1"/>
          <p:nvPr/>
        </p:nvSpPr>
        <p:spPr>
          <a:xfrm>
            <a:off x="5071249" y="4653945"/>
            <a:ext cx="38651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en-US" dirty="0" err="1">
                <a:latin typeface="Helvetica"/>
                <a:cs typeface="Helvetica"/>
              </a:rPr>
              <a:t>Power</a:t>
            </a:r>
            <a:r>
              <a:rPr lang="it-IT" altLang="en-US" dirty="0">
                <a:latin typeface="Helvetica"/>
                <a:cs typeface="Helvetica"/>
              </a:rPr>
              <a:t> to dissipate 150mW</a:t>
            </a:r>
            <a:endParaRPr lang="en-US" altLang="en-US" dirty="0">
              <a:latin typeface="Helvetica"/>
              <a:cs typeface="Helvetica"/>
            </a:endParaRPr>
          </a:p>
          <a:p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041204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OUTSIDE the 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2247"/>
            <a:ext cx="8672513" cy="4987867"/>
          </a:xfrm>
        </p:spPr>
        <p:txBody>
          <a:bodyPr/>
          <a:lstStyle/>
          <a:p>
            <a:r>
              <a:rPr lang="en-US" sz="2000" dirty="0"/>
              <a:t>The high voltage required for the </a:t>
            </a:r>
            <a:r>
              <a:rPr lang="en-US" sz="2000" dirty="0" err="1"/>
              <a:t>SiPMs</a:t>
            </a:r>
            <a:r>
              <a:rPr lang="en-US" sz="2000" dirty="0"/>
              <a:t> is provided by power supplies that reside outside the detector in the DAQ room. Each supply generates a voltage of 230 V using low-noise switching technology. For each crate, there are four cables, resulting in 176 high voltage signal pairs (power and return) penetrating the cryostat.  </a:t>
            </a:r>
            <a:endParaRPr lang="en-US" sz="2000" dirty="0" smtClean="0"/>
          </a:p>
          <a:p>
            <a:endParaRPr lang="en-US" sz="1000" dirty="0"/>
          </a:p>
          <a:p>
            <a:r>
              <a:rPr lang="en-US" sz="2000" dirty="0"/>
              <a:t>The low voltage power supplies for the detector will also reside also in the DAQ room.  The supplies will be powered by 120V, 60 Hz main power. The outputs are +28 VDC, with isolated returns.  The front-end electronics will use local point-of-load (POL) regulators to produce the voltages needed by individual circuit from the +28 V.  Each crate will have </a:t>
            </a:r>
            <a:r>
              <a:rPr lang="en-US" sz="2000" dirty="0" smtClean="0"/>
              <a:t>eight </a:t>
            </a:r>
            <a:r>
              <a:rPr lang="en-US" sz="2000" dirty="0"/>
              <a:t>low voltage connection, resulting in 352 low voltage signal pairs (power and return) penetrating the cryostat.  </a:t>
            </a:r>
            <a:endParaRPr lang="en-US" sz="2000" dirty="0" smtClean="0"/>
          </a:p>
          <a:p>
            <a:endParaRPr lang="en-US" sz="10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The </a:t>
            </a:r>
            <a:r>
              <a:rPr lang="en-US" sz="2000" dirty="0">
                <a:solidFill>
                  <a:srgbClr val="FF0000"/>
                </a:solidFill>
              </a:rPr>
              <a:t>connector has not been specified, but may be multi-conductor. 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 </a:t>
            </a:r>
            <a:r>
              <a:rPr lang="en-US" sz="2000" b="1" dirty="0"/>
              <a:t>The total power required, including a safety factor of 40%, is about 2 kW for the high voltage and about 4.5 kW for the low voltage.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FC20E0-98B6-094F-BF5E-588A68DF482B}" type="datetime4">
              <a:rPr lang="en-US" smtClean="0"/>
              <a:t>May 10,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I. Sarra / Mu2e Grounding &amp; Shielding Review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5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Content Placeholder 6" descr="17.pdf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451" y="2401366"/>
            <a:ext cx="2354970" cy="3429000"/>
          </a:xfrm>
          <a:prstGeom prst="rect">
            <a:avLst/>
          </a:prstGeom>
        </p:spPr>
      </p:pic>
      <p:cxnSp>
        <p:nvCxnSpPr>
          <p:cNvPr id="55" name="Straight Connector 54"/>
          <p:cNvCxnSpPr/>
          <p:nvPr/>
        </p:nvCxnSpPr>
        <p:spPr>
          <a:xfrm>
            <a:off x="5198159" y="1687696"/>
            <a:ext cx="0" cy="447679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0" name="Picture 69" descr="Screen Shot 2015-04-17 at 13.58.04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0879" y="5236594"/>
            <a:ext cx="564633" cy="673100"/>
          </a:xfrm>
          <a:prstGeom prst="rect">
            <a:avLst/>
          </a:prstGeom>
        </p:spPr>
      </p:pic>
      <p:pic>
        <p:nvPicPr>
          <p:cNvPr id="126" name="Picture 125" descr="Screen Shot 2015-04-17 at 13.58.0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4131" y="5309575"/>
            <a:ext cx="711200" cy="673100"/>
          </a:xfrm>
          <a:prstGeom prst="rect">
            <a:avLst/>
          </a:prstGeom>
        </p:spPr>
      </p:pic>
      <p:sp>
        <p:nvSpPr>
          <p:cNvPr id="127" name="TextBox 126"/>
          <p:cNvSpPr txBox="1"/>
          <p:nvPr/>
        </p:nvSpPr>
        <p:spPr>
          <a:xfrm>
            <a:off x="5305852" y="5448416"/>
            <a:ext cx="10278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Helvetica"/>
                <a:cs typeface="Helvetica"/>
              </a:rPr>
              <a:t>S</a:t>
            </a:r>
            <a:r>
              <a:rPr lang="en-US" sz="1050" dirty="0" smtClean="0">
                <a:latin typeface="Helvetica"/>
                <a:cs typeface="Helvetica"/>
              </a:rPr>
              <a:t>afety</a:t>
            </a:r>
          </a:p>
          <a:p>
            <a:r>
              <a:rPr lang="en-US" sz="1050" dirty="0" smtClean="0">
                <a:latin typeface="Helvetica"/>
                <a:cs typeface="Helvetica"/>
              </a:rPr>
              <a:t>Ground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641" y="169334"/>
            <a:ext cx="7620000" cy="592667"/>
          </a:xfrm>
        </p:spPr>
        <p:txBody>
          <a:bodyPr/>
          <a:lstStyle/>
          <a:p>
            <a:r>
              <a:rPr lang="en-US" sz="3200" b="1" dirty="0" smtClean="0">
                <a:cs typeface="Helvetica"/>
              </a:rPr>
              <a:t>Calorimeter </a:t>
            </a:r>
            <a:r>
              <a:rPr lang="en-US" sz="3200" dirty="0" smtClean="0">
                <a:cs typeface="Helvetica"/>
              </a:rPr>
              <a:t>routing </a:t>
            </a:r>
            <a:endParaRPr lang="en-US" sz="3200" b="1" dirty="0">
              <a:cs typeface="Helvetic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solidFill>
            <a:srgbClr val="FFFFFF"/>
          </a:solidFill>
        </p:spPr>
        <p:txBody>
          <a:bodyPr/>
          <a:lstStyle/>
          <a:p>
            <a:fld id="{6E2D2B3B-882E-40F3-A32F-6DD516915044}" type="slidenum">
              <a:rPr lang="en-US" b="1" smtClean="0">
                <a:solidFill>
                  <a:srgbClr val="000000"/>
                </a:solidFill>
                <a:cs typeface="Helvetica"/>
              </a:rPr>
              <a:pPr/>
              <a:t>11</a:t>
            </a:fld>
            <a:endParaRPr lang="en-US" b="1" dirty="0">
              <a:solidFill>
                <a:srgbClr val="000000"/>
              </a:solidFill>
              <a:cs typeface="Helvetica"/>
            </a:endParaRPr>
          </a:p>
        </p:txBody>
      </p:sp>
      <p:sp>
        <p:nvSpPr>
          <p:cNvPr id="62" name="Can 61"/>
          <p:cNvSpPr/>
          <p:nvPr/>
        </p:nvSpPr>
        <p:spPr>
          <a:xfrm rot="16200000">
            <a:off x="-404716" y="2248744"/>
            <a:ext cx="4066376" cy="3211945"/>
          </a:xfrm>
          <a:prstGeom prst="can">
            <a:avLst>
              <a:gd name="adj" fmla="val 22292"/>
            </a:avLst>
          </a:prstGeom>
          <a:solidFill>
            <a:schemeClr val="accent1">
              <a:alpha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/>
              <a:cs typeface="Helvetic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98058" y="1611871"/>
            <a:ext cx="2962559" cy="147732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500" dirty="0" smtClean="0">
              <a:latin typeface="Helvetica"/>
              <a:cs typeface="Helvetica"/>
            </a:endParaRPr>
          </a:p>
          <a:p>
            <a:pPr algn="ctr"/>
            <a:r>
              <a:rPr lang="en-US" sz="1600" i="1" dirty="0" smtClean="0">
                <a:latin typeface="Helvetica"/>
                <a:cs typeface="Helvetica"/>
              </a:rPr>
              <a:t>Floating LV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Helvetica"/>
                <a:cs typeface="Helvetica"/>
              </a:rPr>
              <a:t>+28V </a:t>
            </a:r>
            <a:r>
              <a:rPr lang="en-US" sz="1600" dirty="0" smtClean="0">
                <a:latin typeface="Helvetica"/>
                <a:cs typeface="Helvetica"/>
              </a:rPr>
              <a:t>/</a:t>
            </a:r>
            <a:r>
              <a:rPr lang="en-US" sz="1600" dirty="0" smtClean="0">
                <a:solidFill>
                  <a:srgbClr val="FF0000"/>
                </a:solidFill>
                <a:latin typeface="Helvetica"/>
                <a:cs typeface="Helvetica"/>
              </a:rPr>
              <a:t> </a:t>
            </a:r>
            <a:r>
              <a:rPr lang="en-US" sz="1600" dirty="0" smtClean="0">
                <a:solidFill>
                  <a:srgbClr val="3366FF"/>
                </a:solidFill>
                <a:latin typeface="Helvetica"/>
                <a:cs typeface="Helvetica"/>
              </a:rPr>
              <a:t>negative</a:t>
            </a:r>
          </a:p>
          <a:p>
            <a:pPr algn="ctr"/>
            <a:endParaRPr lang="en-US" sz="500" dirty="0" smtClean="0">
              <a:solidFill>
                <a:srgbClr val="3366FF"/>
              </a:solidFill>
              <a:latin typeface="Helvetica"/>
              <a:cs typeface="Helvetica"/>
            </a:endParaRPr>
          </a:p>
          <a:p>
            <a:pPr algn="ctr"/>
            <a:r>
              <a:rPr lang="en-US" sz="1600" i="1" dirty="0">
                <a:latin typeface="Helvetica"/>
                <a:cs typeface="Helvetica"/>
              </a:rPr>
              <a:t>Floating positive HV</a:t>
            </a:r>
          </a:p>
          <a:p>
            <a:pPr algn="ctr"/>
            <a:r>
              <a:rPr lang="en-US" sz="1600" dirty="0" smtClean="0">
                <a:solidFill>
                  <a:srgbClr val="FF6600"/>
                </a:solidFill>
                <a:latin typeface="Helvetica"/>
                <a:cs typeface="Helvetica"/>
              </a:rPr>
              <a:t>230 V (MPPC)</a:t>
            </a:r>
          </a:p>
          <a:p>
            <a:pPr algn="ctr"/>
            <a:r>
              <a:rPr lang="en-US" sz="1600" dirty="0" smtClean="0">
                <a:ln>
                  <a:solidFill>
                    <a:srgbClr val="000090"/>
                  </a:solidFill>
                </a:ln>
                <a:solidFill>
                  <a:srgbClr val="0000FF"/>
                </a:solidFill>
                <a:latin typeface="Helvetica"/>
                <a:cs typeface="Helvetica"/>
              </a:rPr>
              <a:t>ground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018684" y="1765573"/>
            <a:ext cx="18201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"/>
                <a:cs typeface="Helvetica"/>
              </a:rPr>
              <a:t>~7-</a:t>
            </a:r>
            <a:r>
              <a:rPr lang="en-US" sz="1600" dirty="0">
                <a:latin typeface="Helvetica"/>
                <a:cs typeface="Helvetica"/>
              </a:rPr>
              <a:t>8</a:t>
            </a:r>
            <a:r>
              <a:rPr lang="en-US" sz="1600" dirty="0" smtClean="0">
                <a:latin typeface="Helvetica"/>
                <a:cs typeface="Helvetica"/>
              </a:rPr>
              <a:t> m</a:t>
            </a:r>
          </a:p>
          <a:p>
            <a:pPr algn="ctr"/>
            <a:r>
              <a:rPr lang="en-US" sz="1100" dirty="0" smtClean="0">
                <a:latin typeface="Helvetica"/>
                <a:cs typeface="Helvetica"/>
              </a:rPr>
              <a:t>overall cross section</a:t>
            </a:r>
          </a:p>
          <a:p>
            <a:pPr algn="ctr"/>
            <a:r>
              <a:rPr lang="en-US" sz="1100" dirty="0" smtClean="0">
                <a:solidFill>
                  <a:srgbClr val="FF0000"/>
                </a:solidFill>
                <a:latin typeface="Helvetica"/>
                <a:cs typeface="Helvetica"/>
              </a:rPr>
              <a:t>~180 cm</a:t>
            </a:r>
            <a:r>
              <a:rPr lang="en-US" sz="1100" baseline="30000" dirty="0" smtClean="0">
                <a:solidFill>
                  <a:srgbClr val="FF0000"/>
                </a:solidFill>
                <a:latin typeface="Helvetica"/>
                <a:cs typeface="Helvetica"/>
              </a:rPr>
              <a:t>2 </a:t>
            </a:r>
            <a:endParaRPr lang="en-US" sz="1100" dirty="0">
              <a:latin typeface="Helvetica"/>
              <a:cs typeface="Helvetica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 flipV="1">
            <a:off x="3234445" y="4331400"/>
            <a:ext cx="1667794" cy="191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3243630" y="4425554"/>
            <a:ext cx="1658609" cy="0"/>
          </a:xfrm>
          <a:prstGeom prst="line">
            <a:avLst/>
          </a:prstGeom>
          <a:ln w="76200" cmpd="sng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234445" y="4539740"/>
            <a:ext cx="1667794" cy="0"/>
          </a:xfrm>
          <a:prstGeom prst="line">
            <a:avLst/>
          </a:prstGeom>
          <a:ln w="76200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3243630" y="4630523"/>
            <a:ext cx="1658609" cy="0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6018376" y="3470136"/>
            <a:ext cx="1180285" cy="471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Helvetica"/>
                <a:cs typeface="Helvetica"/>
              </a:rPr>
              <a:t>LV </a:t>
            </a:r>
            <a:endParaRPr lang="en-US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cxnSp>
        <p:nvCxnSpPr>
          <p:cNvPr id="87" name="Straight Connector 86"/>
          <p:cNvCxnSpPr>
            <a:endCxn id="86" idx="1"/>
          </p:cNvCxnSpPr>
          <p:nvPr/>
        </p:nvCxnSpPr>
        <p:spPr>
          <a:xfrm flipV="1">
            <a:off x="4902239" y="3706074"/>
            <a:ext cx="1116137" cy="621367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4902239" y="3838301"/>
            <a:ext cx="1116137" cy="587253"/>
          </a:xfrm>
          <a:prstGeom prst="line">
            <a:avLst/>
          </a:prstGeom>
          <a:ln w="76200" cmpd="sng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7731641" y="3608492"/>
            <a:ext cx="538827" cy="0"/>
          </a:xfrm>
          <a:prstGeom prst="line">
            <a:avLst/>
          </a:prstGeom>
          <a:ln w="76200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7731641" y="3760601"/>
            <a:ext cx="538827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6018376" y="4013800"/>
            <a:ext cx="1180285" cy="5259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Helvetica"/>
                <a:cs typeface="Helvetica"/>
              </a:rPr>
              <a:t>HV </a:t>
            </a:r>
            <a:endParaRPr lang="en-US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7731641" y="4219040"/>
            <a:ext cx="538827" cy="0"/>
          </a:xfrm>
          <a:prstGeom prst="line">
            <a:avLst/>
          </a:prstGeom>
          <a:ln w="76200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7731641" y="4383977"/>
            <a:ext cx="538827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4902239" y="4219040"/>
            <a:ext cx="1116137" cy="320700"/>
          </a:xfrm>
          <a:prstGeom prst="line">
            <a:avLst/>
          </a:prstGeom>
          <a:ln w="76200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4902239" y="4400896"/>
            <a:ext cx="1116137" cy="229630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920675" y="5235235"/>
            <a:ext cx="1858779" cy="307777"/>
          </a:xfrm>
          <a:prstGeom prst="rect">
            <a:avLst/>
          </a:prstGeom>
          <a:solidFill>
            <a:srgbClr val="FFFFFF">
              <a:alpha val="51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n>
                  <a:solidFill>
                    <a:schemeClr val="tx1"/>
                  </a:solidFill>
                </a:ln>
                <a:latin typeface="Helvetica"/>
                <a:cs typeface="Helvetica"/>
              </a:rPr>
              <a:t>Floating Structures</a:t>
            </a:r>
            <a:endParaRPr lang="en-US" sz="1400" dirty="0">
              <a:ln>
                <a:solidFill>
                  <a:schemeClr val="tx1"/>
                </a:solidFill>
              </a:ln>
              <a:latin typeface="Helvetica"/>
              <a:cs typeface="Helvetic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98661" y="3470136"/>
            <a:ext cx="532980" cy="4718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/>
              <a:cs typeface="Helvetica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198661" y="4013800"/>
            <a:ext cx="532980" cy="5259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/>
              <a:cs typeface="Helvetic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23484" y="4482245"/>
            <a:ext cx="13185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Helvetica"/>
                <a:cs typeface="Helvetica"/>
              </a:rPr>
              <a:t>isolation</a:t>
            </a:r>
            <a:endParaRPr lang="en-US" sz="1200" dirty="0">
              <a:latin typeface="Helvetica"/>
              <a:cs typeface="Helvetica"/>
            </a:endParaRPr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>
          <a:xfrm flipH="1" flipV="1">
            <a:off x="7469361" y="4278125"/>
            <a:ext cx="113398" cy="2041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5" idx="0"/>
          </p:cNvCxnSpPr>
          <p:nvPr/>
        </p:nvCxnSpPr>
        <p:spPr>
          <a:xfrm flipH="1" flipV="1">
            <a:off x="7469361" y="3706075"/>
            <a:ext cx="113398" cy="7761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378011" y="3422047"/>
            <a:ext cx="18201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"/>
                <a:cs typeface="Helvetica"/>
              </a:rPr>
              <a:t>~60-80 m</a:t>
            </a:r>
          </a:p>
          <a:p>
            <a:pPr algn="ctr"/>
            <a:r>
              <a:rPr lang="en-US" sz="1100" dirty="0" smtClean="0">
                <a:latin typeface="Helvetica"/>
                <a:cs typeface="Helvetica"/>
              </a:rPr>
              <a:t>overall cross section</a:t>
            </a:r>
          </a:p>
          <a:p>
            <a:pPr algn="ctr"/>
            <a:r>
              <a:rPr lang="en-US" sz="1100" dirty="0" smtClean="0">
                <a:solidFill>
                  <a:srgbClr val="FF0000"/>
                </a:solidFill>
                <a:latin typeface="Helvetica"/>
                <a:cs typeface="Helvetica"/>
              </a:rPr>
              <a:t>~</a:t>
            </a:r>
            <a:r>
              <a:rPr lang="en-US" sz="1100" b="1" dirty="0" smtClean="0">
                <a:solidFill>
                  <a:srgbClr val="FF0000"/>
                </a:solidFill>
                <a:latin typeface="Helvetica"/>
                <a:cs typeface="Helvetica"/>
              </a:rPr>
              <a:t>210 cm</a:t>
            </a:r>
            <a:r>
              <a:rPr lang="en-US" sz="1100" b="1" baseline="30000" dirty="0" smtClean="0">
                <a:solidFill>
                  <a:srgbClr val="FF0000"/>
                </a:solidFill>
                <a:latin typeface="Helvetica"/>
                <a:cs typeface="Helvetica"/>
              </a:rPr>
              <a:t>2 </a:t>
            </a:r>
            <a:endParaRPr lang="en-US" sz="1100" dirty="0">
              <a:latin typeface="Helvetica"/>
              <a:cs typeface="Helvetica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2446077" y="4629528"/>
            <a:ext cx="733408" cy="0"/>
          </a:xfrm>
          <a:prstGeom prst="line">
            <a:avLst/>
          </a:prstGeom>
          <a:ln w="28575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586895" y="4975648"/>
            <a:ext cx="862961" cy="3690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n>
                  <a:solidFill>
                    <a:srgbClr val="000000"/>
                  </a:solidFill>
                </a:ln>
                <a:latin typeface="Helvetica"/>
                <a:cs typeface="Helvetica"/>
              </a:rPr>
              <a:t>OVP filter</a:t>
            </a:r>
            <a:endParaRPr lang="en-US" sz="1100" dirty="0">
              <a:ln>
                <a:solidFill>
                  <a:srgbClr val="000000"/>
                </a:solidFill>
              </a:ln>
              <a:latin typeface="Helvetica"/>
              <a:cs typeface="Helvetica"/>
            </a:endParaRPr>
          </a:p>
        </p:txBody>
      </p:sp>
      <p:cxnSp>
        <p:nvCxnSpPr>
          <p:cNvPr id="15" name="Straight Connector 14"/>
          <p:cNvCxnSpPr>
            <a:endCxn id="13" idx="0"/>
          </p:cNvCxnSpPr>
          <p:nvPr/>
        </p:nvCxnSpPr>
        <p:spPr>
          <a:xfrm>
            <a:off x="5819795" y="4475591"/>
            <a:ext cx="198581" cy="500057"/>
          </a:xfrm>
          <a:prstGeom prst="line">
            <a:avLst/>
          </a:prstGeom>
          <a:ln w="381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>
            <a:off x="2264014" y="4298824"/>
            <a:ext cx="982761" cy="514911"/>
          </a:xfrm>
          <a:prstGeom prst="bentConnector3">
            <a:avLst>
              <a:gd name="adj1" fmla="val 1071"/>
            </a:avLst>
          </a:prstGeom>
          <a:ln w="38100" cmpd="sng">
            <a:solidFill>
              <a:srgbClr val="FFFF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>
            <a:off x="3287468" y="4813735"/>
            <a:ext cx="4891485" cy="446158"/>
          </a:xfrm>
          <a:prstGeom prst="bentConnector3">
            <a:avLst>
              <a:gd name="adj1" fmla="val 100186"/>
            </a:avLst>
          </a:prstGeom>
          <a:ln w="38100" cmpd="sng">
            <a:solidFill>
              <a:srgbClr val="FFFF00"/>
            </a:solidFill>
            <a:rou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356936" y="5394494"/>
            <a:ext cx="102788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Helvetica"/>
                <a:cs typeface="Helvetica"/>
              </a:rPr>
              <a:t>Detector Ground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525435" y="1190480"/>
            <a:ext cx="2331241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"/>
                <a:cs typeface="Helvetica"/>
              </a:rPr>
              <a:t>DAQ room</a:t>
            </a:r>
            <a:endParaRPr lang="en-US" dirty="0">
              <a:latin typeface="Helvetica"/>
              <a:cs typeface="Helvetica"/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>
            <a:off x="3479151" y="1687696"/>
            <a:ext cx="0" cy="4465033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/>
          <p:nvPr/>
        </p:nvCxnSpPr>
        <p:spPr>
          <a:xfrm rot="5400000">
            <a:off x="981794" y="4165087"/>
            <a:ext cx="280503" cy="182062"/>
          </a:xfrm>
          <a:prstGeom prst="bentConnector3">
            <a:avLst>
              <a:gd name="adj1" fmla="val -15534"/>
            </a:avLst>
          </a:prstGeom>
          <a:ln w="38100" cmpd="sng">
            <a:solidFill>
              <a:srgbClr val="FFFF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/>
          <p:nvPr/>
        </p:nvCxnSpPr>
        <p:spPr>
          <a:xfrm rot="5400000">
            <a:off x="900315" y="3739193"/>
            <a:ext cx="443461" cy="182062"/>
          </a:xfrm>
          <a:prstGeom prst="bentConnector3">
            <a:avLst>
              <a:gd name="adj1" fmla="val -10295"/>
            </a:avLst>
          </a:prstGeom>
          <a:ln w="38100" cmpd="sng">
            <a:solidFill>
              <a:srgbClr val="FFFF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/>
          <p:nvPr/>
        </p:nvCxnSpPr>
        <p:spPr>
          <a:xfrm rot="5400000">
            <a:off x="904070" y="3312994"/>
            <a:ext cx="443461" cy="182062"/>
          </a:xfrm>
          <a:prstGeom prst="bentConnector3">
            <a:avLst>
              <a:gd name="adj1" fmla="val -10295"/>
            </a:avLst>
          </a:prstGeom>
          <a:ln w="38100" cmpd="sng">
            <a:solidFill>
              <a:srgbClr val="FFFF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/>
          <p:cNvCxnSpPr/>
          <p:nvPr/>
        </p:nvCxnSpPr>
        <p:spPr>
          <a:xfrm rot="5400000">
            <a:off x="907825" y="2836673"/>
            <a:ext cx="443461" cy="182062"/>
          </a:xfrm>
          <a:prstGeom prst="bentConnector3">
            <a:avLst>
              <a:gd name="adj1" fmla="val -10295"/>
            </a:avLst>
          </a:prstGeom>
          <a:ln w="38100" cmpd="sng">
            <a:solidFill>
              <a:srgbClr val="FFFF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/>
          <p:nvPr/>
        </p:nvCxnSpPr>
        <p:spPr>
          <a:xfrm rot="5400000">
            <a:off x="2009867" y="4377524"/>
            <a:ext cx="697869" cy="174553"/>
          </a:xfrm>
          <a:prstGeom prst="bentConnector3">
            <a:avLst>
              <a:gd name="adj1" fmla="val -8300"/>
            </a:avLst>
          </a:prstGeom>
          <a:ln w="38100" cmpd="sng">
            <a:solidFill>
              <a:srgbClr val="FFFF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/>
          <p:nvPr/>
        </p:nvCxnSpPr>
        <p:spPr>
          <a:xfrm rot="5400000">
            <a:off x="2133315" y="3739193"/>
            <a:ext cx="443461" cy="182062"/>
          </a:xfrm>
          <a:prstGeom prst="bentConnector3">
            <a:avLst>
              <a:gd name="adj1" fmla="val -10295"/>
            </a:avLst>
          </a:prstGeom>
          <a:ln w="38100" cmpd="sng">
            <a:solidFill>
              <a:srgbClr val="FFFF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/>
          <p:nvPr/>
        </p:nvCxnSpPr>
        <p:spPr>
          <a:xfrm rot="5400000">
            <a:off x="2137070" y="3325323"/>
            <a:ext cx="443461" cy="182062"/>
          </a:xfrm>
          <a:prstGeom prst="bentConnector3">
            <a:avLst>
              <a:gd name="adj1" fmla="val -10295"/>
            </a:avLst>
          </a:prstGeom>
          <a:ln w="38100" cmpd="sng">
            <a:solidFill>
              <a:srgbClr val="FFFF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/>
          <p:nvPr/>
        </p:nvCxnSpPr>
        <p:spPr>
          <a:xfrm rot="5400000">
            <a:off x="2140825" y="2849002"/>
            <a:ext cx="443461" cy="182062"/>
          </a:xfrm>
          <a:prstGeom prst="bentConnector3">
            <a:avLst>
              <a:gd name="adj1" fmla="val -10295"/>
            </a:avLst>
          </a:prstGeom>
          <a:ln w="38100" cmpd="sng">
            <a:solidFill>
              <a:srgbClr val="FFFF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65801" y="1190480"/>
            <a:ext cx="2331241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"/>
                <a:cs typeface="Helvetica"/>
              </a:rPr>
              <a:t>Detector Solenoid</a:t>
            </a:r>
            <a:endParaRPr lang="en-US" dirty="0">
              <a:latin typeface="Helvetica"/>
              <a:cs typeface="Helvetica"/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>
            <a:off x="2458407" y="4298824"/>
            <a:ext cx="726354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2458407" y="4388429"/>
            <a:ext cx="768148" cy="16919"/>
          </a:xfrm>
          <a:prstGeom prst="line">
            <a:avLst/>
          </a:prstGeom>
          <a:ln w="28575" cmpd="sng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1249687" y="4683296"/>
            <a:ext cx="1958898" cy="998"/>
          </a:xfrm>
          <a:prstGeom prst="line">
            <a:avLst/>
          </a:prstGeom>
          <a:ln w="28575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2446077" y="4519534"/>
            <a:ext cx="768148" cy="0"/>
          </a:xfrm>
          <a:prstGeom prst="line">
            <a:avLst/>
          </a:prstGeom>
          <a:ln w="28575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Elbow Connector 83"/>
          <p:cNvCxnSpPr/>
          <p:nvPr/>
        </p:nvCxnSpPr>
        <p:spPr>
          <a:xfrm>
            <a:off x="1018684" y="4245097"/>
            <a:ext cx="2160801" cy="631919"/>
          </a:xfrm>
          <a:prstGeom prst="bentConnector3">
            <a:avLst>
              <a:gd name="adj1" fmla="val 357"/>
            </a:avLst>
          </a:prstGeom>
          <a:ln w="38100" cmpd="sng">
            <a:solidFill>
              <a:srgbClr val="FFFF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220587" y="4327441"/>
            <a:ext cx="2013858" cy="16288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20587" y="4564398"/>
            <a:ext cx="2013858" cy="0"/>
          </a:xfrm>
          <a:prstGeom prst="line">
            <a:avLst/>
          </a:prstGeom>
          <a:ln w="28575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20587" y="4433293"/>
            <a:ext cx="2013858" cy="16919"/>
          </a:xfrm>
          <a:prstGeom prst="line">
            <a:avLst/>
          </a:prstGeom>
          <a:ln w="28575" cmpd="sng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179485" y="4180556"/>
            <a:ext cx="107983" cy="105603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/>
              <a:cs typeface="Helvetica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1E44D-CA57-0A42-9D2D-BC2C88D2CC24}" type="datetime4">
              <a:rPr lang="en-US" smtClean="0"/>
              <a:t>May 10, 2016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Sarra / Mu2e Grounding &amp; Shielding Review </a:t>
            </a:r>
            <a:endParaRPr lang="en-US"/>
          </a:p>
        </p:txBody>
      </p:sp>
      <p:sp>
        <p:nvSpPr>
          <p:cNvPr id="63" name="Slide Number Placeholder 6"/>
          <p:cNvSpPr txBox="1">
            <a:spLocks/>
          </p:cNvSpPr>
          <p:nvPr/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154D81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477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67" y="103664"/>
            <a:ext cx="8915400" cy="641739"/>
          </a:xfrm>
        </p:spPr>
        <p:txBody>
          <a:bodyPr/>
          <a:lstStyle/>
          <a:p>
            <a:r>
              <a:rPr lang="en-US" dirty="0" smtClean="0"/>
              <a:t>Calorimeter Grounding - Conceptual Design 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043046"/>
            <a:ext cx="8458200" cy="4987867"/>
          </a:xfrm>
        </p:spPr>
        <p:txBody>
          <a:bodyPr/>
          <a:lstStyle/>
          <a:p>
            <a:pPr algn="just"/>
            <a:r>
              <a:rPr lang="en-US" sz="2000" dirty="0" smtClean="0"/>
              <a:t>The calorimeter electronics will be isolated. The LV and HV will </a:t>
            </a:r>
            <a:r>
              <a:rPr lang="en-US" sz="2000" dirty="0"/>
              <a:t>have isolated power returns at the supplies. </a:t>
            </a:r>
            <a:endParaRPr lang="en-US" sz="2000" dirty="0" smtClean="0"/>
          </a:p>
          <a:p>
            <a:pPr marL="0" indent="0" algn="just">
              <a:buNone/>
            </a:pPr>
            <a:endParaRPr lang="en-US" sz="900" dirty="0"/>
          </a:p>
          <a:p>
            <a:pPr algn="just"/>
            <a:r>
              <a:rPr lang="en-US" sz="2000" dirty="0"/>
              <a:t>They will also have isolated power returns at the supplies, using either active or passive over-voltage protection on the output power returns in the power supply unit to protect against abnormal faults. This will require approval from safety personnel. </a:t>
            </a:r>
            <a:r>
              <a:rPr lang="en-US" sz="2000" dirty="0" smtClean="0"/>
              <a:t>(</a:t>
            </a:r>
            <a:r>
              <a:rPr lang="en-US" sz="2000" dirty="0"/>
              <a:t>Note that this is a backup protection scheme.) </a:t>
            </a:r>
            <a:endParaRPr lang="en-US" sz="2000" dirty="0" smtClean="0"/>
          </a:p>
          <a:p>
            <a:pPr algn="just"/>
            <a:endParaRPr lang="en-US" sz="900" dirty="0"/>
          </a:p>
          <a:p>
            <a:pPr algn="just"/>
            <a:r>
              <a:rPr lang="en-US" sz="2000" dirty="0">
                <a:solidFill>
                  <a:srgbClr val="FF0000"/>
                </a:solidFill>
              </a:rPr>
              <a:t>The ground reference for the high voltage power return will be made at the detector panel through the connection to Detector Ground. </a:t>
            </a:r>
            <a:endParaRPr lang="en-US" sz="2000" dirty="0" smtClean="0">
              <a:solidFill>
                <a:srgbClr val="FF0000"/>
              </a:solidFill>
            </a:endParaRPr>
          </a:p>
          <a:p>
            <a:pPr algn="just"/>
            <a:endParaRPr lang="en-US" sz="2000" dirty="0">
              <a:solidFill>
                <a:srgbClr val="FF0000"/>
              </a:solidFill>
            </a:endParaRPr>
          </a:p>
          <a:p>
            <a:pPr algn="just"/>
            <a:r>
              <a:rPr lang="en-US" sz="2000" dirty="0"/>
              <a:t>The power connections through the vacuum penetration will be electrically isolated from the detector support structure. Ground loops are eliminated by having isolated power supply outputs.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1BD5A1-2AA1-394C-936A-524B617AAE85}" type="datetime4">
              <a:rPr lang="en-US" smtClean="0"/>
              <a:t>May 10,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I. Sarra / Mu2e Grounding &amp; Shielding Review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482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Title 1"/>
          <p:cNvSpPr>
            <a:spLocks noGrp="1"/>
          </p:cNvSpPr>
          <p:nvPr>
            <p:ph type="title"/>
          </p:nvPr>
        </p:nvSpPr>
        <p:spPr>
          <a:xfrm>
            <a:off x="254000" y="107826"/>
            <a:ext cx="7620000" cy="664880"/>
          </a:xfrm>
        </p:spPr>
        <p:txBody>
          <a:bodyPr/>
          <a:lstStyle/>
          <a:p>
            <a:r>
              <a:rPr lang="en-US" sz="3200" b="1" dirty="0">
                <a:cs typeface="Garamond"/>
              </a:rPr>
              <a:t>Calorimeter </a:t>
            </a:r>
            <a:r>
              <a:rPr lang="en-US" sz="3200" b="1" dirty="0" smtClean="0">
                <a:cs typeface="Garamond"/>
              </a:rPr>
              <a:t>grounding diagram</a:t>
            </a:r>
            <a:endParaRPr lang="en-US" sz="3200" dirty="0"/>
          </a:p>
        </p:txBody>
      </p:sp>
      <p:pic>
        <p:nvPicPr>
          <p:cNvPr id="2" name="Picture 1" descr="Screen Shot 2016-03-02 at 17.53.5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884521"/>
            <a:ext cx="7083720" cy="531058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A4AB51-5A85-7141-8EA0-23FE1F4C509B}" type="datetime4">
              <a:rPr lang="en-US" altLang="en-US" smtClean="0"/>
              <a:t>May 10, 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I. Sarra / Mu2e Grounding &amp; Shielding Review 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074833-25C0-E74E-9271-79A6ABAF776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38" y="152400"/>
            <a:ext cx="8229600" cy="677333"/>
          </a:xfrm>
        </p:spPr>
        <p:txBody>
          <a:bodyPr/>
          <a:lstStyle/>
          <a:p>
            <a:r>
              <a:rPr lang="en-US" sz="3200" b="1" dirty="0" smtClean="0"/>
              <a:t>Grounding</a:t>
            </a:r>
            <a:r>
              <a:rPr lang="en-US" b="1" dirty="0" smtClean="0"/>
              <a:t> </a:t>
            </a:r>
            <a:r>
              <a:rPr lang="en-US" sz="3200" b="1" dirty="0" smtClean="0"/>
              <a:t>Connection</a:t>
            </a:r>
            <a:endParaRPr lang="en-US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5287" y="814466"/>
            <a:ext cx="8563781" cy="5163395"/>
          </a:xfrm>
        </p:spPr>
        <p:txBody>
          <a:bodyPr>
            <a:noAutofit/>
          </a:bodyPr>
          <a:lstStyle/>
          <a:p>
            <a:pPr algn="just"/>
            <a:r>
              <a:rPr lang="en-US" sz="2000" dirty="0">
                <a:solidFill>
                  <a:srgbClr val="FF0000"/>
                </a:solidFill>
              </a:rPr>
              <a:t>The idea is to have two ground cables (one per disk), made of copper braid of 3 cm wide with an insulating jacket, going through the flange and then to connect them to the Ground Cable.  </a:t>
            </a:r>
            <a:endParaRPr lang="en-US" sz="2000" dirty="0" smtClean="0">
              <a:solidFill>
                <a:srgbClr val="FF0000"/>
              </a:solidFill>
            </a:endParaRPr>
          </a:p>
          <a:p>
            <a:pPr algn="just"/>
            <a:endParaRPr lang="en-US" sz="600" dirty="0"/>
          </a:p>
          <a:p>
            <a:pPr algn="just"/>
            <a:r>
              <a:rPr lang="en-US" sz="2000" dirty="0" smtClean="0"/>
              <a:t>The </a:t>
            </a:r>
            <a:r>
              <a:rPr lang="en-US" sz="2000" dirty="0"/>
              <a:t>ground will be distributed on the disk using a copper braid going along the disk circumference.  The copper braid will be connected to the ground cable (one for each disk) or directly or using a high power connector.  </a:t>
            </a:r>
            <a:endParaRPr lang="en-US" sz="2000" dirty="0" smtClean="0"/>
          </a:p>
          <a:p>
            <a:pPr algn="just"/>
            <a:endParaRPr lang="en-US" sz="600" dirty="0"/>
          </a:p>
          <a:p>
            <a:pPr algn="just"/>
            <a:r>
              <a:rPr lang="en-US" sz="2000" dirty="0" smtClean="0"/>
              <a:t>The </a:t>
            </a:r>
            <a:r>
              <a:rPr lang="en-US" sz="2000" dirty="0"/>
              <a:t>ground connection must pass through the vacuum </a:t>
            </a:r>
            <a:r>
              <a:rPr lang="en-US" sz="2000" dirty="0" smtClean="0"/>
              <a:t>flange. This </a:t>
            </a:r>
            <a:r>
              <a:rPr lang="en-US" sz="2000" dirty="0"/>
              <a:t>will be accomplished using one of the hermetically-sealed 25-pin connectors (</a:t>
            </a:r>
            <a:r>
              <a:rPr lang="en-US" sz="2000" dirty="0" err="1"/>
              <a:t>Positronics</a:t>
            </a:r>
            <a:r>
              <a:rPr lang="en-US" sz="2000" dirty="0"/>
              <a:t> #XAVAC-25-M/S-I.0), the same type that will be used to pass the low voltage through the vacuum </a:t>
            </a:r>
            <a:r>
              <a:rPr lang="en-US" sz="2000" dirty="0" smtClean="0"/>
              <a:t>flange. The </a:t>
            </a:r>
            <a:r>
              <a:rPr lang="en-US" sz="2000" dirty="0"/>
              <a:t>braids will be connected to the connector using all 25 pins, in a similar fashion as described for the </a:t>
            </a:r>
            <a:r>
              <a:rPr lang="en-US" sz="2000" dirty="0" smtClean="0"/>
              <a:t>tracker. </a:t>
            </a:r>
          </a:p>
          <a:p>
            <a:pPr algn="just"/>
            <a:endParaRPr lang="en-US" sz="600" dirty="0" smtClean="0"/>
          </a:p>
          <a:p>
            <a:pPr algn="just"/>
            <a:r>
              <a:rPr lang="en-US" sz="2000" dirty="0" smtClean="0"/>
              <a:t>Outside </a:t>
            </a:r>
            <a:r>
              <a:rPr lang="en-US" sz="2000" dirty="0"/>
              <a:t>the flange, the 25 pins in the mating connector will be connected to an insulated braid, which in turn will connect to the Detector Ground main line.</a:t>
            </a:r>
          </a:p>
          <a:p>
            <a:pPr algn="just"/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074833-25C0-E74E-9271-79A6ABAF776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453E83-7523-394E-936F-4513811556C0}" type="datetime4">
              <a:rPr lang="en-US" altLang="en-US" smtClean="0"/>
              <a:t>May 10, 2016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I. Sarra / Mu2e Grounding &amp; Shielding Review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5571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799" y="211668"/>
            <a:ext cx="7620000" cy="558800"/>
          </a:xfrm>
        </p:spPr>
        <p:txBody>
          <a:bodyPr/>
          <a:lstStyle/>
          <a:p>
            <a:r>
              <a:rPr lang="en-US" sz="3200" b="1" dirty="0" smtClean="0"/>
              <a:t>Calorimeter Insulation -Feet-</a:t>
            </a:r>
            <a:endParaRPr lang="en-US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solidFill>
            <a:srgbClr val="FFFFFF"/>
          </a:solidFill>
        </p:spPr>
        <p:txBody>
          <a:bodyPr/>
          <a:lstStyle/>
          <a:p>
            <a:fld id="{6E2D2B3B-882E-40F3-A32F-6DD516915044}" type="slidenum">
              <a:rPr lang="en-US" b="1" smtClean="0">
                <a:solidFill>
                  <a:srgbClr val="000000"/>
                </a:solidFill>
              </a:rPr>
              <a:pPr/>
              <a:t>15</a:t>
            </a:fld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3798" y="1143000"/>
            <a:ext cx="85030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latin typeface="Helvetica"/>
                <a:cs typeface="Helvetica"/>
              </a:rPr>
              <a:t>The calorimeter insulation will be done using insulation material in many sectors. The </a:t>
            </a:r>
            <a:r>
              <a:rPr lang="en-US" sz="2000" b="1" dirty="0">
                <a:latin typeface="Helvetica"/>
                <a:cs typeface="Helvetica"/>
              </a:rPr>
              <a:t>isolation material is the G11 with a thick of 2 mm.</a:t>
            </a:r>
          </a:p>
        </p:txBody>
      </p:sp>
      <p:pic>
        <p:nvPicPr>
          <p:cNvPr id="6" name="Picture 5" descr="Insulation_4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96" y="2003168"/>
            <a:ext cx="8044546" cy="41573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EAA55-87C8-B949-A359-2D43F5E4A64B}" type="datetime4">
              <a:rPr lang="en-US" smtClean="0"/>
              <a:t>May 10, 2016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Sarra / Mu2e Grounding &amp; Shielding Review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99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67" y="169332"/>
            <a:ext cx="7620000" cy="711200"/>
          </a:xfrm>
        </p:spPr>
        <p:txBody>
          <a:bodyPr/>
          <a:lstStyle/>
          <a:p>
            <a:r>
              <a:rPr lang="en-US" sz="3200" b="1" dirty="0" smtClean="0"/>
              <a:t>Calorimeter Insulation </a:t>
            </a:r>
            <a:r>
              <a:rPr lang="en-US" sz="3200" dirty="0" smtClean="0"/>
              <a:t>- </a:t>
            </a:r>
            <a:r>
              <a:rPr lang="en-US" sz="3200" b="1" dirty="0" smtClean="0"/>
              <a:t>FEET 2 -</a:t>
            </a:r>
            <a:endParaRPr lang="en-US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solidFill>
            <a:srgbClr val="FFFFFF"/>
          </a:solidFill>
        </p:spPr>
        <p:txBody>
          <a:bodyPr/>
          <a:lstStyle/>
          <a:p>
            <a:fld id="{6E2D2B3B-882E-40F3-A32F-6DD516915044}" type="slidenum">
              <a:rPr lang="en-US" b="1" smtClean="0">
                <a:solidFill>
                  <a:srgbClr val="000000"/>
                </a:solidFill>
              </a:rPr>
              <a:pPr/>
              <a:t>16</a:t>
            </a:fld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7" name="Picture 6" descr="Insulation_5.bmp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"/>
          <a:stretch/>
        </p:blipFill>
        <p:spPr>
          <a:xfrm>
            <a:off x="228600" y="1143000"/>
            <a:ext cx="5725130" cy="3134556"/>
          </a:xfrm>
          <a:prstGeom prst="rect">
            <a:avLst/>
          </a:prstGeom>
        </p:spPr>
      </p:pic>
      <p:pic>
        <p:nvPicPr>
          <p:cNvPr id="8" name="Picture 7" descr="Insulation_3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821" y="4138872"/>
            <a:ext cx="3881779" cy="20737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21462" y="1521196"/>
            <a:ext cx="30040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latin typeface="Helvetica"/>
                <a:cs typeface="Helvetica"/>
              </a:rPr>
              <a:t>If we need to ground the structure we could remove the insulation at this level </a:t>
            </a:r>
            <a:endParaRPr lang="en-US" sz="2000" b="1" dirty="0">
              <a:latin typeface="Helvetica"/>
              <a:cs typeface="Helvetica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00D3-FAE8-9A4D-B550-BD421ED231F7}" type="datetime4">
              <a:rPr lang="en-US" smtClean="0"/>
              <a:t>May 10,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Sarra / Mu2e Grounding &amp; Shielding Review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09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5717" y="3416300"/>
            <a:ext cx="3509451" cy="34417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2865"/>
            <a:ext cx="8686800" cy="641739"/>
          </a:xfrm>
        </p:spPr>
        <p:txBody>
          <a:bodyPr/>
          <a:lstStyle/>
          <a:p>
            <a:r>
              <a:rPr lang="en-US" dirty="0" smtClean="0"/>
              <a:t>Calorimeter Insulation - Back plate 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872745"/>
            <a:ext cx="8915400" cy="4987867"/>
          </a:xfrm>
        </p:spPr>
        <p:txBody>
          <a:bodyPr/>
          <a:lstStyle/>
          <a:p>
            <a:r>
              <a:rPr lang="en-US" sz="2000" dirty="0" smtClean="0">
                <a:cs typeface="Helvetica"/>
              </a:rPr>
              <a:t>The back plate houses the Front End electronics and </a:t>
            </a:r>
            <a:r>
              <a:rPr lang="en-US" sz="2000" dirty="0" err="1" smtClean="0">
                <a:cs typeface="Helvetica"/>
              </a:rPr>
              <a:t>SiPM</a:t>
            </a:r>
            <a:r>
              <a:rPr lang="en-US" sz="2000" dirty="0" smtClean="0">
                <a:cs typeface="Helvetica"/>
              </a:rPr>
              <a:t> holders  and provides cooling.</a:t>
            </a:r>
          </a:p>
          <a:p>
            <a:r>
              <a:rPr lang="en-US" sz="2000" b="1" dirty="0" smtClean="0">
                <a:solidFill>
                  <a:srgbClr val="FF0000"/>
                </a:solidFill>
                <a:cs typeface="Helvetica"/>
              </a:rPr>
              <a:t>Made of a supporting block of plastic material,  FR4/PEEK </a:t>
            </a:r>
            <a:endParaRPr lang="en-US" sz="2000" b="1" dirty="0">
              <a:solidFill>
                <a:srgbClr val="FF0000"/>
              </a:solidFill>
              <a:cs typeface="Helvetica"/>
            </a:endParaRPr>
          </a:p>
          <a:p>
            <a:r>
              <a:rPr lang="en-US" sz="2000" dirty="0" smtClean="0">
                <a:cs typeface="Helvetica"/>
              </a:rPr>
              <a:t>It embeds </a:t>
            </a:r>
            <a:r>
              <a:rPr lang="en-US" sz="2000" dirty="0">
                <a:cs typeface="Helvetica"/>
              </a:rPr>
              <a:t>a </a:t>
            </a:r>
            <a:r>
              <a:rPr lang="en-US" sz="2000" dirty="0" smtClean="0">
                <a:cs typeface="Helvetica"/>
              </a:rPr>
              <a:t>series of conveniently </a:t>
            </a:r>
            <a:r>
              <a:rPr lang="en-US" sz="2000" dirty="0">
                <a:cs typeface="Helvetica"/>
              </a:rPr>
              <a:t>shaped copper cooling pipe in </a:t>
            </a:r>
            <a:r>
              <a:rPr lang="en-US" sz="2000" dirty="0" smtClean="0">
                <a:cs typeface="Helvetica"/>
              </a:rPr>
              <a:t>the </a:t>
            </a:r>
            <a:r>
              <a:rPr lang="en-US" sz="2000" dirty="0">
                <a:cs typeface="Helvetica"/>
              </a:rPr>
              <a:t>insulating </a:t>
            </a:r>
            <a:r>
              <a:rPr lang="en-US" sz="2000" dirty="0" smtClean="0">
                <a:cs typeface="Helvetica"/>
              </a:rPr>
              <a:t>supporting </a:t>
            </a:r>
            <a:r>
              <a:rPr lang="en-US" sz="2000" dirty="0">
                <a:cs typeface="Helvetica"/>
              </a:rPr>
              <a:t>plate</a:t>
            </a:r>
            <a:r>
              <a:rPr lang="en-US" sz="2000" dirty="0" smtClean="0">
                <a:cs typeface="Helvetica"/>
              </a:rPr>
              <a:t>. Advantages with respect to use  metal:</a:t>
            </a:r>
          </a:p>
          <a:p>
            <a:pPr marL="685800" lvl="1" indent="-228600" defTabSz="9144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dirty="0">
                <a:solidFill>
                  <a:prstClr val="black"/>
                </a:solidFill>
                <a:ea typeface=""/>
                <a:cs typeface="Helvetica"/>
              </a:rPr>
              <a:t>The cooling power is not wasted to cool down </a:t>
            </a:r>
            <a:r>
              <a:rPr lang="en-US" sz="1800" dirty="0" smtClean="0">
                <a:solidFill>
                  <a:prstClr val="black"/>
                </a:solidFill>
                <a:ea typeface=""/>
                <a:cs typeface="Helvetica"/>
              </a:rPr>
              <a:t>unneeded  plate material</a:t>
            </a:r>
            <a:endParaRPr lang="en-US" sz="1800" dirty="0">
              <a:solidFill>
                <a:prstClr val="black"/>
              </a:solidFill>
              <a:ea typeface=""/>
              <a:cs typeface="Helvetica"/>
            </a:endParaRPr>
          </a:p>
          <a:p>
            <a:pPr marL="685800" lvl="1" indent="-228600" defTabSz="9144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dirty="0">
                <a:solidFill>
                  <a:prstClr val="black"/>
                </a:solidFill>
                <a:ea typeface=""/>
                <a:cs typeface="Helvetica"/>
              </a:rPr>
              <a:t>The plate is not going to expand and distort much</a:t>
            </a:r>
          </a:p>
          <a:p>
            <a:pPr marL="685800" lvl="1" indent="-228600" defTabSz="9144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dirty="0">
                <a:solidFill>
                  <a:prstClr val="black"/>
                </a:solidFill>
                <a:ea typeface=""/>
                <a:cs typeface="Helvetica"/>
              </a:rPr>
              <a:t>The plate can play a structural role being firmly connected to the cylinders	</a:t>
            </a:r>
          </a:p>
          <a:p>
            <a:pPr marL="685800" lvl="1" indent="-228600" defTabSz="9144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dirty="0">
                <a:solidFill>
                  <a:prstClr val="black"/>
                </a:solidFill>
                <a:ea typeface=""/>
                <a:cs typeface="Helvetica"/>
              </a:rPr>
              <a:t>No risk of leaks since we are going to use </a:t>
            </a:r>
            <a:r>
              <a:rPr lang="en-US" sz="1800" dirty="0" smtClean="0">
                <a:solidFill>
                  <a:prstClr val="black"/>
                </a:solidFill>
                <a:ea typeface=""/>
                <a:cs typeface="Helvetica"/>
              </a:rPr>
              <a:t>pipes</a:t>
            </a:r>
            <a:endParaRPr lang="en-US" sz="2000" dirty="0" smtClean="0">
              <a:cs typeface="Helvetica"/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en-US" sz="2000" dirty="0" smtClean="0">
                <a:cs typeface="Helvetica"/>
              </a:rPr>
              <a:t>A dedicated calorimeter cooling station runs fluid </a:t>
            </a:r>
          </a:p>
          <a:p>
            <a:pPr marL="0" lvl="1" indent="0">
              <a:buNone/>
            </a:pPr>
            <a:r>
              <a:rPr lang="en-US" sz="2000" dirty="0">
                <a:cs typeface="Helvetica"/>
              </a:rPr>
              <a:t> </a:t>
            </a:r>
            <a:r>
              <a:rPr lang="en-US" sz="2000" dirty="0" smtClean="0">
                <a:cs typeface="Helvetica"/>
              </a:rPr>
              <a:t>    at about  -15º / 0º C.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2000" dirty="0" smtClean="0">
                <a:cs typeface="Helvetica"/>
              </a:rPr>
              <a:t>The back plate is thermally isolated from the outer </a:t>
            </a:r>
            <a:endParaRPr lang="en-US" sz="2000" dirty="0">
              <a:cs typeface="Helvetica"/>
            </a:endParaRPr>
          </a:p>
          <a:p>
            <a:pPr marL="0" lvl="1" indent="0">
              <a:buNone/>
            </a:pPr>
            <a:r>
              <a:rPr lang="en-US" sz="2000" dirty="0" smtClean="0">
                <a:cs typeface="Helvetica"/>
              </a:rPr>
              <a:t>     ring and from the crystals (vacuum gap) 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2000" dirty="0" smtClean="0">
                <a:cs typeface="Helvetica"/>
              </a:rPr>
              <a:t>The thermal resistances between the plate </a:t>
            </a:r>
          </a:p>
          <a:p>
            <a:pPr marL="0" lvl="1" indent="0">
              <a:buNone/>
            </a:pPr>
            <a:r>
              <a:rPr lang="en-US" sz="2000" dirty="0" smtClean="0">
                <a:cs typeface="Helvetica"/>
              </a:rPr>
              <a:t>     and the electronic holders are minimized</a:t>
            </a:r>
          </a:p>
          <a:p>
            <a:pPr marL="0" lvl="1" indent="0">
              <a:buNone/>
            </a:pPr>
            <a:endParaRPr lang="en-US" sz="2000" dirty="0">
              <a:cs typeface="Helvetic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6783C-3126-FD4A-A861-4309E13200F9}" type="datetime4">
              <a:rPr lang="en-US" smtClean="0"/>
              <a:t>May 10,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I. Sarra / Mu2e Grounding &amp; Shielding Review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899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5577"/>
            <a:ext cx="9143999" cy="641739"/>
          </a:xfrm>
        </p:spPr>
        <p:txBody>
          <a:bodyPr/>
          <a:lstStyle/>
          <a:p>
            <a:r>
              <a:rPr lang="en-US" dirty="0" smtClean="0"/>
              <a:t>Cooling plate and Front End electronics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D64A68-B003-7E47-8C56-ABBB70867315}" type="datetime4">
              <a:rPr lang="en-US" smtClean="0"/>
              <a:t>May 10,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I. Sarra / Mu2e Grounding &amp; Shielding Review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919716"/>
            <a:ext cx="8203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"/>
                <a:cs typeface="Helvetica"/>
              </a:rPr>
              <a:t>The front end electronic and the sensor are kept in place and cooled by a copper holder.</a:t>
            </a:r>
            <a:endParaRPr lang="en-US" sz="2000" dirty="0">
              <a:latin typeface="Helvetica"/>
              <a:cs typeface="Helvetica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061" y="1735897"/>
            <a:ext cx="4030561" cy="218663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1919" y="1735897"/>
            <a:ext cx="4030561" cy="2186631"/>
          </a:xfrm>
          <a:prstGeom prst="rect">
            <a:avLst/>
          </a:prstGeom>
        </p:spPr>
      </p:pic>
      <p:pic>
        <p:nvPicPr>
          <p:cNvPr id="26" name="Content Placeholder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6310" y="3871729"/>
            <a:ext cx="3166170" cy="252233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964267" y="4746649"/>
            <a:ext cx="3302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Helvetica"/>
                <a:cs typeface="Helvetica"/>
              </a:rPr>
              <a:t>The design of the Faraday cage is under development.</a:t>
            </a:r>
            <a:endParaRPr lang="en-US" sz="20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74948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</p:spPr>
        <p:txBody>
          <a:bodyPr/>
          <a:lstStyle/>
          <a:p>
            <a:r>
              <a:rPr lang="en-US" dirty="0" smtClean="0"/>
              <a:t>Mu2e Calorimeter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F51961-B48F-2C4A-BA11-9A765C68E702}" type="datetime4">
              <a:rPr lang="en-US" smtClean="0"/>
              <a:t>May 10, 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I. Sarra / Mu2e Grounding &amp; Shielding Review 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85500" y="874855"/>
            <a:ext cx="7500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"/>
                <a:cs typeface="Helvetica"/>
              </a:rPr>
              <a:t>~ 680 CsI crystals   (Square, side: 34 mm) for the first disk</a:t>
            </a:r>
          </a:p>
          <a:p>
            <a:r>
              <a:rPr lang="en-US" sz="2000" dirty="0" smtClean="0">
                <a:latin typeface="Helvetica"/>
                <a:cs typeface="Helvetica"/>
              </a:rPr>
              <a:t>~ 680 CsI </a:t>
            </a:r>
            <a:r>
              <a:rPr lang="en-US" sz="2000" dirty="0">
                <a:latin typeface="Helvetica"/>
                <a:cs typeface="Helvetica"/>
              </a:rPr>
              <a:t>crystals </a:t>
            </a:r>
            <a:r>
              <a:rPr lang="en-US" sz="2000" dirty="0" smtClean="0">
                <a:latin typeface="Helvetica"/>
                <a:cs typeface="Helvetica"/>
              </a:rPr>
              <a:t>  (</a:t>
            </a:r>
            <a:r>
              <a:rPr lang="en-US" sz="2000" dirty="0">
                <a:latin typeface="Helvetica"/>
                <a:cs typeface="Helvetica"/>
              </a:rPr>
              <a:t>Square, side: </a:t>
            </a:r>
            <a:r>
              <a:rPr lang="en-US" sz="2000" dirty="0" smtClean="0">
                <a:latin typeface="Helvetica"/>
                <a:cs typeface="Helvetica"/>
              </a:rPr>
              <a:t>34 </a:t>
            </a:r>
            <a:r>
              <a:rPr lang="en-US" sz="2000" dirty="0">
                <a:latin typeface="Helvetica"/>
                <a:cs typeface="Helvetica"/>
              </a:rPr>
              <a:t>mm) for the </a:t>
            </a:r>
            <a:r>
              <a:rPr lang="en-US" sz="2000" dirty="0" smtClean="0">
                <a:latin typeface="Helvetica"/>
                <a:cs typeface="Helvetica"/>
              </a:rPr>
              <a:t>second </a:t>
            </a:r>
            <a:r>
              <a:rPr lang="en-US" sz="2000" dirty="0">
                <a:latin typeface="Helvetica"/>
                <a:cs typeface="Helvetica"/>
              </a:rPr>
              <a:t>disk</a:t>
            </a:r>
            <a:endParaRPr lang="en-US" sz="2000" dirty="0" smtClean="0">
              <a:latin typeface="Helvetica"/>
              <a:cs typeface="Helvetica"/>
            </a:endParaRPr>
          </a:p>
          <a:p>
            <a:r>
              <a:rPr lang="en-US" sz="2000" dirty="0" smtClean="0">
                <a:latin typeface="Helvetica"/>
                <a:cs typeface="Helvetica"/>
              </a:rPr>
              <a:t>~  1360*2 = 2720 </a:t>
            </a:r>
            <a:r>
              <a:rPr lang="en-US" sz="2000" dirty="0" err="1" smtClean="0">
                <a:latin typeface="Helvetica"/>
                <a:cs typeface="Helvetica"/>
              </a:rPr>
              <a:t>SiPM</a:t>
            </a:r>
            <a:r>
              <a:rPr lang="en-US" sz="2000" dirty="0" smtClean="0">
                <a:latin typeface="Helvetica"/>
                <a:cs typeface="Helvetica"/>
              </a:rPr>
              <a:t> photo-sensors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Helvetica"/>
                <a:cs typeface="Helvetica"/>
              </a:rPr>
              <a:t>20 FADC channels per board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Helvetica"/>
                <a:cs typeface="Helvetica"/>
              </a:rPr>
              <a:t>6/7 boards per crate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Helvetica"/>
                <a:cs typeface="Helvetica"/>
              </a:rPr>
              <a:t>11 crates per the first disk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Helvetica"/>
                <a:cs typeface="Helvetica"/>
              </a:rPr>
              <a:t>11 crates per the second disk</a:t>
            </a:r>
          </a:p>
          <a:p>
            <a:endParaRPr lang="en-US" sz="2000" dirty="0">
              <a:latin typeface="Helvetica"/>
              <a:cs typeface="Helvetica"/>
            </a:endParaRPr>
          </a:p>
        </p:txBody>
      </p:sp>
      <p:pic>
        <p:nvPicPr>
          <p:cNvPr id="23" name="Immagine 6" descr="23.bmp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03065" y="1942354"/>
            <a:ext cx="4712335" cy="426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86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to deal with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228600" y="1090295"/>
            <a:ext cx="8596312" cy="489743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it-IT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en-GB" sz="2400" dirty="0" smtClean="0">
                <a:latin typeface="Helvetica"/>
                <a:cs typeface="Helvetica"/>
              </a:rPr>
              <a:t>The front-end electronics and the digitizer boards are under development: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en-GB" sz="600" dirty="0" smtClean="0">
              <a:latin typeface="Helvetica"/>
              <a:cs typeface="Helvetica"/>
            </a:endParaRPr>
          </a:p>
          <a:p>
            <a:pPr algn="just" fontAlgn="auto">
              <a:spcAft>
                <a:spcPts val="0"/>
              </a:spcAft>
              <a:buFont typeface="Wingdings" charset="2"/>
              <a:buChar char="q"/>
              <a:defRPr/>
            </a:pPr>
            <a:r>
              <a:rPr lang="en-GB" sz="2400" dirty="0" smtClean="0">
                <a:latin typeface="Helvetica"/>
                <a:cs typeface="Helvetica"/>
              </a:rPr>
              <a:t>The radiation hardness study of the main components are already in progress </a:t>
            </a:r>
            <a:r>
              <a:rPr lang="en-GB" sz="2400" dirty="0" smtClean="0">
                <a:latin typeface="Helvetica"/>
                <a:cs typeface="Helvetica"/>
                <a:sym typeface="Wingdings"/>
              </a:rPr>
              <a:t> Results are more than satisfying.</a:t>
            </a:r>
          </a:p>
          <a:p>
            <a:pPr algn="just" fontAlgn="auto">
              <a:spcAft>
                <a:spcPts val="0"/>
              </a:spcAft>
              <a:buFont typeface="Wingdings" charset="2"/>
              <a:buChar char="q"/>
              <a:defRPr/>
            </a:pPr>
            <a:endParaRPr lang="en-GB" sz="2400" dirty="0">
              <a:latin typeface="Helvetica"/>
              <a:cs typeface="Helvetica"/>
              <a:sym typeface="Wingdings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en-GB" sz="2400" dirty="0" smtClean="0">
                <a:latin typeface="Helvetica"/>
                <a:cs typeface="Helvetica"/>
                <a:sym typeface="Wingdings"/>
              </a:rPr>
              <a:t>The LV and HV power supplies must be still dimensioned and  designed.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en-GB" sz="2400" dirty="0">
              <a:latin typeface="Helvetica"/>
              <a:cs typeface="Helvetica"/>
              <a:sym typeface="Wingdings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en-GB" sz="2400" dirty="0" smtClean="0">
                <a:latin typeface="Helvetica"/>
                <a:cs typeface="Helvetica"/>
                <a:sym typeface="Wingdings"/>
              </a:rPr>
              <a:t>Extraction and intervention procedures </a:t>
            </a:r>
            <a:r>
              <a:rPr lang="en-GB" sz="2400" dirty="0">
                <a:latin typeface="Helvetica"/>
                <a:cs typeface="Helvetica"/>
                <a:sym typeface="Wingdings"/>
              </a:rPr>
              <a:t>on electronics are not yet </a:t>
            </a:r>
            <a:r>
              <a:rPr lang="en-GB" sz="2400" dirty="0" smtClean="0">
                <a:latin typeface="Helvetica"/>
                <a:cs typeface="Helvetica"/>
                <a:sym typeface="Wingdings"/>
              </a:rPr>
              <a:t>fixed.</a:t>
            </a:r>
            <a:endParaRPr lang="en-GB" sz="2400" dirty="0" smtClean="0">
              <a:latin typeface="Helvetica"/>
              <a:cs typeface="Helvetica"/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2400" dirty="0" smtClean="0">
              <a:latin typeface="Helvetica"/>
              <a:cs typeface="Helvetica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pPr>
              <a:defRPr/>
            </a:pPr>
            <a:fld id="{F5F7813F-E2B9-3B44-90B5-67E9EAFEE501}" type="datetime4">
              <a:rPr lang="en-US" smtClean="0"/>
              <a:t>May 10, 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I. Sarra / Mu2e Grounding &amp; Shielding Review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708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228600" y="1090295"/>
            <a:ext cx="8596312" cy="489743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it-IT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2400" dirty="0" smtClean="0">
              <a:latin typeface="Helvetica"/>
              <a:cs typeface="Helvetica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pPr>
              <a:defRPr/>
            </a:pPr>
            <a:fld id="{F5F7813F-E2B9-3B44-90B5-67E9EAFEE501}" type="datetime4">
              <a:rPr lang="en-US" smtClean="0"/>
              <a:t>May 10, 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I. Sarra / Mu2e Grounding &amp; Shielding Review 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211667" y="954831"/>
            <a:ext cx="859631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Helvetica"/>
                <a:cs typeface="Helvetica"/>
              </a:rPr>
              <a:t>1. Does </a:t>
            </a:r>
            <a:r>
              <a:rPr lang="en-US" dirty="0" smtClean="0">
                <a:latin typeface="Helvetica"/>
                <a:cs typeface="Helvetica"/>
              </a:rPr>
              <a:t>the Calorimeter </a:t>
            </a:r>
            <a:r>
              <a:rPr lang="en-US" dirty="0">
                <a:latin typeface="Helvetica"/>
                <a:cs typeface="Helvetica"/>
              </a:rPr>
              <a:t>address potential noise problems? Will </a:t>
            </a:r>
            <a:r>
              <a:rPr lang="en-US" dirty="0" smtClean="0">
                <a:latin typeface="Helvetica"/>
                <a:cs typeface="Helvetica"/>
              </a:rPr>
              <a:t>the Calorimeter achieve </a:t>
            </a:r>
            <a:r>
              <a:rPr lang="en-US" dirty="0">
                <a:latin typeface="Helvetica"/>
                <a:cs typeface="Helvetica"/>
              </a:rPr>
              <a:t>desired performance?</a:t>
            </a:r>
          </a:p>
          <a:p>
            <a:pPr algn="just"/>
            <a:r>
              <a:rPr lang="en-US" dirty="0">
                <a:latin typeface="Helvetica"/>
                <a:cs typeface="Helvetica"/>
              </a:rPr>
              <a:t>– The electronics of the calorimeter has been tested in many test beam. Noise results are satisfying</a:t>
            </a:r>
            <a:r>
              <a:rPr lang="en-US" dirty="0" smtClean="0">
                <a:latin typeface="Helvetica"/>
                <a:cs typeface="Helvetica"/>
              </a:rPr>
              <a:t>.</a:t>
            </a:r>
          </a:p>
          <a:p>
            <a:pPr algn="just"/>
            <a:endParaRPr lang="en-US" sz="1000" dirty="0" smtClean="0">
              <a:latin typeface="Helvetica"/>
              <a:cs typeface="Helvetica"/>
            </a:endParaRPr>
          </a:p>
          <a:p>
            <a:pPr algn="just"/>
            <a:r>
              <a:rPr lang="en-US" dirty="0" smtClean="0">
                <a:latin typeface="Helvetica"/>
                <a:cs typeface="Helvetica"/>
              </a:rPr>
              <a:t>2</a:t>
            </a:r>
            <a:r>
              <a:rPr lang="en-US" dirty="0">
                <a:latin typeface="Helvetica"/>
                <a:cs typeface="Helvetica"/>
              </a:rPr>
              <a:t>. Is the design technically sound? Any outstanding issues?</a:t>
            </a:r>
          </a:p>
          <a:p>
            <a:pPr algn="just"/>
            <a:r>
              <a:rPr lang="en-US" dirty="0" smtClean="0">
                <a:latin typeface="Helvetica"/>
                <a:cs typeface="Helvetica"/>
              </a:rPr>
              <a:t>– Isolation and </a:t>
            </a:r>
            <a:r>
              <a:rPr lang="en-US" dirty="0">
                <a:latin typeface="Helvetica"/>
                <a:cs typeface="Helvetica"/>
              </a:rPr>
              <a:t>commercial electronics are </a:t>
            </a:r>
            <a:r>
              <a:rPr lang="en-US" dirty="0" smtClean="0">
                <a:latin typeface="Helvetica"/>
                <a:cs typeface="Helvetica"/>
              </a:rPr>
              <a:t>well understood</a:t>
            </a:r>
            <a:r>
              <a:rPr lang="en-US" dirty="0">
                <a:latin typeface="Helvetica"/>
                <a:cs typeface="Helvetica"/>
              </a:rPr>
              <a:t>. </a:t>
            </a:r>
            <a:r>
              <a:rPr lang="en-US" dirty="0" smtClean="0">
                <a:latin typeface="Helvetica"/>
                <a:cs typeface="Helvetica"/>
              </a:rPr>
              <a:t>    No </a:t>
            </a:r>
            <a:r>
              <a:rPr lang="en-US" dirty="0">
                <a:latin typeface="Helvetica"/>
                <a:cs typeface="Helvetica"/>
              </a:rPr>
              <a:t>known outstanding issues</a:t>
            </a:r>
            <a:r>
              <a:rPr lang="en-US" dirty="0" smtClean="0">
                <a:latin typeface="Helvetica"/>
                <a:cs typeface="Helvetica"/>
              </a:rPr>
              <a:t>.</a:t>
            </a:r>
          </a:p>
          <a:p>
            <a:pPr algn="just"/>
            <a:endParaRPr lang="en-US" sz="1000" dirty="0">
              <a:latin typeface="Helvetica"/>
              <a:cs typeface="Helvetica"/>
            </a:endParaRPr>
          </a:p>
          <a:p>
            <a:pPr algn="just"/>
            <a:r>
              <a:rPr lang="en-US" dirty="0">
                <a:latin typeface="Helvetica"/>
                <a:cs typeface="Helvetica"/>
              </a:rPr>
              <a:t>3. Significant risks? Mitigation plans?</a:t>
            </a:r>
          </a:p>
          <a:p>
            <a:pPr algn="just"/>
            <a:r>
              <a:rPr lang="en-US" dirty="0">
                <a:latin typeface="Helvetica"/>
                <a:cs typeface="Helvetica"/>
              </a:rPr>
              <a:t>– Environment in DAQ room must be reasonable </a:t>
            </a:r>
            <a:r>
              <a:rPr lang="en-US" dirty="0" smtClean="0">
                <a:latin typeface="Helvetica"/>
                <a:cs typeface="Helvetica"/>
              </a:rPr>
              <a:t>for commercial electronics.</a:t>
            </a:r>
          </a:p>
          <a:p>
            <a:pPr algn="just"/>
            <a:endParaRPr lang="en-US" sz="1000" dirty="0">
              <a:latin typeface="Helvetica"/>
              <a:cs typeface="Helvetica"/>
            </a:endParaRPr>
          </a:p>
          <a:p>
            <a:pPr algn="just"/>
            <a:r>
              <a:rPr lang="en-US" dirty="0">
                <a:latin typeface="Helvetica"/>
                <a:cs typeface="Helvetica"/>
              </a:rPr>
              <a:t>4. Safety concerns?</a:t>
            </a:r>
          </a:p>
          <a:p>
            <a:pPr algn="just"/>
            <a:r>
              <a:rPr lang="en-US" dirty="0">
                <a:latin typeface="Helvetica"/>
                <a:cs typeface="Helvetica"/>
              </a:rPr>
              <a:t>– Standard racks (208 VAC)</a:t>
            </a:r>
          </a:p>
        </p:txBody>
      </p:sp>
    </p:spTree>
    <p:extLst>
      <p:ext uri="{BB962C8B-B14F-4D97-AF65-F5344CB8AC3E}">
        <p14:creationId xmlns:p14="http://schemas.microsoft.com/office/powerpoint/2010/main" val="206446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8000" dirty="0" smtClean="0">
              <a:solidFill>
                <a:srgbClr val="154D81"/>
              </a:solidFill>
            </a:endParaRPr>
          </a:p>
          <a:p>
            <a:pPr marL="0" indent="0" algn="ctr">
              <a:buNone/>
            </a:pPr>
            <a:r>
              <a:rPr lang="en-US" sz="8000" b="1" dirty="0" smtClean="0">
                <a:solidFill>
                  <a:srgbClr val="154D81"/>
                </a:solidFill>
              </a:rPr>
              <a:t>SPARES</a:t>
            </a:r>
            <a:endParaRPr lang="en-US" sz="8000" b="1" dirty="0">
              <a:solidFill>
                <a:srgbClr val="154D8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807CFE-7E38-904B-BA65-455A22A07707}" type="datetime4">
              <a:rPr lang="en-US" smtClean="0"/>
              <a:t>May 10,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I. Sarra / Mu2e Grounding &amp; Shielding Review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754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228600" y="103680"/>
            <a:ext cx="8686080" cy="641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it-IT" sz="3200" b="1">
                <a:solidFill>
                  <a:srgbClr val="154D81"/>
                </a:solidFill>
                <a:latin typeface="Arial"/>
                <a:ea typeface="ＭＳ Ｐゴシック"/>
              </a:rPr>
              <a:t>Design Maturity and Path to Completion</a:t>
            </a:r>
            <a:endParaRPr/>
          </a:p>
        </p:txBody>
      </p:sp>
      <p:sp>
        <p:nvSpPr>
          <p:cNvPr id="134" name="CustomShape 2"/>
          <p:cNvSpPr/>
          <p:nvPr/>
        </p:nvSpPr>
        <p:spPr>
          <a:xfrm>
            <a:off x="472320" y="1246758"/>
            <a:ext cx="8671680" cy="4987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 dirty="0" smtClean="0"/>
              <a:t> WD design components have already been selected and tested for radiation and high magnetic field immunity (</a:t>
            </a:r>
            <a:r>
              <a:rPr lang="it-IT" sz="2000" dirty="0">
                <a:solidFill>
                  <a:srgbClr val="404040"/>
                </a:solidFill>
                <a:ea typeface="ＭＳ Ｐゴシック"/>
              </a:rPr>
              <a:t>docdb </a:t>
            </a:r>
            <a:r>
              <a:rPr lang="it-IT" sz="2000" dirty="0" smtClean="0">
                <a:solidFill>
                  <a:srgbClr val="404040"/>
                </a:solidFill>
                <a:ea typeface="ＭＳ Ｐゴシック"/>
              </a:rPr>
              <a:t>6782)</a:t>
            </a:r>
            <a:endParaRPr lang="it-IT" sz="2000" dirty="0"/>
          </a:p>
          <a:p>
            <a:pPr lvl="1">
              <a:buFont typeface="Arial"/>
              <a:buChar char="•"/>
            </a:pPr>
            <a:r>
              <a:rPr lang="it-IT" sz="2000" dirty="0">
                <a:solidFill>
                  <a:srgbClr val="404040"/>
                </a:solidFill>
                <a:ea typeface="ＭＳ Ｐゴシック"/>
              </a:rPr>
              <a:t> </a:t>
            </a:r>
            <a:r>
              <a:rPr lang="it-IT" sz="2000" dirty="0" smtClean="0">
                <a:solidFill>
                  <a:srgbClr val="404040"/>
                </a:solidFill>
                <a:ea typeface="ＭＳ Ｐゴシック"/>
              </a:rPr>
              <a:t>FPGA: Smartfusion II SM2150T (</a:t>
            </a:r>
            <a:r>
              <a:rPr lang="it-IT" sz="2000" dirty="0" err="1" smtClean="0">
                <a:solidFill>
                  <a:srgbClr val="404040"/>
                </a:solidFill>
                <a:ea typeface="ＭＳ Ｐゴシック"/>
              </a:rPr>
              <a:t>qualified</a:t>
            </a:r>
            <a:r>
              <a:rPr lang="it-IT" sz="2000" dirty="0" smtClean="0">
                <a:solidFill>
                  <a:srgbClr val="404040"/>
                </a:solidFill>
                <a:ea typeface="ＭＳ Ｐゴシック"/>
              </a:rPr>
              <a:t> by producer)</a:t>
            </a:r>
          </a:p>
          <a:p>
            <a:pPr lvl="1">
              <a:buFont typeface="Arial"/>
              <a:buChar char="•"/>
            </a:pPr>
            <a:r>
              <a:rPr lang="it-IT" sz="2000" dirty="0">
                <a:solidFill>
                  <a:srgbClr val="404040"/>
                </a:solidFill>
                <a:ea typeface="ＭＳ Ｐゴシック"/>
              </a:rPr>
              <a:t> </a:t>
            </a:r>
            <a:r>
              <a:rPr lang="it-IT" sz="2000" dirty="0" smtClean="0">
                <a:solidFill>
                  <a:srgbClr val="404040"/>
                </a:solidFill>
                <a:ea typeface="ＭＳ Ｐゴシック"/>
              </a:rPr>
              <a:t>ADC : ADS4229</a:t>
            </a:r>
          </a:p>
          <a:p>
            <a:pPr lvl="1">
              <a:buFont typeface="Arial"/>
              <a:buChar char="•"/>
            </a:pPr>
            <a:r>
              <a:rPr lang="it-IT" sz="2000" dirty="0">
                <a:solidFill>
                  <a:srgbClr val="404040"/>
                </a:solidFill>
                <a:ea typeface="ＭＳ Ｐゴシック"/>
              </a:rPr>
              <a:t> </a:t>
            </a:r>
            <a:r>
              <a:rPr lang="it-IT" sz="2000" dirty="0" smtClean="0">
                <a:solidFill>
                  <a:srgbClr val="404040"/>
                </a:solidFill>
                <a:ea typeface="ＭＳ Ｐゴシック"/>
              </a:rPr>
              <a:t>DCDC : LTM 8033</a:t>
            </a:r>
          </a:p>
          <a:p>
            <a:pPr lvl="1">
              <a:buFont typeface="Arial"/>
              <a:buChar char="•"/>
            </a:pPr>
            <a:endParaRPr lang="it-IT" sz="2000" dirty="0" smtClean="0">
              <a:solidFill>
                <a:srgbClr val="404040"/>
              </a:solidFill>
              <a:ea typeface="ＭＳ Ｐゴシック"/>
            </a:endParaRPr>
          </a:p>
          <a:p>
            <a:pPr>
              <a:buFont typeface="Arial"/>
              <a:buChar char="•"/>
            </a:pPr>
            <a:r>
              <a:rPr lang="it-IT" sz="2000" dirty="0">
                <a:solidFill>
                  <a:srgbClr val="404040"/>
                </a:solidFill>
                <a:ea typeface="ＭＳ Ｐゴシック"/>
              </a:rPr>
              <a:t> </a:t>
            </a:r>
            <a:r>
              <a:rPr lang="it-IT" sz="2000" dirty="0" smtClean="0">
                <a:solidFill>
                  <a:srgbClr val="404040"/>
                </a:solidFill>
                <a:ea typeface="ＭＳ Ｐゴシック"/>
              </a:rPr>
              <a:t>A first pre-prototype has been designed assembling demo boards and custom interconnecting boards. The obtained prototype is functionally identical to a single </a:t>
            </a:r>
            <a:r>
              <a:rPr lang="it-IT" sz="2000" dirty="0" err="1" smtClean="0">
                <a:solidFill>
                  <a:srgbClr val="404040"/>
                </a:solidFill>
                <a:ea typeface="ＭＳ Ｐゴシック"/>
              </a:rPr>
              <a:t>channel</a:t>
            </a:r>
            <a:r>
              <a:rPr lang="it-IT" sz="2000" dirty="0" smtClean="0">
                <a:solidFill>
                  <a:srgbClr val="404040"/>
                </a:solidFill>
                <a:ea typeface="ＭＳ Ｐゴシック"/>
              </a:rPr>
              <a:t> WD</a:t>
            </a:r>
          </a:p>
          <a:p>
            <a:pPr>
              <a:buFont typeface="Arial"/>
              <a:buChar char="•"/>
            </a:pPr>
            <a:endParaRPr lang="it-IT" sz="2000" dirty="0" smtClean="0">
              <a:solidFill>
                <a:srgbClr val="404040"/>
              </a:solidFill>
              <a:ea typeface="ＭＳ Ｐゴシック"/>
            </a:endParaRPr>
          </a:p>
          <a:p>
            <a:pPr>
              <a:buFont typeface="Arial"/>
              <a:buChar char="•"/>
            </a:pPr>
            <a:r>
              <a:rPr lang="it-IT" sz="2000" dirty="0">
                <a:solidFill>
                  <a:srgbClr val="404040"/>
                </a:solidFill>
                <a:ea typeface="ＭＳ Ｐゴシック"/>
              </a:rPr>
              <a:t> </a:t>
            </a:r>
            <a:r>
              <a:rPr lang="it-IT" sz="2000" dirty="0" smtClean="0">
                <a:solidFill>
                  <a:srgbClr val="404040"/>
                </a:solidFill>
                <a:ea typeface="ＭＳ Ｐゴシック"/>
              </a:rPr>
              <a:t>The design of the final WD is almost complete and the PCB </a:t>
            </a:r>
          </a:p>
          <a:p>
            <a:r>
              <a:rPr lang="it-IT" sz="2000" dirty="0" smtClean="0">
                <a:solidFill>
                  <a:srgbClr val="404040"/>
                </a:solidFill>
                <a:ea typeface="ＭＳ Ｐゴシック"/>
              </a:rPr>
              <a:t>   </a:t>
            </a:r>
            <a:r>
              <a:rPr lang="it-IT" sz="2000" dirty="0" err="1" smtClean="0">
                <a:solidFill>
                  <a:srgbClr val="404040"/>
                </a:solidFill>
                <a:ea typeface="ＭＳ Ｐゴシック"/>
              </a:rPr>
              <a:t>is</a:t>
            </a:r>
            <a:r>
              <a:rPr lang="it-IT" sz="2000" dirty="0" smtClean="0">
                <a:solidFill>
                  <a:srgbClr val="404040"/>
                </a:solidFill>
                <a:ea typeface="ＭＳ Ｐゴシック"/>
              </a:rPr>
              <a:t> </a:t>
            </a:r>
            <a:r>
              <a:rPr lang="it-IT" sz="2000" dirty="0" err="1" smtClean="0">
                <a:solidFill>
                  <a:srgbClr val="404040"/>
                </a:solidFill>
                <a:ea typeface="ＭＳ Ｐゴシック"/>
              </a:rPr>
              <a:t>being</a:t>
            </a:r>
            <a:r>
              <a:rPr lang="it-IT" sz="2000" dirty="0" smtClean="0">
                <a:solidFill>
                  <a:srgbClr val="404040"/>
                </a:solidFill>
                <a:ea typeface="ＭＳ Ｐゴシック"/>
              </a:rPr>
              <a:t> </a:t>
            </a:r>
            <a:r>
              <a:rPr lang="it-IT" sz="2000" dirty="0" err="1" smtClean="0">
                <a:solidFill>
                  <a:srgbClr val="404040"/>
                </a:solidFill>
                <a:ea typeface="ＭＳ Ｐゴシック"/>
              </a:rPr>
              <a:t>laid</a:t>
            </a:r>
            <a:r>
              <a:rPr lang="it-IT" sz="2000" dirty="0" smtClean="0">
                <a:solidFill>
                  <a:srgbClr val="404040"/>
                </a:solidFill>
                <a:ea typeface="ＭＳ Ｐゴシック"/>
              </a:rPr>
              <a:t> out</a:t>
            </a:r>
          </a:p>
          <a:p>
            <a:endParaRPr lang="it-IT" sz="2000" dirty="0" smtClean="0">
              <a:solidFill>
                <a:srgbClr val="404040"/>
              </a:solidFill>
              <a:ea typeface="ＭＳ Ｐゴシック"/>
            </a:endParaRPr>
          </a:p>
          <a:p>
            <a:pPr>
              <a:buFont typeface="Arial"/>
              <a:buChar char="•"/>
            </a:pPr>
            <a:r>
              <a:rPr lang="it-IT" sz="2000" dirty="0">
                <a:solidFill>
                  <a:srgbClr val="404040"/>
                </a:solidFill>
                <a:ea typeface="ＭＳ Ｐゴシック"/>
              </a:rPr>
              <a:t> </a:t>
            </a:r>
            <a:r>
              <a:rPr lang="it-IT" sz="2000" dirty="0" smtClean="0">
                <a:solidFill>
                  <a:srgbClr val="404040"/>
                </a:solidFill>
                <a:ea typeface="ＭＳ Ｐゴシック"/>
              </a:rPr>
              <a:t>The first prototype of the 20 channels board is </a:t>
            </a:r>
            <a:r>
              <a:rPr lang="it-IT" sz="2000" dirty="0" err="1" smtClean="0">
                <a:solidFill>
                  <a:srgbClr val="404040"/>
                </a:solidFill>
                <a:ea typeface="ＭＳ Ｐゴシック"/>
              </a:rPr>
              <a:t>foreseen</a:t>
            </a:r>
            <a:r>
              <a:rPr lang="it-IT" sz="2000" dirty="0" smtClean="0">
                <a:solidFill>
                  <a:srgbClr val="404040"/>
                </a:solidFill>
                <a:ea typeface="ＭＳ Ｐゴシック"/>
              </a:rPr>
              <a:t> for end of July</a:t>
            </a:r>
          </a:p>
          <a:p>
            <a:pPr>
              <a:buFont typeface="Arial"/>
              <a:buChar char="•"/>
            </a:pPr>
            <a:endParaRPr lang="it-IT" sz="2400" dirty="0">
              <a:solidFill>
                <a:srgbClr val="404040"/>
              </a:solidFill>
              <a:ea typeface="ＭＳ Ｐゴシック"/>
            </a:endParaRPr>
          </a:p>
          <a:p>
            <a:pPr>
              <a:buFont typeface="Arial"/>
              <a:buChar char="•"/>
            </a:pPr>
            <a:endParaRPr lang="it-IT" sz="2400" dirty="0" smtClean="0">
              <a:solidFill>
                <a:srgbClr val="404040"/>
              </a:solidFill>
              <a:ea typeface="ＭＳ Ｐゴシック"/>
            </a:endParaRPr>
          </a:p>
        </p:txBody>
      </p:sp>
      <p:sp>
        <p:nvSpPr>
          <p:cNvPr id="135" name="CustomShape 3"/>
          <p:cNvSpPr/>
          <p:nvPr/>
        </p:nvSpPr>
        <p:spPr>
          <a:xfrm>
            <a:off x="6450120" y="6515280"/>
            <a:ext cx="1075680" cy="240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it-IT" sz="900">
                <a:solidFill>
                  <a:srgbClr val="154D81"/>
                </a:solidFill>
                <a:latin typeface="Arial"/>
                <a:ea typeface="ＭＳ Ｐゴシック"/>
              </a:rPr>
              <a:t>4/19/16</a:t>
            </a:r>
            <a:endParaRPr/>
          </a:p>
        </p:txBody>
      </p:sp>
      <p:sp>
        <p:nvSpPr>
          <p:cNvPr id="136" name="CustomShape 4"/>
          <p:cNvSpPr/>
          <p:nvPr/>
        </p:nvSpPr>
        <p:spPr>
          <a:xfrm>
            <a:off x="806400" y="6515280"/>
            <a:ext cx="5373000" cy="240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it-IT" sz="900">
                <a:solidFill>
                  <a:srgbClr val="154D81"/>
                </a:solidFill>
                <a:latin typeface="Arial"/>
                <a:ea typeface="ＭＳ Ｐゴシック"/>
              </a:rPr>
              <a:t>F. Spinella | CD-3c Director's Review</a:t>
            </a:r>
            <a:endParaRPr/>
          </a:p>
        </p:txBody>
      </p:sp>
      <p:sp>
        <p:nvSpPr>
          <p:cNvPr id="137" name="CustomShape 5"/>
          <p:cNvSpPr/>
          <p:nvPr/>
        </p:nvSpPr>
        <p:spPr>
          <a:xfrm>
            <a:off x="228600" y="6515280"/>
            <a:ext cx="447120" cy="240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fld id="{DB7C87FF-05AF-4A89-B25E-E79EE728AC97}" type="slidenum">
              <a:rPr lang="it-IT" sz="900">
                <a:solidFill>
                  <a:srgbClr val="154D81"/>
                </a:solidFill>
                <a:latin typeface="Arial"/>
                <a:ea typeface="ＭＳ Ｐゴシック"/>
              </a:rPr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3101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228600" y="103680"/>
            <a:ext cx="8686080" cy="641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it-IT" sz="2800" b="1" dirty="0" smtClean="0">
                <a:solidFill>
                  <a:srgbClr val="154D81"/>
                </a:solidFill>
                <a:latin typeface="Arial"/>
                <a:ea typeface="ＭＳ Ｐゴシック"/>
              </a:rPr>
              <a:t>Performance: FPGA</a:t>
            </a:r>
            <a:endParaRPr sz="2800" dirty="0"/>
          </a:p>
        </p:txBody>
      </p:sp>
      <p:sp>
        <p:nvSpPr>
          <p:cNvPr id="124" name="CustomShape 3"/>
          <p:cNvSpPr/>
          <p:nvPr/>
        </p:nvSpPr>
        <p:spPr>
          <a:xfrm>
            <a:off x="6450120" y="6515280"/>
            <a:ext cx="1075680" cy="240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it-IT" sz="900">
                <a:solidFill>
                  <a:srgbClr val="154D81"/>
                </a:solidFill>
                <a:latin typeface="Arial"/>
                <a:ea typeface="ＭＳ Ｐゴシック"/>
              </a:rPr>
              <a:t>4/19/16</a:t>
            </a:r>
            <a:endParaRPr/>
          </a:p>
        </p:txBody>
      </p:sp>
      <p:sp>
        <p:nvSpPr>
          <p:cNvPr id="125" name="CustomShape 4"/>
          <p:cNvSpPr/>
          <p:nvPr/>
        </p:nvSpPr>
        <p:spPr>
          <a:xfrm>
            <a:off x="806400" y="6515280"/>
            <a:ext cx="5373000" cy="240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it-IT" sz="900">
                <a:solidFill>
                  <a:srgbClr val="154D81"/>
                </a:solidFill>
                <a:latin typeface="Arial"/>
                <a:ea typeface="ＭＳ Ｐゴシック"/>
              </a:rPr>
              <a:t>F. Spinella | CD-3c Director's Review</a:t>
            </a:r>
            <a:endParaRPr/>
          </a:p>
        </p:txBody>
      </p:sp>
      <p:sp>
        <p:nvSpPr>
          <p:cNvPr id="126" name="CustomShape 5"/>
          <p:cNvSpPr/>
          <p:nvPr/>
        </p:nvSpPr>
        <p:spPr>
          <a:xfrm>
            <a:off x="228600" y="6515280"/>
            <a:ext cx="447120" cy="240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fld id="{BAD7455E-B1CA-4D69-A223-360D00413C58}" type="slidenum">
              <a:rPr lang="it-IT" sz="900">
                <a:solidFill>
                  <a:srgbClr val="154D81"/>
                </a:solidFill>
                <a:latin typeface="Arial"/>
                <a:ea typeface="ＭＳ Ｐゴシック"/>
              </a:rPr>
              <a:t>23</a:t>
            </a:fld>
            <a:endParaRPr/>
          </a:p>
        </p:txBody>
      </p:sp>
      <p:sp>
        <p:nvSpPr>
          <p:cNvPr id="10" name="TextShape 5"/>
          <p:cNvSpPr txBox="1"/>
          <p:nvPr/>
        </p:nvSpPr>
        <p:spPr>
          <a:xfrm>
            <a:off x="452520" y="903960"/>
            <a:ext cx="7628040" cy="49874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600" dirty="0">
                <a:solidFill>
                  <a:srgbClr val="404040"/>
                </a:solidFill>
                <a:latin typeface="Arial"/>
                <a:ea typeface="ＭＳ Ｐゴシック"/>
              </a:rPr>
              <a:t>The choice is almost unique (at moment)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600" dirty="0" err="1">
                <a:solidFill>
                  <a:srgbClr val="404040"/>
                </a:solidFill>
                <a:latin typeface="Arial"/>
                <a:ea typeface="ＭＳ Ｐゴシック"/>
              </a:rPr>
              <a:t>Microsemi</a:t>
            </a:r>
            <a:r>
              <a:rPr lang="en-US" sz="1600" dirty="0">
                <a:solidFill>
                  <a:srgbClr val="404040"/>
                </a:solidFill>
                <a:latin typeface="Arial"/>
                <a:ea typeface="ＭＳ Ｐゴシック"/>
              </a:rPr>
              <a:t> SmartFusion2 family (</a:t>
            </a:r>
            <a:r>
              <a:rPr lang="en-US" sz="1600" dirty="0" err="1">
                <a:solidFill>
                  <a:srgbClr val="404040"/>
                </a:solidFill>
                <a:latin typeface="Arial"/>
                <a:ea typeface="ＭＳ Ｐゴシック"/>
              </a:rPr>
              <a:t>SoC</a:t>
            </a:r>
            <a:r>
              <a:rPr lang="en-US" sz="1600" dirty="0">
                <a:solidFill>
                  <a:srgbClr val="404040"/>
                </a:solidFill>
                <a:latin typeface="Arial"/>
                <a:ea typeface="ＭＳ Ｐゴシック"/>
              </a:rPr>
              <a:t>: FPGA + CPU)</a:t>
            </a:r>
            <a:endParaRPr dirty="0"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1600" dirty="0">
                <a:solidFill>
                  <a:srgbClr val="404040"/>
                </a:solidFill>
                <a:latin typeface="Arial"/>
                <a:ea typeface="ＭＳ Ｐゴシック"/>
              </a:rPr>
              <a:t>Specs: </a:t>
            </a:r>
            <a:endParaRPr dirty="0"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1600" dirty="0">
                <a:solidFill>
                  <a:srgbClr val="404040"/>
                </a:solidFill>
                <a:latin typeface="Arial"/>
                <a:ea typeface="ＭＳ Ｐゴシック"/>
              </a:rPr>
              <a:t>Flash (and not RAM) based</a:t>
            </a:r>
            <a:endParaRPr dirty="0"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1600" dirty="0">
                <a:solidFill>
                  <a:srgbClr val="404040"/>
                </a:solidFill>
                <a:latin typeface="Arial"/>
                <a:ea typeface="ＭＳ Ｐゴシック"/>
              </a:rPr>
              <a:t>SEL free ( see tables)</a:t>
            </a:r>
            <a:endParaRPr dirty="0"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1600" dirty="0">
                <a:solidFill>
                  <a:srgbClr val="404040"/>
                </a:solidFill>
                <a:latin typeface="Arial"/>
                <a:ea typeface="ＭＳ Ｐゴシック"/>
              </a:rPr>
              <a:t>Configuration Flash SEU free( up to 90 MeV ions)</a:t>
            </a:r>
            <a:endParaRPr dirty="0"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1600" dirty="0">
                <a:solidFill>
                  <a:srgbClr val="404040"/>
                </a:solidFill>
                <a:latin typeface="Arial"/>
                <a:ea typeface="ＭＳ Ｐゴシック"/>
              </a:rPr>
              <a:t>Data SEU low</a:t>
            </a:r>
            <a:endParaRPr dirty="0"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1600" dirty="0">
                <a:solidFill>
                  <a:srgbClr val="404040"/>
                </a:solidFill>
                <a:latin typeface="Arial"/>
                <a:ea typeface="ＭＳ Ｐゴシック"/>
              </a:rPr>
              <a:t>Very low </a:t>
            </a:r>
            <a:r>
              <a:rPr lang="en-US" sz="1600" dirty="0" smtClean="0">
                <a:solidFill>
                  <a:srgbClr val="404040"/>
                </a:solidFill>
                <a:latin typeface="Arial"/>
                <a:ea typeface="ＭＳ Ｐゴシック"/>
              </a:rPr>
              <a:t>power</a:t>
            </a:r>
          </a:p>
          <a:p>
            <a:pPr lvl="2">
              <a:lnSpc>
                <a:spcPct val="100000"/>
              </a:lnSpc>
              <a:buFont typeface="Arial"/>
              <a:buChar char="•"/>
            </a:pP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600" dirty="0">
                <a:solidFill>
                  <a:srgbClr val="404040"/>
                </a:solidFill>
                <a:latin typeface="Arial"/>
                <a:ea typeface="ＭＳ Ｐゴシック"/>
              </a:rPr>
              <a:t>We will use the largest and fastest one
 SM2150T-1 (1152 pins</a:t>
            </a:r>
            <a:r>
              <a:rPr lang="en-US" sz="1600" dirty="0" smtClean="0">
                <a:solidFill>
                  <a:srgbClr val="404040"/>
                </a:solidFill>
                <a:latin typeface="Arial"/>
                <a:ea typeface="ＭＳ Ｐゴシック"/>
              </a:rPr>
              <a:t>)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600" dirty="0">
                <a:solidFill>
                  <a:srgbClr val="404040"/>
                </a:solidFill>
                <a:latin typeface="Arial"/>
                <a:ea typeface="ＭＳ Ｐゴシック"/>
              </a:rPr>
              <a:t>In principle we </a:t>
            </a:r>
            <a:r>
              <a:rPr lang="en-US" sz="1600" dirty="0" smtClean="0">
                <a:solidFill>
                  <a:srgbClr val="404040"/>
                </a:solidFill>
                <a:latin typeface="Arial"/>
                <a:ea typeface="ＭＳ Ｐゴシック"/>
              </a:rPr>
              <a:t>do not need to </a:t>
            </a:r>
          </a:p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rgbClr val="404040"/>
                </a:solidFill>
                <a:latin typeface="Arial"/>
                <a:ea typeface="ＭＳ Ｐゴシック"/>
              </a:rPr>
              <a:t>qualify </a:t>
            </a:r>
            <a:r>
              <a:rPr lang="en-US" sz="1600" dirty="0">
                <a:solidFill>
                  <a:srgbClr val="404040"/>
                </a:solidFill>
                <a:latin typeface="Arial"/>
                <a:ea typeface="ＭＳ Ｐゴシック"/>
              </a:rPr>
              <a:t>this part as a </a:t>
            </a:r>
            <a:r>
              <a:rPr lang="en-US" sz="1600" dirty="0" smtClean="0">
                <a:solidFill>
                  <a:srgbClr val="404040"/>
                </a:solidFill>
                <a:latin typeface="Arial"/>
                <a:ea typeface="ＭＳ Ｐゴシック"/>
              </a:rPr>
              <a:t>single </a:t>
            </a:r>
          </a:p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rgbClr val="404040"/>
                </a:solidFill>
                <a:latin typeface="Arial"/>
                <a:ea typeface="ＭＳ Ｐゴシック"/>
              </a:rPr>
              <a:t>element</a:t>
            </a:r>
            <a:endParaRPr dirty="0"/>
          </a:p>
          <a:p>
            <a:endParaRPr dirty="0"/>
          </a:p>
        </p:txBody>
      </p:sp>
      <p:pic>
        <p:nvPicPr>
          <p:cNvPr id="11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0120" y="912840"/>
            <a:ext cx="2165400" cy="1708200"/>
          </a:xfrm>
          <a:prstGeom prst="rect">
            <a:avLst/>
          </a:prstGeom>
          <a:ln>
            <a:noFill/>
          </a:ln>
        </p:spPr>
      </p:pic>
      <p:pic>
        <p:nvPicPr>
          <p:cNvPr id="12" name="Picture 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3278" y="3869040"/>
            <a:ext cx="5065920" cy="865800"/>
          </a:xfrm>
          <a:prstGeom prst="rect">
            <a:avLst/>
          </a:prstGeom>
          <a:ln>
            <a:noFill/>
          </a:ln>
        </p:spPr>
      </p:pic>
      <p:pic>
        <p:nvPicPr>
          <p:cNvPr id="13" name="Picture 9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640" y="4758520"/>
            <a:ext cx="5087520" cy="1001880"/>
          </a:xfrm>
          <a:prstGeom prst="rect">
            <a:avLst/>
          </a:prstGeom>
          <a:ln>
            <a:noFill/>
          </a:ln>
        </p:spPr>
      </p:pic>
      <p:pic>
        <p:nvPicPr>
          <p:cNvPr id="14" name="Picture 2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3840" y="2716120"/>
            <a:ext cx="3468240" cy="1119600"/>
          </a:xfrm>
          <a:prstGeom prst="rect">
            <a:avLst/>
          </a:prstGeom>
          <a:ln>
            <a:noFill/>
          </a:ln>
        </p:spPr>
      </p:pic>
      <p:sp>
        <p:nvSpPr>
          <p:cNvPr id="15" name="CustomShape 6"/>
          <p:cNvSpPr/>
          <p:nvPr/>
        </p:nvSpPr>
        <p:spPr>
          <a:xfrm>
            <a:off x="3093929" y="5824540"/>
            <a:ext cx="5747272" cy="333000"/>
          </a:xfrm>
          <a:prstGeom prst="rect">
            <a:avLst/>
          </a:prstGeom>
          <a:noFill/>
          <a:ln w="25560">
            <a:solidFill>
              <a:srgbClr val="FF0000"/>
            </a:solidFill>
            <a:round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800">
                <a:solidFill>
                  <a:srgbClr val="000000"/>
                </a:solidFill>
                <a:latin typeface="Segoe UI"/>
                <a:ea typeface="ＭＳ Ｐゴシック"/>
              </a:rPr>
              <a:t>http://www.microsemi.com/document-portal/doc_view/134103-igloo2-and-smartfusion2-fpgas-interim-radiation-report</a:t>
            </a:r>
            <a:endParaRPr/>
          </a:p>
        </p:txBody>
      </p:sp>
      <p:sp>
        <p:nvSpPr>
          <p:cNvPr id="2" name="CasellaDiTesto 1"/>
          <p:cNvSpPr txBox="1"/>
          <p:nvPr/>
        </p:nvSpPr>
        <p:spPr>
          <a:xfrm>
            <a:off x="158178" y="5067710"/>
            <a:ext cx="24545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 SEU/</a:t>
            </a:r>
            <a:r>
              <a:rPr lang="it-IT" dirty="0" err="1" smtClean="0"/>
              <a:t>board</a:t>
            </a:r>
            <a:r>
              <a:rPr lang="it-IT" dirty="0" smtClean="0"/>
              <a:t>/hour</a:t>
            </a:r>
          </a:p>
          <a:p>
            <a:r>
              <a:rPr lang="it-IT" dirty="0" smtClean="0"/>
              <a:t>1 </a:t>
            </a:r>
            <a:r>
              <a:rPr lang="it-IT" dirty="0" err="1" smtClean="0"/>
              <a:t>each</a:t>
            </a:r>
            <a:r>
              <a:rPr lang="it-IT" dirty="0" smtClean="0"/>
              <a:t> 200000 </a:t>
            </a:r>
            <a:r>
              <a:rPr lang="it-IT" dirty="0" err="1" smtClean="0"/>
              <a:t>events</a:t>
            </a:r>
            <a:endParaRPr lang="it-IT" dirty="0" smtClean="0"/>
          </a:p>
          <a:p>
            <a:pPr algn="ctr"/>
            <a:r>
              <a:rPr lang="it-IT" dirty="0" smtClean="0"/>
              <a:t>(</a:t>
            </a:r>
            <a:r>
              <a:rPr lang="it-IT" dirty="0" err="1" smtClean="0"/>
              <a:t>pessimistic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3" name="Freccia a destra 2"/>
          <p:cNvSpPr/>
          <p:nvPr/>
        </p:nvSpPr>
        <p:spPr>
          <a:xfrm rot="10800000">
            <a:off x="2567836" y="5148197"/>
            <a:ext cx="526093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2141248" y="4564127"/>
            <a:ext cx="1401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5x10</a:t>
            </a:r>
            <a:r>
              <a:rPr lang="it-IT" sz="1400" b="1" baseline="30000" dirty="0" smtClean="0"/>
              <a:t>10</a:t>
            </a:r>
            <a:r>
              <a:rPr lang="it-IT" sz="1400" b="1" dirty="0" smtClean="0"/>
              <a:t> n/cm</a:t>
            </a:r>
            <a:r>
              <a:rPr lang="it-IT" sz="1400" b="1" baseline="30000" dirty="0" smtClean="0"/>
              <a:t>2</a:t>
            </a:r>
            <a:r>
              <a:rPr lang="it-IT" sz="1400" b="1" dirty="0" smtClean="0"/>
              <a:t>/y</a:t>
            </a:r>
          </a:p>
          <a:p>
            <a:r>
              <a:rPr lang="it-IT" sz="1400" b="1" dirty="0" smtClean="0"/>
              <a:t>5 </a:t>
            </a:r>
            <a:r>
              <a:rPr lang="it-IT" sz="1400" b="1" dirty="0" err="1" smtClean="0"/>
              <a:t>Mbits</a:t>
            </a:r>
            <a:r>
              <a:rPr lang="it-IT" sz="1400" b="1" dirty="0" smtClean="0"/>
              <a:t> RAM</a:t>
            </a:r>
            <a:endParaRPr lang="it-IT" sz="1400" b="1" dirty="0"/>
          </a:p>
        </p:txBody>
      </p:sp>
    </p:spTree>
    <p:extLst>
      <p:ext uri="{BB962C8B-B14F-4D97-AF65-F5344CB8AC3E}">
        <p14:creationId xmlns:p14="http://schemas.microsoft.com/office/powerpoint/2010/main" val="2454483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E7B4F7-6488-4740-A2CF-0F4FC4208890}" type="datetime4">
              <a:rPr lang="en-US" smtClean="0"/>
              <a:t>May 10, 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81000" y="8673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54D81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2800" dirty="0"/>
              <a:t>Architecture of Front-end</a:t>
            </a:r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I. Sarra / Mu2e Grounding &amp; Shielding Review </a:t>
            </a:r>
            <a:endParaRPr lang="en-US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1709729" y="1023305"/>
            <a:ext cx="7238743" cy="4913877"/>
            <a:chOff x="381000" y="1023304"/>
            <a:chExt cx="7987831" cy="5341123"/>
          </a:xfrm>
        </p:grpSpPr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023305"/>
              <a:ext cx="7794180" cy="5341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379629" y="1023305"/>
              <a:ext cx="5979895" cy="1602770"/>
            </a:xfrm>
            <a:prstGeom prst="rect">
              <a:avLst/>
            </a:prstGeom>
            <a:solidFill>
              <a:srgbClr val="FFFF00">
                <a:alpha val="10000"/>
              </a:srgbClr>
            </a:solidFill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16200000">
              <a:off x="-223353" y="1739847"/>
              <a:ext cx="3328829" cy="1895743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384069" y="2643920"/>
              <a:ext cx="5979896" cy="1206988"/>
            </a:xfrm>
            <a:prstGeom prst="rect">
              <a:avLst/>
            </a:prstGeom>
            <a:solidFill>
              <a:srgbClr val="3366FF">
                <a:alpha val="10000"/>
              </a:srgbClr>
            </a:solidFill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rot="16200000">
              <a:off x="649720" y="4225177"/>
              <a:ext cx="1560390" cy="1863618"/>
            </a:xfrm>
            <a:prstGeom prst="rect">
              <a:avLst/>
            </a:prstGeom>
            <a:solidFill>
              <a:schemeClr val="bg1">
                <a:lumMod val="50000"/>
                <a:alpha val="8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388935" y="3850908"/>
              <a:ext cx="5979896" cy="2086275"/>
            </a:xfrm>
            <a:prstGeom prst="rect">
              <a:avLst/>
            </a:prstGeom>
            <a:solidFill>
              <a:srgbClr val="DF652C">
                <a:alpha val="10000"/>
              </a:srgbClr>
            </a:solidFill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19639" y="1049958"/>
            <a:ext cx="1926308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1800" dirty="0" smtClean="0">
                <a:solidFill>
                  <a:srgbClr val="ACAC00"/>
                </a:solidFill>
                <a:latin typeface="Helvetica"/>
                <a:cs typeface="Helvetica"/>
              </a:rPr>
              <a:t>Serial voltage regulator 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1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SiPMs</a:t>
            </a:r>
            <a:r>
              <a:rPr lang="en-US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 polarization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1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vetica"/>
                <a:cs typeface="Helvetica"/>
              </a:rPr>
              <a:t>Amplifier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Pulse signal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1800" dirty="0" smtClean="0">
                <a:solidFill>
                  <a:srgbClr val="FFC395"/>
                </a:solidFill>
                <a:latin typeface="Helvetica"/>
                <a:cs typeface="Helvetica"/>
              </a:rPr>
              <a:t>Temperature and current monitoring</a:t>
            </a:r>
          </a:p>
          <a:p>
            <a:endParaRPr lang="en-US" sz="1800" dirty="0">
              <a:solidFill>
                <a:srgbClr val="ACAC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699798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Cooling problem for Amp-HV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7" name="Rettangolo 6"/>
          <p:cNvSpPr>
            <a:spLocks noChangeArrowheads="1"/>
          </p:cNvSpPr>
          <p:nvPr/>
        </p:nvSpPr>
        <p:spPr bwMode="auto">
          <a:xfrm>
            <a:off x="228601" y="969386"/>
            <a:ext cx="478958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 dirty="0">
                <a:solidFill>
                  <a:srgbClr val="000066"/>
                </a:solidFill>
                <a:latin typeface="Helvetica"/>
                <a:cs typeface="Helvetica"/>
              </a:rPr>
              <a:t> </a:t>
            </a:r>
            <a:r>
              <a:rPr lang="en-US" altLang="en-US" sz="1600" dirty="0" smtClean="0">
                <a:solidFill>
                  <a:srgbClr val="000066"/>
                </a:solidFill>
                <a:latin typeface="Helvetica"/>
                <a:cs typeface="Helvetica"/>
              </a:rPr>
              <a:t>We solve </a:t>
            </a:r>
            <a:r>
              <a:rPr lang="en-US" altLang="en-US" sz="1600" dirty="0">
                <a:solidFill>
                  <a:srgbClr val="000066"/>
                </a:solidFill>
                <a:latin typeface="Helvetica"/>
                <a:cs typeface="Helvetica"/>
              </a:rPr>
              <a:t>the problem of </a:t>
            </a:r>
            <a:r>
              <a:rPr lang="en-US" altLang="en-US" sz="1600" dirty="0" smtClean="0">
                <a:solidFill>
                  <a:srgbClr val="000066"/>
                </a:solidFill>
                <a:latin typeface="Helvetica"/>
                <a:cs typeface="Helvetica"/>
              </a:rPr>
              <a:t>cooling in Vacuum by</a:t>
            </a:r>
            <a:endParaRPr lang="en-US" altLang="en-US" sz="1600" dirty="0">
              <a:solidFill>
                <a:srgbClr val="000066"/>
              </a:solidFill>
              <a:latin typeface="Helvetica"/>
              <a:cs typeface="Helvetica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66"/>
                </a:solidFill>
                <a:latin typeface="Helvetica"/>
                <a:cs typeface="Helvetica"/>
              </a:rPr>
              <a:t>  transferring the heat from the Amp-HV to </a:t>
            </a:r>
            <a:r>
              <a:rPr lang="en-US" altLang="en-US" sz="1600" dirty="0" smtClean="0">
                <a:solidFill>
                  <a:srgbClr val="000066"/>
                </a:solidFill>
                <a:latin typeface="Helvetica"/>
                <a:cs typeface="Helvetica"/>
              </a:rPr>
              <a:t>the    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66"/>
                </a:solidFill>
                <a:latin typeface="Helvetica"/>
                <a:cs typeface="Helvetica"/>
              </a:rPr>
              <a:t> </a:t>
            </a:r>
            <a:r>
              <a:rPr lang="en-US" altLang="en-US" sz="1600" dirty="0" smtClean="0">
                <a:solidFill>
                  <a:srgbClr val="000066"/>
                </a:solidFill>
                <a:latin typeface="Helvetica"/>
                <a:cs typeface="Helvetica"/>
              </a:rPr>
              <a:t> mechanical </a:t>
            </a:r>
            <a:r>
              <a:rPr lang="en-US" altLang="en-US" sz="1600" dirty="0">
                <a:solidFill>
                  <a:srgbClr val="000066"/>
                </a:solidFill>
                <a:latin typeface="Helvetica"/>
                <a:cs typeface="Helvetica"/>
              </a:rPr>
              <a:t>support, through a </a:t>
            </a:r>
            <a:r>
              <a:rPr lang="en-US" altLang="en-US" sz="1600" dirty="0" err="1">
                <a:solidFill>
                  <a:srgbClr val="000066"/>
                </a:solidFill>
                <a:latin typeface="Helvetica"/>
                <a:cs typeface="Helvetica"/>
              </a:rPr>
              <a:t>therma</a:t>
            </a:r>
            <a:r>
              <a:rPr lang="en-US" altLang="en-US" sz="1600" dirty="0">
                <a:solidFill>
                  <a:srgbClr val="000066"/>
                </a:solidFill>
                <a:latin typeface="Helvetica"/>
                <a:cs typeface="Helvetica"/>
              </a:rPr>
              <a:t>-Bridge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000066"/>
              </a:solidFill>
              <a:latin typeface="Helvetica"/>
              <a:cs typeface="Helvetica"/>
            </a:endParaRPr>
          </a:p>
          <a:p>
            <a:pPr algn="just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 dirty="0">
                <a:solidFill>
                  <a:srgbClr val="000066"/>
                </a:solidFill>
                <a:latin typeface="Helvetica"/>
                <a:cs typeface="Helvetica"/>
              </a:rPr>
              <a:t> A</a:t>
            </a:r>
            <a:r>
              <a:rPr lang="en-US" altLang="en-US" sz="1600" dirty="0" smtClean="0">
                <a:solidFill>
                  <a:srgbClr val="000066"/>
                </a:solidFill>
                <a:latin typeface="Helvetica"/>
                <a:cs typeface="Helvetica"/>
              </a:rPr>
              <a:t>n example is shown in the side view.</a:t>
            </a:r>
            <a:endParaRPr lang="en-US" altLang="en-US" sz="1600" dirty="0">
              <a:solidFill>
                <a:srgbClr val="000066"/>
              </a:solidFill>
              <a:latin typeface="Helvetica"/>
              <a:cs typeface="Helvetica"/>
            </a:endParaRPr>
          </a:p>
          <a:p>
            <a:pPr algn="just" eaLnBrk="1" hangingPunct="1">
              <a:spcBef>
                <a:spcPct val="0"/>
              </a:spcBef>
              <a:buFontTx/>
              <a:buChar char="•"/>
            </a:pPr>
            <a:endParaRPr lang="en-US" altLang="en-US" sz="1600" dirty="0">
              <a:solidFill>
                <a:srgbClr val="000066"/>
              </a:solidFill>
              <a:latin typeface="Helvetica"/>
              <a:cs typeface="Helvetica"/>
            </a:endParaRPr>
          </a:p>
          <a:p>
            <a:pPr algn="just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 dirty="0" smtClean="0">
                <a:solidFill>
                  <a:srgbClr val="000066"/>
                </a:solidFill>
                <a:latin typeface="Helvetica"/>
                <a:cs typeface="Helvetica"/>
              </a:rPr>
              <a:t> The </a:t>
            </a:r>
            <a:r>
              <a:rPr lang="en-US" altLang="en-US" sz="1600" dirty="0">
                <a:solidFill>
                  <a:srgbClr val="000066"/>
                </a:solidFill>
                <a:latin typeface="Helvetica"/>
                <a:cs typeface="Helvetica"/>
              </a:rPr>
              <a:t>heat transfer must take place in isolation </a:t>
            </a:r>
            <a:endParaRPr lang="en-US" altLang="en-US" sz="1600" dirty="0" smtClean="0">
              <a:solidFill>
                <a:srgbClr val="000066"/>
              </a:solidFill>
              <a:latin typeface="Helvetica"/>
              <a:cs typeface="Helvetica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en-US" altLang="en-US" sz="1600" dirty="0">
                <a:solidFill>
                  <a:srgbClr val="000066"/>
                </a:solidFill>
                <a:latin typeface="Helvetica"/>
                <a:cs typeface="Helvetica"/>
              </a:rPr>
              <a:t> </a:t>
            </a:r>
            <a:r>
              <a:rPr lang="en-US" altLang="en-US" sz="1600" dirty="0" smtClean="0">
                <a:solidFill>
                  <a:srgbClr val="000066"/>
                </a:solidFill>
                <a:latin typeface="Helvetica"/>
                <a:cs typeface="Helvetica"/>
              </a:rPr>
              <a:t>  from common ground.</a:t>
            </a:r>
            <a:endParaRPr lang="en-US" altLang="en-US" sz="1600" dirty="0">
              <a:solidFill>
                <a:srgbClr val="000066"/>
              </a:solidFill>
              <a:latin typeface="Helvetica"/>
              <a:cs typeface="Helvetica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7402" y="3070396"/>
            <a:ext cx="5272572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Segnaposto contenuto 3" descr="bridge-ani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95963" y="902251"/>
            <a:ext cx="2857500" cy="1905000"/>
          </a:xfrm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pPr>
              <a:defRPr/>
            </a:pPr>
            <a:fld id="{9E96802D-CE93-1A42-97AF-F09EA66C808D}" type="datetime4">
              <a:rPr lang="en-US" smtClean="0"/>
              <a:t>May 10, 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I. Sarra / Mu2e Grounding &amp; Shielding Review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90913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Content Placeholder 6" descr="17.pdf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451" y="2401366"/>
            <a:ext cx="2354970" cy="3429000"/>
          </a:xfrm>
          <a:prstGeom prst="rect">
            <a:avLst/>
          </a:prstGeom>
        </p:spPr>
      </p:pic>
      <p:cxnSp>
        <p:nvCxnSpPr>
          <p:cNvPr id="55" name="Straight Connector 54"/>
          <p:cNvCxnSpPr/>
          <p:nvPr/>
        </p:nvCxnSpPr>
        <p:spPr>
          <a:xfrm>
            <a:off x="5198159" y="1687696"/>
            <a:ext cx="0" cy="447679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0" name="Picture 69" descr="Screen Shot 2015-04-17 at 13.58.04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0879" y="5236594"/>
            <a:ext cx="564633" cy="673100"/>
          </a:xfrm>
          <a:prstGeom prst="rect">
            <a:avLst/>
          </a:prstGeom>
        </p:spPr>
      </p:pic>
      <p:pic>
        <p:nvPicPr>
          <p:cNvPr id="126" name="Picture 125" descr="Screen Shot 2015-04-17 at 13.58.0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4131" y="5309575"/>
            <a:ext cx="711200" cy="673100"/>
          </a:xfrm>
          <a:prstGeom prst="rect">
            <a:avLst/>
          </a:prstGeom>
        </p:spPr>
      </p:pic>
      <p:sp>
        <p:nvSpPr>
          <p:cNvPr id="127" name="TextBox 126"/>
          <p:cNvSpPr txBox="1"/>
          <p:nvPr/>
        </p:nvSpPr>
        <p:spPr>
          <a:xfrm>
            <a:off x="5305852" y="5448416"/>
            <a:ext cx="10278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Helvetica"/>
                <a:cs typeface="Helvetica"/>
              </a:rPr>
              <a:t>S</a:t>
            </a:r>
            <a:r>
              <a:rPr lang="en-US" sz="1050" dirty="0" smtClean="0">
                <a:latin typeface="Helvetica"/>
                <a:cs typeface="Helvetica"/>
              </a:rPr>
              <a:t>afety</a:t>
            </a:r>
          </a:p>
          <a:p>
            <a:r>
              <a:rPr lang="en-US" sz="1050" dirty="0" smtClean="0">
                <a:latin typeface="Helvetica"/>
                <a:cs typeface="Helvetica"/>
              </a:rPr>
              <a:t>Ground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641" y="169334"/>
            <a:ext cx="7620000" cy="592667"/>
          </a:xfrm>
        </p:spPr>
        <p:txBody>
          <a:bodyPr/>
          <a:lstStyle/>
          <a:p>
            <a:r>
              <a:rPr lang="en-US" sz="3200" b="1" dirty="0" smtClean="0">
                <a:cs typeface="Helvetica"/>
              </a:rPr>
              <a:t>Calorimeter </a:t>
            </a:r>
            <a:r>
              <a:rPr lang="en-US" sz="3200" dirty="0" smtClean="0">
                <a:cs typeface="Helvetica"/>
              </a:rPr>
              <a:t>routing </a:t>
            </a:r>
            <a:endParaRPr lang="en-US" sz="3200" b="1" dirty="0">
              <a:cs typeface="Helvetic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solidFill>
            <a:srgbClr val="FFFFFF"/>
          </a:solidFill>
        </p:spPr>
        <p:txBody>
          <a:bodyPr/>
          <a:lstStyle/>
          <a:p>
            <a:fld id="{6E2D2B3B-882E-40F3-A32F-6DD516915044}" type="slidenum">
              <a:rPr lang="en-US" b="1" smtClean="0">
                <a:solidFill>
                  <a:srgbClr val="000000"/>
                </a:solidFill>
                <a:cs typeface="Helvetica"/>
              </a:rPr>
              <a:pPr/>
              <a:t>2</a:t>
            </a:fld>
            <a:endParaRPr lang="en-US" b="1" dirty="0">
              <a:solidFill>
                <a:srgbClr val="000000"/>
              </a:solidFill>
              <a:cs typeface="Helvetica"/>
            </a:endParaRPr>
          </a:p>
        </p:txBody>
      </p:sp>
      <p:sp>
        <p:nvSpPr>
          <p:cNvPr id="62" name="Can 61"/>
          <p:cNvSpPr/>
          <p:nvPr/>
        </p:nvSpPr>
        <p:spPr>
          <a:xfrm rot="16200000">
            <a:off x="-404716" y="2248744"/>
            <a:ext cx="4066376" cy="3211945"/>
          </a:xfrm>
          <a:prstGeom prst="can">
            <a:avLst>
              <a:gd name="adj" fmla="val 22292"/>
            </a:avLst>
          </a:prstGeom>
          <a:solidFill>
            <a:schemeClr val="accent1">
              <a:alpha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/>
              <a:cs typeface="Helvetic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98058" y="1611871"/>
            <a:ext cx="2962559" cy="147732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500" dirty="0" smtClean="0">
              <a:latin typeface="Helvetica"/>
              <a:cs typeface="Helvetica"/>
            </a:endParaRPr>
          </a:p>
          <a:p>
            <a:pPr algn="ctr"/>
            <a:r>
              <a:rPr lang="en-US" sz="1600" i="1" dirty="0" smtClean="0">
                <a:latin typeface="Helvetica"/>
                <a:cs typeface="Helvetica"/>
              </a:rPr>
              <a:t>Floating LV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Helvetica"/>
                <a:cs typeface="Helvetica"/>
              </a:rPr>
              <a:t>+28V </a:t>
            </a:r>
            <a:r>
              <a:rPr lang="en-US" sz="1600" dirty="0" smtClean="0">
                <a:latin typeface="Helvetica"/>
                <a:cs typeface="Helvetica"/>
              </a:rPr>
              <a:t>/</a:t>
            </a:r>
            <a:r>
              <a:rPr lang="en-US" sz="1600" dirty="0" smtClean="0">
                <a:solidFill>
                  <a:srgbClr val="FF0000"/>
                </a:solidFill>
                <a:latin typeface="Helvetica"/>
                <a:cs typeface="Helvetica"/>
              </a:rPr>
              <a:t> </a:t>
            </a:r>
            <a:r>
              <a:rPr lang="en-US" sz="1600" dirty="0" smtClean="0">
                <a:solidFill>
                  <a:srgbClr val="3366FF"/>
                </a:solidFill>
                <a:latin typeface="Helvetica"/>
                <a:cs typeface="Helvetica"/>
              </a:rPr>
              <a:t>negative</a:t>
            </a:r>
          </a:p>
          <a:p>
            <a:pPr algn="ctr"/>
            <a:endParaRPr lang="en-US" sz="500" dirty="0" smtClean="0">
              <a:solidFill>
                <a:srgbClr val="3366FF"/>
              </a:solidFill>
              <a:latin typeface="Helvetica"/>
              <a:cs typeface="Helvetica"/>
            </a:endParaRPr>
          </a:p>
          <a:p>
            <a:pPr algn="ctr"/>
            <a:r>
              <a:rPr lang="en-US" sz="1600" i="1" dirty="0">
                <a:latin typeface="Helvetica"/>
                <a:cs typeface="Helvetica"/>
              </a:rPr>
              <a:t>Floating positive HV</a:t>
            </a:r>
          </a:p>
          <a:p>
            <a:pPr algn="ctr"/>
            <a:r>
              <a:rPr lang="en-US" sz="1600" dirty="0" smtClean="0">
                <a:solidFill>
                  <a:srgbClr val="FF6600"/>
                </a:solidFill>
                <a:latin typeface="Helvetica"/>
                <a:cs typeface="Helvetica"/>
              </a:rPr>
              <a:t>230 V (MPPC)</a:t>
            </a:r>
          </a:p>
          <a:p>
            <a:pPr algn="ctr"/>
            <a:r>
              <a:rPr lang="en-US" sz="1600" dirty="0" smtClean="0">
                <a:ln>
                  <a:solidFill>
                    <a:srgbClr val="000090"/>
                  </a:solidFill>
                </a:ln>
                <a:solidFill>
                  <a:srgbClr val="0000FF"/>
                </a:solidFill>
                <a:latin typeface="Helvetica"/>
                <a:cs typeface="Helvetica"/>
              </a:rPr>
              <a:t>ground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018684" y="1765573"/>
            <a:ext cx="18201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"/>
                <a:cs typeface="Helvetica"/>
              </a:rPr>
              <a:t>~7-</a:t>
            </a:r>
            <a:r>
              <a:rPr lang="en-US" sz="1600" dirty="0">
                <a:latin typeface="Helvetica"/>
                <a:cs typeface="Helvetica"/>
              </a:rPr>
              <a:t>8</a:t>
            </a:r>
            <a:r>
              <a:rPr lang="en-US" sz="1600" dirty="0" smtClean="0">
                <a:latin typeface="Helvetica"/>
                <a:cs typeface="Helvetica"/>
              </a:rPr>
              <a:t> m</a:t>
            </a:r>
          </a:p>
          <a:p>
            <a:pPr algn="ctr"/>
            <a:r>
              <a:rPr lang="en-US" sz="1100" dirty="0" smtClean="0">
                <a:latin typeface="Helvetica"/>
                <a:cs typeface="Helvetica"/>
              </a:rPr>
              <a:t>overall cross section</a:t>
            </a:r>
          </a:p>
          <a:p>
            <a:pPr algn="ctr"/>
            <a:r>
              <a:rPr lang="en-US" sz="1100" dirty="0" smtClean="0">
                <a:solidFill>
                  <a:srgbClr val="FF0000"/>
                </a:solidFill>
                <a:latin typeface="Helvetica"/>
                <a:cs typeface="Helvetica"/>
              </a:rPr>
              <a:t>~180 cm</a:t>
            </a:r>
            <a:r>
              <a:rPr lang="en-US" sz="1100" baseline="30000" dirty="0" smtClean="0">
                <a:solidFill>
                  <a:srgbClr val="FF0000"/>
                </a:solidFill>
                <a:latin typeface="Helvetica"/>
                <a:cs typeface="Helvetica"/>
              </a:rPr>
              <a:t>2 </a:t>
            </a:r>
            <a:endParaRPr lang="en-US" sz="1100" dirty="0">
              <a:latin typeface="Helvetica"/>
              <a:cs typeface="Helvetica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 flipV="1">
            <a:off x="3234445" y="4331400"/>
            <a:ext cx="1667794" cy="191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3243630" y="4425554"/>
            <a:ext cx="1658609" cy="0"/>
          </a:xfrm>
          <a:prstGeom prst="line">
            <a:avLst/>
          </a:prstGeom>
          <a:ln w="76200" cmpd="sng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234445" y="4539740"/>
            <a:ext cx="1667794" cy="0"/>
          </a:xfrm>
          <a:prstGeom prst="line">
            <a:avLst/>
          </a:prstGeom>
          <a:ln w="76200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3243630" y="4630523"/>
            <a:ext cx="1658609" cy="0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6018376" y="3470136"/>
            <a:ext cx="1180285" cy="471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Helvetica"/>
                <a:cs typeface="Helvetica"/>
              </a:rPr>
              <a:t>LV </a:t>
            </a:r>
            <a:endParaRPr lang="en-US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cxnSp>
        <p:nvCxnSpPr>
          <p:cNvPr id="87" name="Straight Connector 86"/>
          <p:cNvCxnSpPr>
            <a:endCxn id="86" idx="1"/>
          </p:cNvCxnSpPr>
          <p:nvPr/>
        </p:nvCxnSpPr>
        <p:spPr>
          <a:xfrm flipV="1">
            <a:off x="4902239" y="3706074"/>
            <a:ext cx="1116137" cy="621367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4902239" y="3838301"/>
            <a:ext cx="1116137" cy="587253"/>
          </a:xfrm>
          <a:prstGeom prst="line">
            <a:avLst/>
          </a:prstGeom>
          <a:ln w="76200" cmpd="sng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7731641" y="3608492"/>
            <a:ext cx="538827" cy="0"/>
          </a:xfrm>
          <a:prstGeom prst="line">
            <a:avLst/>
          </a:prstGeom>
          <a:ln w="76200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7731641" y="3760601"/>
            <a:ext cx="538827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6018376" y="4013800"/>
            <a:ext cx="1180285" cy="5259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Helvetica"/>
                <a:cs typeface="Helvetica"/>
              </a:rPr>
              <a:t>HV </a:t>
            </a:r>
            <a:endParaRPr lang="en-US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7731641" y="4219040"/>
            <a:ext cx="538827" cy="0"/>
          </a:xfrm>
          <a:prstGeom prst="line">
            <a:avLst/>
          </a:prstGeom>
          <a:ln w="76200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7731641" y="4383977"/>
            <a:ext cx="538827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4902239" y="4219040"/>
            <a:ext cx="1116137" cy="320700"/>
          </a:xfrm>
          <a:prstGeom prst="line">
            <a:avLst/>
          </a:prstGeom>
          <a:ln w="76200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4902239" y="4400896"/>
            <a:ext cx="1116137" cy="229630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920675" y="5235235"/>
            <a:ext cx="1858779" cy="307777"/>
          </a:xfrm>
          <a:prstGeom prst="rect">
            <a:avLst/>
          </a:prstGeom>
          <a:solidFill>
            <a:srgbClr val="FFFFFF">
              <a:alpha val="51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n>
                  <a:solidFill>
                    <a:schemeClr val="tx1"/>
                  </a:solidFill>
                </a:ln>
                <a:latin typeface="Helvetica"/>
                <a:cs typeface="Helvetica"/>
              </a:rPr>
              <a:t>Floating Structures</a:t>
            </a:r>
            <a:endParaRPr lang="en-US" sz="1400" dirty="0">
              <a:ln>
                <a:solidFill>
                  <a:schemeClr val="tx1"/>
                </a:solidFill>
              </a:ln>
              <a:latin typeface="Helvetica"/>
              <a:cs typeface="Helvetic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98661" y="3470136"/>
            <a:ext cx="532980" cy="4718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/>
              <a:cs typeface="Helvetica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198661" y="4013800"/>
            <a:ext cx="532980" cy="5259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/>
              <a:cs typeface="Helvetic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23484" y="4482245"/>
            <a:ext cx="13185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Helvetica"/>
                <a:cs typeface="Helvetica"/>
              </a:rPr>
              <a:t>isolation</a:t>
            </a:r>
            <a:endParaRPr lang="en-US" sz="1200" dirty="0">
              <a:latin typeface="Helvetica"/>
              <a:cs typeface="Helvetica"/>
            </a:endParaRPr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>
          <a:xfrm flipH="1" flipV="1">
            <a:off x="7469361" y="4278125"/>
            <a:ext cx="113398" cy="2041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5" idx="0"/>
          </p:cNvCxnSpPr>
          <p:nvPr/>
        </p:nvCxnSpPr>
        <p:spPr>
          <a:xfrm flipH="1" flipV="1">
            <a:off x="7469361" y="3706075"/>
            <a:ext cx="113398" cy="7761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378011" y="3422047"/>
            <a:ext cx="18201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"/>
                <a:cs typeface="Helvetica"/>
              </a:rPr>
              <a:t>~60-80 m</a:t>
            </a:r>
          </a:p>
          <a:p>
            <a:pPr algn="ctr"/>
            <a:r>
              <a:rPr lang="en-US" sz="1100" dirty="0" smtClean="0">
                <a:latin typeface="Helvetica"/>
                <a:cs typeface="Helvetica"/>
              </a:rPr>
              <a:t>overall cross section</a:t>
            </a:r>
          </a:p>
          <a:p>
            <a:pPr algn="ctr"/>
            <a:r>
              <a:rPr lang="en-US" sz="1100" dirty="0" smtClean="0">
                <a:solidFill>
                  <a:srgbClr val="FF0000"/>
                </a:solidFill>
                <a:latin typeface="Helvetica"/>
                <a:cs typeface="Helvetica"/>
              </a:rPr>
              <a:t>~</a:t>
            </a:r>
            <a:r>
              <a:rPr lang="en-US" sz="1100" b="1" dirty="0" smtClean="0">
                <a:solidFill>
                  <a:srgbClr val="FF0000"/>
                </a:solidFill>
                <a:latin typeface="Helvetica"/>
                <a:cs typeface="Helvetica"/>
              </a:rPr>
              <a:t>210 cm</a:t>
            </a:r>
            <a:r>
              <a:rPr lang="en-US" sz="1100" b="1" baseline="30000" dirty="0" smtClean="0">
                <a:solidFill>
                  <a:srgbClr val="FF0000"/>
                </a:solidFill>
                <a:latin typeface="Helvetica"/>
                <a:cs typeface="Helvetica"/>
              </a:rPr>
              <a:t>2 </a:t>
            </a:r>
            <a:endParaRPr lang="en-US" sz="1100" dirty="0">
              <a:latin typeface="Helvetica"/>
              <a:cs typeface="Helvetica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2446077" y="4629528"/>
            <a:ext cx="733408" cy="0"/>
          </a:xfrm>
          <a:prstGeom prst="line">
            <a:avLst/>
          </a:prstGeom>
          <a:ln w="28575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586895" y="4975648"/>
            <a:ext cx="862961" cy="3690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n>
                  <a:solidFill>
                    <a:srgbClr val="000000"/>
                  </a:solidFill>
                </a:ln>
                <a:latin typeface="Helvetica"/>
                <a:cs typeface="Helvetica"/>
              </a:rPr>
              <a:t>OVP filter</a:t>
            </a:r>
            <a:endParaRPr lang="en-US" sz="1100" dirty="0">
              <a:ln>
                <a:solidFill>
                  <a:srgbClr val="000000"/>
                </a:solidFill>
              </a:ln>
              <a:latin typeface="Helvetica"/>
              <a:cs typeface="Helvetica"/>
            </a:endParaRPr>
          </a:p>
        </p:txBody>
      </p:sp>
      <p:cxnSp>
        <p:nvCxnSpPr>
          <p:cNvPr id="15" name="Straight Connector 14"/>
          <p:cNvCxnSpPr>
            <a:endCxn id="13" idx="0"/>
          </p:cNvCxnSpPr>
          <p:nvPr/>
        </p:nvCxnSpPr>
        <p:spPr>
          <a:xfrm>
            <a:off x="5819795" y="4475591"/>
            <a:ext cx="198581" cy="500057"/>
          </a:xfrm>
          <a:prstGeom prst="line">
            <a:avLst/>
          </a:prstGeom>
          <a:ln w="381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>
            <a:off x="2264014" y="4298824"/>
            <a:ext cx="982761" cy="514911"/>
          </a:xfrm>
          <a:prstGeom prst="bentConnector3">
            <a:avLst>
              <a:gd name="adj1" fmla="val 1071"/>
            </a:avLst>
          </a:prstGeom>
          <a:ln w="38100" cmpd="sng">
            <a:solidFill>
              <a:srgbClr val="FFFF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>
            <a:off x="3287468" y="4813735"/>
            <a:ext cx="4891485" cy="446158"/>
          </a:xfrm>
          <a:prstGeom prst="bentConnector3">
            <a:avLst>
              <a:gd name="adj1" fmla="val 100186"/>
            </a:avLst>
          </a:prstGeom>
          <a:ln w="38100" cmpd="sng">
            <a:solidFill>
              <a:srgbClr val="FFFF00"/>
            </a:solidFill>
            <a:rou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356936" y="5394494"/>
            <a:ext cx="102788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Helvetica"/>
                <a:cs typeface="Helvetica"/>
              </a:rPr>
              <a:t>Detector Ground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525435" y="1190480"/>
            <a:ext cx="2331241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"/>
                <a:cs typeface="Helvetica"/>
              </a:rPr>
              <a:t>DAQ room</a:t>
            </a:r>
            <a:endParaRPr lang="en-US" dirty="0">
              <a:latin typeface="Helvetica"/>
              <a:cs typeface="Helvetica"/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>
            <a:off x="3479151" y="1687696"/>
            <a:ext cx="0" cy="4465033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/>
          <p:nvPr/>
        </p:nvCxnSpPr>
        <p:spPr>
          <a:xfrm rot="5400000">
            <a:off x="981794" y="4165087"/>
            <a:ext cx="280503" cy="182062"/>
          </a:xfrm>
          <a:prstGeom prst="bentConnector3">
            <a:avLst>
              <a:gd name="adj1" fmla="val -15534"/>
            </a:avLst>
          </a:prstGeom>
          <a:ln w="38100" cmpd="sng">
            <a:solidFill>
              <a:srgbClr val="FFFF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/>
          <p:nvPr/>
        </p:nvCxnSpPr>
        <p:spPr>
          <a:xfrm rot="5400000">
            <a:off x="900315" y="3739193"/>
            <a:ext cx="443461" cy="182062"/>
          </a:xfrm>
          <a:prstGeom prst="bentConnector3">
            <a:avLst>
              <a:gd name="adj1" fmla="val -10295"/>
            </a:avLst>
          </a:prstGeom>
          <a:ln w="38100" cmpd="sng">
            <a:solidFill>
              <a:srgbClr val="FFFF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/>
          <p:nvPr/>
        </p:nvCxnSpPr>
        <p:spPr>
          <a:xfrm rot="5400000">
            <a:off x="904070" y="3312994"/>
            <a:ext cx="443461" cy="182062"/>
          </a:xfrm>
          <a:prstGeom prst="bentConnector3">
            <a:avLst>
              <a:gd name="adj1" fmla="val -10295"/>
            </a:avLst>
          </a:prstGeom>
          <a:ln w="38100" cmpd="sng">
            <a:solidFill>
              <a:srgbClr val="FFFF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/>
          <p:cNvCxnSpPr/>
          <p:nvPr/>
        </p:nvCxnSpPr>
        <p:spPr>
          <a:xfrm rot="5400000">
            <a:off x="907825" y="2836673"/>
            <a:ext cx="443461" cy="182062"/>
          </a:xfrm>
          <a:prstGeom prst="bentConnector3">
            <a:avLst>
              <a:gd name="adj1" fmla="val -10295"/>
            </a:avLst>
          </a:prstGeom>
          <a:ln w="38100" cmpd="sng">
            <a:solidFill>
              <a:srgbClr val="FFFF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/>
          <p:nvPr/>
        </p:nvCxnSpPr>
        <p:spPr>
          <a:xfrm rot="5400000">
            <a:off x="2009867" y="4377524"/>
            <a:ext cx="697869" cy="174553"/>
          </a:xfrm>
          <a:prstGeom prst="bentConnector3">
            <a:avLst>
              <a:gd name="adj1" fmla="val -8300"/>
            </a:avLst>
          </a:prstGeom>
          <a:ln w="38100" cmpd="sng">
            <a:solidFill>
              <a:srgbClr val="FFFF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/>
          <p:nvPr/>
        </p:nvCxnSpPr>
        <p:spPr>
          <a:xfrm rot="5400000">
            <a:off x="2133315" y="3739193"/>
            <a:ext cx="443461" cy="182062"/>
          </a:xfrm>
          <a:prstGeom prst="bentConnector3">
            <a:avLst>
              <a:gd name="adj1" fmla="val -10295"/>
            </a:avLst>
          </a:prstGeom>
          <a:ln w="38100" cmpd="sng">
            <a:solidFill>
              <a:srgbClr val="FFFF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/>
          <p:nvPr/>
        </p:nvCxnSpPr>
        <p:spPr>
          <a:xfrm rot="5400000">
            <a:off x="2137070" y="3325323"/>
            <a:ext cx="443461" cy="182062"/>
          </a:xfrm>
          <a:prstGeom prst="bentConnector3">
            <a:avLst>
              <a:gd name="adj1" fmla="val -10295"/>
            </a:avLst>
          </a:prstGeom>
          <a:ln w="38100" cmpd="sng">
            <a:solidFill>
              <a:srgbClr val="FFFF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/>
          <p:nvPr/>
        </p:nvCxnSpPr>
        <p:spPr>
          <a:xfrm rot="5400000">
            <a:off x="2140825" y="2849002"/>
            <a:ext cx="443461" cy="182062"/>
          </a:xfrm>
          <a:prstGeom prst="bentConnector3">
            <a:avLst>
              <a:gd name="adj1" fmla="val -10295"/>
            </a:avLst>
          </a:prstGeom>
          <a:ln w="38100" cmpd="sng">
            <a:solidFill>
              <a:srgbClr val="FFFF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65801" y="1190480"/>
            <a:ext cx="2331241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"/>
                <a:cs typeface="Helvetica"/>
              </a:rPr>
              <a:t>Detector Solenoid</a:t>
            </a:r>
            <a:endParaRPr lang="en-US" dirty="0">
              <a:latin typeface="Helvetica"/>
              <a:cs typeface="Helvetica"/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>
            <a:off x="2458407" y="4298824"/>
            <a:ext cx="726354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2458407" y="4388429"/>
            <a:ext cx="768148" cy="16919"/>
          </a:xfrm>
          <a:prstGeom prst="line">
            <a:avLst/>
          </a:prstGeom>
          <a:ln w="28575" cmpd="sng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1249687" y="4683296"/>
            <a:ext cx="1958898" cy="998"/>
          </a:xfrm>
          <a:prstGeom prst="line">
            <a:avLst/>
          </a:prstGeom>
          <a:ln w="28575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2446077" y="4519534"/>
            <a:ext cx="768148" cy="0"/>
          </a:xfrm>
          <a:prstGeom prst="line">
            <a:avLst/>
          </a:prstGeom>
          <a:ln w="28575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Elbow Connector 83"/>
          <p:cNvCxnSpPr/>
          <p:nvPr/>
        </p:nvCxnSpPr>
        <p:spPr>
          <a:xfrm>
            <a:off x="1018684" y="4245097"/>
            <a:ext cx="2160801" cy="631919"/>
          </a:xfrm>
          <a:prstGeom prst="bentConnector3">
            <a:avLst>
              <a:gd name="adj1" fmla="val 357"/>
            </a:avLst>
          </a:prstGeom>
          <a:ln w="38100" cmpd="sng">
            <a:solidFill>
              <a:srgbClr val="FFFF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220587" y="4327441"/>
            <a:ext cx="2013858" cy="16288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20587" y="4564398"/>
            <a:ext cx="2013858" cy="0"/>
          </a:xfrm>
          <a:prstGeom prst="line">
            <a:avLst/>
          </a:prstGeom>
          <a:ln w="28575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20587" y="4433293"/>
            <a:ext cx="2013858" cy="16919"/>
          </a:xfrm>
          <a:prstGeom prst="line">
            <a:avLst/>
          </a:prstGeom>
          <a:ln w="28575" cmpd="sng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179485" y="4180556"/>
            <a:ext cx="107983" cy="105603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/>
              <a:cs typeface="Helvetica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1E44D-CA57-0A42-9D2D-BC2C88D2CC24}" type="datetime4">
              <a:rPr lang="en-US" smtClean="0"/>
              <a:t>May 10, 2016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Sarra / Mu2e Grounding &amp; Shielding Review </a:t>
            </a:r>
            <a:endParaRPr lang="en-US"/>
          </a:p>
        </p:txBody>
      </p:sp>
      <p:sp>
        <p:nvSpPr>
          <p:cNvPr id="63" name="Slide Number Placeholder 6"/>
          <p:cNvSpPr txBox="1">
            <a:spLocks/>
          </p:cNvSpPr>
          <p:nvPr/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154D81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98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9E5278-8BFA-3544-BA03-851D6C3FE235}" type="datetime4">
              <a:rPr lang="en-US" smtClean="0"/>
              <a:t>May 10, 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944414"/>
            <a:ext cx="8672513" cy="4987867"/>
          </a:xfrm>
        </p:spPr>
        <p:txBody>
          <a:bodyPr/>
          <a:lstStyle/>
          <a:p>
            <a:pPr marL="0" indent="0">
              <a:buNone/>
            </a:pPr>
            <a:endParaRPr lang="en-US" sz="2000" dirty="0">
              <a:cs typeface="Helvetica"/>
            </a:endParaRPr>
          </a:p>
          <a:p>
            <a:pPr marL="0" indent="0">
              <a:buNone/>
            </a:pPr>
            <a:r>
              <a:rPr lang="en-US" sz="2000" dirty="0" smtClean="0">
                <a:cs typeface="Helvetica"/>
              </a:rPr>
              <a:t> </a:t>
            </a:r>
            <a:endParaRPr lang="en-US" sz="2000" dirty="0">
              <a:cs typeface="Helvetica"/>
            </a:endParaRPr>
          </a:p>
          <a:p>
            <a:pPr marL="457200" lvl="1" indent="0">
              <a:buNone/>
            </a:pPr>
            <a:endParaRPr lang="en-US" sz="1800" dirty="0">
              <a:cs typeface="Helvetica"/>
            </a:endParaRPr>
          </a:p>
          <a:p>
            <a:pPr lvl="1"/>
            <a:endParaRPr lang="en-US" sz="1800" dirty="0">
              <a:cs typeface="Helvetica"/>
            </a:endParaRPr>
          </a:p>
          <a:p>
            <a:endParaRPr lang="en-US" dirty="0">
              <a:cs typeface="Helvetica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-1" y="3713812"/>
            <a:ext cx="6161197" cy="2399124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US" sz="1000" dirty="0" smtClean="0">
              <a:cs typeface="Helvetica"/>
            </a:endParaRPr>
          </a:p>
          <a:p>
            <a:pPr lvl="1"/>
            <a:r>
              <a:rPr lang="en-US" sz="1600" dirty="0" smtClean="0">
                <a:cs typeface="Helvetica"/>
              </a:rPr>
              <a:t>Groups of 20 left (right) Amp-HV chips, controlled by a dedicated mezzanine board that distributes the LV and the HV reference value, while setting and reading back the locally regulated voltage</a:t>
            </a:r>
          </a:p>
          <a:p>
            <a:pPr lvl="1"/>
            <a:endParaRPr lang="en-US" sz="1600" dirty="0" smtClean="0">
              <a:cs typeface="Helvetica"/>
            </a:endParaRPr>
          </a:p>
          <a:p>
            <a:pPr lvl="1"/>
            <a:r>
              <a:rPr lang="en-US" sz="1600" dirty="0" smtClean="0">
                <a:cs typeface="Helvetica"/>
              </a:rPr>
              <a:t>Groups of 20 amplified signals are sent to a digitizer module where they are sampled and processed before being optically transferred to the DAQ system.</a:t>
            </a:r>
            <a:endParaRPr lang="en-US" sz="2000" dirty="0" smtClean="0">
              <a:cs typeface="Helvetica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54D81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pl-PL" sz="2800" dirty="0" smtClean="0"/>
              <a:t>INSIDE the DS - Calorimeter Electronics </a:t>
            </a:r>
            <a:r>
              <a:rPr lang="pl-PL" sz="2800" dirty="0" err="1" smtClean="0"/>
              <a:t>Scheme</a:t>
            </a:r>
            <a:r>
              <a:rPr lang="pl-PL" sz="2800" dirty="0" smtClean="0"/>
              <a:t> </a:t>
            </a:r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I. Sarra / Mu2e Grounding &amp; Shielding Review </a:t>
            </a:r>
            <a:endParaRPr lang="en-US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2402" y="3639692"/>
            <a:ext cx="2562998" cy="2292589"/>
          </a:xfrm>
          <a:prstGeom prst="rect">
            <a:avLst/>
          </a:prstGeom>
        </p:spPr>
      </p:pic>
      <p:pic>
        <p:nvPicPr>
          <p:cNvPr id="92" name="Picture 91" descr="Screen Shot 2016-05-09 at 16.49.0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6166" y="944998"/>
            <a:ext cx="4449234" cy="2718015"/>
          </a:xfrm>
          <a:prstGeom prst="rect">
            <a:avLst/>
          </a:prstGeom>
        </p:spPr>
      </p:pic>
      <p:sp>
        <p:nvSpPr>
          <p:cNvPr id="93" name="Rectangle 92"/>
          <p:cNvSpPr/>
          <p:nvPr/>
        </p:nvSpPr>
        <p:spPr>
          <a:xfrm>
            <a:off x="228600" y="1429635"/>
            <a:ext cx="407246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Helvetica"/>
                <a:cs typeface="Helvetica"/>
              </a:rPr>
              <a:t>Overview of the calorimeter readout electronics: </a:t>
            </a:r>
            <a:endParaRPr lang="en-US" sz="2000" dirty="0" smtClean="0">
              <a:latin typeface="Helvetica"/>
              <a:cs typeface="Helvetica"/>
            </a:endParaRPr>
          </a:p>
          <a:p>
            <a:pPr algn="just"/>
            <a:r>
              <a:rPr lang="en-US" sz="2000" dirty="0" smtClean="0">
                <a:latin typeface="Helvetica"/>
                <a:cs typeface="Helvetica"/>
              </a:rPr>
              <a:t>each </a:t>
            </a:r>
            <a:r>
              <a:rPr lang="en-US" sz="2000" dirty="0">
                <a:latin typeface="Helvetica"/>
                <a:cs typeface="Helvetica"/>
              </a:rPr>
              <a:t>disk (~ </a:t>
            </a:r>
            <a:r>
              <a:rPr lang="nb-NO" sz="2000" dirty="0">
                <a:latin typeface="Helvetica"/>
                <a:cs typeface="Helvetica"/>
              </a:rPr>
              <a:t>680 </a:t>
            </a:r>
            <a:r>
              <a:rPr lang="nb-NO" sz="2000" dirty="0" err="1">
                <a:latin typeface="Helvetica"/>
                <a:cs typeface="Helvetica"/>
              </a:rPr>
              <a:t>crystals</a:t>
            </a:r>
            <a:r>
              <a:rPr lang="nb-NO" sz="2000" dirty="0">
                <a:latin typeface="Helvetica"/>
                <a:cs typeface="Helvetica"/>
              </a:rPr>
              <a:t> per disk</a:t>
            </a:r>
            <a:r>
              <a:rPr lang="en-US" sz="2000" dirty="0">
                <a:latin typeface="Helvetica"/>
                <a:cs typeface="Helvetica"/>
              </a:rPr>
              <a:t>) is subdivided into  34 groups of 20 crystals. </a:t>
            </a:r>
          </a:p>
        </p:txBody>
      </p:sp>
    </p:spTree>
    <p:extLst>
      <p:ext uri="{BB962C8B-B14F-4D97-AF65-F5344CB8AC3E}">
        <p14:creationId xmlns:p14="http://schemas.microsoft.com/office/powerpoint/2010/main" val="1533361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228600" y="103680"/>
            <a:ext cx="8914680" cy="641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it-IT" sz="3200" b="1" dirty="0" smtClean="0">
                <a:solidFill>
                  <a:srgbClr val="154D81"/>
                </a:solidFill>
                <a:ea typeface="ＭＳ Ｐゴシック"/>
              </a:rPr>
              <a:t>WD block diagram</a:t>
            </a:r>
            <a:endParaRPr dirty="0"/>
          </a:p>
        </p:txBody>
      </p:sp>
      <p:sp>
        <p:nvSpPr>
          <p:cNvPr id="116" name="CustomShape 5"/>
          <p:cNvSpPr/>
          <p:nvPr/>
        </p:nvSpPr>
        <p:spPr>
          <a:xfrm>
            <a:off x="228600" y="6515280"/>
            <a:ext cx="447120" cy="240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fld id="{AEE72714-BFF4-40BF-A60D-54BAD512E541}" type="slidenum">
              <a:rPr lang="it-IT" sz="900">
                <a:solidFill>
                  <a:srgbClr val="154D81"/>
                </a:solidFill>
                <a:latin typeface="Arial"/>
                <a:ea typeface="ＭＳ Ｐゴシック"/>
              </a:rPr>
              <a:t>4</a:t>
            </a:fld>
            <a:endParaRPr/>
          </a:p>
        </p:txBody>
      </p:sp>
      <p:grpSp>
        <p:nvGrpSpPr>
          <p:cNvPr id="78" name="Group 77"/>
          <p:cNvGrpSpPr/>
          <p:nvPr/>
        </p:nvGrpSpPr>
        <p:grpSpPr>
          <a:xfrm>
            <a:off x="2760980" y="1171261"/>
            <a:ext cx="6193900" cy="4814316"/>
            <a:chOff x="2020824" y="1243584"/>
            <a:chExt cx="6193900" cy="4814316"/>
          </a:xfrm>
        </p:grpSpPr>
        <p:sp>
          <p:nvSpPr>
            <p:cNvPr id="79" name="Rectangle 78"/>
            <p:cNvSpPr/>
            <p:nvPr/>
          </p:nvSpPr>
          <p:spPr>
            <a:xfrm>
              <a:off x="2020824" y="1243584"/>
              <a:ext cx="4654296" cy="4814316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>
                <a:latin typeface="Helvetica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234363" y="1641348"/>
              <a:ext cx="827913" cy="393192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dirty="0" smtClean="0">
                  <a:solidFill>
                    <a:schemeClr val="tx2">
                      <a:lumMod val="75000"/>
                    </a:schemeClr>
                  </a:solidFill>
                  <a:latin typeface="Helvetica" pitchFamily="34" charset="0"/>
                </a:rPr>
                <a:t>ADS 4229</a:t>
              </a:r>
              <a:endParaRPr lang="it-IT" sz="11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2688717" y="3474720"/>
              <a:ext cx="0" cy="978500"/>
            </a:xfrm>
            <a:prstGeom prst="line">
              <a:avLst/>
            </a:prstGeom>
            <a:ln w="38100">
              <a:solidFill>
                <a:srgbClr val="0070C0"/>
              </a:solidFill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81"/>
            <p:cNvSpPr/>
            <p:nvPr/>
          </p:nvSpPr>
          <p:spPr>
            <a:xfrm>
              <a:off x="3977742" y="2304669"/>
              <a:ext cx="2023007" cy="2246329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 smtClean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FPGA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 smtClean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SM2 150T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450013" y="2393403"/>
              <a:ext cx="600011" cy="393192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dirty="0" smtClean="0">
                  <a:latin typeface="Helvetica" pitchFamily="34" charset="0"/>
                </a:rPr>
                <a:t>FIBER</a:t>
              </a:r>
              <a:endParaRPr lang="it-IT" sz="1000" dirty="0">
                <a:latin typeface="Helvetica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450013" y="2940609"/>
              <a:ext cx="600011" cy="393192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dirty="0" smtClean="0">
                  <a:latin typeface="Helvetica" pitchFamily="34" charset="0"/>
                </a:rPr>
                <a:t>FIBER</a:t>
              </a:r>
              <a:endParaRPr lang="it-IT" sz="1000" dirty="0">
                <a:latin typeface="Helvetica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6460189" y="3474720"/>
              <a:ext cx="600011" cy="393192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dirty="0" smtClean="0">
                  <a:latin typeface="Helvetica" pitchFamily="34" charset="0"/>
                </a:rPr>
                <a:t>FIBER</a:t>
              </a:r>
              <a:endParaRPr lang="it-IT" sz="1000" dirty="0">
                <a:latin typeface="Helvetica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450013" y="4060028"/>
              <a:ext cx="600011" cy="393192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dirty="0" smtClean="0">
                  <a:latin typeface="Helvetica" pitchFamily="34" charset="0"/>
                </a:rPr>
                <a:t>FIBER</a:t>
              </a:r>
              <a:endParaRPr lang="it-IT" sz="1000" dirty="0">
                <a:latin typeface="Helvetica" pitchFamily="34" charset="0"/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7050024" y="2398198"/>
              <a:ext cx="1154524" cy="192251"/>
              <a:chOff x="7050024" y="2112418"/>
              <a:chExt cx="1154524" cy="192251"/>
            </a:xfrm>
          </p:grpSpPr>
          <p:cxnSp>
            <p:nvCxnSpPr>
              <p:cNvPr id="121" name="Straight Arrow Connector 120"/>
              <p:cNvCxnSpPr/>
              <p:nvPr/>
            </p:nvCxnSpPr>
            <p:spPr>
              <a:xfrm flipH="1">
                <a:off x="7050024" y="2304669"/>
                <a:ext cx="1154524" cy="0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Oval 121"/>
              <p:cNvSpPr/>
              <p:nvPr/>
            </p:nvSpPr>
            <p:spPr>
              <a:xfrm>
                <a:off x="7528142" y="2112418"/>
                <a:ext cx="248716" cy="182726"/>
              </a:xfrm>
              <a:prstGeom prst="ellipse">
                <a:avLst/>
              </a:prstGeom>
              <a:noFill/>
              <a:ln w="254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it-IT">
                  <a:latin typeface="Helvetica" pitchFamily="34" charset="0"/>
                </a:endParaRPr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7053349" y="3520447"/>
              <a:ext cx="1154524" cy="192251"/>
              <a:chOff x="7050024" y="2112418"/>
              <a:chExt cx="1154524" cy="192251"/>
            </a:xfrm>
          </p:grpSpPr>
          <p:cxnSp>
            <p:nvCxnSpPr>
              <p:cNvPr id="119" name="Straight Arrow Connector 118"/>
              <p:cNvCxnSpPr/>
              <p:nvPr/>
            </p:nvCxnSpPr>
            <p:spPr>
              <a:xfrm flipH="1">
                <a:off x="7050024" y="2304669"/>
                <a:ext cx="1154524" cy="0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Oval 119"/>
              <p:cNvSpPr/>
              <p:nvPr/>
            </p:nvSpPr>
            <p:spPr>
              <a:xfrm>
                <a:off x="7528142" y="2112418"/>
                <a:ext cx="248716" cy="182726"/>
              </a:xfrm>
              <a:prstGeom prst="ellipse">
                <a:avLst/>
              </a:prstGeom>
              <a:noFill/>
              <a:ln w="254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it-IT">
                  <a:latin typeface="Helvetica" pitchFamily="34" charset="0"/>
                </a:endParaRPr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>
              <a:off x="7053349" y="2947719"/>
              <a:ext cx="1154524" cy="192251"/>
              <a:chOff x="7202424" y="1287790"/>
              <a:chExt cx="1154524" cy="192251"/>
            </a:xfrm>
          </p:grpSpPr>
          <p:cxnSp>
            <p:nvCxnSpPr>
              <p:cNvPr id="117" name="Straight Arrow Connector 116"/>
              <p:cNvCxnSpPr/>
              <p:nvPr/>
            </p:nvCxnSpPr>
            <p:spPr>
              <a:xfrm flipH="1">
                <a:off x="7202424" y="1480041"/>
                <a:ext cx="1154524" cy="0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Oval 117"/>
              <p:cNvSpPr/>
              <p:nvPr/>
            </p:nvSpPr>
            <p:spPr>
              <a:xfrm>
                <a:off x="7680542" y="1287790"/>
                <a:ext cx="248716" cy="182726"/>
              </a:xfrm>
              <a:prstGeom prst="ellipse">
                <a:avLst/>
              </a:prstGeom>
              <a:noFill/>
              <a:ln w="254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it-IT">
                  <a:latin typeface="Helvetica" pitchFamily="34" charset="0"/>
                </a:endParaRPr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7060200" y="4058679"/>
              <a:ext cx="1154524" cy="192251"/>
              <a:chOff x="7202424" y="1287790"/>
              <a:chExt cx="1154524" cy="192251"/>
            </a:xfrm>
          </p:grpSpPr>
          <p:cxnSp>
            <p:nvCxnSpPr>
              <p:cNvPr id="111" name="Straight Arrow Connector 110"/>
              <p:cNvCxnSpPr/>
              <p:nvPr/>
            </p:nvCxnSpPr>
            <p:spPr>
              <a:xfrm flipH="1">
                <a:off x="7202424" y="1480041"/>
                <a:ext cx="1154524" cy="0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Oval 112"/>
              <p:cNvSpPr/>
              <p:nvPr/>
            </p:nvSpPr>
            <p:spPr>
              <a:xfrm>
                <a:off x="7680542" y="1287790"/>
                <a:ext cx="248716" cy="182726"/>
              </a:xfrm>
              <a:prstGeom prst="ellipse">
                <a:avLst/>
              </a:prstGeom>
              <a:noFill/>
              <a:ln w="254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it-IT">
                  <a:latin typeface="Helvetica" pitchFamily="34" charset="0"/>
                </a:endParaRPr>
              </a:p>
            </p:txBody>
          </p:sp>
        </p:grpSp>
        <p:cxnSp>
          <p:nvCxnSpPr>
            <p:cNvPr id="91" name="Straight Arrow Connector 90"/>
            <p:cNvCxnSpPr>
              <a:endCxn id="83" idx="1"/>
            </p:cNvCxnSpPr>
            <p:nvPr/>
          </p:nvCxnSpPr>
          <p:spPr>
            <a:xfrm flipV="1">
              <a:off x="6010275" y="2589999"/>
              <a:ext cx="439738" cy="4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>
              <a:off x="6010275" y="3135616"/>
              <a:ext cx="439738" cy="435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6010275" y="3712698"/>
              <a:ext cx="43973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>
              <a:off x="6010275" y="4250930"/>
              <a:ext cx="44449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ectangle 94"/>
            <p:cNvSpPr/>
            <p:nvPr/>
          </p:nvSpPr>
          <p:spPr>
            <a:xfrm>
              <a:off x="2243888" y="2295144"/>
              <a:ext cx="827913" cy="393192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dirty="0" smtClean="0">
                  <a:solidFill>
                    <a:schemeClr val="tx2">
                      <a:lumMod val="75000"/>
                    </a:schemeClr>
                  </a:solidFill>
                  <a:latin typeface="Helvetica" pitchFamily="34" charset="0"/>
                </a:rPr>
                <a:t>ADS 4229</a:t>
              </a:r>
              <a:endParaRPr lang="it-IT" sz="11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262938" y="2934257"/>
              <a:ext cx="827913" cy="393192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dirty="0" smtClean="0">
                  <a:solidFill>
                    <a:schemeClr val="tx2">
                      <a:lumMod val="75000"/>
                    </a:schemeClr>
                  </a:solidFill>
                  <a:latin typeface="Helvetica" pitchFamily="34" charset="0"/>
                </a:rPr>
                <a:t>ADS 4229</a:t>
              </a:r>
              <a:endParaRPr lang="it-IT" sz="11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255710" y="4650486"/>
              <a:ext cx="827913" cy="393192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dirty="0" smtClean="0">
                  <a:solidFill>
                    <a:schemeClr val="tx2">
                      <a:lumMod val="75000"/>
                    </a:schemeClr>
                  </a:solidFill>
                  <a:latin typeface="Helvetica" pitchFamily="34" charset="0"/>
                </a:rPr>
                <a:t>ADS 4229</a:t>
              </a:r>
              <a:endParaRPr lang="it-IT" sz="11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284285" y="5285613"/>
              <a:ext cx="827913" cy="393192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dirty="0" smtClean="0">
                  <a:solidFill>
                    <a:schemeClr val="tx2">
                      <a:lumMod val="75000"/>
                    </a:schemeClr>
                  </a:solidFill>
                  <a:latin typeface="Helvetica" pitchFamily="34" charset="0"/>
                </a:rPr>
                <a:t>ADS 4229</a:t>
              </a:r>
              <a:endParaRPr lang="it-IT" sz="11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endParaRPr>
            </a:p>
          </p:txBody>
        </p:sp>
        <p:sp>
          <p:nvSpPr>
            <p:cNvPr id="99" name="Right Brace 98"/>
            <p:cNvSpPr/>
            <p:nvPr/>
          </p:nvSpPr>
          <p:spPr>
            <a:xfrm>
              <a:off x="3457575" y="1641348"/>
              <a:ext cx="47625" cy="4037457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/>
            </a:p>
          </p:txBody>
        </p:sp>
        <p:cxnSp>
          <p:nvCxnSpPr>
            <p:cNvPr id="100" name="Straight Arrow Connector 99"/>
            <p:cNvCxnSpPr/>
            <p:nvPr/>
          </p:nvCxnSpPr>
          <p:spPr>
            <a:xfrm>
              <a:off x="3081326" y="1837944"/>
              <a:ext cx="309574" cy="91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>
              <a:off x="3090851" y="2478024"/>
              <a:ext cx="309574" cy="91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>
              <a:off x="3109901" y="3144760"/>
              <a:ext cx="309574" cy="91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>
              <a:off x="3131248" y="4847082"/>
              <a:ext cx="309574" cy="91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>
              <a:off x="3140773" y="5494782"/>
              <a:ext cx="309574" cy="91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Right Arrow 104"/>
            <p:cNvSpPr/>
            <p:nvPr/>
          </p:nvSpPr>
          <p:spPr>
            <a:xfrm>
              <a:off x="3552825" y="3577597"/>
              <a:ext cx="396342" cy="135101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/>
            </a:p>
          </p:txBody>
        </p:sp>
        <p:sp>
          <p:nvSpPr>
            <p:cNvPr id="106" name="TextBox 85"/>
            <p:cNvSpPr txBox="1"/>
            <p:nvPr/>
          </p:nvSpPr>
          <p:spPr>
            <a:xfrm>
              <a:off x="2234363" y="1847088"/>
              <a:ext cx="3735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sz="800" dirty="0" smtClean="0"/>
                <a:t>1</a:t>
              </a:r>
              <a:endParaRPr lang="it-IT" sz="800" dirty="0"/>
            </a:p>
          </p:txBody>
        </p:sp>
        <p:sp>
          <p:nvSpPr>
            <p:cNvPr id="107" name="TextBox 86"/>
            <p:cNvSpPr txBox="1"/>
            <p:nvPr/>
          </p:nvSpPr>
          <p:spPr>
            <a:xfrm>
              <a:off x="2243888" y="2487168"/>
              <a:ext cx="3735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sz="800" dirty="0" smtClean="0"/>
                <a:t>2</a:t>
              </a:r>
              <a:endParaRPr lang="it-IT" sz="800" dirty="0"/>
            </a:p>
          </p:txBody>
        </p:sp>
        <p:sp>
          <p:nvSpPr>
            <p:cNvPr id="108" name="TextBox 87"/>
            <p:cNvSpPr txBox="1"/>
            <p:nvPr/>
          </p:nvSpPr>
          <p:spPr>
            <a:xfrm>
              <a:off x="2262938" y="3144760"/>
              <a:ext cx="3735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sz="800" dirty="0" smtClean="0"/>
                <a:t>3</a:t>
              </a:r>
              <a:endParaRPr lang="it-IT" sz="800" dirty="0"/>
            </a:p>
          </p:txBody>
        </p:sp>
        <p:sp>
          <p:nvSpPr>
            <p:cNvPr id="109" name="TextBox 88"/>
            <p:cNvSpPr txBox="1"/>
            <p:nvPr/>
          </p:nvSpPr>
          <p:spPr>
            <a:xfrm>
              <a:off x="2255710" y="4847082"/>
              <a:ext cx="3735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sz="800" dirty="0" smtClean="0"/>
                <a:t>9</a:t>
              </a:r>
              <a:endParaRPr lang="it-IT" sz="800" dirty="0"/>
            </a:p>
          </p:txBody>
        </p:sp>
        <p:sp>
          <p:nvSpPr>
            <p:cNvPr id="110" name="TextBox 90"/>
            <p:cNvSpPr txBox="1"/>
            <p:nvPr/>
          </p:nvSpPr>
          <p:spPr>
            <a:xfrm>
              <a:off x="2274760" y="5488406"/>
              <a:ext cx="3735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sz="800" dirty="0" smtClean="0"/>
                <a:t>10</a:t>
              </a:r>
              <a:endParaRPr lang="it-IT" sz="800" dirty="0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386719" y="1569025"/>
            <a:ext cx="596902" cy="4062502"/>
            <a:chOff x="671511" y="1641348"/>
            <a:chExt cx="596902" cy="4062502"/>
          </a:xfrm>
        </p:grpSpPr>
        <p:sp>
          <p:nvSpPr>
            <p:cNvPr id="124" name="Rectangle 123"/>
            <p:cNvSpPr/>
            <p:nvPr/>
          </p:nvSpPr>
          <p:spPr>
            <a:xfrm>
              <a:off x="671511" y="1641348"/>
              <a:ext cx="577850" cy="39319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00" dirty="0" smtClean="0">
                  <a:solidFill>
                    <a:schemeClr val="tx2">
                      <a:lumMod val="75000"/>
                    </a:schemeClr>
                  </a:solidFill>
                  <a:latin typeface="Helvetica" pitchFamily="34" charset="0"/>
                </a:rPr>
                <a:t>FE</a:t>
              </a:r>
              <a:endParaRPr lang="it-IT" sz="18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685800" y="2309420"/>
              <a:ext cx="577850" cy="39319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 smtClean="0">
                  <a:solidFill>
                    <a:schemeClr val="tx2">
                      <a:lumMod val="75000"/>
                    </a:schemeClr>
                  </a:solidFill>
                  <a:latin typeface="Helvetica" pitchFamily="34" charset="0"/>
                </a:rPr>
                <a:t>FE</a:t>
              </a:r>
              <a:endParaRPr lang="it-IT" sz="16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85800" y="2967012"/>
              <a:ext cx="577850" cy="39319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00" dirty="0" smtClean="0">
                  <a:solidFill>
                    <a:schemeClr val="tx2">
                      <a:lumMod val="75000"/>
                    </a:schemeClr>
                  </a:solidFill>
                  <a:latin typeface="Helvetica" pitchFamily="34" charset="0"/>
                </a:rPr>
                <a:t>FE</a:t>
              </a:r>
              <a:endParaRPr lang="it-IT" sz="18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85800" y="4659630"/>
              <a:ext cx="577850" cy="39319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00" dirty="0" smtClean="0">
                  <a:solidFill>
                    <a:schemeClr val="tx2">
                      <a:lumMod val="75000"/>
                    </a:schemeClr>
                  </a:solidFill>
                  <a:latin typeface="Helvetica" pitchFamily="34" charset="0"/>
                </a:rPr>
                <a:t>FE</a:t>
              </a:r>
              <a:endParaRPr lang="it-IT" sz="18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690563" y="5310658"/>
              <a:ext cx="577850" cy="39319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00" dirty="0" smtClean="0">
                  <a:solidFill>
                    <a:schemeClr val="tx2">
                      <a:lumMod val="75000"/>
                    </a:schemeClr>
                  </a:solidFill>
                  <a:latin typeface="Helvetica" pitchFamily="34" charset="0"/>
                </a:rPr>
                <a:t>FE</a:t>
              </a:r>
              <a:endParaRPr lang="it-IT" sz="18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endParaRPr>
            </a:p>
          </p:txBody>
        </p:sp>
      </p:grpSp>
      <p:sp>
        <p:nvSpPr>
          <p:cNvPr id="129" name="Rectangle 128"/>
          <p:cNvSpPr/>
          <p:nvPr/>
        </p:nvSpPr>
        <p:spPr>
          <a:xfrm>
            <a:off x="1584488" y="1171261"/>
            <a:ext cx="701458" cy="481431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latin typeface="Helvetica" pitchFamily="34" charset="0"/>
              </a:rPr>
              <a:t>HV </a:t>
            </a:r>
            <a:r>
              <a:rPr lang="en-US" sz="1800" dirty="0" err="1" smtClean="0">
                <a:latin typeface="Helvetica" pitchFamily="34" charset="0"/>
              </a:rPr>
              <a:t>Reg</a:t>
            </a:r>
            <a:endParaRPr lang="it-IT" sz="1800" dirty="0">
              <a:latin typeface="Helvetica" pitchFamily="34" charset="0"/>
            </a:endParaRPr>
          </a:p>
        </p:txBody>
      </p:sp>
      <p:sp>
        <p:nvSpPr>
          <p:cNvPr id="130" name="Right Arrow 129"/>
          <p:cNvSpPr/>
          <p:nvPr/>
        </p:nvSpPr>
        <p:spPr>
          <a:xfrm>
            <a:off x="2343096" y="3448124"/>
            <a:ext cx="398834" cy="347465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cxnSp>
        <p:nvCxnSpPr>
          <p:cNvPr id="131" name="Straight Connector 130"/>
          <p:cNvCxnSpPr/>
          <p:nvPr/>
        </p:nvCxnSpPr>
        <p:spPr>
          <a:xfrm>
            <a:off x="721106" y="3448124"/>
            <a:ext cx="0" cy="97850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Right Arrow 131"/>
          <p:cNvSpPr/>
          <p:nvPr/>
        </p:nvSpPr>
        <p:spPr>
          <a:xfrm>
            <a:off x="1089957" y="3466642"/>
            <a:ext cx="398834" cy="34746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133" name="TextBox 106"/>
          <p:cNvSpPr txBox="1"/>
          <p:nvPr/>
        </p:nvSpPr>
        <p:spPr>
          <a:xfrm>
            <a:off x="333554" y="1776254"/>
            <a:ext cx="3735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800" dirty="0" smtClean="0"/>
              <a:t>1</a:t>
            </a:r>
            <a:endParaRPr lang="it-IT" sz="800" dirty="0"/>
          </a:p>
        </p:txBody>
      </p:sp>
      <p:sp>
        <p:nvSpPr>
          <p:cNvPr id="134" name="TextBox 107"/>
          <p:cNvSpPr txBox="1"/>
          <p:nvPr/>
        </p:nvSpPr>
        <p:spPr>
          <a:xfrm>
            <a:off x="347862" y="2458866"/>
            <a:ext cx="3735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800" dirty="0" smtClean="0"/>
              <a:t>2</a:t>
            </a:r>
            <a:endParaRPr lang="it-IT" sz="800" dirty="0"/>
          </a:p>
        </p:txBody>
      </p:sp>
      <p:sp>
        <p:nvSpPr>
          <p:cNvPr id="135" name="TextBox 108"/>
          <p:cNvSpPr txBox="1"/>
          <p:nvPr/>
        </p:nvSpPr>
        <p:spPr>
          <a:xfrm>
            <a:off x="348382" y="3129140"/>
            <a:ext cx="3735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800" dirty="0" smtClean="0"/>
              <a:t>3</a:t>
            </a:r>
            <a:endParaRPr lang="it-IT" sz="800" dirty="0"/>
          </a:p>
        </p:txBody>
      </p:sp>
      <p:sp>
        <p:nvSpPr>
          <p:cNvPr id="136" name="TextBox 109"/>
          <p:cNvSpPr txBox="1"/>
          <p:nvPr/>
        </p:nvSpPr>
        <p:spPr>
          <a:xfrm>
            <a:off x="354820" y="4805169"/>
            <a:ext cx="3735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800" dirty="0" smtClean="0"/>
              <a:t>9</a:t>
            </a:r>
            <a:endParaRPr lang="it-IT" sz="800" dirty="0"/>
          </a:p>
        </p:txBody>
      </p:sp>
      <p:sp>
        <p:nvSpPr>
          <p:cNvPr id="137" name="TextBox 110"/>
          <p:cNvSpPr txBox="1"/>
          <p:nvPr/>
        </p:nvSpPr>
        <p:spPr>
          <a:xfrm>
            <a:off x="352606" y="5463502"/>
            <a:ext cx="3735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800" dirty="0" smtClean="0"/>
              <a:t>10</a:t>
            </a:r>
            <a:endParaRPr lang="it-IT" sz="800" dirty="0"/>
          </a:p>
        </p:txBody>
      </p:sp>
      <p:sp>
        <p:nvSpPr>
          <p:cNvPr id="138" name="Rectangle 137"/>
          <p:cNvSpPr/>
          <p:nvPr/>
        </p:nvSpPr>
        <p:spPr>
          <a:xfrm>
            <a:off x="6106880" y="5064564"/>
            <a:ext cx="1083289" cy="760526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DC/DC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3.3V/1.8V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 smtClea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itchFamily="34" charset="0"/>
              </a:rPr>
              <a:t>LTM8033</a:t>
            </a:r>
            <a:endParaRPr kumimoji="0" lang="it-IT" sz="14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184654" y="4030341"/>
            <a:ext cx="755999" cy="39599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bg1"/>
                </a:solidFill>
                <a:latin typeface="Helvetica"/>
                <a:cs typeface="Helvetica"/>
              </a:rPr>
              <a:t>Differential </a:t>
            </a:r>
          </a:p>
          <a:p>
            <a:pPr algn="ctr"/>
            <a:r>
              <a:rPr lang="en-US" sz="900" dirty="0" smtClean="0">
                <a:solidFill>
                  <a:schemeClr val="bg1"/>
                </a:solidFill>
                <a:latin typeface="Helvetica"/>
                <a:cs typeface="Helvetica"/>
              </a:rPr>
              <a:t>Signals</a:t>
            </a:r>
            <a:endParaRPr lang="en-US" sz="9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421059" y="5083239"/>
            <a:ext cx="1083289" cy="760526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DC/DC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 V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 smtClea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itchFamily="34" charset="0"/>
              </a:rPr>
              <a:t>LTM8033</a:t>
            </a:r>
            <a:endParaRPr kumimoji="0" lang="it-IT" sz="14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156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4E8028-761E-CE47-8AC5-C22691B1DA0D}" type="datetime4">
              <a:rPr lang="en-US" smtClean="0"/>
              <a:t>May 10, 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40164"/>
            <a:ext cx="8686800" cy="641739"/>
          </a:xfrm>
        </p:spPr>
        <p:txBody>
          <a:bodyPr/>
          <a:lstStyle/>
          <a:p>
            <a:r>
              <a:rPr lang="pl-PL" sz="2800" dirty="0" smtClean="0"/>
              <a:t>Calorimeter </a:t>
            </a:r>
            <a:r>
              <a:rPr lang="pl-PL" sz="2800" dirty="0" err="1" smtClean="0"/>
              <a:t>Crates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124758" y="903479"/>
            <a:ext cx="4708477" cy="3039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US" sz="2000" dirty="0">
                <a:latin typeface="Helvetica"/>
                <a:cs typeface="Helvetica"/>
              </a:rPr>
              <a:t>There are therefore </a:t>
            </a:r>
            <a:r>
              <a:rPr lang="en-US" sz="2000" dirty="0" smtClean="0">
                <a:latin typeface="Helvetica"/>
                <a:cs typeface="Helvetica"/>
              </a:rPr>
              <a:t>11 </a:t>
            </a:r>
            <a:r>
              <a:rPr lang="en-US" sz="2000" dirty="0">
                <a:latin typeface="Helvetica"/>
                <a:cs typeface="Helvetica"/>
              </a:rPr>
              <a:t>crates per disk, hosting </a:t>
            </a:r>
            <a:r>
              <a:rPr lang="en-US" sz="2000" dirty="0" smtClean="0">
                <a:latin typeface="Helvetica"/>
                <a:cs typeface="Helvetica"/>
              </a:rPr>
              <a:t>6/7 </a:t>
            </a:r>
            <a:r>
              <a:rPr lang="en-US" sz="2000" dirty="0">
                <a:latin typeface="Helvetica"/>
                <a:cs typeface="Helvetica"/>
              </a:rPr>
              <a:t>sets of AMP-HV and WFD </a:t>
            </a:r>
            <a:r>
              <a:rPr lang="en-US" sz="2000" dirty="0" smtClean="0">
                <a:latin typeface="Helvetica"/>
                <a:cs typeface="Helvetica"/>
              </a:rPr>
              <a:t>boards;</a:t>
            </a:r>
            <a:endParaRPr lang="en-US" sz="2000" dirty="0">
              <a:latin typeface="Helvetica"/>
              <a:cs typeface="Helvetica"/>
            </a:endParaRPr>
          </a:p>
          <a:p>
            <a:pPr marL="342900" indent="-342900" algn="just">
              <a:buFont typeface="Arial"/>
              <a:buChar char="•"/>
            </a:pPr>
            <a:endParaRPr lang="en-US" sz="1050" dirty="0" smtClean="0">
              <a:latin typeface="Helvetica"/>
              <a:cs typeface="Helvetica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dirty="0" smtClean="0">
                <a:latin typeface="Helvetica"/>
                <a:cs typeface="Helvetica"/>
              </a:rPr>
              <a:t>The crates </a:t>
            </a:r>
            <a:r>
              <a:rPr lang="en-US" sz="2000" dirty="0">
                <a:latin typeface="Helvetica"/>
                <a:cs typeface="Helvetica"/>
              </a:rPr>
              <a:t>are placed in the outermost region of each </a:t>
            </a:r>
            <a:r>
              <a:rPr lang="en-US" sz="2000" dirty="0" smtClean="0">
                <a:latin typeface="Helvetica"/>
                <a:cs typeface="Helvetica"/>
              </a:rPr>
              <a:t>disk</a:t>
            </a:r>
            <a:r>
              <a:rPr lang="en-US" sz="2000" dirty="0">
                <a:latin typeface="Helvetica"/>
                <a:cs typeface="Helvetica"/>
              </a:rPr>
              <a:t>;</a:t>
            </a:r>
            <a:endParaRPr lang="en-US" sz="2000" dirty="0" smtClean="0">
              <a:latin typeface="Helvetica"/>
              <a:cs typeface="Helvetica"/>
            </a:endParaRPr>
          </a:p>
          <a:p>
            <a:pPr marL="342900" indent="-342900" algn="just">
              <a:buFont typeface="Arial"/>
              <a:buChar char="•"/>
            </a:pPr>
            <a:endParaRPr lang="en-US" sz="1050" dirty="0">
              <a:latin typeface="Helvetica"/>
              <a:cs typeface="Helvetica"/>
            </a:endParaRPr>
          </a:p>
          <a:p>
            <a:pPr marL="342900" indent="-342900" algn="just">
              <a:buFont typeface="Arial"/>
              <a:buChar char="•"/>
            </a:pPr>
            <a:endParaRPr lang="en-US" sz="1050" dirty="0">
              <a:latin typeface="Helvetica"/>
              <a:cs typeface="Helvetica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dirty="0" smtClean="0">
                <a:latin typeface="Helvetica"/>
                <a:cs typeface="Helvetica"/>
              </a:rPr>
              <a:t>The </a:t>
            </a:r>
            <a:r>
              <a:rPr lang="en-US" sz="2000" dirty="0">
                <a:latin typeface="Helvetica"/>
                <a:cs typeface="Helvetica"/>
              </a:rPr>
              <a:t>crates are designed to provide heat dissipation for </a:t>
            </a:r>
            <a:r>
              <a:rPr lang="en-US" sz="2000" dirty="0" smtClean="0">
                <a:latin typeface="Helvetica"/>
                <a:cs typeface="Helvetica"/>
              </a:rPr>
              <a:t>the </a:t>
            </a:r>
            <a:r>
              <a:rPr lang="en-US" sz="2000" dirty="0">
                <a:latin typeface="Helvetica"/>
                <a:cs typeface="Helvetica"/>
              </a:rPr>
              <a:t>electronics </a:t>
            </a:r>
            <a:r>
              <a:rPr lang="en-US" sz="2000" dirty="0" smtClean="0">
                <a:latin typeface="Helvetica"/>
                <a:cs typeface="Helvetica"/>
              </a:rPr>
              <a:t>boards. 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I. Sarra / Mu2e Grounding &amp; Shielding Review </a:t>
            </a:r>
            <a:endParaRPr lang="en-US" b="1" dirty="0"/>
          </a:p>
        </p:txBody>
      </p:sp>
      <p:pic>
        <p:nvPicPr>
          <p:cNvPr id="11" name="Content Placeholder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3662" y="4349180"/>
            <a:ext cx="4077648" cy="1871859"/>
          </a:xfrm>
          <a:prstGeom prst="rect">
            <a:avLst/>
          </a:prstGeom>
        </p:spPr>
      </p:pic>
      <p:pic>
        <p:nvPicPr>
          <p:cNvPr id="13" name="Content Placeholder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065"/>
          <a:stretch/>
        </p:blipFill>
        <p:spPr>
          <a:xfrm>
            <a:off x="5014918" y="766568"/>
            <a:ext cx="3900482" cy="405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79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47D5A9-22A6-6448-83C8-4C5287BD11AD}" type="datetime4">
              <a:rPr lang="en-US" smtClean="0"/>
              <a:t>May 10, 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95917"/>
            <a:ext cx="8672513" cy="4987867"/>
          </a:xfrm>
        </p:spPr>
        <p:txBody>
          <a:bodyPr/>
          <a:lstStyle/>
          <a:p>
            <a:r>
              <a:rPr lang="en-US" sz="2000" dirty="0"/>
              <a:t>P</a:t>
            </a:r>
            <a:r>
              <a:rPr lang="en-US" sz="2000" dirty="0" smtClean="0"/>
              <a:t>rovide </a:t>
            </a:r>
            <a:r>
              <a:rPr lang="en-US" sz="2000" dirty="0"/>
              <a:t>both the amplification stage and a local linear regulation for the </a:t>
            </a:r>
            <a:r>
              <a:rPr lang="en-US" sz="2000" dirty="0" smtClean="0"/>
              <a:t>Silicon photosensor </a:t>
            </a:r>
            <a:r>
              <a:rPr lang="en-US" sz="2000" dirty="0"/>
              <a:t>bias voltage </a:t>
            </a: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</p:spPr>
        <p:txBody>
          <a:bodyPr/>
          <a:lstStyle/>
          <a:p>
            <a:r>
              <a:rPr lang="en-US" dirty="0" smtClean="0"/>
              <a:t>Calorimeter FEE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I. Sarra / Mu2e Grounding &amp; Shielding Review 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2461978" y="1829058"/>
            <a:ext cx="495328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1800" dirty="0" smtClean="0">
                <a:latin typeface="Helvetica"/>
                <a:cs typeface="Helvetica"/>
              </a:rPr>
              <a:t>2 Settable Gain values: 15</a:t>
            </a:r>
            <a:r>
              <a:rPr lang="en-US" sz="1800" dirty="0">
                <a:latin typeface="Helvetica"/>
                <a:cs typeface="Helvetica"/>
              </a:rPr>
              <a:t>/</a:t>
            </a:r>
            <a:r>
              <a:rPr lang="en-US" sz="1800" dirty="0" smtClean="0">
                <a:latin typeface="Helvetica"/>
                <a:cs typeface="Helvetica"/>
              </a:rPr>
              <a:t>30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1800" dirty="0" smtClean="0">
                <a:latin typeface="Helvetica"/>
                <a:cs typeface="Helvetica"/>
              </a:rPr>
              <a:t>Dynamic range in output: 2 Volt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1800" dirty="0">
                <a:latin typeface="Helvetica"/>
                <a:cs typeface="Helvetica"/>
              </a:rPr>
              <a:t>R</a:t>
            </a:r>
            <a:r>
              <a:rPr lang="en-US" sz="1800" dirty="0" smtClean="0">
                <a:latin typeface="Helvetica"/>
                <a:cs typeface="Helvetica"/>
              </a:rPr>
              <a:t>ise time: 15 </a:t>
            </a:r>
            <a:r>
              <a:rPr lang="en-US" sz="1800" dirty="0">
                <a:latin typeface="Helvetica"/>
                <a:cs typeface="Helvetica"/>
              </a:rPr>
              <a:t>ns </a:t>
            </a:r>
            <a:endParaRPr lang="en-US" sz="1800" dirty="0" smtClean="0">
              <a:latin typeface="Helvetica"/>
              <a:cs typeface="Helvetica"/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sz="1800" dirty="0">
                <a:latin typeface="Helvetica"/>
                <a:cs typeface="Helvetica"/>
              </a:rPr>
              <a:t>P</a:t>
            </a:r>
            <a:r>
              <a:rPr lang="en-US" sz="1800" dirty="0" smtClean="0">
                <a:latin typeface="Helvetica"/>
                <a:cs typeface="Helvetica"/>
              </a:rPr>
              <a:t>ower supply: up to </a:t>
            </a:r>
            <a:r>
              <a:rPr lang="en-US" sz="1800" dirty="0">
                <a:latin typeface="Helvetica"/>
                <a:cs typeface="Helvetica"/>
              </a:rPr>
              <a:t>200 V and </a:t>
            </a:r>
            <a:r>
              <a:rPr lang="en-US" sz="1800" dirty="0" smtClean="0">
                <a:latin typeface="Helvetica"/>
                <a:cs typeface="Helvetica"/>
              </a:rPr>
              <a:t>3 mA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1800" dirty="0" smtClean="0">
                <a:latin typeface="Helvetica"/>
                <a:cs typeface="Helvetica"/>
              </a:rPr>
              <a:t>Differential output:  between -1 and +1 Volt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1800" dirty="0" smtClean="0">
                <a:latin typeface="Helvetica"/>
                <a:cs typeface="Helvetica"/>
              </a:rPr>
              <a:t>Monitoring of the current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1800" dirty="0" smtClean="0">
                <a:latin typeface="Helvetica"/>
                <a:cs typeface="Helvetica"/>
              </a:rPr>
              <a:t>Input resistance ~ 10 </a:t>
            </a:r>
            <a:r>
              <a:rPr lang="en-US" sz="1800" dirty="0" err="1" smtClean="0">
                <a:latin typeface="Helvetica"/>
                <a:cs typeface="Helvetica"/>
              </a:rPr>
              <a:t>Ω</a:t>
            </a:r>
            <a:endParaRPr lang="en-US" sz="1800" dirty="0" smtClean="0">
              <a:latin typeface="Helvetica"/>
              <a:cs typeface="Helvetica"/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sz="1800" dirty="0" smtClean="0">
                <a:latin typeface="Helvetica"/>
                <a:cs typeface="Helvetica"/>
              </a:rPr>
              <a:t>It will also provide a pulse signal to test the FEE</a:t>
            </a:r>
            <a:endParaRPr lang="en-US" sz="1800" dirty="0">
              <a:latin typeface="Helvetica"/>
              <a:cs typeface="Helvetica"/>
            </a:endParaRPr>
          </a:p>
        </p:txBody>
      </p:sp>
      <p:sp>
        <p:nvSpPr>
          <p:cNvPr id="11" name="Isosceles Triangle 10"/>
          <p:cNvSpPr/>
          <p:nvPr/>
        </p:nvSpPr>
        <p:spPr>
          <a:xfrm flipV="1">
            <a:off x="453548" y="1836109"/>
            <a:ext cx="893675" cy="435055"/>
          </a:xfrm>
          <a:prstGeom prst="triangle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404040"/>
              </a:solidFill>
              <a:latin typeface="Helvetica"/>
              <a:cs typeface="Helvetic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9932" y="3129519"/>
            <a:ext cx="540909" cy="16343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404040"/>
                </a:solidFill>
                <a:latin typeface="Helvetica"/>
                <a:cs typeface="Helvetica"/>
              </a:rPr>
              <a:t>3 </a:t>
            </a:r>
          </a:p>
          <a:p>
            <a:pPr algn="ctr"/>
            <a:endParaRPr lang="en-US" sz="1400" dirty="0">
              <a:solidFill>
                <a:srgbClr val="404040"/>
              </a:solidFill>
              <a:latin typeface="Helvetica"/>
              <a:cs typeface="Helvetica"/>
            </a:endParaRPr>
          </a:p>
          <a:p>
            <a:pPr algn="ctr"/>
            <a:r>
              <a:rPr lang="en-US" sz="1400" dirty="0" smtClean="0">
                <a:solidFill>
                  <a:srgbClr val="404040"/>
                </a:solidFill>
                <a:latin typeface="Helvetica"/>
                <a:cs typeface="Helvetica"/>
              </a:rPr>
              <a:t>S</a:t>
            </a:r>
          </a:p>
          <a:p>
            <a:pPr algn="ctr"/>
            <a:r>
              <a:rPr lang="en-US" sz="1400" dirty="0" smtClean="0">
                <a:solidFill>
                  <a:srgbClr val="404040"/>
                </a:solidFill>
                <a:latin typeface="Helvetica"/>
                <a:cs typeface="Helvetica"/>
              </a:rPr>
              <a:t>I</a:t>
            </a:r>
          </a:p>
          <a:p>
            <a:pPr algn="ctr"/>
            <a:r>
              <a:rPr lang="en-US" sz="1400" dirty="0" smtClean="0">
                <a:solidFill>
                  <a:srgbClr val="404040"/>
                </a:solidFill>
                <a:latin typeface="Helvetica"/>
                <a:cs typeface="Helvetica"/>
              </a:rPr>
              <a:t>P</a:t>
            </a:r>
          </a:p>
          <a:p>
            <a:pPr algn="ctr"/>
            <a:r>
              <a:rPr lang="en-US" sz="1400" dirty="0" smtClean="0">
                <a:solidFill>
                  <a:srgbClr val="404040"/>
                </a:solidFill>
                <a:latin typeface="Helvetica"/>
                <a:cs typeface="Helvetica"/>
              </a:rPr>
              <a:t>M</a:t>
            </a:r>
          </a:p>
          <a:p>
            <a:pPr algn="ctr"/>
            <a:r>
              <a:rPr lang="en-US" sz="1400" dirty="0" smtClean="0">
                <a:solidFill>
                  <a:srgbClr val="404040"/>
                </a:solidFill>
                <a:latin typeface="Helvetica"/>
                <a:cs typeface="Helvetica"/>
              </a:rPr>
              <a:t>s</a:t>
            </a:r>
            <a:endParaRPr lang="en-US" sz="1400" dirty="0">
              <a:solidFill>
                <a:srgbClr val="404040"/>
              </a:solidFill>
              <a:latin typeface="Helvetica"/>
              <a:cs typeface="Helvetic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99623" y="3129519"/>
            <a:ext cx="540909" cy="16343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04040"/>
                </a:solidFill>
                <a:latin typeface="Helvetica"/>
                <a:cs typeface="Helvetica"/>
              </a:rPr>
              <a:t>3 </a:t>
            </a:r>
          </a:p>
          <a:p>
            <a:pPr algn="ctr"/>
            <a:endParaRPr lang="en-US" sz="1400" dirty="0">
              <a:solidFill>
                <a:srgbClr val="404040"/>
              </a:solidFill>
              <a:latin typeface="Helvetica"/>
              <a:cs typeface="Helvetica"/>
            </a:endParaRPr>
          </a:p>
          <a:p>
            <a:pPr algn="ctr"/>
            <a:r>
              <a:rPr lang="en-US" sz="1400" dirty="0">
                <a:solidFill>
                  <a:srgbClr val="404040"/>
                </a:solidFill>
                <a:latin typeface="Helvetica"/>
                <a:cs typeface="Helvetica"/>
              </a:rPr>
              <a:t>S</a:t>
            </a:r>
          </a:p>
          <a:p>
            <a:pPr algn="ctr"/>
            <a:r>
              <a:rPr lang="en-US" sz="1400" dirty="0">
                <a:solidFill>
                  <a:srgbClr val="404040"/>
                </a:solidFill>
                <a:latin typeface="Helvetica"/>
                <a:cs typeface="Helvetica"/>
              </a:rPr>
              <a:t>I</a:t>
            </a:r>
          </a:p>
          <a:p>
            <a:pPr algn="ctr"/>
            <a:r>
              <a:rPr lang="en-US" sz="1400" dirty="0">
                <a:solidFill>
                  <a:srgbClr val="404040"/>
                </a:solidFill>
                <a:latin typeface="Helvetica"/>
                <a:cs typeface="Helvetica"/>
              </a:rPr>
              <a:t>P</a:t>
            </a:r>
          </a:p>
          <a:p>
            <a:pPr algn="ctr"/>
            <a:r>
              <a:rPr lang="en-US" sz="1400" dirty="0">
                <a:solidFill>
                  <a:srgbClr val="404040"/>
                </a:solidFill>
                <a:latin typeface="Helvetica"/>
                <a:cs typeface="Helvetica"/>
              </a:rPr>
              <a:t>M</a:t>
            </a:r>
          </a:p>
          <a:p>
            <a:pPr algn="ctr"/>
            <a:r>
              <a:rPr lang="en-US" sz="1400" dirty="0">
                <a:solidFill>
                  <a:srgbClr val="404040"/>
                </a:solidFill>
                <a:latin typeface="Helvetica"/>
                <a:cs typeface="Helvetica"/>
              </a:rPr>
              <a:t>s</a:t>
            </a:r>
          </a:p>
        </p:txBody>
      </p:sp>
      <p:cxnSp>
        <p:nvCxnSpPr>
          <p:cNvPr id="15" name="Straight Connector 14"/>
          <p:cNvCxnSpPr>
            <a:endCxn id="12" idx="0"/>
          </p:cNvCxnSpPr>
          <p:nvPr/>
        </p:nvCxnSpPr>
        <p:spPr>
          <a:xfrm>
            <a:off x="883015" y="2271164"/>
            <a:ext cx="17372" cy="8583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776690" y="2271164"/>
            <a:ext cx="34811" cy="8583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94257" y="1873400"/>
            <a:ext cx="511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404040"/>
                </a:solidFill>
                <a:latin typeface="Helvetica"/>
                <a:cs typeface="Helvetica"/>
              </a:rPr>
              <a:t>HV</a:t>
            </a:r>
            <a:endParaRPr lang="en-US" sz="1400" dirty="0">
              <a:solidFill>
                <a:srgbClr val="404040"/>
              </a:solidFill>
              <a:latin typeface="Helvetica"/>
              <a:cs typeface="Helvetica"/>
            </a:endParaRPr>
          </a:p>
        </p:txBody>
      </p:sp>
      <p:cxnSp>
        <p:nvCxnSpPr>
          <p:cNvPr id="19" name="Elbow Connector 18"/>
          <p:cNvCxnSpPr>
            <a:stCxn id="12" idx="2"/>
          </p:cNvCxnSpPr>
          <p:nvPr/>
        </p:nvCxnSpPr>
        <p:spPr>
          <a:xfrm rot="16200000" flipH="1">
            <a:off x="1273683" y="4390619"/>
            <a:ext cx="787802" cy="1534395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3" idx="2"/>
          </p:cNvCxnSpPr>
          <p:nvPr/>
        </p:nvCxnSpPr>
        <p:spPr>
          <a:xfrm>
            <a:off x="1770078" y="4763916"/>
            <a:ext cx="6612" cy="7878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199604" y="5322432"/>
            <a:ext cx="834881" cy="458571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404040"/>
                </a:solidFill>
                <a:latin typeface="Helvetica"/>
                <a:cs typeface="Helvetica"/>
              </a:rPr>
              <a:t>j2</a:t>
            </a:r>
            <a:endParaRPr lang="en-US" sz="1400" dirty="0">
              <a:solidFill>
                <a:srgbClr val="404040"/>
              </a:solidFill>
              <a:latin typeface="Helvetica"/>
              <a:cs typeface="Helvetica"/>
            </a:endParaRPr>
          </a:p>
        </p:txBody>
      </p:sp>
      <p:cxnSp>
        <p:nvCxnSpPr>
          <p:cNvPr id="22" name="Straight Connector 21"/>
          <p:cNvCxnSpPr>
            <a:stCxn id="21" idx="6"/>
            <a:endCxn id="23" idx="3"/>
          </p:cNvCxnSpPr>
          <p:nvPr/>
        </p:nvCxnSpPr>
        <p:spPr>
          <a:xfrm>
            <a:off x="3034485" y="5551718"/>
            <a:ext cx="528456" cy="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Isosceles Triangle 22"/>
          <p:cNvSpPr/>
          <p:nvPr/>
        </p:nvSpPr>
        <p:spPr>
          <a:xfrm rot="5400000">
            <a:off x="3457079" y="4963807"/>
            <a:ext cx="1387548" cy="1175825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404040"/>
              </a:solidFill>
              <a:latin typeface="Helvetica"/>
              <a:cs typeface="Helvetic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09599" y="5397831"/>
            <a:ext cx="899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404040"/>
                </a:solidFill>
                <a:latin typeface="Helvetica"/>
                <a:cs typeface="Helvetica"/>
              </a:rPr>
              <a:t>AMP</a:t>
            </a:r>
            <a:endParaRPr lang="en-US" sz="1400" dirty="0">
              <a:solidFill>
                <a:srgbClr val="404040"/>
              </a:solidFill>
              <a:latin typeface="Helvetica"/>
              <a:cs typeface="Helvetica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H="1" flipV="1">
            <a:off x="3186657" y="4528751"/>
            <a:ext cx="11759" cy="10229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198416" y="4528751"/>
            <a:ext cx="7290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3709599" y="4400171"/>
            <a:ext cx="577850" cy="30128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404040"/>
                </a:solidFill>
                <a:latin typeface="Helvetica"/>
                <a:cs typeface="Helvetica"/>
              </a:rPr>
              <a:t>j3</a:t>
            </a:r>
            <a:endParaRPr lang="en-US" sz="1400" dirty="0">
              <a:solidFill>
                <a:srgbClr val="404040"/>
              </a:solidFill>
              <a:latin typeface="Helvetica"/>
              <a:cs typeface="Helvetica"/>
            </a:endParaRPr>
          </a:p>
        </p:txBody>
      </p:sp>
      <p:cxnSp>
        <p:nvCxnSpPr>
          <p:cNvPr id="30" name="Elbow Connector 29"/>
          <p:cNvCxnSpPr>
            <a:stCxn id="29" idx="6"/>
            <a:endCxn id="23" idx="0"/>
          </p:cNvCxnSpPr>
          <p:nvPr/>
        </p:nvCxnSpPr>
        <p:spPr>
          <a:xfrm>
            <a:off x="4287449" y="4550815"/>
            <a:ext cx="451317" cy="1000905"/>
          </a:xfrm>
          <a:prstGeom prst="bentConnector3">
            <a:avLst>
              <a:gd name="adj1" fmla="val 10115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762346" y="5551718"/>
            <a:ext cx="576185" cy="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5226029" y="5404321"/>
            <a:ext cx="577850" cy="30128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404040"/>
                </a:solidFill>
                <a:latin typeface="Helvetica"/>
                <a:cs typeface="Helvetica"/>
              </a:rPr>
              <a:t>j4</a:t>
            </a:r>
            <a:endParaRPr lang="en-US" sz="1400" dirty="0">
              <a:solidFill>
                <a:srgbClr val="404040"/>
              </a:solidFill>
              <a:latin typeface="Helvetica"/>
              <a:cs typeface="Helvetic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80138" y="4701458"/>
            <a:ext cx="27788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Helvetica"/>
                <a:cs typeface="Helvetica"/>
              </a:rPr>
              <a:t>j1</a:t>
            </a:r>
            <a:r>
              <a:rPr lang="en-US" sz="1400" dirty="0" smtClean="0">
                <a:latin typeface="Helvetica"/>
                <a:cs typeface="Helvetica"/>
              </a:rPr>
              <a:t>: Monitoring of the temperature </a:t>
            </a:r>
          </a:p>
          <a:p>
            <a:r>
              <a:rPr lang="en-US" sz="1400" b="1" dirty="0" smtClean="0">
                <a:latin typeface="Helvetica"/>
                <a:cs typeface="Helvetica"/>
              </a:rPr>
              <a:t>j2</a:t>
            </a:r>
            <a:r>
              <a:rPr lang="en-US" sz="1400" dirty="0" smtClean="0">
                <a:latin typeface="Helvetica"/>
                <a:cs typeface="Helvetica"/>
              </a:rPr>
              <a:t>: Monitoring of the current</a:t>
            </a:r>
          </a:p>
          <a:p>
            <a:r>
              <a:rPr lang="en-US" sz="1400" b="1" dirty="0" smtClean="0">
                <a:latin typeface="Helvetica"/>
                <a:cs typeface="Helvetica"/>
              </a:rPr>
              <a:t>j3</a:t>
            </a:r>
            <a:r>
              <a:rPr lang="en-US" sz="1400" dirty="0" smtClean="0">
                <a:latin typeface="Helvetica"/>
                <a:cs typeface="Helvetica"/>
              </a:rPr>
              <a:t>: Settable Gains</a:t>
            </a:r>
          </a:p>
          <a:p>
            <a:r>
              <a:rPr lang="en-US" sz="1400" b="1" dirty="0" smtClean="0">
                <a:latin typeface="Helvetica"/>
                <a:cs typeface="Helvetica"/>
              </a:rPr>
              <a:t>j4</a:t>
            </a:r>
            <a:r>
              <a:rPr lang="en-US" sz="1400" dirty="0" smtClean="0">
                <a:latin typeface="Helvetica"/>
                <a:cs typeface="Helvetica"/>
              </a:rPr>
              <a:t>: Differential output</a:t>
            </a:r>
          </a:p>
          <a:p>
            <a:r>
              <a:rPr lang="en-US" sz="1400" b="1" dirty="0" smtClean="0">
                <a:latin typeface="Helvetica"/>
                <a:cs typeface="Helvetica"/>
              </a:rPr>
              <a:t>j5</a:t>
            </a:r>
            <a:r>
              <a:rPr lang="en-US" sz="1400" dirty="0" smtClean="0">
                <a:latin typeface="Helvetica"/>
                <a:cs typeface="Helvetica"/>
              </a:rPr>
              <a:t>: Pulse Signal</a:t>
            </a:r>
            <a:endParaRPr lang="en-US" sz="1400" dirty="0">
              <a:latin typeface="Helvetica"/>
              <a:cs typeface="Helvetica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65219" y="5364200"/>
            <a:ext cx="535167" cy="3766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404040"/>
                </a:solidFill>
                <a:latin typeface="Helvetica"/>
                <a:cs typeface="Helvetica"/>
              </a:rPr>
              <a:t>j1</a:t>
            </a:r>
            <a:endParaRPr lang="en-US" sz="1400" dirty="0">
              <a:solidFill>
                <a:srgbClr val="404040"/>
              </a:solidFill>
              <a:latin typeface="Helvetica"/>
              <a:cs typeface="Helvetica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394060" y="5784162"/>
            <a:ext cx="834881" cy="4585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404040"/>
                </a:solidFill>
                <a:latin typeface="Helvetica"/>
                <a:cs typeface="Helvetica"/>
              </a:rPr>
              <a:t>j5</a:t>
            </a:r>
            <a:endParaRPr lang="en-US" sz="1400" dirty="0">
              <a:solidFill>
                <a:srgbClr val="404040"/>
              </a:solidFill>
              <a:latin typeface="Helvetica"/>
              <a:cs typeface="Helvetica"/>
            </a:endParaRPr>
          </a:p>
        </p:txBody>
      </p:sp>
      <p:cxnSp>
        <p:nvCxnSpPr>
          <p:cNvPr id="3" name="Straight Connector 2"/>
          <p:cNvCxnSpPr>
            <a:stCxn id="35" idx="0"/>
          </p:cNvCxnSpPr>
          <p:nvPr/>
        </p:nvCxnSpPr>
        <p:spPr>
          <a:xfrm flipV="1">
            <a:off x="1811501" y="5551720"/>
            <a:ext cx="229031" cy="2324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Isosceles Triangle 36"/>
          <p:cNvSpPr/>
          <p:nvPr/>
        </p:nvSpPr>
        <p:spPr>
          <a:xfrm flipV="1">
            <a:off x="1348686" y="1836052"/>
            <a:ext cx="893675" cy="435055"/>
          </a:xfrm>
          <a:prstGeom prst="triangle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404040"/>
              </a:solidFill>
              <a:latin typeface="Helvetica"/>
              <a:cs typeface="Helvetic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89395" y="1873343"/>
            <a:ext cx="511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404040"/>
                </a:solidFill>
                <a:latin typeface="Helvetica"/>
                <a:cs typeface="Helvetica"/>
              </a:rPr>
              <a:t>HV</a:t>
            </a:r>
            <a:endParaRPr lang="en-US" sz="1400" dirty="0">
              <a:solidFill>
                <a:srgbClr val="40404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96591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4313" y="85807"/>
            <a:ext cx="8686800" cy="641739"/>
          </a:xfrm>
        </p:spPr>
        <p:txBody>
          <a:bodyPr/>
          <a:lstStyle/>
          <a:p>
            <a:r>
              <a:rPr lang="en-US" altLang="it-IT" dirty="0" err="1" smtClean="0"/>
              <a:t>Transimpedance</a:t>
            </a:r>
            <a:r>
              <a:rPr lang="en-US" altLang="it-IT" dirty="0" smtClean="0"/>
              <a:t> Preamplifier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13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pPr>
              <a:defRPr/>
            </a:pPr>
            <a:fld id="{BFC1ED7D-D0D5-7B49-BAF3-8B46BF9BB40E}" type="datetime4">
              <a:rPr lang="en-US" smtClean="0"/>
              <a:t>May 10, 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I. Sarra / Mu2e Grounding &amp; Shielding Review </a:t>
            </a:r>
            <a:endParaRPr lang="en-US" b="1" dirty="0"/>
          </a:p>
        </p:txBody>
      </p:sp>
      <p:sp>
        <p:nvSpPr>
          <p:cNvPr id="9" name="Segnaposto contenuto 2"/>
          <p:cNvSpPr>
            <a:spLocks noGrp="1"/>
          </p:cNvSpPr>
          <p:nvPr>
            <p:ph idx="1"/>
          </p:nvPr>
        </p:nvSpPr>
        <p:spPr>
          <a:xfrm>
            <a:off x="323850" y="727546"/>
            <a:ext cx="8515350" cy="6264275"/>
          </a:xfrm>
        </p:spPr>
        <p:txBody>
          <a:bodyPr/>
          <a:lstStyle/>
          <a:p>
            <a:pPr marL="0" indent="0">
              <a:buFontTx/>
              <a:buNone/>
            </a:pPr>
            <a:endParaRPr lang="en-US" sz="2000" dirty="0">
              <a:cs typeface="Helvetica"/>
            </a:endParaRPr>
          </a:p>
          <a:p>
            <a:pPr marL="0" indent="0"/>
            <a:r>
              <a:rPr lang="en-US" sz="2000" dirty="0" smtClean="0">
                <a:cs typeface="Helvetica"/>
              </a:rPr>
              <a:t> </a:t>
            </a:r>
            <a:r>
              <a:rPr lang="en-US" sz="2000" dirty="0" err="1" smtClean="0">
                <a:cs typeface="Helvetica"/>
              </a:rPr>
              <a:t>Transimpedance</a:t>
            </a:r>
            <a:r>
              <a:rPr lang="en-US" sz="2000" dirty="0">
                <a:cs typeface="Helvetica"/>
              </a:rPr>
              <a:t>				750</a:t>
            </a:r>
            <a:r>
              <a:rPr lang="el-GR" sz="2000" dirty="0">
                <a:cs typeface="Helvetica"/>
              </a:rPr>
              <a:t>Ω</a:t>
            </a:r>
            <a:r>
              <a:rPr lang="it-IT" sz="2000" dirty="0">
                <a:cs typeface="Helvetica"/>
              </a:rPr>
              <a:t> to 1.5K</a:t>
            </a:r>
            <a:r>
              <a:rPr lang="el-GR" sz="2000" dirty="0">
                <a:cs typeface="Helvetica"/>
              </a:rPr>
              <a:t>Ω</a:t>
            </a:r>
            <a:endParaRPr lang="en-US" sz="2000" dirty="0">
              <a:cs typeface="Helvetica"/>
            </a:endParaRPr>
          </a:p>
          <a:p>
            <a:pPr marL="0" indent="0"/>
            <a:r>
              <a:rPr lang="en-US" sz="2000" dirty="0" smtClean="0">
                <a:cs typeface="Helvetica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cs typeface="Helvetica"/>
              </a:rPr>
              <a:t>Dynamic </a:t>
            </a:r>
            <a:r>
              <a:rPr lang="en-US" sz="2000" dirty="0">
                <a:solidFill>
                  <a:srgbClr val="FF0000"/>
                </a:solidFill>
                <a:cs typeface="Helvetica"/>
              </a:rPr>
              <a:t>differential			</a:t>
            </a:r>
            <a:r>
              <a:rPr lang="en-US" sz="2000" dirty="0" smtClean="0">
                <a:solidFill>
                  <a:srgbClr val="FF0000"/>
                </a:solidFill>
                <a:cs typeface="Helvetica"/>
              </a:rPr>
              <a:t>      2V</a:t>
            </a:r>
            <a:endParaRPr lang="en-US" sz="2000" dirty="0">
              <a:solidFill>
                <a:srgbClr val="FF0000"/>
              </a:solidFill>
              <a:cs typeface="Helvetica"/>
            </a:endParaRPr>
          </a:p>
          <a:p>
            <a:pPr marL="0" indent="0"/>
            <a:r>
              <a:rPr lang="en-US" sz="2000" dirty="0" smtClean="0">
                <a:cs typeface="Helvetica"/>
              </a:rPr>
              <a:t> Bandwidth</a:t>
            </a:r>
            <a:r>
              <a:rPr lang="en-US" sz="2000" dirty="0">
                <a:cs typeface="Helvetica"/>
              </a:rPr>
              <a:t>					         </a:t>
            </a:r>
            <a:r>
              <a:rPr lang="en-US" sz="2000" dirty="0" smtClean="0">
                <a:cs typeface="Helvetica"/>
              </a:rPr>
              <a:t>   200Mhz</a:t>
            </a:r>
            <a:endParaRPr lang="en-US" sz="2000" dirty="0">
              <a:cs typeface="Helvetica"/>
            </a:endParaRPr>
          </a:p>
          <a:p>
            <a:pPr marL="0" indent="0"/>
            <a:r>
              <a:rPr lang="en-US" sz="2000" dirty="0" smtClean="0">
                <a:cs typeface="Helvetica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cs typeface="Helvetica"/>
              </a:rPr>
              <a:t>Rise </a:t>
            </a:r>
            <a:r>
              <a:rPr lang="en-US" sz="2000" dirty="0">
                <a:solidFill>
                  <a:srgbClr val="FF0000"/>
                </a:solidFill>
                <a:cs typeface="Helvetica"/>
              </a:rPr>
              <a:t>time						</a:t>
            </a:r>
            <a:r>
              <a:rPr lang="en-US" sz="2000" dirty="0" smtClean="0">
                <a:solidFill>
                  <a:srgbClr val="FF0000"/>
                </a:solidFill>
                <a:cs typeface="Helvetica"/>
              </a:rPr>
              <a:t>     15ns</a:t>
            </a:r>
            <a:endParaRPr lang="en-US" sz="2000" dirty="0">
              <a:solidFill>
                <a:srgbClr val="FF0000"/>
              </a:solidFill>
              <a:cs typeface="Helvetica"/>
            </a:endParaRPr>
          </a:p>
          <a:p>
            <a:pPr marL="0" indent="0"/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cs typeface="Helvetica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cs typeface="Helvetica"/>
              </a:rPr>
              <a:t>Polarity</a:t>
            </a:r>
            <a:r>
              <a:rPr lang="en-US" sz="2000" dirty="0">
                <a:solidFill>
                  <a:srgbClr val="FF0000"/>
                </a:solidFill>
                <a:cs typeface="Helvetica"/>
              </a:rPr>
              <a:t>						</a:t>
            </a:r>
            <a:r>
              <a:rPr lang="en-US" sz="2000" dirty="0" smtClean="0">
                <a:solidFill>
                  <a:srgbClr val="FF0000"/>
                </a:solidFill>
                <a:cs typeface="Helvetica"/>
              </a:rPr>
              <a:t>     Differential </a:t>
            </a:r>
            <a:endParaRPr lang="en-US" sz="2000" dirty="0">
              <a:solidFill>
                <a:srgbClr val="FF0000"/>
              </a:solidFill>
              <a:cs typeface="Helvetica"/>
            </a:endParaRPr>
          </a:p>
          <a:p>
            <a:pPr marL="0" indent="0"/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cs typeface="Helvetica"/>
              </a:rPr>
              <a:t> Output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cs typeface="Helvetica"/>
              </a:rPr>
              <a:t>impedance				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cs typeface="Helvetica"/>
              </a:rPr>
              <a:t>     100</a:t>
            </a:r>
            <a:r>
              <a:rPr lang="el-GR" sz="2000" dirty="0" smtClean="0">
                <a:solidFill>
                  <a:schemeClr val="tx1">
                    <a:lumMod val="50000"/>
                  </a:schemeClr>
                </a:solidFill>
                <a:cs typeface="Helvetica"/>
              </a:rPr>
              <a:t> </a:t>
            </a:r>
            <a:r>
              <a:rPr lang="el-GR" sz="2000" dirty="0">
                <a:solidFill>
                  <a:schemeClr val="tx1">
                    <a:lumMod val="50000"/>
                  </a:schemeClr>
                </a:solidFill>
                <a:cs typeface="Helvetica"/>
              </a:rPr>
              <a:t>Ω</a:t>
            </a:r>
            <a:endParaRPr lang="en-US" sz="2000" dirty="0">
              <a:solidFill>
                <a:schemeClr val="tx1">
                  <a:lumMod val="50000"/>
                </a:schemeClr>
              </a:solidFill>
              <a:cs typeface="Helvetica"/>
            </a:endParaRPr>
          </a:p>
          <a:p>
            <a:pPr marL="0" indent="0"/>
            <a:r>
              <a:rPr lang="en-US" sz="2000" dirty="0" smtClean="0">
                <a:cs typeface="Helvetica"/>
              </a:rPr>
              <a:t> Coupling  </a:t>
            </a:r>
            <a:r>
              <a:rPr lang="en-US" sz="2000" dirty="0">
                <a:cs typeface="Helvetica"/>
              </a:rPr>
              <a:t>output end </a:t>
            </a:r>
            <a:r>
              <a:rPr lang="en-US" sz="2000" dirty="0" smtClean="0">
                <a:cs typeface="Helvetica"/>
              </a:rPr>
              <a:t>source          AC</a:t>
            </a:r>
            <a:endParaRPr lang="en-US" sz="2000" dirty="0">
              <a:cs typeface="Helvetica"/>
            </a:endParaRPr>
          </a:p>
          <a:p>
            <a:pPr marL="0" indent="0"/>
            <a:r>
              <a:rPr lang="en-US" sz="2000" dirty="0" smtClean="0">
                <a:cs typeface="Helvetica"/>
              </a:rPr>
              <a:t> Filter </a:t>
            </a:r>
            <a:r>
              <a:rPr lang="en-US" sz="2000" dirty="0">
                <a:cs typeface="Helvetica"/>
              </a:rPr>
              <a:t>Shaper  					</a:t>
            </a:r>
            <a:r>
              <a:rPr lang="en-US" sz="2000" dirty="0" smtClean="0">
                <a:cs typeface="Helvetica"/>
              </a:rPr>
              <a:t>      3</a:t>
            </a:r>
            <a:r>
              <a:rPr lang="en-US" sz="2000" dirty="0">
                <a:cs typeface="Helvetica"/>
              </a:rPr>
              <a:t>-pole</a:t>
            </a:r>
          </a:p>
          <a:p>
            <a:pPr marL="0" indent="0"/>
            <a:r>
              <a:rPr lang="en-US" sz="2000" dirty="0" smtClean="0">
                <a:solidFill>
                  <a:srgbClr val="FF0000"/>
                </a:solidFill>
                <a:cs typeface="Helvetica"/>
              </a:rPr>
              <a:t> Noise</a:t>
            </a:r>
            <a:r>
              <a:rPr lang="en-US" sz="2000" dirty="0">
                <a:solidFill>
                  <a:srgbClr val="FF0000"/>
                </a:solidFill>
                <a:cs typeface="Helvetica"/>
              </a:rPr>
              <a:t>, with source </a:t>
            </a:r>
            <a:r>
              <a:rPr lang="en-US" sz="2000" dirty="0" smtClean="0">
                <a:solidFill>
                  <a:srgbClr val="FF0000"/>
                </a:solidFill>
                <a:cs typeface="Helvetica"/>
              </a:rPr>
              <a:t>capacity            2 </a:t>
            </a:r>
            <a:r>
              <a:rPr lang="en-US" sz="2000" dirty="0" err="1" smtClean="0">
                <a:solidFill>
                  <a:srgbClr val="FF0000"/>
                </a:solidFill>
                <a:cs typeface="Helvetica"/>
              </a:rPr>
              <a:t>pC</a:t>
            </a:r>
            <a:r>
              <a:rPr lang="en-US" sz="2000" dirty="0" smtClean="0">
                <a:solidFill>
                  <a:srgbClr val="FF0000"/>
                </a:solidFill>
                <a:cs typeface="Helvetica"/>
              </a:rPr>
              <a:t> / channel  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  <a:cs typeface="Helvetica"/>
                <a:sym typeface="Wingdings"/>
              </a:rPr>
              <a:t>    </a:t>
            </a:r>
            <a:r>
              <a:rPr lang="en-US" sz="2000" dirty="0" smtClean="0">
                <a:solidFill>
                  <a:srgbClr val="FF0000"/>
                </a:solidFill>
                <a:cs typeface="Helvetica"/>
              </a:rPr>
              <a:t>MEASURED with the Photosensors using cosmic rays test </a:t>
            </a:r>
            <a:endParaRPr lang="en-US" sz="2000" dirty="0">
              <a:solidFill>
                <a:srgbClr val="FF0000"/>
              </a:solidFill>
              <a:cs typeface="Helvetica"/>
            </a:endParaRPr>
          </a:p>
          <a:p>
            <a:pPr marL="0" indent="0"/>
            <a:r>
              <a:rPr lang="en-US" sz="2000" dirty="0" smtClean="0">
                <a:cs typeface="Helvetica"/>
              </a:rPr>
              <a:t> Power </a:t>
            </a:r>
            <a:r>
              <a:rPr lang="en-US" sz="2000" dirty="0">
                <a:cs typeface="Helvetica"/>
              </a:rPr>
              <a:t>dissipation				    </a:t>
            </a:r>
            <a:r>
              <a:rPr lang="en-US" sz="2000" dirty="0" smtClean="0">
                <a:cs typeface="Helvetica"/>
              </a:rPr>
              <a:t>  </a:t>
            </a:r>
            <a:r>
              <a:rPr lang="en-US" sz="2000" dirty="0">
                <a:cs typeface="Helvetica"/>
              </a:rPr>
              <a:t>20mW</a:t>
            </a:r>
          </a:p>
          <a:p>
            <a:pPr marL="0" indent="0"/>
            <a:r>
              <a:rPr lang="en-US" sz="2000" dirty="0" smtClean="0">
                <a:cs typeface="Helvetica"/>
              </a:rPr>
              <a:t> Power </a:t>
            </a:r>
            <a:r>
              <a:rPr lang="en-US" sz="2000" dirty="0">
                <a:cs typeface="Helvetica"/>
              </a:rPr>
              <a:t>supply				</a:t>
            </a:r>
            <a:r>
              <a:rPr lang="en-US" sz="2000" dirty="0" smtClean="0">
                <a:cs typeface="Helvetica"/>
              </a:rPr>
              <a:t>         </a:t>
            </a:r>
            <a:r>
              <a:rPr lang="en-US" sz="2000" dirty="0">
                <a:cs typeface="Helvetica"/>
              </a:rPr>
              <a:t>	6V</a:t>
            </a:r>
          </a:p>
          <a:p>
            <a:pPr marL="0" indent="0"/>
            <a:r>
              <a:rPr lang="en-US" sz="2000" dirty="0" smtClean="0">
                <a:cs typeface="Helvetica"/>
              </a:rPr>
              <a:t> Input </a:t>
            </a:r>
            <a:r>
              <a:rPr lang="en-US" sz="2000" dirty="0">
                <a:cs typeface="Helvetica"/>
              </a:rPr>
              <a:t>Protector over-Voltage	</a:t>
            </a:r>
            <a:r>
              <a:rPr lang="en-US" sz="2000" dirty="0" smtClean="0">
                <a:cs typeface="Helvetica"/>
              </a:rPr>
              <a:t>      10mJ</a:t>
            </a:r>
            <a:endParaRPr lang="en-US" sz="2000" dirty="0">
              <a:cs typeface="Helvetica"/>
            </a:endParaRPr>
          </a:p>
          <a:p>
            <a:pPr marL="0" indent="0"/>
            <a:endParaRPr lang="en-US" sz="2000" dirty="0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47905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Linear Regulator shunt architecture.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pSp>
        <p:nvGrpSpPr>
          <p:cNvPr id="6" name="Gruppo 146"/>
          <p:cNvGrpSpPr>
            <a:grpSpLocks/>
          </p:cNvGrpSpPr>
          <p:nvPr/>
        </p:nvGrpSpPr>
        <p:grpSpPr bwMode="auto">
          <a:xfrm>
            <a:off x="4231933" y="882650"/>
            <a:ext cx="4760459" cy="2686050"/>
            <a:chOff x="315596" y="2493610"/>
            <a:chExt cx="4760507" cy="2685273"/>
          </a:xfrm>
        </p:grpSpPr>
        <p:sp>
          <p:nvSpPr>
            <p:cNvPr id="7" name="Rettangolo 6"/>
            <p:cNvSpPr/>
            <p:nvPr/>
          </p:nvSpPr>
          <p:spPr>
            <a:xfrm>
              <a:off x="1602618" y="2493610"/>
              <a:ext cx="1072367" cy="91413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600" dirty="0" smtClean="0">
                  <a:solidFill>
                    <a:schemeClr val="tx1"/>
                  </a:solidFill>
                </a:rPr>
                <a:t>Linear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600" dirty="0" err="1" smtClean="0">
                  <a:solidFill>
                    <a:schemeClr val="tx1"/>
                  </a:solidFill>
                </a:rPr>
                <a:t>Regulator</a:t>
              </a:r>
              <a:endParaRPr lang="it-IT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Connettore 1 7"/>
            <p:cNvCxnSpPr>
              <a:endCxn id="7" idx="1"/>
            </p:cNvCxnSpPr>
            <p:nvPr/>
          </p:nvCxnSpPr>
          <p:spPr>
            <a:xfrm>
              <a:off x="665984" y="2950678"/>
              <a:ext cx="93663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asellaDiTesto 115"/>
            <p:cNvSpPr txBox="1">
              <a:spLocks noChangeArrowheads="1"/>
            </p:cNvSpPr>
            <p:nvPr/>
          </p:nvSpPr>
          <p:spPr bwMode="auto">
            <a:xfrm>
              <a:off x="315596" y="2580764"/>
              <a:ext cx="1180502" cy="36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en-US" sz="1800" dirty="0" smtClean="0"/>
                <a:t>CATHODE</a:t>
              </a:r>
              <a:endParaRPr lang="it-IT" altLang="en-US" sz="1800" dirty="0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2988519" y="2661836"/>
              <a:ext cx="863609" cy="57609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600" err="1">
                  <a:solidFill>
                    <a:schemeClr val="tx1"/>
                  </a:solidFill>
                </a:rPr>
                <a:t>Current</a:t>
              </a:r>
              <a:r>
                <a:rPr lang="it-IT" sz="1600">
                  <a:solidFill>
                    <a:schemeClr val="tx1"/>
                  </a:solidFill>
                </a:rPr>
                <a:t> </a:t>
              </a:r>
              <a:r>
                <a:rPr lang="it-IT" sz="1600" err="1">
                  <a:solidFill>
                    <a:schemeClr val="tx1"/>
                  </a:solidFill>
                </a:rPr>
                <a:t>limit</a:t>
              </a:r>
              <a:endParaRPr lang="it-IT" sz="1600">
                <a:solidFill>
                  <a:schemeClr val="tx1"/>
                </a:solidFill>
              </a:endParaRPr>
            </a:p>
          </p:txBody>
        </p:sp>
        <p:cxnSp>
          <p:nvCxnSpPr>
            <p:cNvPr id="11" name="Connettore 1 10"/>
            <p:cNvCxnSpPr>
              <a:stCxn id="7" idx="3"/>
              <a:endCxn id="10" idx="1"/>
            </p:cNvCxnSpPr>
            <p:nvPr/>
          </p:nvCxnSpPr>
          <p:spPr>
            <a:xfrm flipV="1">
              <a:off x="2674985" y="2949884"/>
              <a:ext cx="313534" cy="79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1 11"/>
            <p:cNvCxnSpPr/>
            <p:nvPr/>
          </p:nvCxnSpPr>
          <p:spPr>
            <a:xfrm flipV="1">
              <a:off x="3879116" y="2950678"/>
              <a:ext cx="1196987" cy="0"/>
            </a:xfrm>
            <a:prstGeom prst="line">
              <a:avLst/>
            </a:prstGeom>
            <a:ln w="38100">
              <a:headEnd type="arrow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Pentagono 12"/>
            <p:cNvSpPr/>
            <p:nvPr/>
          </p:nvSpPr>
          <p:spPr>
            <a:xfrm>
              <a:off x="2447177" y="3523599"/>
              <a:ext cx="1189049" cy="79193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/>
                <a:t>ADC</a:t>
              </a:r>
            </a:p>
          </p:txBody>
        </p:sp>
        <p:sp>
          <p:nvSpPr>
            <p:cNvPr id="14" name="Pentagono 13"/>
            <p:cNvSpPr/>
            <p:nvPr/>
          </p:nvSpPr>
          <p:spPr>
            <a:xfrm rot="10800000" flipV="1">
              <a:off x="2080460" y="4386949"/>
              <a:ext cx="1189050" cy="791934"/>
            </a:xfrm>
            <a:prstGeom prst="homePlat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/>
                <a:t>DAC</a:t>
              </a:r>
            </a:p>
          </p:txBody>
        </p:sp>
        <p:sp>
          <p:nvSpPr>
            <p:cNvPr id="15" name="Freccia bidirezionale orizzontale 14"/>
            <p:cNvSpPr/>
            <p:nvPr/>
          </p:nvSpPr>
          <p:spPr>
            <a:xfrm>
              <a:off x="3420323" y="4072715"/>
              <a:ext cx="1431939" cy="484048"/>
            </a:xfrm>
            <a:prstGeom prst="left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/>
                <a:t>I2C </a:t>
              </a:r>
            </a:p>
          </p:txBody>
        </p:sp>
        <p:cxnSp>
          <p:nvCxnSpPr>
            <p:cNvPr id="16" name="Connettore 1 15"/>
            <p:cNvCxnSpPr>
              <a:stCxn id="13" idx="1"/>
            </p:cNvCxnSpPr>
            <p:nvPr/>
          </p:nvCxnSpPr>
          <p:spPr>
            <a:xfrm flipH="1">
              <a:off x="2267787" y="3918773"/>
              <a:ext cx="17939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/>
          </p:nvCxnSpPr>
          <p:spPr>
            <a:xfrm>
              <a:off x="2267787" y="3407745"/>
              <a:ext cx="0" cy="511027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onnettore 1 17"/>
            <p:cNvCxnSpPr/>
            <p:nvPr/>
          </p:nvCxnSpPr>
          <p:spPr>
            <a:xfrm>
              <a:off x="1764545" y="3407745"/>
              <a:ext cx="0" cy="1374377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Connettore 1 18"/>
            <p:cNvCxnSpPr>
              <a:stCxn id="14" idx="3"/>
            </p:cNvCxnSpPr>
            <p:nvPr/>
          </p:nvCxnSpPr>
          <p:spPr>
            <a:xfrm flipH="1">
              <a:off x="1775657" y="4782123"/>
              <a:ext cx="304803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pPr>
              <a:defRPr/>
            </a:pPr>
            <a:fld id="{84569E1A-7DAD-E04D-A2B0-83B30E9CCE82}" type="datetime4">
              <a:rPr lang="en-US" smtClean="0"/>
              <a:t>May 10, 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I. Sarra / Mu2e Grounding &amp; Shielding Review </a:t>
            </a:r>
            <a:endParaRPr lang="en-US" b="1" dirty="0"/>
          </a:p>
        </p:txBody>
      </p:sp>
      <p:sp>
        <p:nvSpPr>
          <p:cNvPr id="23" name="Segnaposto contenuto 2"/>
          <p:cNvSpPr>
            <a:spLocks noGrp="1"/>
          </p:cNvSpPr>
          <p:nvPr>
            <p:ph idx="1"/>
          </p:nvPr>
        </p:nvSpPr>
        <p:spPr>
          <a:xfrm>
            <a:off x="119855" y="2705100"/>
            <a:ext cx="8458200" cy="3577804"/>
          </a:xfrm>
        </p:spPr>
        <p:txBody>
          <a:bodyPr/>
          <a:lstStyle/>
          <a:p>
            <a:pPr marL="0" indent="0">
              <a:buFontTx/>
              <a:buNone/>
            </a:pPr>
            <a:endParaRPr lang="en-US" sz="2000" dirty="0">
              <a:cs typeface="Helvetica"/>
            </a:endParaRPr>
          </a:p>
          <a:p>
            <a:pPr marL="0" indent="0"/>
            <a:r>
              <a:rPr lang="en-US" sz="2000" dirty="0">
                <a:cs typeface="Helvetica"/>
              </a:rPr>
              <a:t>Adjustment range </a:t>
            </a:r>
            <a:r>
              <a:rPr lang="en-US" sz="2000" dirty="0" err="1" smtClean="0">
                <a:cs typeface="Helvetica"/>
              </a:rPr>
              <a:t>Vout</a:t>
            </a:r>
            <a:r>
              <a:rPr lang="en-US" sz="2000" dirty="0">
                <a:cs typeface="Helvetica"/>
              </a:rPr>
              <a:t>	</a:t>
            </a:r>
            <a:r>
              <a:rPr lang="en-US" sz="2000" dirty="0" smtClean="0">
                <a:cs typeface="Helvetica"/>
              </a:rPr>
              <a:t>              </a:t>
            </a:r>
            <a:r>
              <a:rPr lang="en-US" sz="2000" dirty="0">
                <a:cs typeface="Helvetica"/>
              </a:rPr>
              <a:t>20V to 200V</a:t>
            </a:r>
          </a:p>
          <a:p>
            <a:pPr marL="0" indent="0"/>
            <a:r>
              <a:rPr lang="en-US" sz="2000" dirty="0">
                <a:cs typeface="Helvetica"/>
              </a:rPr>
              <a:t>Accuracy, </a:t>
            </a:r>
            <a:r>
              <a:rPr lang="en-US" sz="2000" dirty="0" smtClean="0">
                <a:cs typeface="Helvetica"/>
              </a:rPr>
              <a:t>reading and </a:t>
            </a:r>
            <a:r>
              <a:rPr lang="en-US" sz="2000" dirty="0">
                <a:cs typeface="Helvetica"/>
              </a:rPr>
              <a:t>writing</a:t>
            </a:r>
            <a:r>
              <a:rPr lang="en-US" sz="2000" dirty="0" smtClean="0">
                <a:cs typeface="Helvetica"/>
              </a:rPr>
              <a:t>,</a:t>
            </a:r>
            <a:r>
              <a:rPr lang="en-US" sz="2000" dirty="0">
                <a:cs typeface="Helvetica"/>
              </a:rPr>
              <a:t>	    16 bit</a:t>
            </a:r>
          </a:p>
          <a:p>
            <a:pPr marL="0" indent="0"/>
            <a:r>
              <a:rPr lang="en-US" sz="2000" dirty="0">
                <a:cs typeface="Helvetica"/>
              </a:rPr>
              <a:t>Current limiter can be adjusted    </a:t>
            </a:r>
            <a:r>
              <a:rPr lang="en-US" sz="2000" dirty="0" smtClean="0">
                <a:cs typeface="Helvetica"/>
              </a:rPr>
              <a:t>  </a:t>
            </a:r>
            <a:r>
              <a:rPr lang="en-US" sz="2000" dirty="0">
                <a:cs typeface="Helvetica"/>
              </a:rPr>
              <a:t>max.   3mA</a:t>
            </a:r>
          </a:p>
          <a:p>
            <a:pPr marL="0" indent="0"/>
            <a:r>
              <a:rPr lang="en-US" sz="2000" dirty="0">
                <a:cs typeface="Helvetica"/>
              </a:rPr>
              <a:t>Noise tot.					   </a:t>
            </a:r>
            <a:r>
              <a:rPr lang="en-US" sz="2000" dirty="0" smtClean="0">
                <a:cs typeface="Helvetica"/>
              </a:rPr>
              <a:t>        </a:t>
            </a:r>
            <a:r>
              <a:rPr lang="en-US" sz="2000" dirty="0">
                <a:cs typeface="Helvetica"/>
              </a:rPr>
              <a:t>2mVpp</a:t>
            </a:r>
          </a:p>
          <a:p>
            <a:pPr marL="0" indent="0"/>
            <a:r>
              <a:rPr lang="en-US" sz="2000" dirty="0">
                <a:cs typeface="Helvetica"/>
              </a:rPr>
              <a:t>Long-term stability		                 </a:t>
            </a:r>
            <a:r>
              <a:rPr lang="en-US" sz="2000" dirty="0" smtClean="0">
                <a:cs typeface="Helvetica"/>
              </a:rPr>
              <a:t>100ppm</a:t>
            </a:r>
            <a:endParaRPr lang="en-US" sz="2000" dirty="0">
              <a:cs typeface="Helvetica"/>
            </a:endParaRPr>
          </a:p>
          <a:p>
            <a:pPr marL="0" indent="0"/>
            <a:r>
              <a:rPr lang="en-US" sz="2000" dirty="0">
                <a:cs typeface="Helvetica"/>
              </a:rPr>
              <a:t>Settling Time  “local feedback”	</a:t>
            </a:r>
            <a:r>
              <a:rPr lang="en-US" sz="2000" dirty="0" smtClean="0">
                <a:cs typeface="Helvetica"/>
              </a:rPr>
              <a:t>     &lt; 500 </a:t>
            </a:r>
            <a:r>
              <a:rPr lang="en-US" sz="2000" dirty="0">
                <a:cs typeface="Helvetica"/>
              </a:rPr>
              <a:t>us    </a:t>
            </a:r>
            <a:r>
              <a:rPr lang="el-GR" sz="2000" dirty="0">
                <a:cs typeface="Helvetica"/>
              </a:rPr>
              <a:t>ρ</a:t>
            </a:r>
            <a:r>
              <a:rPr lang="it-IT" sz="2000" dirty="0">
                <a:cs typeface="Helvetica"/>
              </a:rPr>
              <a:t>&lt; 1</a:t>
            </a:r>
          </a:p>
          <a:p>
            <a:pPr marL="0" indent="0"/>
            <a:r>
              <a:rPr lang="it-IT" sz="2000" dirty="0">
                <a:cs typeface="Helvetica"/>
              </a:rPr>
              <a:t>Double </a:t>
            </a:r>
            <a:r>
              <a:rPr lang="it-IT" sz="2000" dirty="0" err="1">
                <a:cs typeface="Helvetica"/>
              </a:rPr>
              <a:t>filter</a:t>
            </a:r>
            <a:r>
              <a:rPr lang="it-IT" sz="2000" dirty="0">
                <a:cs typeface="Helvetica"/>
              </a:rPr>
              <a:t> high Voltage, </a:t>
            </a:r>
            <a:r>
              <a:rPr lang="it-IT" sz="2000" dirty="0" err="1">
                <a:cs typeface="Helvetica"/>
              </a:rPr>
              <a:t>attenuation</a:t>
            </a:r>
            <a:r>
              <a:rPr lang="it-IT" sz="2000" dirty="0">
                <a:cs typeface="Helvetica"/>
              </a:rPr>
              <a:t>	</a:t>
            </a:r>
            <a:r>
              <a:rPr lang="it-IT" sz="2000" dirty="0" smtClean="0">
                <a:cs typeface="Helvetica"/>
              </a:rPr>
              <a:t>56db</a:t>
            </a:r>
            <a:endParaRPr lang="it-IT" sz="2000" dirty="0">
              <a:cs typeface="Helvetica"/>
            </a:endParaRPr>
          </a:p>
          <a:p>
            <a:pPr marL="0" indent="0"/>
            <a:r>
              <a:rPr lang="it-IT" sz="2000" dirty="0">
                <a:cs typeface="Helvetica"/>
              </a:rPr>
              <a:t>Temperature </a:t>
            </a:r>
            <a:r>
              <a:rPr lang="it-IT" sz="2000" dirty="0" err="1">
                <a:cs typeface="Helvetica"/>
              </a:rPr>
              <a:t>measurement</a:t>
            </a:r>
            <a:r>
              <a:rPr lang="it-IT" sz="2000" dirty="0">
                <a:cs typeface="Helvetica"/>
              </a:rPr>
              <a:t>          </a:t>
            </a:r>
            <a:r>
              <a:rPr lang="it-IT" sz="2000" dirty="0" smtClean="0">
                <a:cs typeface="Helvetica"/>
              </a:rPr>
              <a:t>-</a:t>
            </a:r>
            <a:r>
              <a:rPr lang="it-IT" sz="2000" dirty="0">
                <a:cs typeface="Helvetica"/>
              </a:rPr>
              <a:t>20 to 40°</a:t>
            </a:r>
            <a:r>
              <a:rPr lang="it-IT" sz="2000" dirty="0" smtClean="0">
                <a:cs typeface="Helvetica"/>
              </a:rPr>
              <a:t>C</a:t>
            </a:r>
            <a:endParaRPr lang="en-US" sz="2000" dirty="0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69731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ermilabTemplate">
  <a:themeElements>
    <a:clrScheme name="Custom 2">
      <a:dk1>
        <a:srgbClr val="404040"/>
      </a:dk1>
      <a:lt1>
        <a:srgbClr val="FFFFFF"/>
      </a:lt1>
      <a:dk2>
        <a:srgbClr val="154D81"/>
      </a:dk2>
      <a:lt2>
        <a:srgbClr val="FFFFFF"/>
      </a:lt2>
      <a:accent1>
        <a:srgbClr val="82D2E6"/>
      </a:accent1>
      <a:accent2>
        <a:srgbClr val="1997B7"/>
      </a:accent2>
      <a:accent3>
        <a:srgbClr val="DA592A"/>
      </a:accent3>
      <a:accent4>
        <a:srgbClr val="BD1F24"/>
      </a:accent4>
      <a:accent5>
        <a:srgbClr val="519A24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">
      <a:dk1>
        <a:srgbClr val="074184"/>
      </a:dk1>
      <a:lt1>
        <a:srgbClr val="FFFFFF"/>
      </a:lt1>
      <a:dk2>
        <a:srgbClr val="074184"/>
      </a:dk2>
      <a:lt2>
        <a:srgbClr val="FFFCF3"/>
      </a:lt2>
      <a:accent1>
        <a:srgbClr val="70C3DC"/>
      </a:accent1>
      <a:accent2>
        <a:srgbClr val="E14825"/>
      </a:accent2>
      <a:accent3>
        <a:srgbClr val="399F3C"/>
      </a:accent3>
      <a:accent4>
        <a:srgbClr val="800F1B"/>
      </a:accent4>
      <a:accent5>
        <a:srgbClr val="1997B7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FermilabTemplate">
  <a:themeElements>
    <a:clrScheme name="Custom 2">
      <a:dk1>
        <a:srgbClr val="404040"/>
      </a:dk1>
      <a:lt1>
        <a:srgbClr val="FFFFFF"/>
      </a:lt1>
      <a:dk2>
        <a:srgbClr val="154D81"/>
      </a:dk2>
      <a:lt2>
        <a:srgbClr val="FFFFFF"/>
      </a:lt2>
      <a:accent1>
        <a:srgbClr val="82D2E6"/>
      </a:accent1>
      <a:accent2>
        <a:srgbClr val="1997B7"/>
      </a:accent2>
      <a:accent3>
        <a:srgbClr val="DA592A"/>
      </a:accent3>
      <a:accent4>
        <a:srgbClr val="BD1F24"/>
      </a:accent4>
      <a:accent5>
        <a:srgbClr val="519A24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FermilabTemplate.potx</Template>
  <TotalTime>17571</TotalTime>
  <Words>1869</Words>
  <Application>Microsoft Macintosh PowerPoint</Application>
  <PresentationFormat>On-screen Show (4:3)</PresentationFormat>
  <Paragraphs>393</Paragraphs>
  <Slides>26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FermilabTemplate</vt:lpstr>
      <vt:lpstr>Fermilab: Footer Only</vt:lpstr>
      <vt:lpstr>1_FermilabTemplate</vt:lpstr>
      <vt:lpstr>Calorimeter Mu2e Grounding &amp; Shielding Review</vt:lpstr>
      <vt:lpstr>Mu2e Calorimeter</vt:lpstr>
      <vt:lpstr>Calorimeter routing </vt:lpstr>
      <vt:lpstr>PowerPoint Presentation</vt:lpstr>
      <vt:lpstr>PowerPoint Presentation</vt:lpstr>
      <vt:lpstr>Calorimeter Crates</vt:lpstr>
      <vt:lpstr>Calorimeter FEE</vt:lpstr>
      <vt:lpstr>Transimpedance Preamplifier</vt:lpstr>
      <vt:lpstr>Linear Regulator shunt architecture.</vt:lpstr>
      <vt:lpstr>Engineering of the final packaging</vt:lpstr>
      <vt:lpstr>OUTSIDE the DS</vt:lpstr>
      <vt:lpstr>Calorimeter routing </vt:lpstr>
      <vt:lpstr>Calorimeter Grounding - Conceptual Design -</vt:lpstr>
      <vt:lpstr>Calorimeter grounding diagram</vt:lpstr>
      <vt:lpstr>Grounding Connection</vt:lpstr>
      <vt:lpstr>Calorimeter Insulation -Feet-</vt:lpstr>
      <vt:lpstr>Calorimeter Insulation - FEET 2 -</vt:lpstr>
      <vt:lpstr>Calorimeter Insulation - Back plate -</vt:lpstr>
      <vt:lpstr>Cooling plate and Front End electronics</vt:lpstr>
      <vt:lpstr>Issues to deal with</vt:lpstr>
      <vt:lpstr>Summary</vt:lpstr>
      <vt:lpstr>PowerPoint Presentation</vt:lpstr>
      <vt:lpstr>PowerPoint Presentation</vt:lpstr>
      <vt:lpstr>PowerPoint Presentation</vt:lpstr>
      <vt:lpstr>PowerPoint Presentation</vt:lpstr>
      <vt:lpstr>Cooling problem for Amp-HV</vt:lpstr>
    </vt:vector>
  </TitlesOfParts>
  <Company>Sandbox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ivano sarra</cp:lastModifiedBy>
  <cp:revision>528</cp:revision>
  <cp:lastPrinted>2014-10-17T07:09:17Z</cp:lastPrinted>
  <dcterms:created xsi:type="dcterms:W3CDTF">2014-01-03T20:18:13Z</dcterms:created>
  <dcterms:modified xsi:type="dcterms:W3CDTF">2016-05-10T10:47:15Z</dcterms:modified>
</cp:coreProperties>
</file>