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75" r:id="rId3"/>
    <p:sldId id="295" r:id="rId4"/>
    <p:sldId id="296" r:id="rId5"/>
    <p:sldId id="297" r:id="rId6"/>
    <p:sldId id="29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/>
  </p:normalViewPr>
  <p:slideViewPr>
    <p:cSldViewPr snapToGrid="0" snapToObjects="1" showGuides="1">
      <p:cViewPr>
        <p:scale>
          <a:sx n="114" d="100"/>
          <a:sy n="114" d="100"/>
        </p:scale>
        <p:origin x="2104" y="3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t.fnal.gov/" TargetMode="External"/><Relationship Id="rId3" Type="http://schemas.openxmlformats.org/officeDocument/2006/relationships/hyperlink" Target="https://cdcvs.fnal.gov/redmine/projects/art/wiki/Release_Notes_118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fhicl-cpp/wiki/Release_Notes#fhicl-cpp-30600-20150630" TargetMode="External"/><Relationship Id="rId4" Type="http://schemas.openxmlformats.org/officeDocument/2006/relationships/hyperlink" Target="https://cdcvs.fnal.gov/redmine/documents/327" TargetMode="External"/><Relationship Id="rId5" Type="http://schemas.openxmlformats.org/officeDocument/2006/relationships/hyperlink" Target="https://cdcvs.fnal.gov/redmine/projects/fhicl-cpp/wiki/Configuration_validation_and_fhiclcpp_types" TargetMode="External"/><Relationship Id="rId6" Type="http://schemas.openxmlformats.org/officeDocument/2006/relationships/hyperlink" Target="https://cdcvs.fnal.gov/redmine/projects/fhicl-cpp/wiki/Configuration_validation_and_fhiclcpp_types#description" TargetMode="External"/><Relationship Id="rId7" Type="http://schemas.openxmlformats.org/officeDocument/2006/relationships/hyperlink" Target="https://cdcvs.fnal.gov/redmine/projects/art/wiki/Ar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art/wiki/Wiki#fhicl-dump-exe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contributionDisplay.py?contribId=1&amp;sessionId=2&amp;confId=12068" TargetMode="External"/><Relationship Id="rId4" Type="http://schemas.openxmlformats.org/officeDocument/2006/relationships/hyperlink" Target="https://cdcvs.fnal.gov/redmine/projects/art/wiki/Release_Notes_11600#-Release-feature-Issue-7449-Analysis-support-requires-ability-to-store-objects-in-file-in-branch-other-than-Run-SubRun-or-Event" TargetMode="External"/><Relationship Id="rId5" Type="http://schemas.openxmlformats.org/officeDocument/2006/relationships/hyperlink" Target="https://cdcvs.fnal.gov/redmine/projects/art/repository/revisions/develop/entry/art/Framework/Core/ResultsProducer.h" TargetMode="External"/><Relationship Id="rId6" Type="http://schemas.openxmlformats.org/officeDocument/2006/relationships/hyperlink" Target="https://cdcvs.fnal.gov/redmine/projects/art/wiki/Release_Notes_11400#tiered-input" TargetMode="External"/><Relationship Id="rId7" Type="http://schemas.openxmlformats.org/officeDocument/2006/relationships/hyperlink" Target="https://cdcvs.fnal.gov/redmine/projects/art/wiki/Output-file_handling" TargetMode="External"/><Relationship Id="rId8" Type="http://schemas.openxmlformats.org/officeDocument/2006/relationships/hyperlink" Target="https://cdcvs.fnal.gov/redmine/projects/art/wiki/One_output_file_per_input_file" TargetMode="External"/><Relationship Id="rId9" Type="http://schemas.openxmlformats.org/officeDocument/2006/relationships/hyperlink" Target="https://cdcvs.fnal.gov/redmine/projects/art/wiki/Release_Notes_11700#zero-event-nu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sketch/wiki/Documentation_of_Demonstrators#Use-Case-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art/wiki/Release_Notes_20001#one-param-service-constructor" TargetMode="External"/><Relationship Id="rId4" Type="http://schemas.openxmlformats.org/officeDocument/2006/relationships/hyperlink" Target="https://cdcvs.fnal.gov/redmine/projects/cetlib/wiki/Release_Notes#cetlib-11201-20150505-Art-Suite-11401-Art-Suite-11402-Art-Suite-11403" TargetMode="External"/><Relationship Id="rId5" Type="http://schemas.openxmlformats.org/officeDocument/2006/relationships/hyperlink" Target="https://cdcvs.fnal.gov/redmine/projects/cetlib/wiki/Cetskelgen" TargetMode="External"/><Relationship Id="rId6" Type="http://schemas.openxmlformats.org/officeDocument/2006/relationships/hyperlink" Target="https://cdcvs.fnal.gov/redmine/projects/art/wiki/Release_Notes_11700#verify-product-put" TargetMode="External"/><Relationship Id="rId7" Type="http://schemas.openxmlformats.org/officeDocument/2006/relationships/hyperlink" Target="https://cdcvs.fnal.gov/redmine/projects/art/wiki/Wiki#file_info_dumper-exe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art/wiki/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Chris Green</a:t>
            </a:r>
            <a:endParaRPr lang="en-US" dirty="0"/>
          </a:p>
          <a:p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i="1" dirty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June,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New Features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i="1" dirty="0"/>
              <a:t>A</a:t>
            </a:r>
            <a:r>
              <a:rPr lang="en-US" i="1" dirty="0" smtClean="0"/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0504E"/>
                </a:solidFill>
              </a:rPr>
              <a:t>F</a:t>
            </a:r>
            <a:r>
              <a:rPr lang="en-US" dirty="0" smtClean="0">
                <a:solidFill>
                  <a:srgbClr val="50504E"/>
                </a:solidFill>
              </a:rPr>
              <a:t>eatures in </a:t>
            </a:r>
            <a:r>
              <a:rPr lang="en-US" i="1" dirty="0" smtClean="0">
                <a:solidFill>
                  <a:srgbClr val="50504E"/>
                </a:solidFill>
              </a:rPr>
              <a:t>art</a:t>
            </a:r>
            <a:r>
              <a:rPr lang="en-US" dirty="0" smtClean="0">
                <a:solidFill>
                  <a:srgbClr val="50504E"/>
                </a:solidFill>
              </a:rPr>
              <a:t> 2.01.02, new since July 2015 (</a:t>
            </a:r>
            <a:r>
              <a:rPr lang="en-US" i="1" dirty="0" smtClean="0">
                <a:solidFill>
                  <a:srgbClr val="50504E"/>
                </a:solidFill>
              </a:rPr>
              <a:t>art</a:t>
            </a:r>
            <a:r>
              <a:rPr lang="en-US" dirty="0" smtClean="0">
                <a:solidFill>
                  <a:srgbClr val="50504E"/>
                </a:solidFill>
              </a:rPr>
              <a:t> 1.15.00).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Teasers only! Links in PDF with further information.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73133"/>
          </a:xfrm>
        </p:spPr>
        <p:txBody>
          <a:bodyPr/>
          <a:lstStyle/>
          <a:p>
            <a:r>
              <a:rPr lang="en-US" i="1" dirty="0" smtClean="0">
                <a:solidFill>
                  <a:srgbClr val="50504E"/>
                </a:solidFill>
              </a:rPr>
              <a:t>Art</a:t>
            </a:r>
            <a:r>
              <a:rPr lang="en-US" dirty="0" smtClean="0">
                <a:solidFill>
                  <a:srgbClr val="50504E"/>
                </a:solidFill>
              </a:rPr>
              <a:t> main site migrated from </a:t>
            </a:r>
            <a:r>
              <a:rPr lang="en-US" dirty="0" err="1" smtClean="0">
                <a:solidFill>
                  <a:srgbClr val="50504E"/>
                </a:solidFill>
              </a:rPr>
              <a:t>Sharepoint</a:t>
            </a:r>
            <a:r>
              <a:rPr lang="en-US" dirty="0" smtClean="0">
                <a:solidFill>
                  <a:srgbClr val="50504E"/>
                </a:solidFill>
              </a:rPr>
              <a:t> to </a:t>
            </a:r>
            <a:r>
              <a:rPr lang="en-US" dirty="0" err="1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  <a:hlinkClick r:id="rId2"/>
              </a:rPr>
              <a:t>art.fnal.gov</a:t>
            </a:r>
            <a:r>
              <a:rPr lang="en-US" dirty="0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  <a:hlinkClick r:id="rId2"/>
              </a:rPr>
              <a:t>/</a:t>
            </a:r>
            <a:r>
              <a:rPr lang="en-US" dirty="0" smtClean="0">
                <a:solidFill>
                  <a:srgbClr val="50504E"/>
                </a:solidFill>
              </a:rPr>
              <a:t>.</a:t>
            </a:r>
            <a:endParaRPr lang="en-US" i="1" dirty="0" smtClean="0">
              <a:solidFill>
                <a:srgbClr val="50504E"/>
              </a:solidFill>
            </a:endParaRPr>
          </a:p>
          <a:p>
            <a:r>
              <a:rPr lang="en-US" dirty="0" smtClean="0">
                <a:solidFill>
                  <a:srgbClr val="50504E"/>
                </a:solidFill>
              </a:rPr>
              <a:t>Official support for Ubuntu 14.04.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Currently supported compiler: GCC 4.9.3.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Setup and build system speed improvements (UPS setup, build-time file copying).</a:t>
            </a:r>
          </a:p>
          <a:p>
            <a:r>
              <a:rPr lang="en-US" i="1" dirty="0" smtClean="0">
                <a:solidFill>
                  <a:srgbClr val="50504E"/>
                </a:solidFill>
              </a:rPr>
              <a:t>Art</a:t>
            </a:r>
            <a:r>
              <a:rPr lang="en-US" dirty="0" smtClean="0">
                <a:solidFill>
                  <a:srgbClr val="50504E"/>
                </a:solidFill>
              </a:rPr>
              <a:t> has been split into </a:t>
            </a:r>
            <a:r>
              <a:rPr lang="en-US" i="1" dirty="0" smtClean="0">
                <a:solidFill>
                  <a:srgbClr val="50504E"/>
                </a:solidFill>
              </a:rPr>
              <a:t>canvas</a:t>
            </a:r>
            <a:r>
              <a:rPr lang="en-US" dirty="0" smtClean="0">
                <a:solidFill>
                  <a:srgbClr val="50504E"/>
                </a:solidFill>
              </a:rPr>
              <a:t> (file reading) and </a:t>
            </a:r>
            <a:r>
              <a:rPr lang="en-US" i="1" dirty="0" smtClean="0">
                <a:solidFill>
                  <a:srgbClr val="50504E"/>
                </a:solidFill>
              </a:rPr>
              <a:t>art</a:t>
            </a:r>
            <a:r>
              <a:rPr lang="en-US" dirty="0">
                <a:solidFill>
                  <a:srgbClr val="50504E"/>
                </a:solidFill>
              </a:rPr>
              <a:t> </a:t>
            </a:r>
            <a:r>
              <a:rPr lang="en-US" dirty="0" smtClean="0">
                <a:solidFill>
                  <a:srgbClr val="50504E"/>
                </a:solidFill>
              </a:rPr>
              <a:t>(C++ framework) – migration tools provided </a:t>
            </a:r>
            <a:r>
              <a:rPr lang="en-US" dirty="0" smtClean="0">
                <a:solidFill>
                  <a:srgbClr val="50504E"/>
                </a:solidFill>
              </a:rPr>
              <a:t>in </a:t>
            </a:r>
            <a:r>
              <a:rPr lang="en-US" dirty="0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</a:rPr>
              <a:t>$CANVAS_DIR/tools/</a:t>
            </a:r>
            <a:r>
              <a:rPr lang="en-US" dirty="0" err="1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</a:rPr>
              <a:t>canvas_refactor</a:t>
            </a:r>
            <a:r>
              <a:rPr lang="en-US" dirty="0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dirty="0" smtClean="0">
                <a:solidFill>
                  <a:srgbClr val="50504E"/>
                </a:solidFill>
              </a:rPr>
              <a:t>.</a:t>
            </a:r>
            <a:endParaRPr lang="en-US" dirty="0" smtClean="0">
              <a:solidFill>
                <a:srgbClr val="50504E"/>
              </a:solidFill>
            </a:endParaRPr>
          </a:p>
          <a:p>
            <a:r>
              <a:rPr lang="en-US" dirty="0" smtClean="0">
                <a:solidFill>
                  <a:srgbClr val="50504E"/>
                </a:solidFill>
                <a:hlinkClick r:id="rId3"/>
              </a:rPr>
              <a:t>ROOT upgraded to v6</a:t>
            </a:r>
            <a:r>
              <a:rPr lang="en-US" dirty="0" smtClean="0">
                <a:solidFill>
                  <a:srgbClr val="50504E"/>
                </a:solidFill>
              </a:rPr>
              <a:t>: backward-compatible (and associated build system changes). C++11 / 14 constructs now understood; some C++11 / 14 entities </a:t>
            </a:r>
            <a:r>
              <a:rPr lang="en-US" dirty="0" smtClean="0">
                <a:solidFill>
                  <a:srgbClr val="50504E"/>
                </a:solidFill>
              </a:rPr>
              <a:t>are now persist-able.</a:t>
            </a:r>
            <a:endParaRPr lang="en-US" dirty="0" smtClean="0">
              <a:solidFill>
                <a:srgbClr val="50504E"/>
              </a:solidFill>
            </a:endParaRPr>
          </a:p>
          <a:p>
            <a:r>
              <a:rPr lang="en-US" dirty="0" smtClean="0">
                <a:solidFill>
                  <a:srgbClr val="50504E"/>
                </a:solidFill>
              </a:rPr>
              <a:t>Removal of </a:t>
            </a:r>
            <a:r>
              <a:rPr lang="en-US" i="1" dirty="0" smtClean="0">
                <a:solidFill>
                  <a:srgbClr val="50504E"/>
                </a:solidFill>
              </a:rPr>
              <a:t>cpp0x</a:t>
            </a:r>
            <a:r>
              <a:rPr lang="en-US" dirty="0" smtClean="0">
                <a:solidFill>
                  <a:srgbClr val="50504E"/>
                </a:solidFill>
              </a:rPr>
              <a:t> package.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changes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9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0504E"/>
                </a:solidFill>
              </a:rPr>
              <a:t>New executable: </a:t>
            </a:r>
            <a:r>
              <a:rPr lang="en-US" i="1" dirty="0" smtClean="0">
                <a:solidFill>
                  <a:srgbClr val="50504E"/>
                </a:solidFill>
                <a:hlinkClick r:id="rId2"/>
              </a:rPr>
              <a:t>fhicl-dump</a:t>
            </a:r>
            <a:r>
              <a:rPr lang="en-US" dirty="0" smtClean="0">
                <a:solidFill>
                  <a:srgbClr val="50504E"/>
                </a:solidFill>
              </a:rPr>
              <a:t>. Read </a:t>
            </a:r>
            <a:r>
              <a:rPr lang="en-US" dirty="0" err="1" smtClean="0">
                <a:solidFill>
                  <a:srgbClr val="50504E"/>
                </a:solidFill>
              </a:rPr>
              <a:t>FHiCL</a:t>
            </a:r>
            <a:r>
              <a:rPr lang="en-US" dirty="0" smtClean="0">
                <a:solidFill>
                  <a:srgbClr val="50504E"/>
                </a:solidFill>
              </a:rPr>
              <a:t>, process to </a:t>
            </a:r>
            <a:r>
              <a:rPr lang="en-US" i="1" dirty="0" err="1" smtClean="0">
                <a:solidFill>
                  <a:srgbClr val="50504E"/>
                </a:solidFill>
              </a:rPr>
              <a:t>ParameterSet</a:t>
            </a:r>
            <a:r>
              <a:rPr lang="en-US" dirty="0" smtClean="0">
                <a:solidFill>
                  <a:srgbClr val="50504E"/>
                </a:solidFill>
              </a:rPr>
              <a:t> and print.</a:t>
            </a:r>
          </a:p>
          <a:p>
            <a:r>
              <a:rPr lang="en-US" dirty="0" smtClean="0">
                <a:solidFill>
                  <a:srgbClr val="50504E"/>
                </a:solidFill>
              </a:rPr>
              <a:t>Concept </a:t>
            </a:r>
            <a:r>
              <a:rPr lang="en-US" dirty="0" smtClean="0">
                <a:solidFill>
                  <a:srgbClr val="50504E"/>
                </a:solidFill>
              </a:rPr>
              <a:t>of parameter </a:t>
            </a:r>
            <a:r>
              <a:rPr lang="en-US" dirty="0" smtClean="0">
                <a:solidFill>
                  <a:srgbClr val="50504E"/>
                </a:solidFill>
              </a:rPr>
              <a:t>protection a.k.a. binding modifiers (</a:t>
            </a:r>
            <a:r>
              <a:rPr lang="en-US" dirty="0" smtClean="0">
                <a:solidFill>
                  <a:srgbClr val="50504E"/>
                </a:solidFill>
                <a:hlinkClick r:id="rId3"/>
              </a:rPr>
              <a:t>release notes</a:t>
            </a:r>
            <a:r>
              <a:rPr lang="en-US" dirty="0" smtClean="0">
                <a:solidFill>
                  <a:srgbClr val="50504E"/>
                </a:solidFill>
              </a:rPr>
              <a:t>, </a:t>
            </a:r>
            <a:r>
              <a:rPr lang="en-US" dirty="0" smtClean="0">
                <a:solidFill>
                  <a:srgbClr val="50504E"/>
                </a:solidFill>
                <a:hlinkClick r:id="rId4"/>
              </a:rPr>
              <a:t>FHiCL quick start</a:t>
            </a:r>
            <a:r>
              <a:rPr lang="en-US" dirty="0" smtClean="0">
                <a:solidFill>
                  <a:srgbClr val="50504E"/>
                </a:solidFill>
              </a:rPr>
              <a:t>): </a:t>
            </a:r>
            <a:r>
              <a:rPr lang="en-US" dirty="0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</a:rPr>
              <a:t>@</a:t>
            </a:r>
            <a:r>
              <a:rPr lang="en-US" dirty="0" err="1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</a:rPr>
              <a:t>protect_ignore</a:t>
            </a:r>
            <a:r>
              <a:rPr lang="en-US" dirty="0" smtClean="0">
                <a:solidFill>
                  <a:srgbClr val="50504E"/>
                </a:solidFill>
              </a:rPr>
              <a:t>, </a:t>
            </a:r>
            <a:r>
              <a:rPr lang="en-US" dirty="0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</a:rPr>
              <a:t>@</a:t>
            </a:r>
            <a:r>
              <a:rPr lang="en-US" dirty="0" err="1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</a:rPr>
              <a:t>protect_error</a:t>
            </a:r>
            <a:r>
              <a:rPr lang="en-US" dirty="0" smtClean="0">
                <a:solidFill>
                  <a:srgbClr val="50504E"/>
                </a:solidFill>
              </a:rPr>
              <a:t>.</a:t>
            </a:r>
          </a:p>
          <a:p>
            <a:r>
              <a:rPr lang="en-US" dirty="0" smtClean="0">
                <a:solidFill>
                  <a:srgbClr val="50504E"/>
                </a:solidFill>
                <a:hlinkClick r:id="rId5"/>
              </a:rPr>
              <a:t>Configuration validation</a:t>
            </a:r>
            <a:r>
              <a:rPr lang="en-US" dirty="0" smtClean="0">
                <a:solidFill>
                  <a:srgbClr val="50504E"/>
                </a:solidFill>
              </a:rPr>
              <a:t> and </a:t>
            </a:r>
            <a:r>
              <a:rPr lang="en-US" dirty="0" smtClean="0">
                <a:solidFill>
                  <a:srgbClr val="50504E"/>
                </a:solidFill>
                <a:hlinkClick r:id="rId6"/>
              </a:rPr>
              <a:t>documentation facilities</a:t>
            </a:r>
            <a:r>
              <a:rPr lang="en-US" dirty="0" smtClean="0">
                <a:solidFill>
                  <a:srgbClr val="50504E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50504E"/>
                </a:solidFill>
                <a:hlinkClick r:id="rId7"/>
              </a:rPr>
              <a:t>Art </a:t>
            </a:r>
            <a:r>
              <a:rPr lang="en-US" dirty="0" smtClean="0">
                <a:solidFill>
                  <a:srgbClr val="50504E"/>
                </a:solidFill>
                <a:hlinkClick r:id="rId7"/>
              </a:rPr>
              <a:t>flags</a:t>
            </a:r>
            <a:r>
              <a:rPr lang="en-US" dirty="0" smtClean="0">
                <a:solidFill>
                  <a:srgbClr val="50504E"/>
                </a:solidFill>
              </a:rPr>
              <a:t> to dump configuration prior to (or instead of) use, including configurable origin annotation.</a:t>
            </a:r>
          </a:p>
          <a:p>
            <a:endParaRPr lang="en-US" dirty="0" smtClean="0">
              <a:solidFill>
                <a:srgbClr val="50504E"/>
              </a:solidFill>
            </a:endParaRPr>
          </a:p>
          <a:p>
            <a:endParaRPr lang="en-US" dirty="0">
              <a:solidFill>
                <a:srgbClr val="50504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FHiCL</a:t>
            </a:r>
            <a:r>
              <a:rPr lang="en-US" dirty="0" smtClean="0"/>
              <a:t>-related features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2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504E"/>
                </a:solidFill>
              </a:rPr>
              <a:t>ROOT 6 dictionaries are now auto-loaded using generated </a:t>
            </a:r>
            <a:r>
              <a:rPr lang="en-US" dirty="0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en-US" dirty="0" err="1" smtClean="0">
                <a:solidFill>
                  <a:srgbClr val="50504E"/>
                </a:solidFill>
                <a:latin typeface="Courier New" charset="0"/>
                <a:ea typeface="Courier New" charset="0"/>
                <a:cs typeface="Courier New" charset="0"/>
              </a:rPr>
              <a:t>rootmap</a:t>
            </a:r>
            <a:r>
              <a:rPr lang="en-US" dirty="0" smtClean="0">
                <a:solidFill>
                  <a:srgbClr val="50504E"/>
                </a:solidFill>
              </a:rPr>
              <a:t> files.</a:t>
            </a:r>
          </a:p>
          <a:p>
            <a:r>
              <a:rPr lang="en-US" i="1" dirty="0" smtClean="0">
                <a:solidFill>
                  <a:srgbClr val="50504E"/>
                </a:solidFill>
              </a:rPr>
              <a:t>Gallery</a:t>
            </a:r>
            <a:r>
              <a:rPr lang="en-US" dirty="0" smtClean="0">
                <a:solidFill>
                  <a:srgbClr val="50504E"/>
                </a:solidFill>
              </a:rPr>
              <a:t>: interactive (ROOT macros) and Python (</a:t>
            </a:r>
            <a:r>
              <a:rPr lang="en-US" dirty="0" err="1" smtClean="0">
                <a:solidFill>
                  <a:srgbClr val="50504E"/>
                </a:solidFill>
              </a:rPr>
              <a:t>PyROOT</a:t>
            </a:r>
            <a:r>
              <a:rPr lang="en-US" dirty="0" smtClean="0">
                <a:solidFill>
                  <a:srgbClr val="50504E"/>
                </a:solidFill>
              </a:rPr>
              <a:t>) access to </a:t>
            </a:r>
            <a:r>
              <a:rPr lang="en-US" i="1" dirty="0" smtClean="0">
                <a:solidFill>
                  <a:srgbClr val="50504E"/>
                </a:solidFill>
              </a:rPr>
              <a:t>art</a:t>
            </a:r>
            <a:r>
              <a:rPr lang="en-US" dirty="0" smtClean="0">
                <a:solidFill>
                  <a:srgbClr val="50504E"/>
                </a:solidFill>
              </a:rPr>
              <a:t>-format ROOT </a:t>
            </a:r>
            <a:r>
              <a:rPr lang="en-US" dirty="0" smtClean="0">
                <a:solidFill>
                  <a:srgbClr val="50504E"/>
                </a:solidFill>
              </a:rPr>
              <a:t>files (</a:t>
            </a:r>
            <a:r>
              <a:rPr lang="en-US" dirty="0" smtClean="0">
                <a:solidFill>
                  <a:srgbClr val="50504E"/>
                </a:solidFill>
                <a:hlinkClick r:id="rId2"/>
              </a:rPr>
              <a:t>doc</a:t>
            </a:r>
            <a:r>
              <a:rPr lang="en-US" dirty="0">
                <a:solidFill>
                  <a:srgbClr val="50504E"/>
                </a:solidFill>
                <a:hlinkClick r:id="rId2"/>
              </a:rPr>
              <a:t>.</a:t>
            </a:r>
            <a:r>
              <a:rPr lang="en-US" dirty="0">
                <a:solidFill>
                  <a:srgbClr val="50504E"/>
                </a:solidFill>
              </a:rPr>
              <a:t>, </a:t>
            </a:r>
            <a:r>
              <a:rPr lang="en-US" dirty="0">
                <a:solidFill>
                  <a:srgbClr val="50504E"/>
                </a:solidFill>
                <a:hlinkClick r:id="rId3"/>
              </a:rPr>
              <a:t>next</a:t>
            </a:r>
            <a:r>
              <a:rPr lang="en-US" dirty="0">
                <a:solidFill>
                  <a:srgbClr val="50504E"/>
                </a:solidFill>
              </a:rPr>
              <a:t>).</a:t>
            </a:r>
            <a:endParaRPr lang="en-US" i="1" dirty="0" smtClean="0">
              <a:solidFill>
                <a:srgbClr val="50504E"/>
              </a:solidFill>
            </a:endParaRPr>
          </a:p>
          <a:p>
            <a:r>
              <a:rPr lang="en-US" dirty="0" smtClean="0">
                <a:solidFill>
                  <a:srgbClr val="50504E"/>
                </a:solidFill>
              </a:rPr>
              <a:t>New plugin type: </a:t>
            </a:r>
            <a:r>
              <a:rPr lang="en-US" i="1" dirty="0" err="1" smtClean="0">
                <a:solidFill>
                  <a:srgbClr val="50504E"/>
                </a:solidFill>
              </a:rPr>
              <a:t>ResultsProducer</a:t>
            </a:r>
            <a:r>
              <a:rPr lang="en-US" dirty="0" smtClean="0">
                <a:solidFill>
                  <a:srgbClr val="50504E"/>
                </a:solidFill>
              </a:rPr>
              <a:t> – plugin to </a:t>
            </a:r>
            <a:r>
              <a:rPr lang="en-US" i="1" dirty="0" err="1" smtClean="0">
                <a:solidFill>
                  <a:srgbClr val="50504E"/>
                </a:solidFill>
              </a:rPr>
              <a:t>OutputModule</a:t>
            </a:r>
            <a:r>
              <a:rPr lang="en-US" dirty="0" smtClean="0">
                <a:solidFill>
                  <a:srgbClr val="50504E"/>
                </a:solidFill>
              </a:rPr>
              <a:t>, intended for data products at “file </a:t>
            </a:r>
            <a:r>
              <a:rPr lang="en-US" dirty="0" smtClean="0">
                <a:solidFill>
                  <a:srgbClr val="50504E"/>
                </a:solidFill>
              </a:rPr>
              <a:t>scope” (</a:t>
            </a:r>
            <a:r>
              <a:rPr lang="en-US" dirty="0" smtClean="0">
                <a:solidFill>
                  <a:srgbClr val="50504E"/>
                </a:solidFill>
                <a:hlinkClick r:id="rId4"/>
              </a:rPr>
              <a:t>release notes</a:t>
            </a:r>
            <a:r>
              <a:rPr lang="en-US" dirty="0" smtClean="0">
                <a:solidFill>
                  <a:srgbClr val="50504E"/>
                </a:solidFill>
              </a:rPr>
              <a:t>, </a:t>
            </a:r>
            <a:r>
              <a:rPr lang="en-US" dirty="0" smtClean="0">
                <a:solidFill>
                  <a:srgbClr val="50504E"/>
                </a:solidFill>
                <a:hlinkClick r:id="rId5"/>
              </a:rPr>
              <a:t>header doc</a:t>
            </a:r>
            <a:r>
              <a:rPr lang="en-US" dirty="0" smtClean="0">
                <a:solidFill>
                  <a:srgbClr val="50504E"/>
                </a:solidFill>
              </a:rPr>
              <a:t>).</a:t>
            </a:r>
            <a:endParaRPr lang="en-US" dirty="0" smtClean="0">
              <a:solidFill>
                <a:srgbClr val="50504E"/>
              </a:solidFill>
            </a:endParaRPr>
          </a:p>
          <a:p>
            <a:r>
              <a:rPr lang="en-US" dirty="0" smtClean="0">
                <a:solidFill>
                  <a:srgbClr val="50504E"/>
                </a:solidFill>
                <a:hlinkClick r:id="rId6"/>
              </a:rPr>
              <a:t>Support for tiered input files</a:t>
            </a:r>
            <a:r>
              <a:rPr lang="en-US" dirty="0" smtClean="0">
                <a:solidFill>
                  <a:srgbClr val="50504E"/>
                </a:solidFill>
              </a:rPr>
              <a:t> (less-frequently needed data pulled from other compatible files).</a:t>
            </a:r>
          </a:p>
          <a:p>
            <a:r>
              <a:rPr lang="en-US" dirty="0" smtClean="0">
                <a:solidFill>
                  <a:srgbClr val="50504E"/>
                </a:solidFill>
                <a:hlinkClick r:id="rId7"/>
              </a:rPr>
              <a:t>Flexible output file handling</a:t>
            </a:r>
            <a:r>
              <a:rPr lang="en-US" dirty="0" smtClean="0">
                <a:solidFill>
                  <a:srgbClr val="50504E"/>
                </a:solidFill>
              </a:rPr>
              <a:t>: independent file closure criteria, </a:t>
            </a:r>
            <a:r>
              <a:rPr lang="en-US" i="1" dirty="0" smtClean="0">
                <a:solidFill>
                  <a:srgbClr val="50504E"/>
                </a:solidFill>
              </a:rPr>
              <a:t>Run </a:t>
            </a:r>
            <a:r>
              <a:rPr lang="en-US" dirty="0" smtClean="0">
                <a:solidFill>
                  <a:srgbClr val="50504E"/>
                </a:solidFill>
              </a:rPr>
              <a:t>and </a:t>
            </a:r>
            <a:r>
              <a:rPr lang="en-US" i="1" dirty="0" err="1" smtClean="0">
                <a:solidFill>
                  <a:srgbClr val="50504E"/>
                </a:solidFill>
              </a:rPr>
              <a:t>SubRun</a:t>
            </a:r>
            <a:r>
              <a:rPr lang="en-US" dirty="0" smtClean="0">
                <a:solidFill>
                  <a:srgbClr val="50504E"/>
                </a:solidFill>
              </a:rPr>
              <a:t> product aggregation facilities, </a:t>
            </a:r>
            <a:r>
              <a:rPr lang="en-US" dirty="0" smtClean="0">
                <a:solidFill>
                  <a:srgbClr val="50504E"/>
                </a:solidFill>
              </a:rPr>
              <a:t>no </a:t>
            </a:r>
            <a:r>
              <a:rPr lang="en-US" dirty="0" smtClean="0">
                <a:solidFill>
                  <a:srgbClr val="50504E"/>
                </a:solidFill>
              </a:rPr>
              <a:t>events in first input file not </a:t>
            </a:r>
            <a:r>
              <a:rPr lang="en-US" dirty="0" smtClean="0">
                <a:solidFill>
                  <a:srgbClr val="50504E"/>
                </a:solidFill>
              </a:rPr>
              <a:t>illegal (</a:t>
            </a:r>
            <a:r>
              <a:rPr lang="en-US" i="1" dirty="0" smtClean="0">
                <a:solidFill>
                  <a:srgbClr val="50504E"/>
                </a:solidFill>
              </a:rPr>
              <a:t>vs.</a:t>
            </a:r>
            <a:r>
              <a:rPr lang="en-US" dirty="0" smtClean="0">
                <a:solidFill>
                  <a:srgbClr val="50504E"/>
                </a:solidFill>
              </a:rPr>
              <a:t> </a:t>
            </a:r>
            <a:r>
              <a:rPr lang="en-US" dirty="0" smtClean="0">
                <a:solidFill>
                  <a:srgbClr val="50504E"/>
                </a:solidFill>
                <a:hlinkClick r:id="rId8"/>
              </a:rPr>
              <a:t>old behavior</a:t>
            </a:r>
            <a:r>
              <a:rPr lang="en-US" dirty="0" smtClean="0">
                <a:solidFill>
                  <a:srgbClr val="50504E"/>
                </a:solidFill>
              </a:rPr>
              <a:t>).</a:t>
            </a:r>
            <a:endParaRPr lang="en-US" dirty="0" smtClean="0">
              <a:solidFill>
                <a:srgbClr val="50504E"/>
              </a:solidFill>
            </a:endParaRPr>
          </a:p>
          <a:p>
            <a:r>
              <a:rPr lang="en-US" dirty="0" smtClean="0">
                <a:solidFill>
                  <a:srgbClr val="50504E"/>
                </a:solidFill>
              </a:rPr>
              <a:t>Support for DAQ systems for which </a:t>
            </a:r>
            <a:r>
              <a:rPr lang="en-US" dirty="0" smtClean="0">
                <a:solidFill>
                  <a:srgbClr val="50504E"/>
                </a:solidFill>
                <a:hlinkClick r:id="rId9"/>
              </a:rPr>
              <a:t>0 is a legal event number</a:t>
            </a:r>
            <a:r>
              <a:rPr lang="en-US" dirty="0" smtClean="0">
                <a:solidFill>
                  <a:srgbClr val="50504E"/>
                </a:solidFill>
              </a:rPr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85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50504E"/>
                </a:solidFill>
                <a:hlinkClick r:id="rId2"/>
              </a:rPr>
              <a:t>Art</a:t>
            </a:r>
            <a:r>
              <a:rPr lang="en-US" dirty="0" smtClean="0">
                <a:solidFill>
                  <a:srgbClr val="50504E"/>
                </a:solidFill>
                <a:hlinkClick r:id="rId2"/>
              </a:rPr>
              <a:t> flags</a:t>
            </a:r>
            <a:r>
              <a:rPr lang="en-US" dirty="0" smtClean="0">
                <a:solidFill>
                  <a:srgbClr val="50504E"/>
                </a:solidFill>
              </a:rPr>
              <a:t> to show available modules and services, with descriptions where available.</a:t>
            </a:r>
          </a:p>
          <a:p>
            <a:r>
              <a:rPr lang="en-US" dirty="0" smtClean="0">
                <a:solidFill>
                  <a:srgbClr val="50504E"/>
                </a:solidFill>
                <a:hlinkClick r:id="rId3"/>
              </a:rPr>
              <a:t>Single-argument service constructors</a:t>
            </a:r>
            <a:r>
              <a:rPr lang="en-US" dirty="0" smtClean="0">
                <a:solidFill>
                  <a:srgbClr val="50504E"/>
                </a:solidFill>
              </a:rPr>
              <a:t> (no </a:t>
            </a:r>
            <a:r>
              <a:rPr lang="en-US" i="1" dirty="0" err="1" smtClean="0">
                <a:solidFill>
                  <a:srgbClr val="50504E"/>
                </a:solidFill>
              </a:rPr>
              <a:t>ActivityRegistry</a:t>
            </a:r>
            <a:r>
              <a:rPr lang="en-US" dirty="0" smtClean="0">
                <a:solidFill>
                  <a:srgbClr val="50504E"/>
                </a:solidFill>
              </a:rPr>
              <a:t>).</a:t>
            </a:r>
          </a:p>
          <a:p>
            <a:r>
              <a:rPr lang="en-US" i="1" dirty="0" err="1">
                <a:solidFill>
                  <a:srgbClr val="50504E"/>
                </a:solidFill>
              </a:rPr>
              <a:t>MemoryTracker</a:t>
            </a:r>
            <a:r>
              <a:rPr lang="en-US" dirty="0">
                <a:solidFill>
                  <a:srgbClr val="50504E"/>
                </a:solidFill>
              </a:rPr>
              <a:t> and </a:t>
            </a:r>
            <a:r>
              <a:rPr lang="en-US" i="1" dirty="0" err="1">
                <a:solidFill>
                  <a:srgbClr val="50504E"/>
                </a:solidFill>
              </a:rPr>
              <a:t>TimeTracker</a:t>
            </a:r>
            <a:r>
              <a:rPr lang="en-US" dirty="0">
                <a:solidFill>
                  <a:srgbClr val="50504E"/>
                </a:solidFill>
              </a:rPr>
              <a:t> improvements: 1</a:t>
            </a:r>
            <a:r>
              <a:rPr lang="en-US" baseline="30000" dirty="0">
                <a:solidFill>
                  <a:srgbClr val="50504E"/>
                </a:solidFill>
              </a:rPr>
              <a:t>st</a:t>
            </a:r>
            <a:r>
              <a:rPr lang="en-US" dirty="0">
                <a:solidFill>
                  <a:srgbClr val="50504E"/>
                </a:solidFill>
              </a:rPr>
              <a:t> event data saved in DB, </a:t>
            </a:r>
            <a:r>
              <a:rPr lang="en-US" dirty="0">
                <a:solidFill>
                  <a:srgbClr val="50504E"/>
                </a:solidFill>
                <a:hlinkClick r:id="rId2"/>
              </a:rPr>
              <a:t>better command-line </a:t>
            </a:r>
            <a:r>
              <a:rPr lang="en-US" dirty="0" smtClean="0">
                <a:solidFill>
                  <a:srgbClr val="50504E"/>
                </a:solidFill>
                <a:hlinkClick r:id="rId2"/>
              </a:rPr>
              <a:t>activation</a:t>
            </a:r>
            <a:r>
              <a:rPr lang="en-US" dirty="0" smtClean="0">
                <a:solidFill>
                  <a:srgbClr val="50504E"/>
                </a:solidFill>
              </a:rPr>
              <a:t>.</a:t>
            </a:r>
            <a:endParaRPr lang="en-US" dirty="0">
              <a:solidFill>
                <a:srgbClr val="50504E"/>
              </a:solidFill>
            </a:endParaRPr>
          </a:p>
          <a:p>
            <a:r>
              <a:rPr lang="en-US" dirty="0" smtClean="0">
                <a:solidFill>
                  <a:srgbClr val="50504E"/>
                </a:solidFill>
              </a:rPr>
              <a:t>Modular replacement for </a:t>
            </a:r>
            <a:r>
              <a:rPr lang="en-US" i="1" dirty="0" err="1" smtClean="0">
                <a:solidFill>
                  <a:srgbClr val="50504E"/>
                </a:solidFill>
              </a:rPr>
              <a:t>artmod</a:t>
            </a:r>
            <a:r>
              <a:rPr lang="en-US" dirty="0" smtClean="0">
                <a:solidFill>
                  <a:srgbClr val="50504E"/>
                </a:solidFill>
              </a:rPr>
              <a:t>: </a:t>
            </a:r>
            <a:r>
              <a:rPr lang="en-US" i="1" dirty="0" err="1" smtClean="0">
                <a:solidFill>
                  <a:srgbClr val="50504E"/>
                </a:solidFill>
                <a:hlinkClick r:id="rId4"/>
              </a:rPr>
              <a:t>cetskelgen</a:t>
            </a:r>
            <a:r>
              <a:rPr lang="en-US" dirty="0" smtClean="0">
                <a:solidFill>
                  <a:srgbClr val="50504E"/>
                </a:solidFill>
              </a:rPr>
              <a:t>. </a:t>
            </a:r>
            <a:r>
              <a:rPr lang="en-US" dirty="0" smtClean="0">
                <a:solidFill>
                  <a:srgbClr val="50504E"/>
                </a:solidFill>
              </a:rPr>
              <a:t>More information, able to handle user-defined modules, </a:t>
            </a:r>
            <a:r>
              <a:rPr lang="en-US" dirty="0" smtClean="0">
                <a:solidFill>
                  <a:srgbClr val="50504E"/>
                </a:solidFill>
                <a:hlinkClick r:id="rId5"/>
              </a:rPr>
              <a:t>simple usage</a:t>
            </a:r>
            <a:r>
              <a:rPr lang="en-US" dirty="0" smtClean="0">
                <a:solidFill>
                  <a:srgbClr val="50504E"/>
                </a:solidFill>
              </a:rPr>
              <a:t> identical to </a:t>
            </a:r>
            <a:r>
              <a:rPr lang="en-US" i="1" dirty="0" err="1" smtClean="0">
                <a:solidFill>
                  <a:srgbClr val="50504E"/>
                </a:solidFill>
              </a:rPr>
              <a:t>artmod</a:t>
            </a:r>
            <a:r>
              <a:rPr lang="en-US" dirty="0" smtClean="0">
                <a:solidFill>
                  <a:srgbClr val="50504E"/>
                </a:solidFill>
              </a:rPr>
              <a:t>.</a:t>
            </a:r>
          </a:p>
          <a:p>
            <a:r>
              <a:rPr lang="en-US" dirty="0" smtClean="0">
                <a:solidFill>
                  <a:srgbClr val="50504E"/>
                </a:solidFill>
                <a:hlinkClick r:id="rId6"/>
              </a:rPr>
              <a:t>Failure to put is now an error by default</a:t>
            </a:r>
            <a:r>
              <a:rPr lang="en-US" dirty="0" smtClean="0">
                <a:solidFill>
                  <a:srgbClr val="50504E"/>
                </a:solidFill>
              </a:rPr>
              <a:t>.</a:t>
            </a:r>
          </a:p>
          <a:p>
            <a:r>
              <a:rPr lang="en-US" dirty="0">
                <a:solidFill>
                  <a:srgbClr val="50504E"/>
                </a:solidFill>
              </a:rPr>
              <a:t>New executable: </a:t>
            </a:r>
            <a:r>
              <a:rPr lang="en-US" i="1" dirty="0">
                <a:solidFill>
                  <a:srgbClr val="50504E"/>
                </a:solidFill>
                <a:hlinkClick r:id="rId7"/>
              </a:rPr>
              <a:t>file_info_dumper</a:t>
            </a:r>
            <a:r>
              <a:rPr lang="en-US" dirty="0">
                <a:solidFill>
                  <a:srgbClr val="50504E"/>
                </a:solidFill>
              </a:rPr>
              <a:t>: </a:t>
            </a:r>
            <a:r>
              <a:rPr lang="en-US" dirty="0" smtClean="0">
                <a:solidFill>
                  <a:srgbClr val="50504E"/>
                </a:solidFill>
              </a:rPr>
              <a:t>Print </a:t>
            </a:r>
            <a:r>
              <a:rPr lang="en-US" dirty="0">
                <a:solidFill>
                  <a:srgbClr val="50504E"/>
                </a:solidFill>
              </a:rPr>
              <a:t>basic info about an </a:t>
            </a:r>
            <a:r>
              <a:rPr lang="en-US" i="1" dirty="0">
                <a:solidFill>
                  <a:srgbClr val="50504E"/>
                </a:solidFill>
              </a:rPr>
              <a:t>art</a:t>
            </a:r>
            <a:r>
              <a:rPr lang="en-US" dirty="0">
                <a:solidFill>
                  <a:srgbClr val="50504E"/>
                </a:solidFill>
              </a:rPr>
              <a:t>-format ROOT file</a:t>
            </a:r>
            <a:r>
              <a:rPr lang="en-US" dirty="0" smtClean="0">
                <a:solidFill>
                  <a:srgbClr val="50504E"/>
                </a:solidFill>
              </a:rPr>
              <a:t>.</a:t>
            </a:r>
            <a:endParaRPr lang="en-US" dirty="0">
              <a:solidFill>
                <a:srgbClr val="50504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6/17/16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Chris Green | Welcome to the </a:t>
            </a:r>
            <a:r>
              <a:rPr lang="en-US" i="1" dirty="0" smtClean="0"/>
              <a:t>art</a:t>
            </a:r>
            <a:r>
              <a:rPr lang="en-US" dirty="0" smtClean="0"/>
              <a:t> Users Meeting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46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1297</TotalTime>
  <Words>469</Words>
  <Application>Microsoft Macintosh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Courier New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Overview</vt:lpstr>
      <vt:lpstr>Systemic changes</vt:lpstr>
      <vt:lpstr>New FHiCL-related features</vt:lpstr>
      <vt:lpstr>New features</vt:lpstr>
      <vt:lpstr>New features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 Green</dc:creator>
  <cp:lastModifiedBy>Christopher H Green</cp:lastModifiedBy>
  <cp:revision>27</cp:revision>
  <cp:lastPrinted>2014-01-20T19:40:21Z</cp:lastPrinted>
  <dcterms:created xsi:type="dcterms:W3CDTF">2016-06-13T20:51:16Z</dcterms:created>
  <dcterms:modified xsi:type="dcterms:W3CDTF">2016-06-14T18:53:05Z</dcterms:modified>
</cp:coreProperties>
</file>