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100"/>
  </p:notesMasterIdLst>
  <p:handoutMasterIdLst>
    <p:handoutMasterId r:id="rId101"/>
  </p:handoutMasterIdLst>
  <p:sldIdLst>
    <p:sldId id="294" r:id="rId2"/>
    <p:sldId id="392" r:id="rId3"/>
    <p:sldId id="391" r:id="rId4"/>
    <p:sldId id="330" r:id="rId5"/>
    <p:sldId id="394" r:id="rId6"/>
    <p:sldId id="332" r:id="rId7"/>
    <p:sldId id="333" r:id="rId8"/>
    <p:sldId id="334" r:id="rId9"/>
    <p:sldId id="335" r:id="rId10"/>
    <p:sldId id="306" r:id="rId11"/>
    <p:sldId id="460" r:id="rId12"/>
    <p:sldId id="467" r:id="rId13"/>
    <p:sldId id="307" r:id="rId14"/>
    <p:sldId id="340" r:id="rId15"/>
    <p:sldId id="348" r:id="rId16"/>
    <p:sldId id="341" r:id="rId17"/>
    <p:sldId id="468" r:id="rId18"/>
    <p:sldId id="469" r:id="rId19"/>
    <p:sldId id="470" r:id="rId20"/>
    <p:sldId id="471" r:id="rId21"/>
    <p:sldId id="472" r:id="rId22"/>
    <p:sldId id="309" r:id="rId23"/>
    <p:sldId id="310" r:id="rId24"/>
    <p:sldId id="464" r:id="rId25"/>
    <p:sldId id="436" r:id="rId26"/>
    <p:sldId id="440" r:id="rId27"/>
    <p:sldId id="437" r:id="rId28"/>
    <p:sldId id="439" r:id="rId29"/>
    <p:sldId id="441" r:id="rId30"/>
    <p:sldId id="350" r:id="rId31"/>
    <p:sldId id="351" r:id="rId32"/>
    <p:sldId id="352" r:id="rId33"/>
    <p:sldId id="442" r:id="rId34"/>
    <p:sldId id="314" r:id="rId35"/>
    <p:sldId id="315" r:id="rId36"/>
    <p:sldId id="427" r:id="rId37"/>
    <p:sldId id="428" r:id="rId38"/>
    <p:sldId id="429" r:id="rId39"/>
    <p:sldId id="359" r:id="rId40"/>
    <p:sldId id="360" r:id="rId41"/>
    <p:sldId id="433" r:id="rId42"/>
    <p:sldId id="323" r:id="rId43"/>
    <p:sldId id="361" r:id="rId44"/>
    <p:sldId id="356" r:id="rId45"/>
    <p:sldId id="432" r:id="rId46"/>
    <p:sldId id="458" r:id="rId47"/>
    <p:sldId id="386" r:id="rId48"/>
    <p:sldId id="397" r:id="rId49"/>
    <p:sldId id="398" r:id="rId50"/>
    <p:sldId id="399" r:id="rId51"/>
    <p:sldId id="400" r:id="rId52"/>
    <p:sldId id="401" r:id="rId53"/>
    <p:sldId id="402" r:id="rId54"/>
    <p:sldId id="403" r:id="rId55"/>
    <p:sldId id="404" r:id="rId56"/>
    <p:sldId id="405" r:id="rId57"/>
    <p:sldId id="461" r:id="rId58"/>
    <p:sldId id="462" r:id="rId59"/>
    <p:sldId id="465" r:id="rId60"/>
    <p:sldId id="466" r:id="rId61"/>
    <p:sldId id="463" r:id="rId62"/>
    <p:sldId id="459" r:id="rId63"/>
    <p:sldId id="431" r:id="rId64"/>
    <p:sldId id="420" r:id="rId65"/>
    <p:sldId id="421" r:id="rId66"/>
    <p:sldId id="422" r:id="rId67"/>
    <p:sldId id="423" r:id="rId68"/>
    <p:sldId id="424" r:id="rId69"/>
    <p:sldId id="425" r:id="rId70"/>
    <p:sldId id="426" r:id="rId71"/>
    <p:sldId id="443" r:id="rId72"/>
    <p:sldId id="444" r:id="rId73"/>
    <p:sldId id="445" r:id="rId74"/>
    <p:sldId id="446" r:id="rId75"/>
    <p:sldId id="447" r:id="rId76"/>
    <p:sldId id="448" r:id="rId77"/>
    <p:sldId id="449" r:id="rId78"/>
    <p:sldId id="450" r:id="rId79"/>
    <p:sldId id="451" r:id="rId80"/>
    <p:sldId id="452" r:id="rId81"/>
    <p:sldId id="453" r:id="rId82"/>
    <p:sldId id="454" r:id="rId83"/>
    <p:sldId id="455" r:id="rId84"/>
    <p:sldId id="456" r:id="rId85"/>
    <p:sldId id="457" r:id="rId86"/>
    <p:sldId id="418" r:id="rId87"/>
    <p:sldId id="419" r:id="rId88"/>
    <p:sldId id="407" r:id="rId89"/>
    <p:sldId id="408" r:id="rId90"/>
    <p:sldId id="409" r:id="rId91"/>
    <p:sldId id="410" r:id="rId92"/>
    <p:sldId id="411" r:id="rId93"/>
    <p:sldId id="412" r:id="rId94"/>
    <p:sldId id="413" r:id="rId95"/>
    <p:sldId id="414" r:id="rId96"/>
    <p:sldId id="415" r:id="rId97"/>
    <p:sldId id="416" r:id="rId98"/>
    <p:sldId id="417" r:id="rId99"/>
  </p:sldIdLst>
  <p:sldSz cx="10058400" cy="7772400"/>
  <p:notesSz cx="6858000" cy="9144000"/>
  <p:defaultTextStyle>
    <a:defPPr>
      <a:defRPr lang="en-US"/>
    </a:defPPr>
    <a:lvl1pPr algn="l" defTabSz="509412" rtl="0" fontAlgn="base">
      <a:spcBef>
        <a:spcPct val="0"/>
      </a:spcBef>
      <a:spcAft>
        <a:spcPct val="0"/>
      </a:spcAft>
      <a:defRPr sz="27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509412" algn="l" defTabSz="509412" rtl="0" fontAlgn="base">
      <a:spcBef>
        <a:spcPct val="0"/>
      </a:spcBef>
      <a:spcAft>
        <a:spcPct val="0"/>
      </a:spcAft>
      <a:defRPr sz="27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1018824" algn="l" defTabSz="509412" rtl="0" fontAlgn="base">
      <a:spcBef>
        <a:spcPct val="0"/>
      </a:spcBef>
      <a:spcAft>
        <a:spcPct val="0"/>
      </a:spcAft>
      <a:defRPr sz="27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528237" algn="l" defTabSz="509412" rtl="0" fontAlgn="base">
      <a:spcBef>
        <a:spcPct val="0"/>
      </a:spcBef>
      <a:spcAft>
        <a:spcPct val="0"/>
      </a:spcAft>
      <a:defRPr sz="27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2037649" algn="l" defTabSz="509412" rtl="0" fontAlgn="base">
      <a:spcBef>
        <a:spcPct val="0"/>
      </a:spcBef>
      <a:spcAft>
        <a:spcPct val="0"/>
      </a:spcAft>
      <a:defRPr sz="27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547061" algn="l" defTabSz="509412" rtl="0" eaLnBrk="1" latinLnBrk="0" hangingPunct="1">
      <a:defRPr sz="27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3056473" algn="l" defTabSz="509412" rtl="0" eaLnBrk="1" latinLnBrk="0" hangingPunct="1">
      <a:defRPr sz="27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565886" algn="l" defTabSz="509412" rtl="0" eaLnBrk="1" latinLnBrk="0" hangingPunct="1">
      <a:defRPr sz="27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4075298" algn="l" defTabSz="509412" rtl="0" eaLnBrk="1" latinLnBrk="0" hangingPunct="1">
      <a:defRPr sz="27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0B94B1CD-F271-914A-A20F-0E71691E2E9D}">
          <p14:sldIdLst>
            <p14:sldId id="294"/>
            <p14:sldId id="392"/>
            <p14:sldId id="391"/>
            <p14:sldId id="330"/>
            <p14:sldId id="394"/>
            <p14:sldId id="332"/>
            <p14:sldId id="333"/>
            <p14:sldId id="334"/>
            <p14:sldId id="335"/>
            <p14:sldId id="306"/>
            <p14:sldId id="460"/>
            <p14:sldId id="467"/>
            <p14:sldId id="307"/>
            <p14:sldId id="340"/>
            <p14:sldId id="348"/>
            <p14:sldId id="341"/>
            <p14:sldId id="468"/>
            <p14:sldId id="469"/>
            <p14:sldId id="470"/>
            <p14:sldId id="471"/>
            <p14:sldId id="472"/>
            <p14:sldId id="309"/>
            <p14:sldId id="310"/>
            <p14:sldId id="464"/>
            <p14:sldId id="436"/>
            <p14:sldId id="440"/>
            <p14:sldId id="437"/>
            <p14:sldId id="439"/>
            <p14:sldId id="441"/>
            <p14:sldId id="350"/>
            <p14:sldId id="351"/>
            <p14:sldId id="352"/>
            <p14:sldId id="442"/>
            <p14:sldId id="314"/>
            <p14:sldId id="315"/>
            <p14:sldId id="427"/>
            <p14:sldId id="428"/>
            <p14:sldId id="429"/>
            <p14:sldId id="359"/>
            <p14:sldId id="360"/>
            <p14:sldId id="433"/>
            <p14:sldId id="323"/>
            <p14:sldId id="361"/>
            <p14:sldId id="356"/>
            <p14:sldId id="432"/>
            <p14:sldId id="458"/>
            <p14:sldId id="386"/>
            <p14:sldId id="397"/>
            <p14:sldId id="398"/>
            <p14:sldId id="399"/>
            <p14:sldId id="400"/>
            <p14:sldId id="401"/>
            <p14:sldId id="402"/>
            <p14:sldId id="403"/>
            <p14:sldId id="404"/>
            <p14:sldId id="405"/>
            <p14:sldId id="461"/>
            <p14:sldId id="462"/>
            <p14:sldId id="465"/>
            <p14:sldId id="466"/>
            <p14:sldId id="463"/>
            <p14:sldId id="459"/>
            <p14:sldId id="431"/>
            <p14:sldId id="420"/>
            <p14:sldId id="421"/>
            <p14:sldId id="422"/>
            <p14:sldId id="423"/>
            <p14:sldId id="424"/>
            <p14:sldId id="425"/>
            <p14:sldId id="426"/>
            <p14:sldId id="443"/>
            <p14:sldId id="444"/>
            <p14:sldId id="445"/>
            <p14:sldId id="446"/>
            <p14:sldId id="447"/>
            <p14:sldId id="448"/>
            <p14:sldId id="449"/>
            <p14:sldId id="450"/>
            <p14:sldId id="451"/>
            <p14:sldId id="452"/>
            <p14:sldId id="453"/>
            <p14:sldId id="454"/>
            <p14:sldId id="455"/>
            <p14:sldId id="456"/>
            <p14:sldId id="457"/>
            <p14:sldId id="418"/>
            <p14:sldId id="419"/>
            <p14:sldId id="407"/>
            <p14:sldId id="408"/>
            <p14:sldId id="409"/>
            <p14:sldId id="410"/>
            <p14:sldId id="411"/>
            <p14:sldId id="412"/>
            <p14:sldId id="413"/>
            <p14:sldId id="414"/>
            <p14:sldId id="415"/>
            <p14:sldId id="416"/>
            <p14:sldId id="41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8000FF"/>
    <a:srgbClr val="FFCAD6"/>
    <a:srgbClr val="FF6666"/>
    <a:srgbClr val="000000"/>
    <a:srgbClr val="8B1A1A"/>
    <a:srgbClr val="FDF9CE"/>
    <a:srgbClr val="50504E"/>
    <a:srgbClr val="4E4E4E"/>
    <a:srgbClr val="404040"/>
    <a:srgbClr val="004C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04" autoAdjust="0"/>
    <p:restoredTop sz="94704" autoAdjust="0"/>
  </p:normalViewPr>
  <p:slideViewPr>
    <p:cSldViewPr snapToGrid="0" snapToObjects="1" showGuides="1">
      <p:cViewPr varScale="1">
        <p:scale>
          <a:sx n="95" d="100"/>
          <a:sy n="95" d="100"/>
        </p:scale>
        <p:origin x="-1032" y="-112"/>
      </p:cViewPr>
      <p:guideLst>
        <p:guide orient="horz" pos="4694"/>
        <p:guide orient="horz" pos="4564"/>
        <p:guide orient="horz" pos="1924"/>
        <p:guide orient="horz" pos="172"/>
        <p:guide orient="horz" pos="3162"/>
        <p:guide orient="horz" pos="685"/>
        <p:guide pos="6178"/>
        <p:guide pos="150"/>
        <p:guide pos="648"/>
        <p:guide pos="4898"/>
        <p:guide pos="5679"/>
        <p:guide pos="5095"/>
      </p:guideLst>
    </p:cSldViewPr>
  </p:slideViewPr>
  <p:outlineViewPr>
    <p:cViewPr>
      <p:scale>
        <a:sx n="33" d="100"/>
        <a:sy n="33" d="100"/>
      </p:scale>
      <p:origin x="0" y="5452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handoutMaster" Target="handoutMasters/handoutMaster1.xml"/><Relationship Id="rId102" Type="http://schemas.openxmlformats.org/officeDocument/2006/relationships/printerSettings" Target="printerSettings/printerSettings1.bin"/><Relationship Id="rId103" Type="http://schemas.openxmlformats.org/officeDocument/2006/relationships/presProps" Target="presProps.xml"/><Relationship Id="rId104" Type="http://schemas.openxmlformats.org/officeDocument/2006/relationships/viewProps" Target="viewProps.xml"/><Relationship Id="rId105" Type="http://schemas.openxmlformats.org/officeDocument/2006/relationships/theme" Target="theme/theme1.xml"/><Relationship Id="rId10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00" Type="http://schemas.openxmlformats.org/officeDocument/2006/relationships/notesMaster" Target="notesMasters/notesMaster1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6/17/16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6/17/16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9675" y="685800"/>
            <a:ext cx="4438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509412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509412" algn="l" defTabSz="509412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1018824" algn="l" defTabSz="509412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528237" algn="l" defTabSz="509412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2037649" algn="l" defTabSz="509412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547061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76117" y="5625609"/>
            <a:ext cx="9349154" cy="1733140"/>
          </a:xfrm>
          <a:prstGeom prst="rect">
            <a:avLst/>
          </a:prstGeom>
        </p:spPr>
        <p:txBody>
          <a:bodyPr lIns="0" tIns="50941" rIns="0" bIns="50941">
            <a:noAutofit/>
          </a:bodyPr>
          <a:lstStyle>
            <a:lvl1pPr marL="0" indent="0">
              <a:buFontTx/>
              <a:buNone/>
              <a:defRPr sz="2200">
                <a:solidFill>
                  <a:srgbClr val="004C97"/>
                </a:solidFill>
                <a:latin typeface="Helvetica"/>
              </a:defRPr>
            </a:lvl1pPr>
            <a:lvl2pPr marL="509412" indent="0">
              <a:buFontTx/>
              <a:buNone/>
              <a:defRPr sz="1800">
                <a:solidFill>
                  <a:srgbClr val="2E5286"/>
                </a:solidFill>
                <a:latin typeface="Helvetica"/>
              </a:defRPr>
            </a:lvl2pPr>
            <a:lvl3pPr marL="1018824" indent="0">
              <a:buFontTx/>
              <a:buNone/>
              <a:defRPr sz="1800">
                <a:solidFill>
                  <a:srgbClr val="2E5286"/>
                </a:solidFill>
                <a:latin typeface="Helvetica"/>
              </a:defRPr>
            </a:lvl3pPr>
            <a:lvl4pPr marL="1528237" indent="0">
              <a:buFontTx/>
              <a:buNone/>
              <a:defRPr sz="1800">
                <a:solidFill>
                  <a:srgbClr val="2E5286"/>
                </a:solidFill>
                <a:latin typeface="Helvetica"/>
              </a:defRPr>
            </a:lvl4pPr>
            <a:lvl5pPr marL="2037649" indent="0">
              <a:buFontTx/>
              <a:buNone/>
              <a:defRPr sz="18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9538" y="-1"/>
            <a:ext cx="10108692" cy="1016527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76117" y="4478754"/>
            <a:ext cx="9349155" cy="1136789"/>
          </a:xfrm>
          <a:prstGeom prst="rect">
            <a:avLst/>
          </a:prstGeom>
        </p:spPr>
        <p:txBody>
          <a:bodyPr vert="horz" wrap="square" lIns="0" tIns="50941" rIns="101882" bIns="50941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FontTx/>
              <a:buNone/>
              <a:defRPr sz="36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31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31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31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31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9538" y="925946"/>
            <a:ext cx="10108692" cy="336158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537" y="283156"/>
            <a:ext cx="9911865" cy="342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51461" y="1101090"/>
            <a:ext cx="9539764" cy="5733945"/>
          </a:xfrm>
          <a:prstGeom prst="rect">
            <a:avLst/>
          </a:prstGeom>
        </p:spPr>
        <p:txBody>
          <a:bodyPr lIns="0" tIns="0" rIns="0" bIns="0"/>
          <a:lstStyle>
            <a:lvl1pPr>
              <a:defRPr sz="2700">
                <a:solidFill>
                  <a:srgbClr val="505050"/>
                </a:solidFill>
              </a:defRPr>
            </a:lvl1pPr>
            <a:lvl2pPr>
              <a:defRPr sz="2500">
                <a:solidFill>
                  <a:srgbClr val="505050"/>
                </a:solidFill>
              </a:defRPr>
            </a:lvl2pPr>
            <a:lvl3pPr>
              <a:defRPr sz="2200">
                <a:solidFill>
                  <a:srgbClr val="505050"/>
                </a:solidFill>
              </a:defRPr>
            </a:lvl3pPr>
            <a:lvl4pPr>
              <a:defRPr sz="2000">
                <a:solidFill>
                  <a:srgbClr val="505050"/>
                </a:solidFill>
              </a:defRPr>
            </a:lvl4pPr>
            <a:lvl5pPr marL="2292355" indent="-254706">
              <a:buFont typeface="Arial"/>
              <a:buChar char="•"/>
              <a:defRPr sz="20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51460" y="285320"/>
            <a:ext cx="9555480" cy="48492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31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10510" y="7371442"/>
            <a:ext cx="742905" cy="27347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3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48B03094-D479-3045-B76C-724C3AFC2EB9}" type="datetime1">
              <a:rPr lang="en-US" smtClean="0"/>
              <a:t>6/17/16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83663" y="7371442"/>
            <a:ext cx="6888330" cy="275256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3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K. J. Knoepfel | A FHiCL feature menagerie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44475" y="7371442"/>
            <a:ext cx="455772" cy="26892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3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51461" y="1101090"/>
            <a:ext cx="4626864" cy="4118293"/>
          </a:xfrm>
          <a:prstGeom prst="rect">
            <a:avLst/>
          </a:prstGeom>
        </p:spPr>
        <p:txBody>
          <a:bodyPr lIns="0" tIns="0" rIns="0" bIns="0"/>
          <a:lstStyle>
            <a:lvl1pPr>
              <a:defRPr sz="2700">
                <a:solidFill>
                  <a:srgbClr val="505050"/>
                </a:solidFill>
              </a:defRPr>
            </a:lvl1pPr>
            <a:lvl2pPr>
              <a:defRPr sz="2500">
                <a:solidFill>
                  <a:srgbClr val="505050"/>
                </a:solidFill>
              </a:defRPr>
            </a:lvl2pPr>
            <a:lvl3pPr>
              <a:defRPr sz="2200">
                <a:solidFill>
                  <a:srgbClr val="505050"/>
                </a:solidFill>
              </a:defRPr>
            </a:lvl3pPr>
            <a:lvl4pPr>
              <a:defRPr sz="2000">
                <a:solidFill>
                  <a:srgbClr val="505050"/>
                </a:solidFill>
              </a:defRPr>
            </a:lvl4pPr>
            <a:lvl5pPr marL="2292355" indent="-254706">
              <a:buFont typeface="Arial"/>
              <a:buChar char="•"/>
              <a:defRPr sz="2000">
                <a:solidFill>
                  <a:srgbClr val="505050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5161698" y="1101090"/>
            <a:ext cx="4636921" cy="4118293"/>
          </a:xfrm>
          <a:prstGeom prst="rect">
            <a:avLst/>
          </a:prstGeom>
        </p:spPr>
        <p:txBody>
          <a:bodyPr lIns="0" tIns="0" rIns="0" bIns="0"/>
          <a:lstStyle>
            <a:lvl1pPr>
              <a:defRPr sz="2700">
                <a:solidFill>
                  <a:srgbClr val="505050"/>
                </a:solidFill>
              </a:defRPr>
            </a:lvl1pPr>
            <a:lvl2pPr>
              <a:defRPr sz="2500">
                <a:solidFill>
                  <a:srgbClr val="505050"/>
                </a:solidFill>
              </a:defRPr>
            </a:lvl2pPr>
            <a:lvl3pPr>
              <a:defRPr sz="2200">
                <a:solidFill>
                  <a:srgbClr val="505050"/>
                </a:solidFill>
              </a:defRPr>
            </a:lvl3pPr>
            <a:lvl4pPr>
              <a:defRPr sz="2000">
                <a:solidFill>
                  <a:srgbClr val="505050"/>
                </a:solidFill>
              </a:defRPr>
            </a:lvl4pPr>
            <a:lvl5pPr marL="2292355" indent="-254706">
              <a:buFont typeface="Arial"/>
              <a:buChar char="•"/>
              <a:defRPr sz="2000">
                <a:solidFill>
                  <a:srgbClr val="505050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52301" y="5400448"/>
            <a:ext cx="4626024" cy="14345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>
                <a:solidFill>
                  <a:srgbClr val="004C97"/>
                </a:solidFill>
              </a:defRPr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5161696" y="5400448"/>
            <a:ext cx="4626863" cy="14345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>
                <a:solidFill>
                  <a:srgbClr val="004C97"/>
                </a:solidFill>
              </a:defRPr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10510" y="7371442"/>
            <a:ext cx="742905" cy="27347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3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ABC9D5E3-A16C-844C-B443-4F5F9D446D9A}" type="datetime1">
              <a:rPr lang="en-US" smtClean="0"/>
              <a:t>6/17/16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83662" y="7371442"/>
            <a:ext cx="6888330" cy="275256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3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K. J. Knoepfel | A FHiCL feature menagerie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44475" y="7371442"/>
            <a:ext cx="455772" cy="26892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3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51460" y="285320"/>
            <a:ext cx="9555480" cy="48492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31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460" y="1086696"/>
            <a:ext cx="3330683" cy="56923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>
                <a:solidFill>
                  <a:srgbClr val="004C97"/>
                </a:solidFill>
              </a:defRPr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896984" y="1086697"/>
            <a:ext cx="5882366" cy="5692365"/>
          </a:xfrm>
          <a:prstGeom prst="rect">
            <a:avLst/>
          </a:prstGeom>
        </p:spPr>
        <p:txBody>
          <a:bodyPr lIns="0" tIns="0" rIns="0" bIns="0"/>
          <a:lstStyle>
            <a:lvl1pPr>
              <a:defRPr sz="2700">
                <a:solidFill>
                  <a:srgbClr val="505050"/>
                </a:solidFill>
              </a:defRPr>
            </a:lvl1pPr>
            <a:lvl2pPr>
              <a:defRPr sz="2500">
                <a:solidFill>
                  <a:srgbClr val="505050"/>
                </a:solidFill>
              </a:defRPr>
            </a:lvl2pPr>
            <a:lvl3pPr>
              <a:defRPr sz="2200">
                <a:solidFill>
                  <a:srgbClr val="505050"/>
                </a:solidFill>
              </a:defRPr>
            </a:lvl3pPr>
            <a:lvl4pPr>
              <a:defRPr sz="2000">
                <a:solidFill>
                  <a:srgbClr val="505050"/>
                </a:solidFill>
              </a:defRPr>
            </a:lvl4pPr>
            <a:lvl5pPr marL="2292355" indent="-254706">
              <a:buFont typeface="Arial"/>
              <a:buChar char="•"/>
              <a:defRPr sz="2000">
                <a:solidFill>
                  <a:srgbClr val="505050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810510" y="7371442"/>
            <a:ext cx="742905" cy="273473"/>
          </a:xfrm>
        </p:spPr>
        <p:txBody>
          <a:bodyPr/>
          <a:lstStyle>
            <a:lvl1pPr>
              <a:defRPr sz="1300" smtClean="0"/>
            </a:lvl1pPr>
          </a:lstStyle>
          <a:p>
            <a:pPr>
              <a:defRPr/>
            </a:pPr>
            <a:fld id="{1822EAD8-22A7-704E-AD8B-405D37B8C155}" type="datetime1">
              <a:rPr lang="en-US" smtClean="0"/>
              <a:t>6/17/16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683662" y="7371442"/>
            <a:ext cx="6888331" cy="283368"/>
          </a:xfrm>
        </p:spPr>
        <p:txBody>
          <a:bodyPr/>
          <a:lstStyle>
            <a:lvl1pPr>
              <a:defRPr sz="1300" dirty="0" smtClean="0"/>
            </a:lvl1pPr>
          </a:lstStyle>
          <a:p>
            <a:pPr>
              <a:defRPr/>
            </a:pPr>
            <a:r>
              <a:rPr lang="en-US" smtClean="0"/>
              <a:t>K. J. Knoepfel | A FHiCL feature menagerie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3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51460" y="287897"/>
            <a:ext cx="9555480" cy="48492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31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46480" y="1101090"/>
            <a:ext cx="9555480" cy="4223613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800">
                <a:solidFill>
                  <a:srgbClr val="505050"/>
                </a:solidFill>
              </a:defRPr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46480" y="5602073"/>
            <a:ext cx="9555480" cy="12367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>
                <a:solidFill>
                  <a:srgbClr val="004C97"/>
                </a:solidFill>
              </a:defRPr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810510" y="7371442"/>
            <a:ext cx="742905" cy="27347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3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FAF502A-329A-714E-A16A-6D2095EC9A92}" type="datetime1">
              <a:rPr lang="en-US" smtClean="0"/>
              <a:t>6/17/16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83663" y="7371442"/>
            <a:ext cx="6877154" cy="275256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3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K. J. Knoepfel | A FHiCL feature menagerie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44475" y="7371442"/>
            <a:ext cx="455772" cy="26892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3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51460" y="285320"/>
            <a:ext cx="9555480" cy="48492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31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10510" y="7371442"/>
            <a:ext cx="742905" cy="273473"/>
          </a:xfrm>
        </p:spPr>
        <p:txBody>
          <a:bodyPr/>
          <a:lstStyle/>
          <a:p>
            <a:pPr>
              <a:defRPr/>
            </a:pPr>
            <a:fld id="{CCA1F6EE-DB54-8247-9CA5-6EC1F432654C}" type="datetime1">
              <a:rPr lang="en-US" smtClean="0"/>
              <a:t>6/17/16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83663" y="7371442"/>
            <a:ext cx="6886439" cy="275256"/>
          </a:xfrm>
        </p:spPr>
        <p:txBody>
          <a:bodyPr/>
          <a:lstStyle/>
          <a:p>
            <a:pPr>
              <a:defRPr/>
            </a:pPr>
            <a:r>
              <a:rPr lang="en-US" smtClean="0"/>
              <a:t>K. J. Knoepfel | A FHiCL feature menagerie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44475" y="287867"/>
            <a:ext cx="9543257" cy="6576646"/>
          </a:xfrm>
          <a:prstGeom prst="rect">
            <a:avLst/>
          </a:prstGeom>
        </p:spPr>
        <p:txBody>
          <a:bodyPr vert="horz" lIns="101882" tIns="50941" rIns="101882" bIns="50941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F5F752-2368-F549-B587-2A06D6AB007A}" type="datetime1">
              <a:rPr lang="en-US" smtClean="0"/>
              <a:t>6/17/16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83663" y="7371442"/>
            <a:ext cx="6899506" cy="275256"/>
          </a:xfrm>
        </p:spPr>
        <p:txBody>
          <a:bodyPr/>
          <a:lstStyle/>
          <a:p>
            <a:pPr>
              <a:defRPr/>
            </a:pPr>
            <a:r>
              <a:rPr lang="en-US" smtClean="0"/>
              <a:t>K. J. Knoepfel | A FHiCL feature menagerie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51460" y="285320"/>
            <a:ext cx="9555480" cy="48492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31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26263" y="3077636"/>
            <a:ext cx="1760220" cy="1813560"/>
          </a:xfrm>
          <a:prstGeom prst="rect">
            <a:avLst/>
          </a:prstGeom>
        </p:spPr>
        <p:txBody>
          <a:bodyPr vert="horz" lIns="101882" tIns="50941" rIns="101882" bIns="50941"/>
          <a:lstStyle>
            <a:lvl1pPr marL="0" indent="0">
              <a:buFontTx/>
              <a:buNone/>
              <a:defRPr sz="16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2177368" y="3077636"/>
            <a:ext cx="1760220" cy="1813560"/>
          </a:xfrm>
          <a:prstGeom prst="rect">
            <a:avLst/>
          </a:prstGeom>
        </p:spPr>
        <p:txBody>
          <a:bodyPr vert="horz" lIns="101882" tIns="50941" rIns="101882" bIns="50941"/>
          <a:lstStyle>
            <a:lvl1pPr marL="0" indent="0">
              <a:buFontTx/>
              <a:buNone/>
              <a:defRPr sz="16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4128526" y="3077636"/>
            <a:ext cx="1760220" cy="1813560"/>
          </a:xfrm>
          <a:prstGeom prst="rect">
            <a:avLst/>
          </a:prstGeom>
        </p:spPr>
        <p:txBody>
          <a:bodyPr vert="horz" lIns="101882" tIns="50941" rIns="101882" bIns="50941"/>
          <a:lstStyle>
            <a:lvl1pPr marL="0" indent="0">
              <a:buFontTx/>
              <a:buNone/>
              <a:defRPr sz="16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6087902" y="3077636"/>
            <a:ext cx="1760220" cy="1813560"/>
          </a:xfrm>
          <a:prstGeom prst="rect">
            <a:avLst/>
          </a:prstGeom>
        </p:spPr>
        <p:txBody>
          <a:bodyPr vert="horz" lIns="101882" tIns="50941" rIns="101882" bIns="50941"/>
          <a:lstStyle>
            <a:lvl1pPr marL="0" indent="0">
              <a:buFontTx/>
              <a:buNone/>
              <a:defRPr sz="16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8030842" y="3077636"/>
            <a:ext cx="1760220" cy="1813560"/>
          </a:xfrm>
          <a:prstGeom prst="rect">
            <a:avLst/>
          </a:prstGeom>
        </p:spPr>
        <p:txBody>
          <a:bodyPr vert="horz" lIns="101882" tIns="50941" rIns="101882" bIns="50941"/>
          <a:lstStyle>
            <a:lvl1pPr marL="0" indent="0">
              <a:buFontTx/>
              <a:buNone/>
              <a:defRPr sz="16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26263" y="1101799"/>
            <a:ext cx="1760220" cy="1813560"/>
          </a:xfrm>
          <a:prstGeom prst="rect">
            <a:avLst/>
          </a:prstGeom>
        </p:spPr>
        <p:txBody>
          <a:bodyPr vert="horz" lIns="101882" tIns="50941" rIns="101882" bIns="50941"/>
          <a:lstStyle>
            <a:lvl1pPr marL="0" indent="0">
              <a:buFontTx/>
              <a:buNone/>
              <a:defRPr sz="16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2177368" y="1101799"/>
            <a:ext cx="1760220" cy="1813560"/>
          </a:xfrm>
          <a:prstGeom prst="rect">
            <a:avLst/>
          </a:prstGeom>
        </p:spPr>
        <p:txBody>
          <a:bodyPr vert="horz" lIns="101882" tIns="50941" rIns="101882" bIns="50941"/>
          <a:lstStyle>
            <a:lvl1pPr marL="0" indent="0">
              <a:buFontTx/>
              <a:buNone/>
              <a:defRPr sz="16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4128526" y="1101799"/>
            <a:ext cx="1760220" cy="1813560"/>
          </a:xfrm>
          <a:prstGeom prst="rect">
            <a:avLst/>
          </a:prstGeom>
        </p:spPr>
        <p:txBody>
          <a:bodyPr vert="horz" lIns="101882" tIns="50941" rIns="101882" bIns="50941"/>
          <a:lstStyle>
            <a:lvl1pPr marL="0" indent="0">
              <a:buFontTx/>
              <a:buNone/>
              <a:defRPr sz="16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6087902" y="1101799"/>
            <a:ext cx="1760220" cy="1813560"/>
          </a:xfrm>
          <a:prstGeom prst="rect">
            <a:avLst/>
          </a:prstGeom>
        </p:spPr>
        <p:txBody>
          <a:bodyPr vert="horz" lIns="101882" tIns="50941" rIns="101882" bIns="50941"/>
          <a:lstStyle>
            <a:lvl1pPr marL="0" indent="0">
              <a:buFontTx/>
              <a:buNone/>
              <a:defRPr sz="16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8030842" y="1101799"/>
            <a:ext cx="1760220" cy="1813560"/>
          </a:xfrm>
          <a:prstGeom prst="rect">
            <a:avLst/>
          </a:prstGeom>
        </p:spPr>
        <p:txBody>
          <a:bodyPr vert="horz" lIns="101882" tIns="50941" rIns="101882" bIns="50941"/>
          <a:lstStyle>
            <a:lvl1pPr marL="0" indent="0">
              <a:buFontTx/>
              <a:buNone/>
              <a:defRPr sz="16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26263" y="5041974"/>
            <a:ext cx="1760220" cy="1813560"/>
          </a:xfrm>
          <a:prstGeom prst="rect">
            <a:avLst/>
          </a:prstGeom>
        </p:spPr>
        <p:txBody>
          <a:bodyPr vert="horz" lIns="101882" tIns="50941" rIns="101882" bIns="50941"/>
          <a:lstStyle>
            <a:lvl1pPr marL="0" indent="0">
              <a:buFontTx/>
              <a:buNone/>
              <a:defRPr sz="16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2177368" y="5041974"/>
            <a:ext cx="1760220" cy="1813560"/>
          </a:xfrm>
          <a:prstGeom prst="rect">
            <a:avLst/>
          </a:prstGeom>
        </p:spPr>
        <p:txBody>
          <a:bodyPr vert="horz" lIns="101882" tIns="50941" rIns="101882" bIns="50941"/>
          <a:lstStyle>
            <a:lvl1pPr marL="0" indent="0">
              <a:buFontTx/>
              <a:buNone/>
              <a:defRPr sz="16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4128526" y="5041974"/>
            <a:ext cx="1760220" cy="1813560"/>
          </a:xfrm>
          <a:prstGeom prst="rect">
            <a:avLst/>
          </a:prstGeom>
        </p:spPr>
        <p:txBody>
          <a:bodyPr vert="horz" lIns="101882" tIns="50941" rIns="101882" bIns="50941"/>
          <a:lstStyle>
            <a:lvl1pPr marL="0" indent="0">
              <a:buFontTx/>
              <a:buNone/>
              <a:defRPr sz="16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6087902" y="5041974"/>
            <a:ext cx="1760220" cy="1813560"/>
          </a:xfrm>
          <a:prstGeom prst="rect">
            <a:avLst/>
          </a:prstGeom>
        </p:spPr>
        <p:txBody>
          <a:bodyPr vert="horz" lIns="101882" tIns="50941" rIns="101882" bIns="50941"/>
          <a:lstStyle>
            <a:lvl1pPr marL="0" indent="0">
              <a:buFontTx/>
              <a:buNone/>
              <a:defRPr sz="16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8030842" y="5041974"/>
            <a:ext cx="1760220" cy="1813560"/>
          </a:xfrm>
          <a:prstGeom prst="rect">
            <a:avLst/>
          </a:prstGeom>
        </p:spPr>
        <p:txBody>
          <a:bodyPr vert="horz" lIns="101882" tIns="50941" rIns="101882" bIns="50941"/>
          <a:lstStyle>
            <a:lvl1pPr marL="0" indent="0">
              <a:buFontTx/>
              <a:buNone/>
              <a:defRPr sz="16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" y="117487"/>
            <a:ext cx="9555480" cy="727304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7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1" y="1182119"/>
            <a:ext cx="9539764" cy="5652916"/>
          </a:xfrm>
          <a:prstGeom prst="rect">
            <a:avLst/>
          </a:prstGeom>
        </p:spPr>
        <p:txBody>
          <a:bodyPr lIns="0" tIns="0" rIns="0" bIns="0"/>
          <a:lstStyle>
            <a:lvl1pPr>
              <a:defRPr sz="2700">
                <a:solidFill>
                  <a:srgbClr val="404040"/>
                </a:solidFill>
              </a:defRPr>
            </a:lvl1pPr>
            <a:lvl2pPr>
              <a:defRPr sz="2500">
                <a:solidFill>
                  <a:srgbClr val="404040"/>
                </a:solidFill>
              </a:defRPr>
            </a:lvl2pPr>
            <a:lvl3pPr>
              <a:defRPr sz="2200">
                <a:solidFill>
                  <a:srgbClr val="404040"/>
                </a:solidFill>
              </a:defRPr>
            </a:lvl3pPr>
            <a:lvl4pPr>
              <a:defRPr sz="2000">
                <a:solidFill>
                  <a:srgbClr val="404040"/>
                </a:solidFill>
              </a:defRPr>
            </a:lvl4pPr>
            <a:lvl5pPr marL="2292355" indent="-254706">
              <a:buFont typeface="Arial"/>
              <a:buChar char="•"/>
              <a:defRPr sz="20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95015" y="7383780"/>
            <a:ext cx="1183958" cy="273473"/>
          </a:xfrm>
        </p:spPr>
        <p:txBody>
          <a:bodyPr/>
          <a:lstStyle>
            <a:lvl1pPr>
              <a:defRPr/>
            </a:lvl1pPr>
          </a:lstStyle>
          <a:p>
            <a:fld id="{F516A986-DBA9-F849-8AD3-E15577FBE608}" type="datetime1">
              <a:rPr lang="en-US" smtClean="0"/>
              <a:t>6/17/16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K. J. Knoepfel | A FHiCL feature menagerie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66C9A8-22F2-B94E-9D0A-940A0207F3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584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51461" y="410210"/>
            <a:ext cx="9543257" cy="6424825"/>
          </a:xfrm>
          <a:prstGeom prst="rect">
            <a:avLst/>
          </a:prstGeom>
        </p:spPr>
        <p:txBody>
          <a:bodyPr lIns="0" tIns="0" rIns="0" bIns="0"/>
          <a:lstStyle>
            <a:lvl1pPr>
              <a:defRPr sz="2700">
                <a:solidFill>
                  <a:srgbClr val="505050"/>
                </a:solidFill>
              </a:defRPr>
            </a:lvl1pPr>
            <a:lvl2pPr>
              <a:defRPr sz="2500">
                <a:solidFill>
                  <a:srgbClr val="505050"/>
                </a:solidFill>
              </a:defRPr>
            </a:lvl2pPr>
            <a:lvl3pPr>
              <a:defRPr sz="2200">
                <a:solidFill>
                  <a:srgbClr val="505050"/>
                </a:solidFill>
              </a:defRPr>
            </a:lvl3pPr>
            <a:lvl4pPr>
              <a:defRPr sz="2000">
                <a:solidFill>
                  <a:srgbClr val="505050"/>
                </a:solidFill>
              </a:defRPr>
            </a:lvl4pPr>
            <a:lvl5pPr marL="2292355" indent="-254706">
              <a:buFont typeface="Arial"/>
              <a:buChar char="•"/>
              <a:defRPr sz="2000">
                <a:solidFill>
                  <a:srgbClr val="505050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D0AA3F-A213-7841-A620-8A2335BA9E5B}" type="datetime1">
              <a:rPr lang="en-US" smtClean="0"/>
              <a:t>6/17/16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K. J. Knoepfel | A FHiCL feature menagerie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D44D74-53A4-9948-9491-EDBD334F10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598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1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810510" y="7371442"/>
            <a:ext cx="742905" cy="27347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3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9562244-04DB-5845-B0C9-ECBB019243A6}" type="datetime1">
              <a:rPr lang="en-US" smtClean="0"/>
              <a:t>6/17/16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83663" y="7371442"/>
            <a:ext cx="6886439" cy="275256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3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K. J. Knoepfel | A FHiCL feature menagerie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44475" y="7371442"/>
            <a:ext cx="455772" cy="26892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3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7095015" y="5074482"/>
            <a:ext cx="1183958" cy="273473"/>
          </a:xfrm>
          <a:prstGeom prst="rect">
            <a:avLst/>
          </a:prstGeom>
        </p:spPr>
        <p:txBody>
          <a:bodyPr lIns="101882" tIns="50941" rIns="101882" bIns="50941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37490" y="7093378"/>
            <a:ext cx="9569450" cy="224389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  <p:sldLayoutId id="2147484123" r:id="rId8"/>
    <p:sldLayoutId id="2147484124" r:id="rId9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509412" rtl="0" eaLnBrk="1" fontAlgn="base" hangingPunct="1">
        <a:spcBef>
          <a:spcPct val="0"/>
        </a:spcBef>
        <a:spcAft>
          <a:spcPct val="0"/>
        </a:spcAft>
        <a:defRPr sz="19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509412" rtl="0" eaLnBrk="1" fontAlgn="base" hangingPunct="1">
        <a:spcBef>
          <a:spcPct val="0"/>
        </a:spcBef>
        <a:spcAft>
          <a:spcPct val="0"/>
        </a:spcAft>
        <a:defRPr sz="19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509412" rtl="0" eaLnBrk="1" fontAlgn="base" hangingPunct="1">
        <a:spcBef>
          <a:spcPct val="0"/>
        </a:spcBef>
        <a:spcAft>
          <a:spcPct val="0"/>
        </a:spcAft>
        <a:defRPr sz="19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509412" rtl="0" eaLnBrk="1" fontAlgn="base" hangingPunct="1">
        <a:spcBef>
          <a:spcPct val="0"/>
        </a:spcBef>
        <a:spcAft>
          <a:spcPct val="0"/>
        </a:spcAft>
        <a:defRPr sz="19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509412" rtl="0" eaLnBrk="1" fontAlgn="base" hangingPunct="1">
        <a:spcBef>
          <a:spcPct val="0"/>
        </a:spcBef>
        <a:spcAft>
          <a:spcPct val="0"/>
        </a:spcAft>
        <a:defRPr sz="19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509412" algn="l" defTabSz="509412" rtl="0" eaLnBrk="1" fontAlgn="base" hangingPunct="1">
        <a:spcBef>
          <a:spcPct val="0"/>
        </a:spcBef>
        <a:spcAft>
          <a:spcPct val="0"/>
        </a:spcAft>
        <a:defRPr sz="19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1018824" algn="l" defTabSz="509412" rtl="0" eaLnBrk="1" fontAlgn="base" hangingPunct="1">
        <a:spcBef>
          <a:spcPct val="0"/>
        </a:spcBef>
        <a:spcAft>
          <a:spcPct val="0"/>
        </a:spcAft>
        <a:defRPr sz="19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528237" algn="l" defTabSz="509412" rtl="0" eaLnBrk="1" fontAlgn="base" hangingPunct="1">
        <a:spcBef>
          <a:spcPct val="0"/>
        </a:spcBef>
        <a:spcAft>
          <a:spcPct val="0"/>
        </a:spcAft>
        <a:defRPr sz="19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2037649" algn="l" defTabSz="509412" rtl="0" eaLnBrk="1" fontAlgn="base" hangingPunct="1">
        <a:spcBef>
          <a:spcPct val="0"/>
        </a:spcBef>
        <a:spcAft>
          <a:spcPct val="0"/>
        </a:spcAft>
        <a:defRPr sz="19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82059" indent="-382059" algn="l" defTabSz="509412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827795" indent="-318383" algn="l" defTabSz="509412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273531" indent="-254706" algn="l" defTabSz="509412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782943" indent="-254706" algn="l" defTabSz="509412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3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292355" indent="-254706" algn="l" defTabSz="509412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3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801767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cdcvs.fnal.gov/redmine/projects/art/wiki/Configuration_validation_and_description" TargetMode="External"/><Relationship Id="rId3" Type="http://schemas.openxmlformats.org/officeDocument/2006/relationships/hyperlink" Target="https://cdcvs.fnal.gov/redmine/projects/fhicl-cpp/wiki/Configuration_validation_and_fhiclcpp_types" TargetMode="Externa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cdcvs.fnal.gov/redmine/projects/art/wiki/" TargetMode="External"/><Relationship Id="rId3" Type="http://schemas.openxmlformats.org/officeDocument/2006/relationships/image" Target="../media/image5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76117" y="5718361"/>
            <a:ext cx="9349154" cy="1575582"/>
          </a:xfrm>
        </p:spPr>
        <p:txBody>
          <a:bodyPr/>
          <a:lstStyle/>
          <a:p>
            <a:r>
              <a:rPr lang="en-US" dirty="0" smtClean="0"/>
              <a:t>Kyle J. Knoepfel</a:t>
            </a:r>
            <a:endParaRPr lang="en-US" dirty="0"/>
          </a:p>
          <a:p>
            <a:r>
              <a:rPr lang="en-US" i="1" dirty="0" smtClean="0"/>
              <a:t>art</a:t>
            </a:r>
            <a:r>
              <a:rPr lang="en-US" dirty="0" smtClean="0"/>
              <a:t> Users Meeting</a:t>
            </a:r>
            <a:endParaRPr lang="en-US" i="1" dirty="0"/>
          </a:p>
          <a:p>
            <a:r>
              <a:rPr lang="en-US" dirty="0" smtClean="0"/>
              <a:t>17 June 2016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A </a:t>
            </a:r>
            <a:r>
              <a:rPr lang="en-US" dirty="0" err="1" smtClean="0"/>
              <a:t>FHiCL</a:t>
            </a:r>
            <a:r>
              <a:rPr lang="en-US" dirty="0" smtClean="0"/>
              <a:t> feature menagerie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Helvetica" pitchFamily="-111" charset="0"/>
                <a:ea typeface="ＭＳ Ｐゴシック" pitchFamily="-111" charset="-128"/>
                <a:cs typeface="ＭＳ Ｐゴシック" pitchFamily="-111" charset="-128"/>
              </a:rPr>
              <a:t>The </a:t>
            </a:r>
            <a:r>
              <a:rPr lang="en-US" dirty="0" err="1" smtClean="0">
                <a:latin typeface="Helvetica" pitchFamily="-111" charset="0"/>
                <a:ea typeface="ＭＳ Ｐゴシック" pitchFamily="-111" charset="-128"/>
                <a:cs typeface="ＭＳ Ｐゴシック" pitchFamily="-111" charset="-128"/>
              </a:rPr>
              <a:t>FHiCL</a:t>
            </a:r>
            <a:r>
              <a:rPr lang="en-US" dirty="0" smtClean="0">
                <a:latin typeface="Helvetica" pitchFamily="-111" charset="0"/>
                <a:ea typeface="ＭＳ Ｐゴシック" pitchFamily="-111" charset="-128"/>
                <a:cs typeface="ＭＳ Ｐゴシック" pitchFamily="-111" charset="-128"/>
              </a:rPr>
              <a:t> file</a:t>
            </a:r>
            <a:endParaRPr lang="en-US" dirty="0">
              <a:latin typeface="Helvetica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17411" name="Date Placeholder 3"/>
          <p:cNvSpPr>
            <a:spLocks noGrp="1"/>
          </p:cNvSpPr>
          <p:nvPr>
            <p:ph type="dt" sz="half" idx="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EE25614-13F6-4144-BCA4-D6B1B3D6F728}" type="datetime1">
              <a:rPr lang="en-US" smtClean="0"/>
              <a:t>6/17/16</a:t>
            </a:fld>
            <a:endParaRPr lang="en-US"/>
          </a:p>
        </p:txBody>
      </p:sp>
      <p:sp>
        <p:nvSpPr>
          <p:cNvPr id="17412" name="Footer Placeholder 4"/>
          <p:cNvSpPr>
            <a:spLocks noGrp="1"/>
          </p:cNvSpPr>
          <p:nvPr>
            <p:ph type="ftr" sz="quarter" idx="3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K. J. Knoepfel | A FHiCL feature menagerie</a:t>
            </a:r>
            <a:endParaRPr lang="en-US" b="1"/>
          </a:p>
        </p:txBody>
      </p:sp>
      <p:sp>
        <p:nvSpPr>
          <p:cNvPr id="17413" name="Slide Number Placeholder 5"/>
          <p:cNvSpPr>
            <a:spLocks noGrp="1"/>
          </p:cNvSpPr>
          <p:nvPr>
            <p:ph type="sldNum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4B48CB4-0714-F842-BA2E-0FA413C5A401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51460" y="2429473"/>
            <a:ext cx="5720233" cy="4813626"/>
          </a:xfrm>
          <a:prstGeom prst="rect">
            <a:avLst/>
          </a:prstGeom>
        </p:spPr>
        <p:txBody>
          <a:bodyPr wrap="square" lIns="101882" tIns="50941" rIns="101882" bIns="50941">
            <a:spAutoFit/>
          </a:bodyPr>
          <a:lstStyle/>
          <a:p>
            <a:r>
              <a:rPr lang="en-US" sz="2000" b="1" dirty="0">
                <a:solidFill>
                  <a:srgbClr val="B600FF"/>
                </a:solidFill>
                <a:latin typeface="Monaco"/>
              </a:rPr>
              <a:t>physics</a:t>
            </a:r>
            <a:r>
              <a:rPr lang="en-US" sz="2000" b="1" dirty="0">
                <a:solidFill>
                  <a:srgbClr val="281717"/>
                </a:solidFill>
                <a:latin typeface="Monaco"/>
              </a:rPr>
              <a:t>: {</a:t>
            </a:r>
          </a:p>
          <a:p>
            <a:r>
              <a:rPr lang="en-US" sz="2000" b="1" dirty="0">
                <a:solidFill>
                  <a:srgbClr val="281717"/>
                </a:solidFill>
                <a:latin typeface="Monaco"/>
              </a:rPr>
              <a:t>   </a:t>
            </a:r>
            <a:r>
              <a:rPr lang="en-US" sz="2000" b="1" dirty="0">
                <a:solidFill>
                  <a:srgbClr val="4000FF"/>
                </a:solidFill>
                <a:latin typeface="Monaco"/>
              </a:rPr>
              <a:t>producers</a:t>
            </a:r>
            <a:r>
              <a:rPr lang="en-US" sz="2000" b="1" dirty="0">
                <a:solidFill>
                  <a:srgbClr val="281717"/>
                </a:solidFill>
                <a:latin typeface="Monaco"/>
              </a:rPr>
              <a:t>: {</a:t>
            </a:r>
          </a:p>
          <a:p>
            <a:r>
              <a:rPr lang="it-IT" sz="2000" b="1" dirty="0">
                <a:solidFill>
                  <a:srgbClr val="281717"/>
                </a:solidFill>
                <a:latin typeface="Monaco"/>
              </a:rPr>
              <a:t>      </a:t>
            </a:r>
            <a:r>
              <a:rPr lang="it-IT" sz="2000" b="1" dirty="0">
                <a:solidFill>
                  <a:srgbClr val="B45C15"/>
                </a:solidFill>
                <a:latin typeface="Monaco"/>
              </a:rPr>
              <a:t>generator</a:t>
            </a:r>
            <a:r>
              <a:rPr lang="it-IT" sz="2000" b="1" dirty="0">
                <a:solidFill>
                  <a:srgbClr val="281717"/>
                </a:solidFill>
                <a:latin typeface="Monaco"/>
              </a:rPr>
              <a:t>: {</a:t>
            </a:r>
          </a:p>
          <a:p>
            <a:r>
              <a:rPr lang="it-IT" sz="2000" b="1" dirty="0">
                <a:solidFill>
                  <a:srgbClr val="281717"/>
                </a:solidFill>
                <a:latin typeface="Monaco"/>
              </a:rPr>
              <a:t>         </a:t>
            </a:r>
            <a:r>
              <a:rPr lang="it-IT" sz="2000" b="1" dirty="0" err="1">
                <a:solidFill>
                  <a:srgbClr val="248B16"/>
                </a:solidFill>
                <a:latin typeface="Monaco"/>
              </a:rPr>
              <a:t>module_type</a:t>
            </a:r>
            <a:r>
              <a:rPr lang="it-IT" sz="2000" b="1" dirty="0">
                <a:solidFill>
                  <a:srgbClr val="281717"/>
                </a:solidFill>
                <a:latin typeface="Monaco"/>
              </a:rPr>
              <a:t>: </a:t>
            </a:r>
            <a:r>
              <a:rPr lang="it-IT" sz="2000" b="1" dirty="0" err="1">
                <a:solidFill>
                  <a:srgbClr val="281717"/>
                </a:solidFill>
                <a:latin typeface="Monaco"/>
              </a:rPr>
              <a:t>EventGenerator</a:t>
            </a:r>
            <a:endParaRPr lang="it-IT" sz="2000" b="1" dirty="0">
              <a:solidFill>
                <a:srgbClr val="281717"/>
              </a:solidFill>
              <a:latin typeface="Monaco"/>
            </a:endParaRPr>
          </a:p>
          <a:p>
            <a:r>
              <a:rPr lang="it-IT" sz="2000" b="1" dirty="0">
                <a:solidFill>
                  <a:srgbClr val="281717"/>
                </a:solidFill>
                <a:latin typeface="Monaco"/>
              </a:rPr>
              <a:t>         </a:t>
            </a:r>
            <a:r>
              <a:rPr lang="it-IT" sz="2000" b="1" dirty="0">
                <a:solidFill>
                  <a:srgbClr val="281717"/>
                </a:solidFill>
                <a:latin typeface="Monaco"/>
              </a:rPr>
              <a:t>...</a:t>
            </a:r>
            <a:endParaRPr lang="it-IT" sz="2000" b="1" dirty="0">
              <a:solidFill>
                <a:srgbClr val="281717"/>
              </a:solidFill>
              <a:latin typeface="Monaco"/>
            </a:endParaRPr>
          </a:p>
          <a:p>
            <a:r>
              <a:rPr lang="it-IT" sz="2000" b="1" dirty="0">
                <a:solidFill>
                  <a:srgbClr val="281717"/>
                </a:solidFill>
                <a:latin typeface="Monaco"/>
              </a:rPr>
              <a:t>      }</a:t>
            </a:r>
          </a:p>
          <a:p>
            <a:r>
              <a:rPr lang="it-IT" sz="2000" b="1" dirty="0">
                <a:solidFill>
                  <a:srgbClr val="281717"/>
                </a:solidFill>
                <a:latin typeface="Monaco"/>
              </a:rPr>
              <a:t>   }</a:t>
            </a:r>
          </a:p>
          <a:p>
            <a:endParaRPr lang="it-IT" sz="2000" b="1" dirty="0">
              <a:solidFill>
                <a:srgbClr val="281717"/>
              </a:solidFill>
              <a:latin typeface="Monaco"/>
            </a:endParaRPr>
          </a:p>
          <a:p>
            <a:r>
              <a:rPr lang="it-IT" sz="2000" b="1" dirty="0">
                <a:solidFill>
                  <a:srgbClr val="281717"/>
                </a:solidFill>
                <a:latin typeface="Monaco"/>
              </a:rPr>
              <a:t>   </a:t>
            </a:r>
            <a:r>
              <a:rPr lang="it-IT" sz="2000" b="1" dirty="0" err="1">
                <a:solidFill>
                  <a:srgbClr val="4000FF"/>
                </a:solidFill>
                <a:latin typeface="Monaco"/>
              </a:rPr>
              <a:t>analyzers</a:t>
            </a:r>
            <a:r>
              <a:rPr lang="it-IT" sz="2000" b="1" dirty="0">
                <a:solidFill>
                  <a:srgbClr val="281717"/>
                </a:solidFill>
                <a:latin typeface="Monaco"/>
              </a:rPr>
              <a:t>: {</a:t>
            </a:r>
          </a:p>
          <a:p>
            <a:r>
              <a:rPr lang="en-US" sz="2000" b="1" dirty="0">
                <a:solidFill>
                  <a:srgbClr val="281717"/>
                </a:solidFill>
                <a:latin typeface="Monaco"/>
              </a:rPr>
              <a:t>      </a:t>
            </a:r>
            <a:r>
              <a:rPr lang="en-US" sz="2000" b="1" dirty="0">
                <a:solidFill>
                  <a:srgbClr val="B45C15"/>
                </a:solidFill>
                <a:latin typeface="Monaco"/>
              </a:rPr>
              <a:t>viewer</a:t>
            </a:r>
            <a:r>
              <a:rPr lang="en-US" sz="2000" b="1" dirty="0">
                <a:solidFill>
                  <a:srgbClr val="281717"/>
                </a:solidFill>
                <a:latin typeface="Monaco"/>
              </a:rPr>
              <a:t>: {</a:t>
            </a:r>
          </a:p>
          <a:p>
            <a:r>
              <a:rPr lang="en-US" sz="2000" b="1" dirty="0">
                <a:solidFill>
                  <a:srgbClr val="281717"/>
                </a:solidFill>
                <a:latin typeface="Monaco"/>
              </a:rPr>
              <a:t>         </a:t>
            </a:r>
            <a:r>
              <a:rPr lang="en-US" sz="2000" b="1" dirty="0" err="1">
                <a:solidFill>
                  <a:srgbClr val="248B16"/>
                </a:solidFill>
                <a:latin typeface="Monaco"/>
              </a:rPr>
              <a:t>module_type</a:t>
            </a:r>
            <a:r>
              <a:rPr lang="en-US" sz="2000" b="1" dirty="0">
                <a:solidFill>
                  <a:srgbClr val="281717"/>
                </a:solidFill>
                <a:latin typeface="Monaco"/>
              </a:rPr>
              <a:t>: </a:t>
            </a:r>
            <a:r>
              <a:rPr lang="en-US" sz="2000" b="1" dirty="0" err="1">
                <a:solidFill>
                  <a:srgbClr val="281717"/>
                </a:solidFill>
                <a:latin typeface="Monaco"/>
              </a:rPr>
              <a:t>ParticleViewer</a:t>
            </a:r>
            <a:endParaRPr lang="en-US" sz="2000" b="1" dirty="0">
              <a:solidFill>
                <a:srgbClr val="281717"/>
              </a:solidFill>
              <a:latin typeface="Monaco"/>
            </a:endParaRPr>
          </a:p>
          <a:p>
            <a:r>
              <a:rPr lang="en-US" sz="2000" b="1" dirty="0">
                <a:solidFill>
                  <a:srgbClr val="281717"/>
                </a:solidFill>
                <a:latin typeface="Monaco"/>
              </a:rPr>
              <a:t>         </a:t>
            </a:r>
            <a:r>
              <a:rPr lang="en-US" sz="2000" b="1" dirty="0">
                <a:solidFill>
                  <a:srgbClr val="281717"/>
                </a:solidFill>
                <a:latin typeface="Monaco"/>
              </a:rPr>
              <a:t>...</a:t>
            </a:r>
            <a:endParaRPr lang="en-US" sz="2000" b="1" dirty="0">
              <a:solidFill>
                <a:srgbClr val="281717"/>
              </a:solidFill>
              <a:latin typeface="Monaco"/>
            </a:endParaRPr>
          </a:p>
          <a:p>
            <a:r>
              <a:rPr lang="en-US" sz="2000" b="1" dirty="0">
                <a:solidFill>
                  <a:srgbClr val="281717"/>
                </a:solidFill>
                <a:latin typeface="Monaco"/>
              </a:rPr>
              <a:t>      } </a:t>
            </a:r>
          </a:p>
          <a:p>
            <a:r>
              <a:rPr lang="en-US" sz="2000" b="1" dirty="0">
                <a:solidFill>
                  <a:srgbClr val="281717"/>
                </a:solidFill>
                <a:latin typeface="Monaco"/>
              </a:rPr>
              <a:t>   </a:t>
            </a:r>
            <a:r>
              <a:rPr lang="en-US" sz="2000" b="1" dirty="0">
                <a:solidFill>
                  <a:srgbClr val="281717"/>
                </a:solidFill>
                <a:latin typeface="Monaco"/>
              </a:rPr>
              <a:t>}</a:t>
            </a:r>
            <a:endParaRPr lang="en-US" sz="2000" b="1" dirty="0">
              <a:solidFill>
                <a:srgbClr val="281717"/>
              </a:solidFill>
              <a:latin typeface="Monaco"/>
            </a:endParaRPr>
          </a:p>
          <a:p>
            <a:r>
              <a:rPr lang="en-US" sz="2000" b="1" dirty="0">
                <a:solidFill>
                  <a:srgbClr val="281717"/>
                </a:solidFill>
                <a:latin typeface="Monaco"/>
              </a:rPr>
              <a:t>}</a:t>
            </a:r>
            <a:endParaRPr lang="en-US" sz="2000" b="1" dirty="0">
              <a:solidFill>
                <a:srgbClr val="281717"/>
              </a:solidFill>
              <a:latin typeface="Monaco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2235657"/>
            <a:ext cx="6232769" cy="4916722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/>
          </a:p>
        </p:txBody>
      </p:sp>
      <p:sp>
        <p:nvSpPr>
          <p:cNvPr id="12" name="Content Placeholder 1"/>
          <p:cNvSpPr>
            <a:spLocks noGrp="1"/>
          </p:cNvSpPr>
          <p:nvPr>
            <p:ph idx="1"/>
          </p:nvPr>
        </p:nvSpPr>
        <p:spPr>
          <a:xfrm>
            <a:off x="251461" y="1101091"/>
            <a:ext cx="9539764" cy="1328382"/>
          </a:xfrm>
        </p:spPr>
        <p:txBody>
          <a:bodyPr/>
          <a:lstStyle/>
          <a:p>
            <a:r>
              <a:rPr lang="en-US" dirty="0"/>
              <a:t>Let’s simulate </a:t>
            </a:r>
            <a:r>
              <a:rPr lang="en-US" dirty="0">
                <a:solidFill>
                  <a:srgbClr val="0000FF"/>
                </a:solidFill>
              </a:rPr>
              <a:t>e</a:t>
            </a:r>
            <a:r>
              <a:rPr lang="en-US" i="1" baseline="30000" dirty="0">
                <a:solidFill>
                  <a:srgbClr val="0000FF"/>
                </a:solidFill>
              </a:rPr>
              <a:t>-</a:t>
            </a:r>
            <a:r>
              <a:rPr lang="en-US" dirty="0"/>
              <a:t>, </a:t>
            </a:r>
            <a:r>
              <a:rPr lang="en-US" dirty="0">
                <a:solidFill>
                  <a:srgbClr val="0000FF"/>
                </a:solidFill>
              </a:rPr>
              <a:t>µ</a:t>
            </a:r>
            <a:r>
              <a:rPr lang="en-US" baseline="30000" dirty="0">
                <a:solidFill>
                  <a:srgbClr val="0000FF"/>
                </a:solidFill>
              </a:rPr>
              <a:t>-</a:t>
            </a:r>
            <a:r>
              <a:rPr lang="en-US" dirty="0"/>
              <a:t>, and </a:t>
            </a:r>
            <a:r>
              <a:rPr lang="en-US" dirty="0" err="1">
                <a:solidFill>
                  <a:srgbClr val="0000FF"/>
                </a:solidFill>
              </a:rPr>
              <a:t>τ</a:t>
            </a:r>
            <a:r>
              <a:rPr lang="en-US" b="1" i="1" baseline="30000" dirty="0">
                <a:solidFill>
                  <a:srgbClr val="0000FF"/>
                </a:solidFill>
              </a:rPr>
              <a:t>-</a:t>
            </a:r>
            <a:r>
              <a:rPr lang="en-US" dirty="0"/>
              <a:t> leptons.</a:t>
            </a:r>
          </a:p>
          <a:p>
            <a:r>
              <a:rPr lang="en-US" dirty="0" smtClean="0">
                <a:cs typeface="Helvetica"/>
              </a:rPr>
              <a:t>Then let’s see what they look like.</a:t>
            </a:r>
            <a:endParaRPr lang="en-US" dirty="0"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254592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Helvetica" pitchFamily="-111" charset="0"/>
                <a:ea typeface="ＭＳ Ｐゴシック" pitchFamily="-111" charset="-128"/>
                <a:cs typeface="ＭＳ Ｐゴシック" pitchFamily="-111" charset="-128"/>
              </a:rPr>
              <a:t>The </a:t>
            </a:r>
            <a:r>
              <a:rPr lang="en-US" dirty="0" err="1" smtClean="0">
                <a:latin typeface="Helvetica" pitchFamily="-111" charset="0"/>
                <a:ea typeface="ＭＳ Ｐゴシック" pitchFamily="-111" charset="-128"/>
                <a:cs typeface="ＭＳ Ｐゴシック" pitchFamily="-111" charset="-128"/>
              </a:rPr>
              <a:t>FHiCL</a:t>
            </a:r>
            <a:r>
              <a:rPr lang="en-US" dirty="0" smtClean="0">
                <a:latin typeface="Helvetica" pitchFamily="-111" charset="0"/>
                <a:ea typeface="ＭＳ Ｐゴシック" pitchFamily="-111" charset="-128"/>
                <a:cs typeface="ＭＳ Ｐゴシック" pitchFamily="-111" charset="-128"/>
              </a:rPr>
              <a:t> file</a:t>
            </a:r>
            <a:endParaRPr lang="en-US" dirty="0">
              <a:latin typeface="Helvetica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17411" name="Date Placeholder 3"/>
          <p:cNvSpPr>
            <a:spLocks noGrp="1"/>
          </p:cNvSpPr>
          <p:nvPr>
            <p:ph type="dt" sz="half" idx="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EE25614-13F6-4144-BCA4-D6B1B3D6F728}" type="datetime1">
              <a:rPr lang="en-US" smtClean="0"/>
              <a:t>6/17/16</a:t>
            </a:fld>
            <a:endParaRPr lang="en-US"/>
          </a:p>
        </p:txBody>
      </p:sp>
      <p:sp>
        <p:nvSpPr>
          <p:cNvPr id="17412" name="Footer Placeholder 4"/>
          <p:cNvSpPr>
            <a:spLocks noGrp="1"/>
          </p:cNvSpPr>
          <p:nvPr>
            <p:ph type="ftr" sz="quarter" idx="3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K. J. Knoepfel | A FHiCL feature menagerie</a:t>
            </a:r>
            <a:endParaRPr lang="en-US" b="1"/>
          </a:p>
        </p:txBody>
      </p:sp>
      <p:sp>
        <p:nvSpPr>
          <p:cNvPr id="17413" name="Slide Number Placeholder 5"/>
          <p:cNvSpPr>
            <a:spLocks noGrp="1"/>
          </p:cNvSpPr>
          <p:nvPr>
            <p:ph type="sldNum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4B48CB4-0714-F842-BA2E-0FA413C5A401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51460" y="2429473"/>
            <a:ext cx="7265316" cy="4813626"/>
          </a:xfrm>
          <a:prstGeom prst="rect">
            <a:avLst/>
          </a:prstGeom>
        </p:spPr>
        <p:txBody>
          <a:bodyPr wrap="square" lIns="101882" tIns="50941" rIns="101882" bIns="50941">
            <a:spAutoFit/>
          </a:bodyPr>
          <a:lstStyle/>
          <a:p>
            <a:r>
              <a:rPr lang="en-US" sz="2000" b="1" dirty="0">
                <a:solidFill>
                  <a:srgbClr val="B600FF"/>
                </a:solidFill>
                <a:latin typeface="Monaco"/>
              </a:rPr>
              <a:t>physics</a:t>
            </a:r>
            <a:r>
              <a:rPr lang="en-US" sz="2000" b="1" dirty="0">
                <a:solidFill>
                  <a:srgbClr val="281717"/>
                </a:solidFill>
                <a:latin typeface="Monaco"/>
              </a:rPr>
              <a:t>: {</a:t>
            </a:r>
          </a:p>
          <a:p>
            <a:r>
              <a:rPr lang="en-US" sz="2000" b="1" dirty="0">
                <a:solidFill>
                  <a:srgbClr val="281717"/>
                </a:solidFill>
                <a:latin typeface="Monaco"/>
              </a:rPr>
              <a:t>   </a:t>
            </a:r>
            <a:r>
              <a:rPr lang="en-US" sz="2000" b="1" dirty="0">
                <a:solidFill>
                  <a:srgbClr val="4000FF"/>
                </a:solidFill>
                <a:latin typeface="Monaco"/>
              </a:rPr>
              <a:t>producers</a:t>
            </a:r>
            <a:r>
              <a:rPr lang="en-US" sz="2000" b="1" dirty="0">
                <a:solidFill>
                  <a:srgbClr val="281717"/>
                </a:solidFill>
                <a:latin typeface="Monaco"/>
              </a:rPr>
              <a:t>: {</a:t>
            </a:r>
          </a:p>
          <a:p>
            <a:r>
              <a:rPr lang="it-IT" sz="2000" b="1" dirty="0">
                <a:solidFill>
                  <a:srgbClr val="281717"/>
                </a:solidFill>
                <a:latin typeface="Monaco"/>
              </a:rPr>
              <a:t>      </a:t>
            </a:r>
            <a:r>
              <a:rPr lang="it-IT" sz="2000" b="1" dirty="0">
                <a:solidFill>
                  <a:srgbClr val="B45C15"/>
                </a:solidFill>
                <a:latin typeface="Monaco"/>
              </a:rPr>
              <a:t>generator</a:t>
            </a:r>
            <a:r>
              <a:rPr lang="it-IT" sz="2000" b="1" dirty="0">
                <a:solidFill>
                  <a:srgbClr val="281717"/>
                </a:solidFill>
                <a:latin typeface="Monaco"/>
              </a:rPr>
              <a:t>: {</a:t>
            </a:r>
          </a:p>
          <a:p>
            <a:r>
              <a:rPr lang="it-IT" sz="2000" b="1" dirty="0">
                <a:solidFill>
                  <a:srgbClr val="281717"/>
                </a:solidFill>
                <a:latin typeface="Monaco"/>
              </a:rPr>
              <a:t>         </a:t>
            </a:r>
            <a:r>
              <a:rPr lang="it-IT" sz="2000" b="1" dirty="0" err="1">
                <a:solidFill>
                  <a:srgbClr val="248B16"/>
                </a:solidFill>
                <a:latin typeface="Monaco"/>
              </a:rPr>
              <a:t>module_type</a:t>
            </a:r>
            <a:r>
              <a:rPr lang="it-IT" sz="2000" b="1" dirty="0">
                <a:solidFill>
                  <a:srgbClr val="281717"/>
                </a:solidFill>
                <a:latin typeface="Monaco"/>
              </a:rPr>
              <a:t>: </a:t>
            </a:r>
            <a:r>
              <a:rPr lang="it-IT" sz="2000" b="1" dirty="0" err="1">
                <a:solidFill>
                  <a:srgbClr val="281717"/>
                </a:solidFill>
                <a:latin typeface="Monaco"/>
              </a:rPr>
              <a:t>EventGenerator</a:t>
            </a:r>
            <a:endParaRPr lang="it-IT" sz="2000" b="1" dirty="0">
              <a:solidFill>
                <a:srgbClr val="281717"/>
              </a:solidFill>
              <a:latin typeface="Monaco"/>
            </a:endParaRPr>
          </a:p>
          <a:p>
            <a:r>
              <a:rPr lang="fr-FR" sz="2000" b="1" dirty="0">
                <a:solidFill>
                  <a:srgbClr val="281717"/>
                </a:solidFill>
                <a:latin typeface="Monaco"/>
              </a:rPr>
              <a:t>         </a:t>
            </a:r>
            <a:r>
              <a:rPr lang="fr-FR" sz="2000" b="1" dirty="0" err="1">
                <a:solidFill>
                  <a:srgbClr val="B45C15"/>
                </a:solidFill>
                <a:latin typeface="Monaco"/>
              </a:rPr>
              <a:t>particles</a:t>
            </a:r>
            <a:r>
              <a:rPr lang="fr-FR" sz="2000" b="1" dirty="0">
                <a:solidFill>
                  <a:srgbClr val="281717"/>
                </a:solidFill>
                <a:latin typeface="Monaco"/>
              </a:rPr>
              <a:t>: </a:t>
            </a:r>
            <a:r>
              <a:rPr lang="fr-FR" sz="2000" b="1" dirty="0">
                <a:solidFill>
                  <a:srgbClr val="281717"/>
                </a:solidFill>
                <a:latin typeface="Monaco"/>
              </a:rPr>
              <a:t>[</a:t>
            </a:r>
            <a:r>
              <a:rPr lang="fr-FR" sz="2000" b="1" dirty="0">
                <a:solidFill>
                  <a:srgbClr val="951968"/>
                </a:solidFill>
                <a:latin typeface="Monaco"/>
              </a:rPr>
              <a:t>"</a:t>
            </a:r>
            <a:r>
              <a:rPr lang="fr-FR" sz="2000" b="1" dirty="0" err="1">
                <a:solidFill>
                  <a:srgbClr val="951968"/>
                </a:solidFill>
                <a:latin typeface="Monaco"/>
              </a:rPr>
              <a:t>e-"</a:t>
            </a:r>
            <a:r>
              <a:rPr lang="fr-FR" sz="2000" b="1" dirty="0" err="1">
                <a:solidFill>
                  <a:srgbClr val="281717"/>
                </a:solidFill>
                <a:latin typeface="Monaco"/>
              </a:rPr>
              <a:t>,</a:t>
            </a:r>
            <a:r>
              <a:rPr lang="fr-FR" sz="2000" b="1" dirty="0" err="1">
                <a:solidFill>
                  <a:srgbClr val="951968"/>
                </a:solidFill>
                <a:latin typeface="Monaco"/>
              </a:rPr>
              <a:t>"</a:t>
            </a:r>
            <a:r>
              <a:rPr lang="fr-FR" sz="2000" b="1" dirty="0" err="1">
                <a:solidFill>
                  <a:srgbClr val="951968"/>
                </a:solidFill>
                <a:latin typeface="Monaco"/>
              </a:rPr>
              <a:t>mu-"</a:t>
            </a:r>
            <a:r>
              <a:rPr lang="fr-FR" sz="2000" b="1" dirty="0" err="1">
                <a:solidFill>
                  <a:srgbClr val="281717"/>
                </a:solidFill>
                <a:latin typeface="Monaco"/>
              </a:rPr>
              <a:t>,</a:t>
            </a:r>
            <a:r>
              <a:rPr lang="fr-FR" sz="2000" b="1" dirty="0" err="1">
                <a:solidFill>
                  <a:srgbClr val="951968"/>
                </a:solidFill>
                <a:latin typeface="Monaco"/>
              </a:rPr>
              <a:t>"</a:t>
            </a:r>
            <a:r>
              <a:rPr lang="fr-FR" sz="2000" b="1" dirty="0" err="1">
                <a:solidFill>
                  <a:srgbClr val="951968"/>
                </a:solidFill>
                <a:latin typeface="Monaco"/>
              </a:rPr>
              <a:t>tau</a:t>
            </a:r>
            <a:r>
              <a:rPr lang="fr-FR" sz="2000" b="1" dirty="0">
                <a:solidFill>
                  <a:srgbClr val="951968"/>
                </a:solidFill>
                <a:latin typeface="Monaco"/>
              </a:rPr>
              <a:t>-</a:t>
            </a:r>
            <a:r>
              <a:rPr lang="fr-FR" sz="2000" b="1" dirty="0">
                <a:solidFill>
                  <a:srgbClr val="951968"/>
                </a:solidFill>
                <a:latin typeface="Monaco"/>
              </a:rPr>
              <a:t>"</a:t>
            </a:r>
            <a:r>
              <a:rPr lang="fr-FR" sz="2000" b="1" dirty="0">
                <a:solidFill>
                  <a:srgbClr val="281717"/>
                </a:solidFill>
                <a:latin typeface="Monaco"/>
              </a:rPr>
              <a:t>]</a:t>
            </a:r>
          </a:p>
          <a:p>
            <a:r>
              <a:rPr lang="fr-FR" sz="2000" b="1" dirty="0">
                <a:solidFill>
                  <a:srgbClr val="281717"/>
                </a:solidFill>
                <a:latin typeface="Monaco"/>
              </a:rPr>
              <a:t>      }</a:t>
            </a:r>
          </a:p>
          <a:p>
            <a:r>
              <a:rPr lang="fr-FR" sz="2000" b="1" dirty="0">
                <a:solidFill>
                  <a:srgbClr val="281717"/>
                </a:solidFill>
                <a:latin typeface="Monaco"/>
              </a:rPr>
              <a:t>   }</a:t>
            </a:r>
          </a:p>
          <a:p>
            <a:endParaRPr lang="fr-FR" sz="2000" b="1" dirty="0">
              <a:solidFill>
                <a:srgbClr val="281717"/>
              </a:solidFill>
              <a:latin typeface="Monaco"/>
            </a:endParaRPr>
          </a:p>
          <a:p>
            <a:r>
              <a:rPr lang="fr-FR" sz="2000" b="1" dirty="0">
                <a:solidFill>
                  <a:srgbClr val="281717"/>
                </a:solidFill>
                <a:latin typeface="Monaco"/>
              </a:rPr>
              <a:t>   </a:t>
            </a:r>
            <a:r>
              <a:rPr lang="fr-FR" sz="2000" b="1" dirty="0" err="1">
                <a:solidFill>
                  <a:srgbClr val="4000FF"/>
                </a:solidFill>
                <a:latin typeface="Monaco"/>
              </a:rPr>
              <a:t>analyzers</a:t>
            </a:r>
            <a:r>
              <a:rPr lang="fr-FR" sz="2000" b="1" dirty="0">
                <a:solidFill>
                  <a:srgbClr val="281717"/>
                </a:solidFill>
                <a:latin typeface="Monaco"/>
              </a:rPr>
              <a:t>: {</a:t>
            </a:r>
          </a:p>
          <a:p>
            <a:r>
              <a:rPr lang="en-US" sz="2000" b="1" dirty="0">
                <a:solidFill>
                  <a:srgbClr val="281717"/>
                </a:solidFill>
                <a:latin typeface="Monaco"/>
              </a:rPr>
              <a:t>      </a:t>
            </a:r>
            <a:r>
              <a:rPr lang="en-US" sz="2000" b="1" dirty="0">
                <a:solidFill>
                  <a:srgbClr val="B45C15"/>
                </a:solidFill>
                <a:latin typeface="Monaco"/>
              </a:rPr>
              <a:t>viewer</a:t>
            </a:r>
            <a:r>
              <a:rPr lang="en-US" sz="2000" b="1" dirty="0">
                <a:solidFill>
                  <a:srgbClr val="281717"/>
                </a:solidFill>
                <a:latin typeface="Monaco"/>
              </a:rPr>
              <a:t>: {</a:t>
            </a:r>
          </a:p>
          <a:p>
            <a:r>
              <a:rPr lang="en-US" sz="2000" b="1" dirty="0">
                <a:solidFill>
                  <a:srgbClr val="281717"/>
                </a:solidFill>
                <a:latin typeface="Monaco"/>
              </a:rPr>
              <a:t>         </a:t>
            </a:r>
            <a:r>
              <a:rPr lang="en-US" sz="2000" b="1" dirty="0" err="1">
                <a:solidFill>
                  <a:srgbClr val="248B16"/>
                </a:solidFill>
                <a:latin typeface="Monaco"/>
              </a:rPr>
              <a:t>module_type</a:t>
            </a:r>
            <a:r>
              <a:rPr lang="en-US" sz="2000" b="1" dirty="0">
                <a:solidFill>
                  <a:srgbClr val="281717"/>
                </a:solidFill>
                <a:latin typeface="Monaco"/>
              </a:rPr>
              <a:t>: </a:t>
            </a:r>
            <a:r>
              <a:rPr lang="en-US" sz="2000" b="1" dirty="0" err="1">
                <a:solidFill>
                  <a:srgbClr val="281717"/>
                </a:solidFill>
                <a:latin typeface="Monaco"/>
              </a:rPr>
              <a:t>ParticleViewer</a:t>
            </a:r>
            <a:endParaRPr lang="en-US" sz="2000" b="1" dirty="0">
              <a:solidFill>
                <a:srgbClr val="281717"/>
              </a:solidFill>
              <a:latin typeface="Monaco"/>
            </a:endParaRPr>
          </a:p>
          <a:p>
            <a:r>
              <a:rPr lang="en-US" sz="2000" b="1" dirty="0">
                <a:solidFill>
                  <a:srgbClr val="281717"/>
                </a:solidFill>
                <a:latin typeface="Monaco"/>
              </a:rPr>
              <a:t> </a:t>
            </a:r>
            <a:r>
              <a:rPr lang="en-US" sz="2000" b="1" dirty="0">
                <a:solidFill>
                  <a:srgbClr val="281717"/>
                </a:solidFill>
                <a:latin typeface="Monaco"/>
              </a:rPr>
              <a:t>        </a:t>
            </a:r>
            <a:r>
              <a:rPr lang="fr-FR" sz="2000" b="1" dirty="0" err="1">
                <a:solidFill>
                  <a:srgbClr val="B45C15"/>
                </a:solidFill>
                <a:latin typeface="Monaco"/>
              </a:rPr>
              <a:t>particles</a:t>
            </a:r>
            <a:r>
              <a:rPr lang="fr-FR" sz="2000" b="1" dirty="0">
                <a:solidFill>
                  <a:srgbClr val="281717"/>
                </a:solidFill>
                <a:latin typeface="Monaco"/>
              </a:rPr>
              <a:t>: </a:t>
            </a:r>
            <a:r>
              <a:rPr lang="fr-FR" sz="2000" b="1" dirty="0">
                <a:solidFill>
                  <a:srgbClr val="281717"/>
                </a:solidFill>
                <a:latin typeface="Monaco"/>
              </a:rPr>
              <a:t>[</a:t>
            </a:r>
            <a:r>
              <a:rPr lang="fr-FR" sz="2000" b="1" dirty="0">
                <a:solidFill>
                  <a:srgbClr val="951968"/>
                </a:solidFill>
                <a:latin typeface="Monaco"/>
              </a:rPr>
              <a:t>"</a:t>
            </a:r>
            <a:r>
              <a:rPr lang="fr-FR" sz="2000" b="1" dirty="0" err="1">
                <a:solidFill>
                  <a:srgbClr val="951968"/>
                </a:solidFill>
                <a:latin typeface="Monaco"/>
              </a:rPr>
              <a:t>e-"</a:t>
            </a:r>
            <a:r>
              <a:rPr lang="fr-FR" sz="2000" b="1" dirty="0" err="1">
                <a:solidFill>
                  <a:srgbClr val="281717"/>
                </a:solidFill>
                <a:latin typeface="Monaco"/>
              </a:rPr>
              <a:t>,</a:t>
            </a:r>
            <a:r>
              <a:rPr lang="fr-FR" sz="2000" b="1" dirty="0" err="1">
                <a:solidFill>
                  <a:srgbClr val="951968"/>
                </a:solidFill>
                <a:latin typeface="Monaco"/>
              </a:rPr>
              <a:t>"</a:t>
            </a:r>
            <a:r>
              <a:rPr lang="fr-FR" sz="2000" b="1" dirty="0" err="1">
                <a:solidFill>
                  <a:srgbClr val="951968"/>
                </a:solidFill>
                <a:latin typeface="Monaco"/>
              </a:rPr>
              <a:t>mu-"</a:t>
            </a:r>
            <a:r>
              <a:rPr lang="fr-FR" sz="2000" b="1" dirty="0" err="1">
                <a:solidFill>
                  <a:srgbClr val="281717"/>
                </a:solidFill>
                <a:latin typeface="Monaco"/>
              </a:rPr>
              <a:t>,</a:t>
            </a:r>
            <a:r>
              <a:rPr lang="fr-FR" sz="2000" b="1" dirty="0" err="1">
                <a:solidFill>
                  <a:srgbClr val="951968"/>
                </a:solidFill>
                <a:latin typeface="Monaco"/>
              </a:rPr>
              <a:t>"</a:t>
            </a:r>
            <a:r>
              <a:rPr lang="fr-FR" sz="2000" b="1" dirty="0" err="1">
                <a:solidFill>
                  <a:srgbClr val="951968"/>
                </a:solidFill>
                <a:latin typeface="Monaco"/>
              </a:rPr>
              <a:t>tau</a:t>
            </a:r>
            <a:r>
              <a:rPr lang="fr-FR" sz="2000" b="1" dirty="0">
                <a:solidFill>
                  <a:srgbClr val="951968"/>
                </a:solidFill>
                <a:latin typeface="Monaco"/>
              </a:rPr>
              <a:t>-"</a:t>
            </a:r>
            <a:r>
              <a:rPr lang="fr-FR" sz="2000" b="1" dirty="0">
                <a:solidFill>
                  <a:srgbClr val="281717"/>
                </a:solidFill>
                <a:latin typeface="Monaco"/>
              </a:rPr>
              <a:t>]</a:t>
            </a:r>
          </a:p>
          <a:p>
            <a:r>
              <a:rPr lang="fr-FR" sz="2000" b="1" dirty="0">
                <a:solidFill>
                  <a:srgbClr val="281717"/>
                </a:solidFill>
                <a:latin typeface="Monaco"/>
              </a:rPr>
              <a:t>      }</a:t>
            </a:r>
          </a:p>
          <a:p>
            <a:r>
              <a:rPr lang="fr-FR" sz="2000" b="1" dirty="0">
                <a:solidFill>
                  <a:srgbClr val="281717"/>
                </a:solidFill>
                <a:latin typeface="Monaco"/>
              </a:rPr>
              <a:t>   }</a:t>
            </a:r>
          </a:p>
          <a:p>
            <a:r>
              <a:rPr lang="fr-FR" sz="2000" b="1" dirty="0">
                <a:solidFill>
                  <a:srgbClr val="281717"/>
                </a:solidFill>
                <a:latin typeface="Monaco"/>
              </a:rPr>
              <a:t>}</a:t>
            </a:r>
            <a:endParaRPr lang="en-US" sz="2000" b="1" dirty="0">
              <a:solidFill>
                <a:srgbClr val="281717"/>
              </a:solidFill>
              <a:latin typeface="Monaco"/>
            </a:endParaRPr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251461" y="1101091"/>
            <a:ext cx="9539764" cy="1134566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cs typeface="Helvetica"/>
            </a:endParaRPr>
          </a:p>
        </p:txBody>
      </p:sp>
      <p:sp>
        <p:nvSpPr>
          <p:cNvPr id="10" name="Content Placeholder 1"/>
          <p:cNvSpPr>
            <a:spLocks noGrp="1"/>
          </p:cNvSpPr>
          <p:nvPr>
            <p:ph idx="1"/>
          </p:nvPr>
        </p:nvSpPr>
        <p:spPr>
          <a:xfrm>
            <a:off x="251461" y="1101091"/>
            <a:ext cx="9539764" cy="1328382"/>
          </a:xfrm>
        </p:spPr>
        <p:txBody>
          <a:bodyPr/>
          <a:lstStyle/>
          <a:p>
            <a:r>
              <a:rPr lang="en-US" dirty="0"/>
              <a:t>Let’s simulate </a:t>
            </a:r>
            <a:r>
              <a:rPr lang="en-US" dirty="0">
                <a:solidFill>
                  <a:srgbClr val="0000FF"/>
                </a:solidFill>
              </a:rPr>
              <a:t>e</a:t>
            </a:r>
            <a:r>
              <a:rPr lang="en-US" i="1" baseline="30000" dirty="0">
                <a:solidFill>
                  <a:srgbClr val="0000FF"/>
                </a:solidFill>
              </a:rPr>
              <a:t>-</a:t>
            </a:r>
            <a:r>
              <a:rPr lang="en-US" dirty="0"/>
              <a:t>, </a:t>
            </a:r>
            <a:r>
              <a:rPr lang="en-US" dirty="0">
                <a:solidFill>
                  <a:srgbClr val="0000FF"/>
                </a:solidFill>
              </a:rPr>
              <a:t>µ</a:t>
            </a:r>
            <a:r>
              <a:rPr lang="en-US" baseline="30000" dirty="0">
                <a:solidFill>
                  <a:srgbClr val="0000FF"/>
                </a:solidFill>
              </a:rPr>
              <a:t>-</a:t>
            </a:r>
            <a:r>
              <a:rPr lang="en-US" dirty="0"/>
              <a:t>, and </a:t>
            </a:r>
            <a:r>
              <a:rPr lang="en-US" dirty="0" err="1">
                <a:solidFill>
                  <a:srgbClr val="0000FF"/>
                </a:solidFill>
              </a:rPr>
              <a:t>τ</a:t>
            </a:r>
            <a:r>
              <a:rPr lang="en-US" b="1" i="1" baseline="30000" dirty="0">
                <a:solidFill>
                  <a:srgbClr val="0000FF"/>
                </a:solidFill>
              </a:rPr>
              <a:t>-</a:t>
            </a:r>
            <a:r>
              <a:rPr lang="en-US" dirty="0"/>
              <a:t> leptons.</a:t>
            </a:r>
          </a:p>
          <a:p>
            <a:r>
              <a:rPr lang="en-US" dirty="0" smtClean="0">
                <a:cs typeface="Helvetica"/>
              </a:rPr>
              <a:t>Then let’s see what they look like.</a:t>
            </a:r>
            <a:endParaRPr lang="en-US" dirty="0"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049463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Helvetica" pitchFamily="-111" charset="0"/>
                <a:ea typeface="ＭＳ Ｐゴシック" pitchFamily="-111" charset="-128"/>
                <a:cs typeface="ＭＳ Ｐゴシック" pitchFamily="-111" charset="-128"/>
              </a:rPr>
              <a:t>The </a:t>
            </a:r>
            <a:r>
              <a:rPr lang="en-US" dirty="0" err="1" smtClean="0">
                <a:latin typeface="Helvetica" pitchFamily="-111" charset="0"/>
                <a:ea typeface="ＭＳ Ｐゴシック" pitchFamily="-111" charset="-128"/>
                <a:cs typeface="ＭＳ Ｐゴシック" pitchFamily="-111" charset="-128"/>
              </a:rPr>
              <a:t>FHiCL</a:t>
            </a:r>
            <a:r>
              <a:rPr lang="en-US" dirty="0" smtClean="0">
                <a:latin typeface="Helvetica" pitchFamily="-111" charset="0"/>
                <a:ea typeface="ＭＳ Ｐゴシック" pitchFamily="-111" charset="-128"/>
                <a:cs typeface="ＭＳ Ｐゴシック" pitchFamily="-111" charset="-128"/>
              </a:rPr>
              <a:t> file</a:t>
            </a:r>
            <a:endParaRPr lang="en-US" dirty="0">
              <a:latin typeface="Helvetica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17411" name="Date Placeholder 3"/>
          <p:cNvSpPr>
            <a:spLocks noGrp="1"/>
          </p:cNvSpPr>
          <p:nvPr>
            <p:ph type="dt" sz="half" idx="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EE25614-13F6-4144-BCA4-D6B1B3D6F728}" type="datetime1">
              <a:rPr lang="en-US" smtClean="0"/>
              <a:t>6/17/16</a:t>
            </a:fld>
            <a:endParaRPr lang="en-US"/>
          </a:p>
        </p:txBody>
      </p:sp>
      <p:sp>
        <p:nvSpPr>
          <p:cNvPr id="17412" name="Footer Placeholder 4"/>
          <p:cNvSpPr>
            <a:spLocks noGrp="1"/>
          </p:cNvSpPr>
          <p:nvPr>
            <p:ph type="ftr" sz="quarter" idx="3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K. J. Knoepfel | A FHiCL feature menagerie</a:t>
            </a:r>
            <a:endParaRPr lang="en-US" b="1"/>
          </a:p>
        </p:txBody>
      </p:sp>
      <p:sp>
        <p:nvSpPr>
          <p:cNvPr id="17413" name="Slide Number Placeholder 5"/>
          <p:cNvSpPr>
            <a:spLocks noGrp="1"/>
          </p:cNvSpPr>
          <p:nvPr>
            <p:ph type="sldNum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4B48CB4-0714-F842-BA2E-0FA413C5A401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51460" y="2429473"/>
            <a:ext cx="7265316" cy="4813626"/>
          </a:xfrm>
          <a:prstGeom prst="rect">
            <a:avLst/>
          </a:prstGeom>
        </p:spPr>
        <p:txBody>
          <a:bodyPr wrap="square" lIns="101882" tIns="50941" rIns="101882" bIns="50941">
            <a:spAutoFit/>
          </a:bodyPr>
          <a:lstStyle/>
          <a:p>
            <a:r>
              <a:rPr lang="en-US" sz="2000" b="1" dirty="0">
                <a:solidFill>
                  <a:srgbClr val="B600FF"/>
                </a:solidFill>
                <a:latin typeface="Monaco"/>
              </a:rPr>
              <a:t>physics</a:t>
            </a:r>
            <a:r>
              <a:rPr lang="en-US" sz="2000" b="1" dirty="0">
                <a:solidFill>
                  <a:srgbClr val="281717"/>
                </a:solidFill>
                <a:latin typeface="Monaco"/>
              </a:rPr>
              <a:t>: {</a:t>
            </a:r>
          </a:p>
          <a:p>
            <a:r>
              <a:rPr lang="en-US" sz="2000" b="1" dirty="0">
                <a:solidFill>
                  <a:srgbClr val="281717"/>
                </a:solidFill>
                <a:latin typeface="Monaco"/>
              </a:rPr>
              <a:t>   </a:t>
            </a:r>
            <a:r>
              <a:rPr lang="en-US" sz="2000" b="1" dirty="0">
                <a:solidFill>
                  <a:srgbClr val="4000FF"/>
                </a:solidFill>
                <a:latin typeface="Monaco"/>
              </a:rPr>
              <a:t>producers</a:t>
            </a:r>
            <a:r>
              <a:rPr lang="en-US" sz="2000" b="1" dirty="0">
                <a:solidFill>
                  <a:srgbClr val="281717"/>
                </a:solidFill>
                <a:latin typeface="Monaco"/>
              </a:rPr>
              <a:t>: {</a:t>
            </a:r>
          </a:p>
          <a:p>
            <a:r>
              <a:rPr lang="it-IT" sz="2000" b="1" dirty="0">
                <a:solidFill>
                  <a:srgbClr val="281717"/>
                </a:solidFill>
                <a:latin typeface="Monaco"/>
              </a:rPr>
              <a:t>      </a:t>
            </a:r>
            <a:r>
              <a:rPr lang="it-IT" sz="2000" b="1" dirty="0">
                <a:solidFill>
                  <a:srgbClr val="B45C15"/>
                </a:solidFill>
                <a:latin typeface="Monaco"/>
              </a:rPr>
              <a:t>generator</a:t>
            </a:r>
            <a:r>
              <a:rPr lang="it-IT" sz="2000" b="1" dirty="0">
                <a:solidFill>
                  <a:srgbClr val="281717"/>
                </a:solidFill>
                <a:latin typeface="Monaco"/>
              </a:rPr>
              <a:t>: {</a:t>
            </a:r>
          </a:p>
          <a:p>
            <a:r>
              <a:rPr lang="it-IT" sz="2000" b="1" dirty="0">
                <a:solidFill>
                  <a:srgbClr val="281717"/>
                </a:solidFill>
                <a:latin typeface="Monaco"/>
              </a:rPr>
              <a:t>         </a:t>
            </a:r>
            <a:r>
              <a:rPr lang="it-IT" sz="2000" b="1" dirty="0" err="1">
                <a:solidFill>
                  <a:srgbClr val="248B16"/>
                </a:solidFill>
                <a:latin typeface="Monaco"/>
              </a:rPr>
              <a:t>module_type</a:t>
            </a:r>
            <a:r>
              <a:rPr lang="it-IT" sz="2000" b="1" dirty="0">
                <a:solidFill>
                  <a:srgbClr val="281717"/>
                </a:solidFill>
                <a:latin typeface="Monaco"/>
              </a:rPr>
              <a:t>: </a:t>
            </a:r>
            <a:r>
              <a:rPr lang="it-IT" sz="2000" b="1" dirty="0" err="1">
                <a:solidFill>
                  <a:srgbClr val="281717"/>
                </a:solidFill>
                <a:latin typeface="Monaco"/>
              </a:rPr>
              <a:t>EventGenerator</a:t>
            </a:r>
            <a:endParaRPr lang="it-IT" sz="2000" b="1" dirty="0">
              <a:solidFill>
                <a:srgbClr val="281717"/>
              </a:solidFill>
              <a:latin typeface="Monaco"/>
            </a:endParaRPr>
          </a:p>
          <a:p>
            <a:r>
              <a:rPr lang="fr-FR" sz="2000" b="1" dirty="0">
                <a:solidFill>
                  <a:srgbClr val="281717"/>
                </a:solidFill>
                <a:latin typeface="Monaco"/>
              </a:rPr>
              <a:t>         </a:t>
            </a:r>
            <a:r>
              <a:rPr lang="fr-FR" sz="2000" b="1" dirty="0" err="1">
                <a:solidFill>
                  <a:srgbClr val="B45C15"/>
                </a:solidFill>
                <a:latin typeface="Monaco"/>
              </a:rPr>
              <a:t>particles</a:t>
            </a:r>
            <a:r>
              <a:rPr lang="fr-FR" sz="2000" b="1" dirty="0">
                <a:solidFill>
                  <a:srgbClr val="281717"/>
                </a:solidFill>
                <a:latin typeface="Monaco"/>
              </a:rPr>
              <a:t>: </a:t>
            </a:r>
            <a:r>
              <a:rPr lang="fr-FR" sz="2000" b="1" dirty="0">
                <a:solidFill>
                  <a:srgbClr val="281717"/>
                </a:solidFill>
                <a:latin typeface="Monaco"/>
              </a:rPr>
              <a:t>[</a:t>
            </a:r>
            <a:r>
              <a:rPr lang="fr-FR" sz="2000" b="1" dirty="0">
                <a:solidFill>
                  <a:srgbClr val="951968"/>
                </a:solidFill>
                <a:latin typeface="Monaco"/>
              </a:rPr>
              <a:t>"</a:t>
            </a:r>
            <a:r>
              <a:rPr lang="fr-FR" sz="2000" b="1" dirty="0" err="1">
                <a:solidFill>
                  <a:srgbClr val="951968"/>
                </a:solidFill>
                <a:latin typeface="Monaco"/>
              </a:rPr>
              <a:t>e-"</a:t>
            </a:r>
            <a:r>
              <a:rPr lang="fr-FR" sz="2000" b="1" dirty="0" err="1">
                <a:solidFill>
                  <a:srgbClr val="281717"/>
                </a:solidFill>
                <a:latin typeface="Monaco"/>
              </a:rPr>
              <a:t>,</a:t>
            </a:r>
            <a:r>
              <a:rPr lang="fr-FR" sz="2000" b="1" dirty="0" err="1">
                <a:solidFill>
                  <a:srgbClr val="951968"/>
                </a:solidFill>
                <a:latin typeface="Monaco"/>
              </a:rPr>
              <a:t>"</a:t>
            </a:r>
            <a:r>
              <a:rPr lang="fr-FR" sz="2000" b="1" dirty="0" err="1">
                <a:solidFill>
                  <a:srgbClr val="951968"/>
                </a:solidFill>
                <a:latin typeface="Monaco"/>
              </a:rPr>
              <a:t>mu-"</a:t>
            </a:r>
            <a:r>
              <a:rPr lang="fr-FR" sz="2000" b="1" dirty="0" err="1">
                <a:solidFill>
                  <a:srgbClr val="281717"/>
                </a:solidFill>
                <a:latin typeface="Monaco"/>
              </a:rPr>
              <a:t>,</a:t>
            </a:r>
            <a:r>
              <a:rPr lang="fr-FR" sz="2000" b="1" dirty="0" err="1">
                <a:solidFill>
                  <a:srgbClr val="951968"/>
                </a:solidFill>
                <a:latin typeface="Monaco"/>
              </a:rPr>
              <a:t>"</a:t>
            </a:r>
            <a:r>
              <a:rPr lang="fr-FR" sz="2000" b="1" dirty="0" err="1">
                <a:solidFill>
                  <a:srgbClr val="951968"/>
                </a:solidFill>
                <a:latin typeface="Monaco"/>
              </a:rPr>
              <a:t>tau</a:t>
            </a:r>
            <a:r>
              <a:rPr lang="fr-FR" sz="2000" b="1" dirty="0">
                <a:solidFill>
                  <a:srgbClr val="951968"/>
                </a:solidFill>
                <a:latin typeface="Monaco"/>
              </a:rPr>
              <a:t>-</a:t>
            </a:r>
            <a:r>
              <a:rPr lang="fr-FR" sz="2000" b="1" dirty="0">
                <a:solidFill>
                  <a:srgbClr val="951968"/>
                </a:solidFill>
                <a:latin typeface="Monaco"/>
              </a:rPr>
              <a:t>"</a:t>
            </a:r>
            <a:r>
              <a:rPr lang="fr-FR" sz="2000" b="1" dirty="0">
                <a:solidFill>
                  <a:srgbClr val="281717"/>
                </a:solidFill>
                <a:latin typeface="Monaco"/>
              </a:rPr>
              <a:t>]</a:t>
            </a:r>
          </a:p>
          <a:p>
            <a:r>
              <a:rPr lang="fr-FR" sz="2000" b="1" dirty="0">
                <a:solidFill>
                  <a:srgbClr val="281717"/>
                </a:solidFill>
                <a:latin typeface="Monaco"/>
              </a:rPr>
              <a:t>      }</a:t>
            </a:r>
          </a:p>
          <a:p>
            <a:r>
              <a:rPr lang="fr-FR" sz="2000" b="1" dirty="0">
                <a:solidFill>
                  <a:srgbClr val="281717"/>
                </a:solidFill>
                <a:latin typeface="Monaco"/>
              </a:rPr>
              <a:t>   }</a:t>
            </a:r>
          </a:p>
          <a:p>
            <a:endParaRPr lang="fr-FR" sz="2000" b="1" dirty="0">
              <a:solidFill>
                <a:srgbClr val="281717"/>
              </a:solidFill>
              <a:latin typeface="Monaco"/>
            </a:endParaRPr>
          </a:p>
          <a:p>
            <a:r>
              <a:rPr lang="fr-FR" sz="2000" b="1" dirty="0">
                <a:solidFill>
                  <a:srgbClr val="281717"/>
                </a:solidFill>
                <a:latin typeface="Monaco"/>
              </a:rPr>
              <a:t>   </a:t>
            </a:r>
            <a:r>
              <a:rPr lang="fr-FR" sz="2000" b="1" dirty="0" err="1">
                <a:solidFill>
                  <a:srgbClr val="4000FF"/>
                </a:solidFill>
                <a:latin typeface="Monaco"/>
              </a:rPr>
              <a:t>analyzers</a:t>
            </a:r>
            <a:r>
              <a:rPr lang="fr-FR" sz="2000" b="1" dirty="0">
                <a:solidFill>
                  <a:srgbClr val="281717"/>
                </a:solidFill>
                <a:latin typeface="Monaco"/>
              </a:rPr>
              <a:t>: {</a:t>
            </a:r>
          </a:p>
          <a:p>
            <a:r>
              <a:rPr lang="en-US" sz="2000" b="1" dirty="0">
                <a:solidFill>
                  <a:srgbClr val="281717"/>
                </a:solidFill>
                <a:latin typeface="Monaco"/>
              </a:rPr>
              <a:t>      </a:t>
            </a:r>
            <a:r>
              <a:rPr lang="en-US" sz="2000" b="1" dirty="0">
                <a:solidFill>
                  <a:srgbClr val="B45C15"/>
                </a:solidFill>
                <a:latin typeface="Monaco"/>
              </a:rPr>
              <a:t>viewer</a:t>
            </a:r>
            <a:r>
              <a:rPr lang="en-US" sz="2000" b="1" dirty="0">
                <a:solidFill>
                  <a:srgbClr val="281717"/>
                </a:solidFill>
                <a:latin typeface="Monaco"/>
              </a:rPr>
              <a:t>: {</a:t>
            </a:r>
          </a:p>
          <a:p>
            <a:r>
              <a:rPr lang="en-US" sz="2000" b="1" dirty="0">
                <a:solidFill>
                  <a:srgbClr val="281717"/>
                </a:solidFill>
                <a:latin typeface="Monaco"/>
              </a:rPr>
              <a:t>         </a:t>
            </a:r>
            <a:r>
              <a:rPr lang="en-US" sz="2000" b="1" dirty="0" err="1">
                <a:solidFill>
                  <a:srgbClr val="248B16"/>
                </a:solidFill>
                <a:latin typeface="Monaco"/>
              </a:rPr>
              <a:t>module_type</a:t>
            </a:r>
            <a:r>
              <a:rPr lang="en-US" sz="2000" b="1" dirty="0">
                <a:solidFill>
                  <a:srgbClr val="281717"/>
                </a:solidFill>
                <a:latin typeface="Monaco"/>
              </a:rPr>
              <a:t>: </a:t>
            </a:r>
            <a:r>
              <a:rPr lang="en-US" sz="2000" b="1" dirty="0" err="1">
                <a:solidFill>
                  <a:srgbClr val="281717"/>
                </a:solidFill>
                <a:latin typeface="Monaco"/>
              </a:rPr>
              <a:t>ParticleViewer</a:t>
            </a:r>
            <a:endParaRPr lang="en-US" sz="2000" b="1" dirty="0">
              <a:solidFill>
                <a:srgbClr val="281717"/>
              </a:solidFill>
              <a:latin typeface="Monaco"/>
            </a:endParaRPr>
          </a:p>
          <a:p>
            <a:r>
              <a:rPr lang="en-US" sz="2000" b="1" dirty="0">
                <a:solidFill>
                  <a:srgbClr val="281717"/>
                </a:solidFill>
                <a:latin typeface="Monaco"/>
              </a:rPr>
              <a:t> </a:t>
            </a:r>
            <a:r>
              <a:rPr lang="en-US" sz="2000" b="1" dirty="0">
                <a:solidFill>
                  <a:srgbClr val="281717"/>
                </a:solidFill>
                <a:latin typeface="Monaco"/>
              </a:rPr>
              <a:t>        </a:t>
            </a:r>
            <a:r>
              <a:rPr lang="fr-FR" sz="2000" b="1" dirty="0" err="1">
                <a:solidFill>
                  <a:srgbClr val="B45C15"/>
                </a:solidFill>
                <a:latin typeface="Monaco"/>
              </a:rPr>
              <a:t>particles</a:t>
            </a:r>
            <a:r>
              <a:rPr lang="fr-FR" sz="2000" b="1" dirty="0">
                <a:solidFill>
                  <a:srgbClr val="281717"/>
                </a:solidFill>
                <a:latin typeface="Monaco"/>
              </a:rPr>
              <a:t>: </a:t>
            </a:r>
            <a:r>
              <a:rPr lang="fr-FR" sz="2000" b="1" dirty="0">
                <a:solidFill>
                  <a:srgbClr val="281717"/>
                </a:solidFill>
                <a:latin typeface="Monaco"/>
              </a:rPr>
              <a:t>[</a:t>
            </a:r>
            <a:r>
              <a:rPr lang="fr-FR" sz="2000" b="1" dirty="0">
                <a:solidFill>
                  <a:srgbClr val="951968"/>
                </a:solidFill>
                <a:latin typeface="Monaco"/>
              </a:rPr>
              <a:t>"</a:t>
            </a:r>
            <a:r>
              <a:rPr lang="fr-FR" sz="2000" b="1" dirty="0" err="1">
                <a:solidFill>
                  <a:srgbClr val="951968"/>
                </a:solidFill>
                <a:latin typeface="Monaco"/>
              </a:rPr>
              <a:t>e-"</a:t>
            </a:r>
            <a:r>
              <a:rPr lang="fr-FR" sz="2000" b="1" dirty="0" err="1">
                <a:solidFill>
                  <a:srgbClr val="281717"/>
                </a:solidFill>
                <a:latin typeface="Monaco"/>
              </a:rPr>
              <a:t>,</a:t>
            </a:r>
            <a:r>
              <a:rPr lang="fr-FR" sz="2000" b="1" dirty="0" err="1">
                <a:solidFill>
                  <a:srgbClr val="951968"/>
                </a:solidFill>
                <a:latin typeface="Monaco"/>
              </a:rPr>
              <a:t>"</a:t>
            </a:r>
            <a:r>
              <a:rPr lang="fr-FR" sz="2000" b="1" dirty="0" err="1">
                <a:solidFill>
                  <a:srgbClr val="951968"/>
                </a:solidFill>
                <a:latin typeface="Monaco"/>
              </a:rPr>
              <a:t>mu-"</a:t>
            </a:r>
            <a:r>
              <a:rPr lang="fr-FR" sz="2000" b="1" dirty="0" err="1">
                <a:solidFill>
                  <a:srgbClr val="281717"/>
                </a:solidFill>
                <a:latin typeface="Monaco"/>
              </a:rPr>
              <a:t>,</a:t>
            </a:r>
            <a:r>
              <a:rPr lang="fr-FR" sz="2000" b="1" dirty="0" err="1">
                <a:solidFill>
                  <a:srgbClr val="951968"/>
                </a:solidFill>
                <a:latin typeface="Monaco"/>
              </a:rPr>
              <a:t>"</a:t>
            </a:r>
            <a:r>
              <a:rPr lang="fr-FR" sz="2000" b="1" dirty="0" err="1">
                <a:solidFill>
                  <a:srgbClr val="951968"/>
                </a:solidFill>
                <a:latin typeface="Monaco"/>
              </a:rPr>
              <a:t>tau</a:t>
            </a:r>
            <a:r>
              <a:rPr lang="fr-FR" sz="2000" b="1" dirty="0">
                <a:solidFill>
                  <a:srgbClr val="951968"/>
                </a:solidFill>
                <a:latin typeface="Monaco"/>
              </a:rPr>
              <a:t>-"</a:t>
            </a:r>
            <a:r>
              <a:rPr lang="fr-FR" sz="2000" b="1" dirty="0">
                <a:solidFill>
                  <a:srgbClr val="281717"/>
                </a:solidFill>
                <a:latin typeface="Monaco"/>
              </a:rPr>
              <a:t>]</a:t>
            </a:r>
          </a:p>
          <a:p>
            <a:r>
              <a:rPr lang="fr-FR" sz="2000" b="1" dirty="0">
                <a:solidFill>
                  <a:srgbClr val="281717"/>
                </a:solidFill>
                <a:latin typeface="Monaco"/>
              </a:rPr>
              <a:t>      }</a:t>
            </a:r>
          </a:p>
          <a:p>
            <a:r>
              <a:rPr lang="fr-FR" sz="2000" b="1" dirty="0">
                <a:solidFill>
                  <a:srgbClr val="281717"/>
                </a:solidFill>
                <a:latin typeface="Monaco"/>
              </a:rPr>
              <a:t>   }</a:t>
            </a:r>
          </a:p>
          <a:p>
            <a:r>
              <a:rPr lang="fr-FR" sz="2000" b="1" dirty="0">
                <a:solidFill>
                  <a:srgbClr val="281717"/>
                </a:solidFill>
                <a:latin typeface="Monaco"/>
              </a:rPr>
              <a:t>}</a:t>
            </a:r>
            <a:endParaRPr lang="en-US" sz="2000" b="1" dirty="0">
              <a:solidFill>
                <a:srgbClr val="281717"/>
              </a:solidFill>
              <a:latin typeface="Monaco"/>
            </a:endParaRPr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251461" y="1101091"/>
            <a:ext cx="9539764" cy="1134566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cs typeface="Helvetica"/>
            </a:endParaRPr>
          </a:p>
        </p:txBody>
      </p:sp>
      <p:sp>
        <p:nvSpPr>
          <p:cNvPr id="10" name="Content Placeholder 1"/>
          <p:cNvSpPr>
            <a:spLocks noGrp="1"/>
          </p:cNvSpPr>
          <p:nvPr>
            <p:ph idx="1"/>
          </p:nvPr>
        </p:nvSpPr>
        <p:spPr>
          <a:xfrm>
            <a:off x="251461" y="1101091"/>
            <a:ext cx="9539764" cy="1328382"/>
          </a:xfrm>
        </p:spPr>
        <p:txBody>
          <a:bodyPr/>
          <a:lstStyle/>
          <a:p>
            <a:r>
              <a:rPr lang="en-US" dirty="0"/>
              <a:t>Let’s simulate </a:t>
            </a:r>
            <a:r>
              <a:rPr lang="en-US" dirty="0">
                <a:solidFill>
                  <a:srgbClr val="0000FF"/>
                </a:solidFill>
              </a:rPr>
              <a:t>e</a:t>
            </a:r>
            <a:r>
              <a:rPr lang="en-US" i="1" baseline="30000" dirty="0">
                <a:solidFill>
                  <a:srgbClr val="0000FF"/>
                </a:solidFill>
              </a:rPr>
              <a:t>-</a:t>
            </a:r>
            <a:r>
              <a:rPr lang="en-US" dirty="0"/>
              <a:t>, </a:t>
            </a:r>
            <a:r>
              <a:rPr lang="en-US" dirty="0">
                <a:solidFill>
                  <a:srgbClr val="0000FF"/>
                </a:solidFill>
              </a:rPr>
              <a:t>µ</a:t>
            </a:r>
            <a:r>
              <a:rPr lang="en-US" baseline="30000" dirty="0">
                <a:solidFill>
                  <a:srgbClr val="0000FF"/>
                </a:solidFill>
              </a:rPr>
              <a:t>-</a:t>
            </a:r>
            <a:r>
              <a:rPr lang="en-US" dirty="0"/>
              <a:t>, and </a:t>
            </a:r>
            <a:r>
              <a:rPr lang="en-US" dirty="0" err="1">
                <a:solidFill>
                  <a:srgbClr val="0000FF"/>
                </a:solidFill>
              </a:rPr>
              <a:t>τ</a:t>
            </a:r>
            <a:r>
              <a:rPr lang="en-US" b="1" i="1" baseline="30000" dirty="0">
                <a:solidFill>
                  <a:srgbClr val="0000FF"/>
                </a:solidFill>
              </a:rPr>
              <a:t>-</a:t>
            </a:r>
            <a:r>
              <a:rPr lang="en-US" dirty="0"/>
              <a:t> leptons.</a:t>
            </a:r>
          </a:p>
          <a:p>
            <a:r>
              <a:rPr lang="en-US" dirty="0" smtClean="0">
                <a:cs typeface="Helvetica"/>
              </a:rPr>
              <a:t>Then let’s see what they look like.</a:t>
            </a:r>
            <a:endParaRPr lang="en-US" dirty="0">
              <a:cs typeface="Helvetica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-1" y="2235657"/>
            <a:ext cx="6507887" cy="4916722"/>
          </a:xfrm>
          <a:custGeom>
            <a:avLst/>
            <a:gdLst/>
            <a:ahLst/>
            <a:cxnLst/>
            <a:rect l="l" t="t" r="r" b="b"/>
            <a:pathLst>
              <a:path w="5916261" h="4338284">
                <a:moveTo>
                  <a:pt x="1530604" y="3216689"/>
                </a:moveTo>
                <a:lnTo>
                  <a:pt x="1530604" y="3574230"/>
                </a:lnTo>
                <a:lnTo>
                  <a:pt x="5694528" y="3574230"/>
                </a:lnTo>
                <a:lnTo>
                  <a:pt x="5694528" y="3216689"/>
                </a:lnTo>
                <a:close/>
                <a:moveTo>
                  <a:pt x="1530604" y="1298995"/>
                </a:moveTo>
                <a:lnTo>
                  <a:pt x="1530604" y="1656536"/>
                </a:lnTo>
                <a:lnTo>
                  <a:pt x="5694528" y="1656536"/>
                </a:lnTo>
                <a:lnTo>
                  <a:pt x="5694528" y="1298995"/>
                </a:lnTo>
                <a:close/>
                <a:moveTo>
                  <a:pt x="0" y="0"/>
                </a:moveTo>
                <a:lnTo>
                  <a:pt x="5916261" y="0"/>
                </a:lnTo>
                <a:lnTo>
                  <a:pt x="5916261" y="4338284"/>
                </a:lnTo>
                <a:lnTo>
                  <a:pt x="0" y="4338284"/>
                </a:lnTo>
                <a:close/>
              </a:path>
            </a:pathLst>
          </a:custGeom>
          <a:solidFill>
            <a:schemeClr val="bg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 b="1"/>
          </a:p>
        </p:txBody>
      </p:sp>
      <p:sp>
        <p:nvSpPr>
          <p:cNvPr id="13" name="TextBox 12"/>
          <p:cNvSpPr txBox="1"/>
          <p:nvPr/>
        </p:nvSpPr>
        <p:spPr>
          <a:xfrm>
            <a:off x="7162414" y="4086283"/>
            <a:ext cx="2819158" cy="802271"/>
          </a:xfrm>
          <a:prstGeom prst="rect">
            <a:avLst/>
          </a:prstGeom>
          <a:solidFill>
            <a:srgbClr val="FDF9CE"/>
          </a:solidFill>
          <a:ln>
            <a:solidFill>
              <a:schemeClr val="tx1"/>
            </a:solidFill>
          </a:ln>
        </p:spPr>
        <p:txBody>
          <a:bodyPr wrap="none" lIns="101882" tIns="50941" rIns="101882" bIns="50941" rtlCol="0">
            <a:spAutoFit/>
          </a:bodyPr>
          <a:lstStyle/>
          <a:p>
            <a:r>
              <a:rPr lang="en-US" sz="2200" i="1" dirty="0">
                <a:latin typeface="Helvetica"/>
                <a:cs typeface="Helvetica"/>
              </a:rPr>
              <a:t>Ugh.  Multiple points</a:t>
            </a:r>
          </a:p>
          <a:p>
            <a:r>
              <a:rPr lang="en-US" sz="2200" i="1" dirty="0">
                <a:latin typeface="Helvetica"/>
                <a:cs typeface="Helvetica"/>
              </a:rPr>
              <a:t>of maintenance.</a:t>
            </a:r>
          </a:p>
        </p:txBody>
      </p:sp>
      <p:cxnSp>
        <p:nvCxnSpPr>
          <p:cNvPr id="14" name="Straight Arrow Connector 13"/>
          <p:cNvCxnSpPr>
            <a:stCxn id="13" idx="1"/>
          </p:cNvCxnSpPr>
          <p:nvPr/>
        </p:nvCxnSpPr>
        <p:spPr>
          <a:xfrm flipH="1" flipV="1">
            <a:off x="6390318" y="4086283"/>
            <a:ext cx="772096" cy="401136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3" idx="1"/>
          </p:cNvCxnSpPr>
          <p:nvPr/>
        </p:nvCxnSpPr>
        <p:spPr>
          <a:xfrm flipH="1">
            <a:off x="6390318" y="4487419"/>
            <a:ext cx="772096" cy="1367038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683664" y="3681071"/>
            <a:ext cx="4706654" cy="405213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 b="1"/>
          </a:p>
        </p:txBody>
      </p:sp>
      <p:sp>
        <p:nvSpPr>
          <p:cNvPr id="19" name="Rectangle 18"/>
          <p:cNvSpPr/>
          <p:nvPr/>
        </p:nvSpPr>
        <p:spPr>
          <a:xfrm>
            <a:off x="1683664" y="5854457"/>
            <a:ext cx="4706654" cy="405213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659739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pitchFamily="-111" charset="0"/>
                <a:ea typeface="ＭＳ Ｐゴシック" pitchFamily="-111" charset="-128"/>
                <a:cs typeface="ＭＳ Ｐゴシック" pitchFamily="-111" charset="-128"/>
              </a:rPr>
              <a:t>References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3B66A95-9436-6C4B-AB2A-DB05D09D9447}" type="datetime1">
              <a:rPr lang="en-US" smtClean="0"/>
              <a:t>6/17/16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K. J. Knoepfel | A FHiCL feature menagerie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866C9A8-22F2-B94E-9D0A-940A0207F3FD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51460" y="1194289"/>
            <a:ext cx="9555481" cy="6069355"/>
          </a:xfrm>
          <a:prstGeom prst="rect">
            <a:avLst/>
          </a:prstGeom>
        </p:spPr>
        <p:txBody>
          <a:bodyPr wrap="square" lIns="101882" tIns="50941" rIns="101882" bIns="50941">
            <a:spAutoFit/>
          </a:bodyPr>
          <a:lstStyle/>
          <a:p>
            <a:endParaRPr lang="en-US" sz="2000" b="1" dirty="0">
              <a:solidFill>
                <a:srgbClr val="281717"/>
              </a:solidFill>
              <a:latin typeface="Monaco"/>
            </a:endParaRPr>
          </a:p>
          <a:p>
            <a:endParaRPr lang="en-US" sz="2000" b="1" dirty="0">
              <a:solidFill>
                <a:srgbClr val="281717"/>
              </a:solidFill>
              <a:latin typeface="Monaco"/>
            </a:endParaRPr>
          </a:p>
          <a:p>
            <a:r>
              <a:rPr lang="en-US" sz="2000" b="1" dirty="0">
                <a:solidFill>
                  <a:srgbClr val="FF0000"/>
                </a:solidFill>
                <a:latin typeface="Monaco"/>
              </a:rPr>
              <a:t>&lt;COMMON PARAMETER&gt;</a:t>
            </a:r>
            <a:r>
              <a:rPr lang="en-US" sz="2000" b="1" dirty="0">
                <a:solidFill>
                  <a:srgbClr val="000000"/>
                </a:solidFill>
                <a:latin typeface="Monaco"/>
              </a:rPr>
              <a:t>: </a:t>
            </a:r>
            <a:r>
              <a:rPr lang="en-US" sz="2000" b="1" dirty="0">
                <a:solidFill>
                  <a:srgbClr val="281717"/>
                </a:solidFill>
                <a:latin typeface="Monaco"/>
              </a:rPr>
              <a:t>[</a:t>
            </a:r>
            <a:r>
              <a:rPr lang="en-US" sz="2000" b="1" dirty="0">
                <a:solidFill>
                  <a:srgbClr val="951968"/>
                </a:solidFill>
                <a:latin typeface="Monaco"/>
              </a:rPr>
              <a:t>"e-"</a:t>
            </a:r>
            <a:r>
              <a:rPr lang="en-US" sz="2000" b="1" dirty="0">
                <a:solidFill>
                  <a:srgbClr val="281717"/>
                </a:solidFill>
                <a:latin typeface="Monaco"/>
              </a:rPr>
              <a:t>,</a:t>
            </a:r>
            <a:r>
              <a:rPr lang="en-US" sz="2000" b="1" dirty="0">
                <a:solidFill>
                  <a:srgbClr val="951968"/>
                </a:solidFill>
                <a:latin typeface="Monaco"/>
              </a:rPr>
              <a:t>"mu-"</a:t>
            </a:r>
            <a:r>
              <a:rPr lang="en-US" sz="2000" b="1" dirty="0">
                <a:solidFill>
                  <a:srgbClr val="281717"/>
                </a:solidFill>
                <a:latin typeface="Monaco"/>
              </a:rPr>
              <a:t>,</a:t>
            </a:r>
            <a:r>
              <a:rPr lang="en-US" sz="2000" b="1" dirty="0">
                <a:solidFill>
                  <a:srgbClr val="951968"/>
                </a:solidFill>
                <a:latin typeface="Monaco"/>
              </a:rPr>
              <a:t>"tau</a:t>
            </a:r>
            <a:r>
              <a:rPr lang="en-US" sz="2000" b="1" dirty="0">
                <a:solidFill>
                  <a:srgbClr val="951968"/>
                </a:solidFill>
                <a:latin typeface="Monaco"/>
              </a:rPr>
              <a:t>-"</a:t>
            </a:r>
            <a:r>
              <a:rPr lang="en-US" sz="2000" b="1" dirty="0">
                <a:solidFill>
                  <a:srgbClr val="281717"/>
                </a:solidFill>
                <a:latin typeface="Monaco"/>
              </a:rPr>
              <a:t>]</a:t>
            </a:r>
            <a:endParaRPr lang="en-US" sz="2000" b="1" dirty="0">
              <a:solidFill>
                <a:srgbClr val="000000"/>
              </a:solidFill>
              <a:latin typeface="Monaco"/>
            </a:endParaRPr>
          </a:p>
          <a:p>
            <a:endParaRPr lang="en-US" sz="2000" b="1" dirty="0">
              <a:solidFill>
                <a:srgbClr val="281717"/>
              </a:solidFill>
              <a:latin typeface="Monaco"/>
            </a:endParaRPr>
          </a:p>
          <a:p>
            <a:r>
              <a:rPr lang="en-US" sz="2000" b="1" dirty="0">
                <a:solidFill>
                  <a:srgbClr val="B600FF"/>
                </a:solidFill>
                <a:latin typeface="Monaco"/>
              </a:rPr>
              <a:t>physics</a:t>
            </a:r>
            <a:r>
              <a:rPr lang="en-US" sz="2000" b="1" dirty="0">
                <a:solidFill>
                  <a:srgbClr val="281717"/>
                </a:solidFill>
                <a:latin typeface="Monaco"/>
              </a:rPr>
              <a:t>: {</a:t>
            </a:r>
          </a:p>
          <a:p>
            <a:r>
              <a:rPr lang="en-US" sz="2000" b="1" dirty="0">
                <a:solidFill>
                  <a:srgbClr val="281717"/>
                </a:solidFill>
                <a:latin typeface="Monaco"/>
              </a:rPr>
              <a:t>   </a:t>
            </a:r>
            <a:r>
              <a:rPr lang="en-US" sz="2000" b="1" dirty="0">
                <a:solidFill>
                  <a:srgbClr val="4000FF"/>
                </a:solidFill>
                <a:latin typeface="Monaco"/>
              </a:rPr>
              <a:t>producers</a:t>
            </a:r>
            <a:r>
              <a:rPr lang="en-US" sz="2000" b="1" dirty="0">
                <a:solidFill>
                  <a:srgbClr val="281717"/>
                </a:solidFill>
                <a:latin typeface="Monaco"/>
              </a:rPr>
              <a:t>: {</a:t>
            </a:r>
          </a:p>
          <a:p>
            <a:r>
              <a:rPr lang="it-IT" sz="2000" b="1" dirty="0">
                <a:solidFill>
                  <a:srgbClr val="281717"/>
                </a:solidFill>
                <a:latin typeface="Monaco"/>
              </a:rPr>
              <a:t>      </a:t>
            </a:r>
            <a:r>
              <a:rPr lang="it-IT" sz="2000" b="1" dirty="0">
                <a:solidFill>
                  <a:srgbClr val="B45C15"/>
                </a:solidFill>
                <a:latin typeface="Monaco"/>
              </a:rPr>
              <a:t>generator</a:t>
            </a:r>
            <a:r>
              <a:rPr lang="it-IT" sz="2000" b="1" dirty="0">
                <a:solidFill>
                  <a:srgbClr val="281717"/>
                </a:solidFill>
                <a:latin typeface="Monaco"/>
              </a:rPr>
              <a:t>: {</a:t>
            </a:r>
          </a:p>
          <a:p>
            <a:r>
              <a:rPr lang="it-IT" sz="2000" b="1" dirty="0">
                <a:solidFill>
                  <a:srgbClr val="281717"/>
                </a:solidFill>
                <a:latin typeface="Monaco"/>
              </a:rPr>
              <a:t>         </a:t>
            </a:r>
            <a:r>
              <a:rPr lang="it-IT" sz="2000" b="1" dirty="0" err="1">
                <a:solidFill>
                  <a:srgbClr val="248B16"/>
                </a:solidFill>
                <a:latin typeface="Monaco"/>
              </a:rPr>
              <a:t>module_type</a:t>
            </a:r>
            <a:r>
              <a:rPr lang="it-IT" sz="2000" b="1" dirty="0">
                <a:solidFill>
                  <a:srgbClr val="281717"/>
                </a:solidFill>
                <a:latin typeface="Monaco"/>
              </a:rPr>
              <a:t>: </a:t>
            </a:r>
            <a:r>
              <a:rPr lang="it-IT" sz="2000" b="1" dirty="0" err="1">
                <a:solidFill>
                  <a:srgbClr val="281717"/>
                </a:solidFill>
                <a:latin typeface="Monaco"/>
              </a:rPr>
              <a:t>EventGenerator</a:t>
            </a:r>
            <a:endParaRPr lang="it-IT" sz="2000" b="1" dirty="0">
              <a:solidFill>
                <a:srgbClr val="281717"/>
              </a:solidFill>
              <a:latin typeface="Monaco"/>
            </a:endParaRPr>
          </a:p>
          <a:p>
            <a:r>
              <a:rPr lang="it-IT" sz="2000" b="1" dirty="0">
                <a:solidFill>
                  <a:srgbClr val="281717"/>
                </a:solidFill>
                <a:latin typeface="Monaco"/>
              </a:rPr>
              <a:t>         </a:t>
            </a:r>
            <a:r>
              <a:rPr lang="it-IT" sz="2000" b="1" dirty="0" err="1">
                <a:solidFill>
                  <a:srgbClr val="B45C15"/>
                </a:solidFill>
                <a:latin typeface="Monaco"/>
              </a:rPr>
              <a:t>particles</a:t>
            </a:r>
            <a:r>
              <a:rPr lang="it-IT" sz="2000" b="1" dirty="0">
                <a:solidFill>
                  <a:srgbClr val="281717"/>
                </a:solidFill>
                <a:latin typeface="Monaco"/>
              </a:rPr>
              <a:t>: </a:t>
            </a:r>
            <a:r>
              <a:rPr lang="it-IT" sz="2000" b="1" dirty="0">
                <a:solidFill>
                  <a:srgbClr val="FF0000"/>
                </a:solidFill>
                <a:latin typeface="Monaco"/>
              </a:rPr>
              <a:t>&lt;</a:t>
            </a:r>
            <a:r>
              <a:rPr lang="it-IT" sz="2000" b="1" i="1" dirty="0" err="1">
                <a:solidFill>
                  <a:srgbClr val="FF0000"/>
                </a:solidFill>
                <a:latin typeface="Monaco"/>
              </a:rPr>
              <a:t>substitute</a:t>
            </a:r>
            <a:r>
              <a:rPr lang="it-IT" sz="2000" b="1" i="1" dirty="0">
                <a:solidFill>
                  <a:srgbClr val="FF0000"/>
                </a:solidFill>
                <a:latin typeface="Monaco"/>
              </a:rPr>
              <a:t> </a:t>
            </a:r>
            <a:r>
              <a:rPr lang="it-IT" sz="2000" b="1" i="1" dirty="0" err="1">
                <a:solidFill>
                  <a:srgbClr val="FF0000"/>
                </a:solidFill>
                <a:latin typeface="Monaco"/>
              </a:rPr>
              <a:t>value</a:t>
            </a:r>
            <a:r>
              <a:rPr lang="it-IT" sz="2000" b="1" i="1" dirty="0">
                <a:solidFill>
                  <a:srgbClr val="FF0000"/>
                </a:solidFill>
                <a:latin typeface="Monaco"/>
              </a:rPr>
              <a:t> of </a:t>
            </a:r>
            <a:r>
              <a:rPr lang="it-IT" sz="2000" b="1" dirty="0">
                <a:solidFill>
                  <a:srgbClr val="FF0000"/>
                </a:solidFill>
                <a:latin typeface="Monaco"/>
              </a:rPr>
              <a:t>COMMON PARAMETER&gt;</a:t>
            </a:r>
            <a:endParaRPr lang="it-IT" sz="2000" b="1" dirty="0">
              <a:solidFill>
                <a:srgbClr val="FF0000"/>
              </a:solidFill>
              <a:latin typeface="Monaco"/>
            </a:endParaRPr>
          </a:p>
          <a:p>
            <a:r>
              <a:rPr lang="it-IT" sz="2000" b="1" dirty="0">
                <a:solidFill>
                  <a:srgbClr val="281717"/>
                </a:solidFill>
                <a:latin typeface="Monaco"/>
              </a:rPr>
              <a:t>      }</a:t>
            </a:r>
          </a:p>
          <a:p>
            <a:r>
              <a:rPr lang="it-IT" sz="2000" b="1" dirty="0">
                <a:solidFill>
                  <a:srgbClr val="281717"/>
                </a:solidFill>
                <a:latin typeface="Monaco"/>
              </a:rPr>
              <a:t>   }</a:t>
            </a:r>
          </a:p>
          <a:p>
            <a:endParaRPr lang="it-IT" sz="2000" b="1" dirty="0">
              <a:solidFill>
                <a:srgbClr val="281717"/>
              </a:solidFill>
              <a:latin typeface="Monaco"/>
            </a:endParaRPr>
          </a:p>
          <a:p>
            <a:r>
              <a:rPr lang="it-IT" sz="2000" b="1" dirty="0">
                <a:solidFill>
                  <a:srgbClr val="281717"/>
                </a:solidFill>
                <a:latin typeface="Monaco"/>
              </a:rPr>
              <a:t>   </a:t>
            </a:r>
            <a:r>
              <a:rPr lang="it-IT" sz="2000" b="1" dirty="0" err="1">
                <a:solidFill>
                  <a:srgbClr val="4000FF"/>
                </a:solidFill>
                <a:latin typeface="Monaco"/>
              </a:rPr>
              <a:t>analyzers</a:t>
            </a:r>
            <a:r>
              <a:rPr lang="it-IT" sz="2000" b="1" dirty="0">
                <a:solidFill>
                  <a:srgbClr val="281717"/>
                </a:solidFill>
                <a:latin typeface="Monaco"/>
              </a:rPr>
              <a:t>: {</a:t>
            </a:r>
          </a:p>
          <a:p>
            <a:r>
              <a:rPr lang="en-US" sz="2000" b="1" dirty="0">
                <a:solidFill>
                  <a:srgbClr val="281717"/>
                </a:solidFill>
                <a:latin typeface="Monaco"/>
              </a:rPr>
              <a:t>      </a:t>
            </a:r>
            <a:r>
              <a:rPr lang="en-US" sz="2000" b="1" dirty="0">
                <a:solidFill>
                  <a:srgbClr val="B45C15"/>
                </a:solidFill>
                <a:latin typeface="Monaco"/>
              </a:rPr>
              <a:t>viewer</a:t>
            </a:r>
            <a:r>
              <a:rPr lang="en-US" sz="2000" b="1" dirty="0">
                <a:solidFill>
                  <a:srgbClr val="281717"/>
                </a:solidFill>
                <a:latin typeface="Monaco"/>
              </a:rPr>
              <a:t>: {</a:t>
            </a:r>
          </a:p>
          <a:p>
            <a:r>
              <a:rPr lang="en-US" sz="2000" b="1" dirty="0">
                <a:solidFill>
                  <a:srgbClr val="281717"/>
                </a:solidFill>
                <a:latin typeface="Monaco"/>
              </a:rPr>
              <a:t>         </a:t>
            </a:r>
            <a:r>
              <a:rPr lang="en-US" sz="2000" b="1" dirty="0" err="1">
                <a:solidFill>
                  <a:srgbClr val="248B16"/>
                </a:solidFill>
                <a:latin typeface="Monaco"/>
              </a:rPr>
              <a:t>module_type</a:t>
            </a:r>
            <a:r>
              <a:rPr lang="en-US" sz="2000" b="1" dirty="0">
                <a:solidFill>
                  <a:srgbClr val="281717"/>
                </a:solidFill>
                <a:latin typeface="Monaco"/>
              </a:rPr>
              <a:t>: </a:t>
            </a:r>
            <a:r>
              <a:rPr lang="en-US" sz="2000" b="1" dirty="0" err="1">
                <a:solidFill>
                  <a:srgbClr val="281717"/>
                </a:solidFill>
                <a:latin typeface="Monaco"/>
              </a:rPr>
              <a:t>ParticleViewer</a:t>
            </a:r>
            <a:endParaRPr lang="en-US" sz="2000" b="1" dirty="0">
              <a:solidFill>
                <a:srgbClr val="281717"/>
              </a:solidFill>
              <a:latin typeface="Monaco"/>
            </a:endParaRPr>
          </a:p>
          <a:p>
            <a:r>
              <a:rPr lang="en-US" sz="2000" b="1" dirty="0">
                <a:solidFill>
                  <a:srgbClr val="281717"/>
                </a:solidFill>
                <a:latin typeface="Monaco"/>
              </a:rPr>
              <a:t>         </a:t>
            </a:r>
            <a:r>
              <a:rPr lang="en-US" sz="2000" b="1" dirty="0">
                <a:solidFill>
                  <a:srgbClr val="B45C15"/>
                </a:solidFill>
                <a:latin typeface="Monaco"/>
              </a:rPr>
              <a:t>particles</a:t>
            </a:r>
            <a:r>
              <a:rPr lang="en-US" sz="2000" b="1" dirty="0">
                <a:solidFill>
                  <a:srgbClr val="281717"/>
                </a:solidFill>
                <a:latin typeface="Monaco"/>
              </a:rPr>
              <a:t>: </a:t>
            </a:r>
            <a:r>
              <a:rPr lang="en-US" sz="2000" b="1" dirty="0">
                <a:solidFill>
                  <a:srgbClr val="FF0000"/>
                </a:solidFill>
                <a:latin typeface="Monaco"/>
              </a:rPr>
              <a:t>&lt;</a:t>
            </a:r>
            <a:r>
              <a:rPr lang="en-US" sz="2000" b="1" i="1" dirty="0">
                <a:solidFill>
                  <a:srgbClr val="FF0000"/>
                </a:solidFill>
                <a:latin typeface="Monaco"/>
              </a:rPr>
              <a:t>substitute value of </a:t>
            </a:r>
            <a:r>
              <a:rPr lang="en-US" sz="2000" b="1" dirty="0">
                <a:solidFill>
                  <a:srgbClr val="FF0000"/>
                </a:solidFill>
                <a:latin typeface="Monaco"/>
              </a:rPr>
              <a:t>COMMON PARAMETER&gt;</a:t>
            </a:r>
            <a:endParaRPr lang="en-US" sz="2000" b="1" dirty="0">
              <a:solidFill>
                <a:srgbClr val="FF0000"/>
              </a:solidFill>
              <a:latin typeface="Monaco"/>
            </a:endParaRPr>
          </a:p>
          <a:p>
            <a:r>
              <a:rPr lang="en-US" sz="2000" b="1" dirty="0">
                <a:solidFill>
                  <a:srgbClr val="281717"/>
                </a:solidFill>
                <a:latin typeface="Monaco"/>
              </a:rPr>
              <a:t>      } </a:t>
            </a:r>
          </a:p>
          <a:p>
            <a:r>
              <a:rPr lang="en-US" sz="2000" b="1" dirty="0">
                <a:solidFill>
                  <a:srgbClr val="281717"/>
                </a:solidFill>
                <a:latin typeface="Monaco"/>
              </a:rPr>
              <a:t>   </a:t>
            </a:r>
            <a:r>
              <a:rPr lang="en-US" sz="2000" b="1" dirty="0">
                <a:solidFill>
                  <a:srgbClr val="281717"/>
                </a:solidFill>
                <a:latin typeface="Monaco"/>
              </a:rPr>
              <a:t>}</a:t>
            </a:r>
          </a:p>
          <a:p>
            <a:r>
              <a:rPr lang="en-US" sz="2000" b="1" dirty="0">
                <a:solidFill>
                  <a:srgbClr val="281717"/>
                </a:solidFill>
                <a:latin typeface="Monaco"/>
              </a:rPr>
              <a:t>}</a:t>
            </a:r>
            <a:endParaRPr lang="en-US" sz="2000" b="1" dirty="0">
              <a:solidFill>
                <a:srgbClr val="281717"/>
              </a:solidFill>
              <a:latin typeface="Monaco"/>
            </a:endParaRPr>
          </a:p>
        </p:txBody>
      </p:sp>
    </p:spTree>
    <p:extLst>
      <p:ext uri="{BB962C8B-B14F-4D97-AF65-F5344CB8AC3E}">
        <p14:creationId xmlns:p14="http://schemas.microsoft.com/office/powerpoint/2010/main" val="3106025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pitchFamily="-111" charset="0"/>
                <a:ea typeface="ＭＳ Ｐゴシック" pitchFamily="-111" charset="-128"/>
                <a:cs typeface="ＭＳ Ｐゴシック" pitchFamily="-111" charset="-128"/>
              </a:rPr>
              <a:t>References – substitutions (</a:t>
            </a:r>
            <a:r>
              <a:rPr lang="en-US" dirty="0" smtClean="0">
                <a:latin typeface="Courier"/>
                <a:ea typeface="ＭＳ Ｐゴシック" pitchFamily="-111" charset="-128"/>
                <a:cs typeface="Courier"/>
              </a:rPr>
              <a:t>@local</a:t>
            </a:r>
            <a:r>
              <a:rPr lang="en-US" dirty="0" smtClean="0">
                <a:latin typeface="Helvetica" pitchFamily="-111" charset="0"/>
                <a:ea typeface="ＭＳ Ｐゴシック" pitchFamily="-111" charset="-128"/>
                <a:cs typeface="ＭＳ Ｐゴシック" pitchFamily="-111" charset="-128"/>
              </a:rPr>
              <a:t>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6E38ACB-9962-1A41-9440-9B8D0D967653}" type="datetime1">
              <a:rPr lang="en-US" smtClean="0"/>
              <a:t>6/17/16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K. J. Knoepfel | A FHiCL feature menagerie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866C9A8-22F2-B94E-9D0A-940A0207F3FD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51460" y="1194289"/>
            <a:ext cx="8562459" cy="6383287"/>
          </a:xfrm>
          <a:prstGeom prst="rect">
            <a:avLst/>
          </a:prstGeom>
        </p:spPr>
        <p:txBody>
          <a:bodyPr wrap="square" lIns="101882" tIns="50941" rIns="101882" bIns="50941">
            <a:spAutoFit/>
          </a:bodyPr>
          <a:lstStyle/>
          <a:p>
            <a:r>
              <a:rPr lang="en-US" sz="2000" b="1" dirty="0">
                <a:solidFill>
                  <a:srgbClr val="B45C15"/>
                </a:solidFill>
                <a:latin typeface="Monaco"/>
              </a:rPr>
              <a:t>parameters</a:t>
            </a:r>
            <a:r>
              <a:rPr lang="en-US" sz="2000" b="1" dirty="0">
                <a:solidFill>
                  <a:srgbClr val="281717"/>
                </a:solidFill>
                <a:latin typeface="Monaco"/>
              </a:rPr>
              <a:t>: {</a:t>
            </a:r>
          </a:p>
          <a:p>
            <a:r>
              <a:rPr lang="fr-FR" sz="2000" b="1" dirty="0">
                <a:solidFill>
                  <a:srgbClr val="281717"/>
                </a:solidFill>
                <a:latin typeface="Monaco"/>
              </a:rPr>
              <a:t>   </a:t>
            </a:r>
            <a:r>
              <a:rPr lang="fr-FR" sz="2000" b="1" dirty="0" err="1">
                <a:solidFill>
                  <a:srgbClr val="B45C15"/>
                </a:solidFill>
                <a:latin typeface="Monaco"/>
              </a:rPr>
              <a:t>particles</a:t>
            </a:r>
            <a:r>
              <a:rPr lang="fr-FR" sz="2000" b="1" dirty="0">
                <a:solidFill>
                  <a:srgbClr val="281717"/>
                </a:solidFill>
                <a:latin typeface="Monaco"/>
              </a:rPr>
              <a:t>: [</a:t>
            </a:r>
            <a:r>
              <a:rPr lang="fr-FR" sz="2000" b="1" dirty="0">
                <a:solidFill>
                  <a:srgbClr val="951968"/>
                </a:solidFill>
                <a:latin typeface="Monaco"/>
              </a:rPr>
              <a:t>"</a:t>
            </a:r>
            <a:r>
              <a:rPr lang="fr-FR" sz="2000" b="1" dirty="0" err="1">
                <a:solidFill>
                  <a:srgbClr val="951968"/>
                </a:solidFill>
                <a:latin typeface="Monaco"/>
              </a:rPr>
              <a:t>e-"</a:t>
            </a:r>
            <a:r>
              <a:rPr lang="fr-FR" sz="2000" b="1" dirty="0" err="1">
                <a:solidFill>
                  <a:srgbClr val="281717"/>
                </a:solidFill>
                <a:latin typeface="Monaco"/>
              </a:rPr>
              <a:t>,</a:t>
            </a:r>
            <a:r>
              <a:rPr lang="fr-FR" sz="2000" b="1" dirty="0" err="1">
                <a:solidFill>
                  <a:srgbClr val="951968"/>
                </a:solidFill>
                <a:latin typeface="Monaco"/>
              </a:rPr>
              <a:t>"mu-"</a:t>
            </a:r>
            <a:r>
              <a:rPr lang="fr-FR" sz="2000" b="1" dirty="0" err="1">
                <a:solidFill>
                  <a:srgbClr val="281717"/>
                </a:solidFill>
                <a:latin typeface="Monaco"/>
              </a:rPr>
              <a:t>,</a:t>
            </a:r>
            <a:r>
              <a:rPr lang="fr-FR" sz="2000" b="1" dirty="0" err="1">
                <a:solidFill>
                  <a:srgbClr val="951968"/>
                </a:solidFill>
                <a:latin typeface="Monaco"/>
              </a:rPr>
              <a:t>"tau</a:t>
            </a:r>
            <a:r>
              <a:rPr lang="fr-FR" sz="2000" b="1" dirty="0">
                <a:solidFill>
                  <a:srgbClr val="951968"/>
                </a:solidFill>
                <a:latin typeface="Monaco"/>
              </a:rPr>
              <a:t>-"</a:t>
            </a:r>
            <a:r>
              <a:rPr lang="fr-FR" sz="2000" b="1" dirty="0">
                <a:solidFill>
                  <a:srgbClr val="281717"/>
                </a:solidFill>
                <a:latin typeface="Monaco"/>
              </a:rPr>
              <a:t>]</a:t>
            </a:r>
          </a:p>
          <a:p>
            <a:r>
              <a:rPr lang="fr-FR" sz="2000" b="1" dirty="0">
                <a:solidFill>
                  <a:srgbClr val="281717"/>
                </a:solidFill>
                <a:latin typeface="Monaco"/>
              </a:rPr>
              <a:t>}</a:t>
            </a:r>
          </a:p>
          <a:p>
            <a:endParaRPr lang="fr-FR" sz="2000" b="1" dirty="0">
              <a:solidFill>
                <a:srgbClr val="281717"/>
              </a:solidFill>
              <a:latin typeface="Monaco"/>
            </a:endParaRPr>
          </a:p>
          <a:p>
            <a:r>
              <a:rPr lang="fr-FR" sz="2000" b="1" dirty="0" err="1">
                <a:solidFill>
                  <a:srgbClr val="B600FF"/>
                </a:solidFill>
                <a:latin typeface="Monaco"/>
              </a:rPr>
              <a:t>physics</a:t>
            </a:r>
            <a:r>
              <a:rPr lang="fr-FR" sz="2000" b="1" dirty="0">
                <a:solidFill>
                  <a:srgbClr val="281717"/>
                </a:solidFill>
                <a:latin typeface="Monaco"/>
              </a:rPr>
              <a:t>: {</a:t>
            </a:r>
          </a:p>
          <a:p>
            <a:r>
              <a:rPr lang="fr-FR" sz="2000" b="1" dirty="0">
                <a:solidFill>
                  <a:srgbClr val="281717"/>
                </a:solidFill>
                <a:latin typeface="Monaco"/>
              </a:rPr>
              <a:t>   </a:t>
            </a:r>
            <a:r>
              <a:rPr lang="fr-FR" sz="2000" b="1" dirty="0" err="1">
                <a:solidFill>
                  <a:srgbClr val="4000FF"/>
                </a:solidFill>
                <a:latin typeface="Monaco"/>
              </a:rPr>
              <a:t>producers</a:t>
            </a:r>
            <a:r>
              <a:rPr lang="fr-FR" sz="2000" b="1" dirty="0">
                <a:solidFill>
                  <a:srgbClr val="281717"/>
                </a:solidFill>
                <a:latin typeface="Monaco"/>
              </a:rPr>
              <a:t>: {</a:t>
            </a:r>
          </a:p>
          <a:p>
            <a:r>
              <a:rPr lang="it-IT" sz="2000" b="1" dirty="0">
                <a:solidFill>
                  <a:srgbClr val="281717"/>
                </a:solidFill>
                <a:latin typeface="Monaco"/>
              </a:rPr>
              <a:t>      </a:t>
            </a:r>
            <a:r>
              <a:rPr lang="it-IT" sz="2000" b="1" dirty="0">
                <a:solidFill>
                  <a:srgbClr val="B45C15"/>
                </a:solidFill>
                <a:latin typeface="Monaco"/>
              </a:rPr>
              <a:t>generator</a:t>
            </a:r>
            <a:r>
              <a:rPr lang="it-IT" sz="2000" b="1" dirty="0">
                <a:solidFill>
                  <a:srgbClr val="281717"/>
                </a:solidFill>
                <a:latin typeface="Monaco"/>
              </a:rPr>
              <a:t>: {</a:t>
            </a:r>
          </a:p>
          <a:p>
            <a:r>
              <a:rPr lang="it-IT" sz="2000" b="1" dirty="0">
                <a:solidFill>
                  <a:srgbClr val="281717"/>
                </a:solidFill>
                <a:latin typeface="Monaco"/>
              </a:rPr>
              <a:t>         </a:t>
            </a:r>
            <a:r>
              <a:rPr lang="it-IT" sz="2000" b="1" dirty="0" err="1">
                <a:solidFill>
                  <a:srgbClr val="248B16"/>
                </a:solidFill>
                <a:latin typeface="Monaco"/>
              </a:rPr>
              <a:t>module_type</a:t>
            </a:r>
            <a:r>
              <a:rPr lang="it-IT" sz="2000" b="1" dirty="0">
                <a:solidFill>
                  <a:srgbClr val="281717"/>
                </a:solidFill>
                <a:latin typeface="Monaco"/>
              </a:rPr>
              <a:t>: </a:t>
            </a:r>
            <a:r>
              <a:rPr lang="it-IT" sz="2000" b="1" dirty="0" err="1">
                <a:solidFill>
                  <a:srgbClr val="281717"/>
                </a:solidFill>
                <a:latin typeface="Monaco"/>
              </a:rPr>
              <a:t>EventGenerator</a:t>
            </a:r>
            <a:endParaRPr lang="it-IT" sz="2000" b="1" dirty="0">
              <a:solidFill>
                <a:srgbClr val="281717"/>
              </a:solidFill>
              <a:latin typeface="Monaco"/>
            </a:endParaRPr>
          </a:p>
          <a:p>
            <a:r>
              <a:rPr lang="it-IT" sz="2000" b="1" dirty="0">
                <a:solidFill>
                  <a:srgbClr val="281717"/>
                </a:solidFill>
                <a:latin typeface="Monaco"/>
              </a:rPr>
              <a:t>         </a:t>
            </a:r>
            <a:r>
              <a:rPr lang="it-IT" sz="2000" b="1" dirty="0" err="1">
                <a:solidFill>
                  <a:srgbClr val="B45C15"/>
                </a:solidFill>
                <a:latin typeface="Monaco"/>
              </a:rPr>
              <a:t>particles</a:t>
            </a:r>
            <a:r>
              <a:rPr lang="it-IT" sz="2000" b="1" dirty="0">
                <a:solidFill>
                  <a:srgbClr val="281717"/>
                </a:solidFill>
                <a:latin typeface="Monaco"/>
              </a:rPr>
              <a:t>: </a:t>
            </a:r>
            <a:r>
              <a:rPr lang="it-IT" sz="2000" b="1" dirty="0">
                <a:solidFill>
                  <a:srgbClr val="615F8C"/>
                </a:solidFill>
                <a:latin typeface="Monaco"/>
              </a:rPr>
              <a:t>@</a:t>
            </a:r>
            <a:r>
              <a:rPr lang="it-IT" sz="2000" b="1" dirty="0" err="1">
                <a:solidFill>
                  <a:srgbClr val="615F8C"/>
                </a:solidFill>
                <a:latin typeface="Monaco"/>
              </a:rPr>
              <a:t>local</a:t>
            </a:r>
            <a:r>
              <a:rPr lang="it-IT" sz="2000" b="1" dirty="0">
                <a:solidFill>
                  <a:srgbClr val="281717"/>
                </a:solidFill>
                <a:latin typeface="Monaco"/>
              </a:rPr>
              <a:t>::</a:t>
            </a:r>
            <a:r>
              <a:rPr lang="it-IT" sz="2000" b="1" dirty="0" err="1">
                <a:solidFill>
                  <a:srgbClr val="281717"/>
                </a:solidFill>
                <a:latin typeface="Monaco"/>
              </a:rPr>
              <a:t>parameters.particles</a:t>
            </a:r>
            <a:endParaRPr lang="it-IT" sz="2000" b="1" dirty="0">
              <a:solidFill>
                <a:srgbClr val="281717"/>
              </a:solidFill>
              <a:latin typeface="Monaco"/>
            </a:endParaRPr>
          </a:p>
          <a:p>
            <a:r>
              <a:rPr lang="it-IT" sz="2000" b="1" dirty="0">
                <a:solidFill>
                  <a:srgbClr val="281717"/>
                </a:solidFill>
                <a:latin typeface="Monaco"/>
              </a:rPr>
              <a:t>      }</a:t>
            </a:r>
          </a:p>
          <a:p>
            <a:r>
              <a:rPr lang="it-IT" sz="2000" b="1" dirty="0">
                <a:solidFill>
                  <a:srgbClr val="281717"/>
                </a:solidFill>
                <a:latin typeface="Monaco"/>
              </a:rPr>
              <a:t>   }</a:t>
            </a:r>
          </a:p>
          <a:p>
            <a:endParaRPr lang="it-IT" sz="2000" b="1" dirty="0">
              <a:solidFill>
                <a:srgbClr val="281717"/>
              </a:solidFill>
              <a:latin typeface="Monaco"/>
            </a:endParaRPr>
          </a:p>
          <a:p>
            <a:r>
              <a:rPr lang="it-IT" sz="2000" b="1" dirty="0">
                <a:solidFill>
                  <a:srgbClr val="281717"/>
                </a:solidFill>
                <a:latin typeface="Monaco"/>
              </a:rPr>
              <a:t>   </a:t>
            </a:r>
            <a:r>
              <a:rPr lang="it-IT" sz="2000" b="1" dirty="0" err="1">
                <a:solidFill>
                  <a:srgbClr val="4000FF"/>
                </a:solidFill>
                <a:latin typeface="Monaco"/>
              </a:rPr>
              <a:t>analyzers</a:t>
            </a:r>
            <a:r>
              <a:rPr lang="it-IT" sz="2000" b="1" dirty="0">
                <a:solidFill>
                  <a:srgbClr val="281717"/>
                </a:solidFill>
                <a:latin typeface="Monaco"/>
              </a:rPr>
              <a:t>: {</a:t>
            </a:r>
          </a:p>
          <a:p>
            <a:r>
              <a:rPr lang="en-US" sz="2000" b="1" dirty="0">
                <a:solidFill>
                  <a:srgbClr val="281717"/>
                </a:solidFill>
                <a:latin typeface="Monaco"/>
              </a:rPr>
              <a:t>      </a:t>
            </a:r>
            <a:r>
              <a:rPr lang="en-US" sz="2000" b="1" dirty="0">
                <a:solidFill>
                  <a:srgbClr val="B45C15"/>
                </a:solidFill>
                <a:latin typeface="Monaco"/>
              </a:rPr>
              <a:t>viewer</a:t>
            </a:r>
            <a:r>
              <a:rPr lang="en-US" sz="2000" b="1" dirty="0">
                <a:solidFill>
                  <a:srgbClr val="281717"/>
                </a:solidFill>
                <a:latin typeface="Monaco"/>
              </a:rPr>
              <a:t>: {</a:t>
            </a:r>
          </a:p>
          <a:p>
            <a:r>
              <a:rPr lang="en-US" sz="2000" b="1" dirty="0">
                <a:solidFill>
                  <a:srgbClr val="281717"/>
                </a:solidFill>
                <a:latin typeface="Monaco"/>
              </a:rPr>
              <a:t>         </a:t>
            </a:r>
            <a:r>
              <a:rPr lang="en-US" sz="2000" b="1" dirty="0" err="1">
                <a:solidFill>
                  <a:srgbClr val="248B16"/>
                </a:solidFill>
                <a:latin typeface="Monaco"/>
              </a:rPr>
              <a:t>module_type</a:t>
            </a:r>
            <a:r>
              <a:rPr lang="en-US" sz="2000" b="1" dirty="0">
                <a:solidFill>
                  <a:srgbClr val="281717"/>
                </a:solidFill>
                <a:latin typeface="Monaco"/>
              </a:rPr>
              <a:t>: </a:t>
            </a:r>
            <a:r>
              <a:rPr lang="en-US" sz="2000" b="1" dirty="0" err="1">
                <a:solidFill>
                  <a:srgbClr val="281717"/>
                </a:solidFill>
                <a:latin typeface="Monaco"/>
              </a:rPr>
              <a:t>ParticleViewer</a:t>
            </a:r>
            <a:endParaRPr lang="en-US" sz="2000" b="1" dirty="0">
              <a:solidFill>
                <a:srgbClr val="281717"/>
              </a:solidFill>
              <a:latin typeface="Monaco"/>
            </a:endParaRPr>
          </a:p>
          <a:p>
            <a:r>
              <a:rPr lang="en-US" sz="2000" b="1" dirty="0">
                <a:solidFill>
                  <a:srgbClr val="281717"/>
                </a:solidFill>
                <a:latin typeface="Monaco"/>
              </a:rPr>
              <a:t>         </a:t>
            </a:r>
            <a:r>
              <a:rPr lang="en-US" sz="2000" b="1" dirty="0">
                <a:solidFill>
                  <a:srgbClr val="B45C15"/>
                </a:solidFill>
                <a:latin typeface="Monaco"/>
              </a:rPr>
              <a:t>particles</a:t>
            </a:r>
            <a:r>
              <a:rPr lang="en-US" sz="2000" b="1" dirty="0">
                <a:solidFill>
                  <a:srgbClr val="281717"/>
                </a:solidFill>
                <a:latin typeface="Monaco"/>
              </a:rPr>
              <a:t>: </a:t>
            </a:r>
            <a:r>
              <a:rPr lang="en-US" sz="2000" b="1" dirty="0">
                <a:solidFill>
                  <a:srgbClr val="615F8C"/>
                </a:solidFill>
                <a:latin typeface="Monaco"/>
              </a:rPr>
              <a:t>@local</a:t>
            </a:r>
            <a:r>
              <a:rPr lang="en-US" sz="2000" b="1" dirty="0">
                <a:solidFill>
                  <a:srgbClr val="281717"/>
                </a:solidFill>
                <a:latin typeface="Monaco"/>
              </a:rPr>
              <a:t>::</a:t>
            </a:r>
            <a:r>
              <a:rPr lang="en-US" sz="2000" b="1" dirty="0" err="1">
                <a:solidFill>
                  <a:srgbClr val="281717"/>
                </a:solidFill>
                <a:latin typeface="Monaco"/>
              </a:rPr>
              <a:t>parameters.particles</a:t>
            </a:r>
            <a:endParaRPr lang="en-US" sz="2000" b="1" dirty="0">
              <a:solidFill>
                <a:srgbClr val="281717"/>
              </a:solidFill>
              <a:latin typeface="Monaco"/>
            </a:endParaRPr>
          </a:p>
          <a:p>
            <a:r>
              <a:rPr lang="en-US" sz="2000" b="1" dirty="0">
                <a:solidFill>
                  <a:srgbClr val="281717"/>
                </a:solidFill>
                <a:latin typeface="Monaco"/>
              </a:rPr>
              <a:t>      } </a:t>
            </a:r>
          </a:p>
          <a:p>
            <a:r>
              <a:rPr lang="en-US" sz="2000" b="1" dirty="0">
                <a:solidFill>
                  <a:srgbClr val="281717"/>
                </a:solidFill>
                <a:latin typeface="Monaco"/>
              </a:rPr>
              <a:t>   }</a:t>
            </a:r>
          </a:p>
          <a:p>
            <a:r>
              <a:rPr lang="en-US" sz="2000" b="1" dirty="0">
                <a:solidFill>
                  <a:srgbClr val="281717"/>
                </a:solidFill>
                <a:latin typeface="Monaco"/>
              </a:rPr>
              <a:t>}</a:t>
            </a:r>
          </a:p>
          <a:p>
            <a:endParaRPr lang="en-US" sz="2000" b="1" dirty="0">
              <a:solidFill>
                <a:srgbClr val="281717"/>
              </a:solidFill>
              <a:latin typeface="Monaco"/>
            </a:endParaRPr>
          </a:p>
        </p:txBody>
      </p:sp>
    </p:spTree>
    <p:extLst>
      <p:ext uri="{BB962C8B-B14F-4D97-AF65-F5344CB8AC3E}">
        <p14:creationId xmlns:p14="http://schemas.microsoft.com/office/powerpoint/2010/main" val="1473555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51460" y="1194289"/>
            <a:ext cx="8562459" cy="6383287"/>
          </a:xfrm>
          <a:prstGeom prst="rect">
            <a:avLst/>
          </a:prstGeom>
        </p:spPr>
        <p:txBody>
          <a:bodyPr wrap="square" lIns="101882" tIns="50941" rIns="101882" bIns="50941">
            <a:spAutoFit/>
          </a:bodyPr>
          <a:lstStyle/>
          <a:p>
            <a:r>
              <a:rPr lang="en-US" sz="2000" b="1" dirty="0">
                <a:solidFill>
                  <a:srgbClr val="B45C15"/>
                </a:solidFill>
                <a:latin typeface="Monaco"/>
              </a:rPr>
              <a:t>parameters</a:t>
            </a:r>
            <a:r>
              <a:rPr lang="en-US" sz="2000" b="1" dirty="0">
                <a:solidFill>
                  <a:srgbClr val="281717"/>
                </a:solidFill>
                <a:latin typeface="Monaco"/>
              </a:rPr>
              <a:t>: {</a:t>
            </a:r>
          </a:p>
          <a:p>
            <a:r>
              <a:rPr lang="fr-FR" sz="2000" b="1" dirty="0">
                <a:solidFill>
                  <a:srgbClr val="281717"/>
                </a:solidFill>
                <a:latin typeface="Monaco"/>
              </a:rPr>
              <a:t>   </a:t>
            </a:r>
            <a:r>
              <a:rPr lang="fr-FR" sz="2000" b="1" dirty="0" err="1">
                <a:solidFill>
                  <a:srgbClr val="B45C15"/>
                </a:solidFill>
                <a:latin typeface="Monaco"/>
              </a:rPr>
              <a:t>particles</a:t>
            </a:r>
            <a:r>
              <a:rPr lang="fr-FR" sz="2000" b="1" dirty="0">
                <a:solidFill>
                  <a:srgbClr val="281717"/>
                </a:solidFill>
                <a:latin typeface="Monaco"/>
              </a:rPr>
              <a:t>: [</a:t>
            </a:r>
            <a:r>
              <a:rPr lang="fr-FR" sz="2000" b="1" dirty="0">
                <a:solidFill>
                  <a:srgbClr val="951968"/>
                </a:solidFill>
                <a:latin typeface="Monaco"/>
              </a:rPr>
              <a:t>"</a:t>
            </a:r>
            <a:r>
              <a:rPr lang="fr-FR" sz="2000" b="1" dirty="0" err="1">
                <a:solidFill>
                  <a:srgbClr val="951968"/>
                </a:solidFill>
                <a:latin typeface="Monaco"/>
              </a:rPr>
              <a:t>e-"</a:t>
            </a:r>
            <a:r>
              <a:rPr lang="fr-FR" sz="2000" b="1" dirty="0" err="1">
                <a:solidFill>
                  <a:srgbClr val="281717"/>
                </a:solidFill>
                <a:latin typeface="Monaco"/>
              </a:rPr>
              <a:t>,</a:t>
            </a:r>
            <a:r>
              <a:rPr lang="fr-FR" sz="2000" b="1" dirty="0" err="1">
                <a:solidFill>
                  <a:srgbClr val="951968"/>
                </a:solidFill>
                <a:latin typeface="Monaco"/>
              </a:rPr>
              <a:t>"mu-"</a:t>
            </a:r>
            <a:r>
              <a:rPr lang="fr-FR" sz="2000" b="1" dirty="0" err="1">
                <a:solidFill>
                  <a:srgbClr val="281717"/>
                </a:solidFill>
                <a:latin typeface="Monaco"/>
              </a:rPr>
              <a:t>,</a:t>
            </a:r>
            <a:r>
              <a:rPr lang="fr-FR" sz="2000" b="1" dirty="0" err="1">
                <a:solidFill>
                  <a:srgbClr val="951968"/>
                </a:solidFill>
                <a:latin typeface="Monaco"/>
              </a:rPr>
              <a:t>"tau</a:t>
            </a:r>
            <a:r>
              <a:rPr lang="fr-FR" sz="2000" b="1" dirty="0">
                <a:solidFill>
                  <a:srgbClr val="951968"/>
                </a:solidFill>
                <a:latin typeface="Monaco"/>
              </a:rPr>
              <a:t>-"</a:t>
            </a:r>
            <a:r>
              <a:rPr lang="fr-FR" sz="2000" b="1" dirty="0">
                <a:solidFill>
                  <a:srgbClr val="281717"/>
                </a:solidFill>
                <a:latin typeface="Monaco"/>
              </a:rPr>
              <a:t>]</a:t>
            </a:r>
          </a:p>
          <a:p>
            <a:r>
              <a:rPr lang="fr-FR" sz="2000" b="1" dirty="0">
                <a:solidFill>
                  <a:srgbClr val="281717"/>
                </a:solidFill>
                <a:latin typeface="Monaco"/>
              </a:rPr>
              <a:t>}</a:t>
            </a:r>
          </a:p>
          <a:p>
            <a:endParaRPr lang="fr-FR" sz="2000" b="1" dirty="0">
              <a:solidFill>
                <a:srgbClr val="281717"/>
              </a:solidFill>
              <a:latin typeface="Monaco"/>
            </a:endParaRPr>
          </a:p>
          <a:p>
            <a:r>
              <a:rPr lang="fr-FR" sz="2000" b="1" dirty="0" err="1">
                <a:solidFill>
                  <a:srgbClr val="B600FF"/>
                </a:solidFill>
                <a:latin typeface="Monaco"/>
              </a:rPr>
              <a:t>physics</a:t>
            </a:r>
            <a:r>
              <a:rPr lang="fr-FR" sz="2000" b="1" dirty="0">
                <a:solidFill>
                  <a:srgbClr val="281717"/>
                </a:solidFill>
                <a:latin typeface="Monaco"/>
              </a:rPr>
              <a:t>: {</a:t>
            </a:r>
          </a:p>
          <a:p>
            <a:r>
              <a:rPr lang="fr-FR" sz="2000" b="1" dirty="0">
                <a:solidFill>
                  <a:srgbClr val="281717"/>
                </a:solidFill>
                <a:latin typeface="Monaco"/>
              </a:rPr>
              <a:t>   </a:t>
            </a:r>
            <a:r>
              <a:rPr lang="fr-FR" sz="2000" b="1" dirty="0" err="1">
                <a:solidFill>
                  <a:srgbClr val="4000FF"/>
                </a:solidFill>
                <a:latin typeface="Monaco"/>
              </a:rPr>
              <a:t>producers</a:t>
            </a:r>
            <a:r>
              <a:rPr lang="fr-FR" sz="2000" b="1" dirty="0">
                <a:solidFill>
                  <a:srgbClr val="281717"/>
                </a:solidFill>
                <a:latin typeface="Monaco"/>
              </a:rPr>
              <a:t>: {</a:t>
            </a:r>
          </a:p>
          <a:p>
            <a:r>
              <a:rPr lang="it-IT" sz="2000" b="1" dirty="0">
                <a:solidFill>
                  <a:srgbClr val="281717"/>
                </a:solidFill>
                <a:latin typeface="Monaco"/>
              </a:rPr>
              <a:t>      </a:t>
            </a:r>
            <a:r>
              <a:rPr lang="it-IT" sz="2000" b="1" dirty="0">
                <a:solidFill>
                  <a:srgbClr val="B45C15"/>
                </a:solidFill>
                <a:latin typeface="Monaco"/>
              </a:rPr>
              <a:t>generator</a:t>
            </a:r>
            <a:r>
              <a:rPr lang="it-IT" sz="2000" b="1" dirty="0">
                <a:solidFill>
                  <a:srgbClr val="281717"/>
                </a:solidFill>
                <a:latin typeface="Monaco"/>
              </a:rPr>
              <a:t>: {</a:t>
            </a:r>
          </a:p>
          <a:p>
            <a:r>
              <a:rPr lang="it-IT" sz="2000" b="1" dirty="0">
                <a:solidFill>
                  <a:srgbClr val="281717"/>
                </a:solidFill>
                <a:latin typeface="Monaco"/>
              </a:rPr>
              <a:t>         </a:t>
            </a:r>
            <a:r>
              <a:rPr lang="it-IT" sz="2000" b="1" dirty="0" err="1">
                <a:solidFill>
                  <a:srgbClr val="248B16"/>
                </a:solidFill>
                <a:latin typeface="Monaco"/>
              </a:rPr>
              <a:t>module_type</a:t>
            </a:r>
            <a:r>
              <a:rPr lang="it-IT" sz="2000" b="1" dirty="0">
                <a:solidFill>
                  <a:srgbClr val="281717"/>
                </a:solidFill>
                <a:latin typeface="Monaco"/>
              </a:rPr>
              <a:t>: </a:t>
            </a:r>
            <a:r>
              <a:rPr lang="it-IT" sz="2000" b="1" dirty="0" err="1">
                <a:solidFill>
                  <a:srgbClr val="281717"/>
                </a:solidFill>
                <a:latin typeface="Monaco"/>
              </a:rPr>
              <a:t>EventGenerator</a:t>
            </a:r>
            <a:endParaRPr lang="it-IT" sz="2000" b="1" dirty="0">
              <a:solidFill>
                <a:srgbClr val="281717"/>
              </a:solidFill>
              <a:latin typeface="Monaco"/>
            </a:endParaRPr>
          </a:p>
          <a:p>
            <a:r>
              <a:rPr lang="it-IT" sz="2000" b="1" dirty="0">
                <a:solidFill>
                  <a:srgbClr val="281717"/>
                </a:solidFill>
                <a:latin typeface="Monaco"/>
              </a:rPr>
              <a:t>         </a:t>
            </a:r>
            <a:r>
              <a:rPr lang="it-IT" sz="2000" b="1" dirty="0" err="1">
                <a:solidFill>
                  <a:srgbClr val="B45C15"/>
                </a:solidFill>
                <a:latin typeface="Monaco"/>
              </a:rPr>
              <a:t>particles</a:t>
            </a:r>
            <a:r>
              <a:rPr lang="it-IT" sz="2000" b="1" dirty="0">
                <a:solidFill>
                  <a:srgbClr val="281717"/>
                </a:solidFill>
                <a:latin typeface="Monaco"/>
              </a:rPr>
              <a:t>: </a:t>
            </a:r>
            <a:r>
              <a:rPr lang="it-IT" sz="2000" b="1" dirty="0">
                <a:solidFill>
                  <a:srgbClr val="615F8C"/>
                </a:solidFill>
                <a:latin typeface="Monaco"/>
              </a:rPr>
              <a:t>@</a:t>
            </a:r>
            <a:r>
              <a:rPr lang="it-IT" sz="2000" b="1" dirty="0" err="1">
                <a:solidFill>
                  <a:srgbClr val="615F8C"/>
                </a:solidFill>
                <a:latin typeface="Monaco"/>
              </a:rPr>
              <a:t>local</a:t>
            </a:r>
            <a:r>
              <a:rPr lang="it-IT" sz="2000" b="1" dirty="0">
                <a:solidFill>
                  <a:srgbClr val="281717"/>
                </a:solidFill>
                <a:latin typeface="Monaco"/>
              </a:rPr>
              <a:t>::</a:t>
            </a:r>
            <a:r>
              <a:rPr lang="it-IT" sz="2000" b="1" dirty="0" err="1">
                <a:solidFill>
                  <a:srgbClr val="281717"/>
                </a:solidFill>
                <a:latin typeface="Monaco"/>
              </a:rPr>
              <a:t>parameters.particles</a:t>
            </a:r>
            <a:endParaRPr lang="it-IT" sz="2000" b="1" dirty="0">
              <a:solidFill>
                <a:srgbClr val="281717"/>
              </a:solidFill>
              <a:latin typeface="Monaco"/>
            </a:endParaRPr>
          </a:p>
          <a:p>
            <a:r>
              <a:rPr lang="it-IT" sz="2000" b="1" dirty="0">
                <a:solidFill>
                  <a:srgbClr val="281717"/>
                </a:solidFill>
                <a:latin typeface="Monaco"/>
              </a:rPr>
              <a:t>      }</a:t>
            </a:r>
          </a:p>
          <a:p>
            <a:r>
              <a:rPr lang="it-IT" sz="2000" b="1" dirty="0">
                <a:solidFill>
                  <a:srgbClr val="281717"/>
                </a:solidFill>
                <a:latin typeface="Monaco"/>
              </a:rPr>
              <a:t>   }</a:t>
            </a:r>
          </a:p>
          <a:p>
            <a:endParaRPr lang="it-IT" sz="2000" b="1" dirty="0">
              <a:solidFill>
                <a:srgbClr val="281717"/>
              </a:solidFill>
              <a:latin typeface="Monaco"/>
            </a:endParaRPr>
          </a:p>
          <a:p>
            <a:r>
              <a:rPr lang="it-IT" sz="2000" b="1" dirty="0">
                <a:solidFill>
                  <a:srgbClr val="281717"/>
                </a:solidFill>
                <a:latin typeface="Monaco"/>
              </a:rPr>
              <a:t>   </a:t>
            </a:r>
            <a:r>
              <a:rPr lang="it-IT" sz="2000" b="1" dirty="0" err="1">
                <a:solidFill>
                  <a:srgbClr val="4000FF"/>
                </a:solidFill>
                <a:latin typeface="Monaco"/>
              </a:rPr>
              <a:t>analyzers</a:t>
            </a:r>
            <a:r>
              <a:rPr lang="it-IT" sz="2000" b="1" dirty="0">
                <a:solidFill>
                  <a:srgbClr val="281717"/>
                </a:solidFill>
                <a:latin typeface="Monaco"/>
              </a:rPr>
              <a:t>: {</a:t>
            </a:r>
          </a:p>
          <a:p>
            <a:r>
              <a:rPr lang="en-US" sz="2000" b="1" dirty="0">
                <a:solidFill>
                  <a:srgbClr val="281717"/>
                </a:solidFill>
                <a:latin typeface="Monaco"/>
              </a:rPr>
              <a:t>      </a:t>
            </a:r>
            <a:r>
              <a:rPr lang="en-US" sz="2000" b="1" dirty="0">
                <a:solidFill>
                  <a:srgbClr val="B45C15"/>
                </a:solidFill>
                <a:latin typeface="Monaco"/>
              </a:rPr>
              <a:t>viewer</a:t>
            </a:r>
            <a:r>
              <a:rPr lang="en-US" sz="2000" b="1" dirty="0">
                <a:solidFill>
                  <a:srgbClr val="281717"/>
                </a:solidFill>
                <a:latin typeface="Monaco"/>
              </a:rPr>
              <a:t>: {</a:t>
            </a:r>
          </a:p>
          <a:p>
            <a:r>
              <a:rPr lang="en-US" sz="2000" b="1" dirty="0">
                <a:solidFill>
                  <a:srgbClr val="281717"/>
                </a:solidFill>
                <a:latin typeface="Monaco"/>
              </a:rPr>
              <a:t>         </a:t>
            </a:r>
            <a:r>
              <a:rPr lang="en-US" sz="2000" b="1" dirty="0" err="1">
                <a:solidFill>
                  <a:srgbClr val="248B16"/>
                </a:solidFill>
                <a:latin typeface="Monaco"/>
              </a:rPr>
              <a:t>module_type</a:t>
            </a:r>
            <a:r>
              <a:rPr lang="en-US" sz="2000" b="1" dirty="0">
                <a:solidFill>
                  <a:srgbClr val="281717"/>
                </a:solidFill>
                <a:latin typeface="Monaco"/>
              </a:rPr>
              <a:t>: </a:t>
            </a:r>
            <a:r>
              <a:rPr lang="en-US" sz="2000" b="1" dirty="0" err="1">
                <a:solidFill>
                  <a:srgbClr val="281717"/>
                </a:solidFill>
                <a:latin typeface="Monaco"/>
              </a:rPr>
              <a:t>ParticleViewer</a:t>
            </a:r>
            <a:endParaRPr lang="en-US" sz="2000" b="1" dirty="0">
              <a:solidFill>
                <a:srgbClr val="281717"/>
              </a:solidFill>
              <a:latin typeface="Monaco"/>
            </a:endParaRPr>
          </a:p>
          <a:p>
            <a:r>
              <a:rPr lang="en-US" sz="2000" b="1" dirty="0">
                <a:solidFill>
                  <a:srgbClr val="281717"/>
                </a:solidFill>
                <a:latin typeface="Monaco"/>
              </a:rPr>
              <a:t>         </a:t>
            </a:r>
            <a:r>
              <a:rPr lang="en-US" sz="2000" b="1" dirty="0">
                <a:solidFill>
                  <a:srgbClr val="B45C15"/>
                </a:solidFill>
                <a:latin typeface="Monaco"/>
              </a:rPr>
              <a:t>particles</a:t>
            </a:r>
            <a:r>
              <a:rPr lang="en-US" sz="2000" b="1" dirty="0">
                <a:solidFill>
                  <a:srgbClr val="281717"/>
                </a:solidFill>
                <a:latin typeface="Monaco"/>
              </a:rPr>
              <a:t>: </a:t>
            </a:r>
            <a:r>
              <a:rPr lang="en-US" sz="2000" b="1" dirty="0">
                <a:solidFill>
                  <a:srgbClr val="615F8C"/>
                </a:solidFill>
                <a:latin typeface="Monaco"/>
              </a:rPr>
              <a:t>@local</a:t>
            </a:r>
            <a:r>
              <a:rPr lang="en-US" sz="2000" b="1" dirty="0">
                <a:solidFill>
                  <a:srgbClr val="281717"/>
                </a:solidFill>
                <a:latin typeface="Monaco"/>
              </a:rPr>
              <a:t>::</a:t>
            </a:r>
            <a:r>
              <a:rPr lang="en-US" sz="2000" b="1" dirty="0" err="1">
                <a:solidFill>
                  <a:srgbClr val="281717"/>
                </a:solidFill>
                <a:latin typeface="Monaco"/>
              </a:rPr>
              <a:t>parameters.particles</a:t>
            </a:r>
            <a:endParaRPr lang="en-US" sz="2000" b="1" dirty="0">
              <a:solidFill>
                <a:srgbClr val="281717"/>
              </a:solidFill>
              <a:latin typeface="Monaco"/>
            </a:endParaRPr>
          </a:p>
          <a:p>
            <a:r>
              <a:rPr lang="en-US" sz="2000" b="1" dirty="0">
                <a:solidFill>
                  <a:srgbClr val="281717"/>
                </a:solidFill>
                <a:latin typeface="Monaco"/>
              </a:rPr>
              <a:t>      } </a:t>
            </a:r>
          </a:p>
          <a:p>
            <a:r>
              <a:rPr lang="en-US" sz="2000" b="1" dirty="0">
                <a:solidFill>
                  <a:srgbClr val="281717"/>
                </a:solidFill>
                <a:latin typeface="Monaco"/>
              </a:rPr>
              <a:t>   }</a:t>
            </a:r>
          </a:p>
          <a:p>
            <a:r>
              <a:rPr lang="en-US" sz="2000" b="1" dirty="0">
                <a:solidFill>
                  <a:srgbClr val="281717"/>
                </a:solidFill>
                <a:latin typeface="Monaco"/>
              </a:rPr>
              <a:t>}</a:t>
            </a:r>
          </a:p>
          <a:p>
            <a:endParaRPr lang="en-US" sz="2000" b="1" dirty="0">
              <a:solidFill>
                <a:srgbClr val="281717"/>
              </a:solidFill>
              <a:latin typeface="Monaco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pitchFamily="-111" charset="0"/>
                <a:ea typeface="ＭＳ Ｐゴシック" pitchFamily="-111" charset="-128"/>
                <a:cs typeface="ＭＳ Ｐゴシック" pitchFamily="-111" charset="-128"/>
              </a:rPr>
              <a:t>References – substitutions (</a:t>
            </a:r>
            <a:r>
              <a:rPr lang="en-US" dirty="0" smtClean="0">
                <a:latin typeface="Courier"/>
                <a:ea typeface="ＭＳ Ｐゴシック" pitchFamily="-111" charset="-128"/>
                <a:cs typeface="Courier"/>
              </a:rPr>
              <a:t>@local</a:t>
            </a:r>
            <a:r>
              <a:rPr lang="en-US" dirty="0" smtClean="0">
                <a:latin typeface="Helvetica" pitchFamily="-111" charset="0"/>
                <a:ea typeface="ＭＳ Ｐゴシック" pitchFamily="-111" charset="-128"/>
                <a:cs typeface="ＭＳ Ｐゴシック" pitchFamily="-111" charset="-128"/>
              </a:rPr>
              <a:t>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45AA02F-B313-2441-8166-FC6CC5E3DB4F}" type="datetime1">
              <a:rPr lang="en-US" smtClean="0"/>
              <a:t>6/17/16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K. J. Knoepfel | A FHiCL feature menagerie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866C9A8-22F2-B94E-9D0A-940A0207F3FD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845225"/>
            <a:ext cx="10058400" cy="9323763"/>
          </a:xfrm>
          <a:custGeom>
            <a:avLst/>
            <a:gdLst/>
            <a:ahLst/>
            <a:cxnLst/>
            <a:rect l="l" t="t" r="r" b="b"/>
            <a:pathLst>
              <a:path w="9144000" h="8226850">
                <a:moveTo>
                  <a:pt x="3013564" y="4433570"/>
                </a:moveTo>
                <a:lnTo>
                  <a:pt x="3013564" y="4838386"/>
                </a:lnTo>
                <a:lnTo>
                  <a:pt x="6984615" y="4838386"/>
                </a:lnTo>
                <a:lnTo>
                  <a:pt x="6984615" y="4433570"/>
                </a:lnTo>
                <a:close/>
                <a:moveTo>
                  <a:pt x="3013564" y="2560366"/>
                </a:moveTo>
                <a:lnTo>
                  <a:pt x="3013564" y="2965182"/>
                </a:lnTo>
                <a:lnTo>
                  <a:pt x="6984615" y="2965182"/>
                </a:lnTo>
                <a:lnTo>
                  <a:pt x="6984615" y="2560366"/>
                </a:ln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8226850"/>
                </a:lnTo>
                <a:lnTo>
                  <a:pt x="0" y="8226850"/>
                </a:lnTo>
                <a:close/>
              </a:path>
            </a:pathLst>
          </a:custGeom>
          <a:solidFill>
            <a:schemeClr val="bg1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945905" y="4068142"/>
            <a:ext cx="7625921" cy="1778948"/>
          </a:xfrm>
          <a:prstGeom prst="rect">
            <a:avLst/>
          </a:prstGeom>
          <a:solidFill>
            <a:srgbClr val="FDF9CE"/>
          </a:solidFill>
          <a:ln>
            <a:solidFill>
              <a:schemeClr val="tx1"/>
            </a:solidFill>
          </a:ln>
        </p:spPr>
        <p:txBody>
          <a:bodyPr wrap="square" lIns="101882" tIns="50941" rIns="101882" bIns="50941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Courier"/>
                <a:cs typeface="Courier"/>
              </a:rPr>
              <a:t>@local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Helvetica"/>
                <a:cs typeface="Helvetica"/>
              </a:rPr>
              <a:t> rules</a:t>
            </a:r>
            <a:r>
              <a:rPr lang="en-US" dirty="0" smtClean="0">
                <a:latin typeface="Helvetica"/>
                <a:cs typeface="Helvetica"/>
              </a:rPr>
              <a:t>:</a:t>
            </a:r>
          </a:p>
          <a:p>
            <a:pPr marL="382059" indent="-382059">
              <a:buFontTx/>
              <a:buChar char="-"/>
            </a:pPr>
            <a:r>
              <a:rPr lang="en-US" dirty="0" smtClean="0">
                <a:latin typeface="Helvetica"/>
                <a:cs typeface="Helvetica"/>
              </a:rPr>
              <a:t>referenced key must be previously defined</a:t>
            </a:r>
          </a:p>
          <a:p>
            <a:pPr marL="382059" indent="-382059">
              <a:buFontTx/>
              <a:buChar char="-"/>
            </a:pPr>
            <a:r>
              <a:rPr lang="en-US" dirty="0" smtClean="0">
                <a:latin typeface="Helvetica"/>
                <a:cs typeface="Helvetica"/>
              </a:rPr>
              <a:t>referenced key must be fully qualified</a:t>
            </a:r>
            <a:r>
              <a:rPr lang="en-US" dirty="0">
                <a:latin typeface="Helvetica"/>
                <a:cs typeface="Helvetica"/>
              </a:rPr>
              <a:t> </a:t>
            </a:r>
            <a:r>
              <a:rPr lang="en-US" dirty="0" smtClean="0">
                <a:latin typeface="Helvetica"/>
                <a:cs typeface="Helvetica"/>
              </a:rPr>
              <a:t>(e.g.):</a:t>
            </a:r>
          </a:p>
          <a:p>
            <a:r>
              <a:rPr lang="en-US" dirty="0" smtClean="0">
                <a:latin typeface="Helvetica"/>
                <a:cs typeface="Helvetica"/>
              </a:rPr>
              <a:t>		</a:t>
            </a:r>
            <a:r>
              <a:rPr lang="en-US" sz="2000" b="1" dirty="0">
                <a:solidFill>
                  <a:srgbClr val="8B1A1A"/>
                </a:solidFill>
                <a:latin typeface="Monaco"/>
                <a:cs typeface="Monaco"/>
              </a:rPr>
              <a:t>@local::particles</a:t>
            </a:r>
            <a:r>
              <a:rPr lang="en-US" sz="2000" dirty="0">
                <a:solidFill>
                  <a:srgbClr val="8B1A1A"/>
                </a:solidFill>
                <a:latin typeface="Helvetica"/>
                <a:cs typeface="Helvetica"/>
              </a:rPr>
              <a:t> would be a parse error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Helvetica"/>
                <a:cs typeface="Helvetica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2855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51460" y="1194289"/>
            <a:ext cx="8562459" cy="6383287"/>
          </a:xfrm>
          <a:prstGeom prst="rect">
            <a:avLst/>
          </a:prstGeom>
        </p:spPr>
        <p:txBody>
          <a:bodyPr wrap="square" lIns="101882" tIns="50941" rIns="101882" bIns="50941">
            <a:spAutoFit/>
          </a:bodyPr>
          <a:lstStyle/>
          <a:p>
            <a:r>
              <a:rPr lang="en-US" sz="2000" b="1" dirty="0">
                <a:solidFill>
                  <a:srgbClr val="B45C15"/>
                </a:solidFill>
                <a:latin typeface="Monaco"/>
              </a:rPr>
              <a:t>parameters</a:t>
            </a:r>
            <a:r>
              <a:rPr lang="en-US" sz="2000" b="1" dirty="0">
                <a:solidFill>
                  <a:srgbClr val="281717"/>
                </a:solidFill>
                <a:latin typeface="Monaco"/>
              </a:rPr>
              <a:t>: {</a:t>
            </a:r>
          </a:p>
          <a:p>
            <a:r>
              <a:rPr lang="fr-FR" sz="2000" b="1" dirty="0">
                <a:solidFill>
                  <a:srgbClr val="281717"/>
                </a:solidFill>
                <a:latin typeface="Monaco"/>
              </a:rPr>
              <a:t>   </a:t>
            </a:r>
            <a:r>
              <a:rPr lang="fr-FR" sz="2000" b="1" dirty="0" err="1">
                <a:solidFill>
                  <a:srgbClr val="B45C15"/>
                </a:solidFill>
                <a:latin typeface="Monaco"/>
              </a:rPr>
              <a:t>particles</a:t>
            </a:r>
            <a:r>
              <a:rPr lang="fr-FR" sz="2000" b="1" dirty="0">
                <a:solidFill>
                  <a:srgbClr val="281717"/>
                </a:solidFill>
                <a:latin typeface="Monaco"/>
              </a:rPr>
              <a:t>: [</a:t>
            </a:r>
            <a:r>
              <a:rPr lang="fr-FR" sz="2000" b="1" dirty="0">
                <a:solidFill>
                  <a:srgbClr val="951968"/>
                </a:solidFill>
                <a:latin typeface="Monaco"/>
              </a:rPr>
              <a:t>"</a:t>
            </a:r>
            <a:r>
              <a:rPr lang="fr-FR" sz="2000" b="1" dirty="0" err="1">
                <a:solidFill>
                  <a:srgbClr val="951968"/>
                </a:solidFill>
                <a:latin typeface="Monaco"/>
              </a:rPr>
              <a:t>e-"</a:t>
            </a:r>
            <a:r>
              <a:rPr lang="fr-FR" sz="2000" b="1" dirty="0" err="1">
                <a:solidFill>
                  <a:srgbClr val="281717"/>
                </a:solidFill>
                <a:latin typeface="Monaco"/>
              </a:rPr>
              <a:t>,</a:t>
            </a:r>
            <a:r>
              <a:rPr lang="fr-FR" sz="2000" b="1" dirty="0" err="1">
                <a:solidFill>
                  <a:srgbClr val="951968"/>
                </a:solidFill>
                <a:latin typeface="Monaco"/>
              </a:rPr>
              <a:t>"mu-"</a:t>
            </a:r>
            <a:r>
              <a:rPr lang="fr-FR" sz="2000" b="1" dirty="0" err="1">
                <a:solidFill>
                  <a:srgbClr val="281717"/>
                </a:solidFill>
                <a:latin typeface="Monaco"/>
              </a:rPr>
              <a:t>,</a:t>
            </a:r>
            <a:r>
              <a:rPr lang="fr-FR" sz="2000" b="1" dirty="0" err="1">
                <a:solidFill>
                  <a:srgbClr val="951968"/>
                </a:solidFill>
                <a:latin typeface="Monaco"/>
              </a:rPr>
              <a:t>"tau</a:t>
            </a:r>
            <a:r>
              <a:rPr lang="fr-FR" sz="2000" b="1" dirty="0">
                <a:solidFill>
                  <a:srgbClr val="951968"/>
                </a:solidFill>
                <a:latin typeface="Monaco"/>
              </a:rPr>
              <a:t>-"</a:t>
            </a:r>
            <a:r>
              <a:rPr lang="fr-FR" sz="2000" b="1" dirty="0">
                <a:solidFill>
                  <a:srgbClr val="281717"/>
                </a:solidFill>
                <a:latin typeface="Monaco"/>
              </a:rPr>
              <a:t>]</a:t>
            </a:r>
          </a:p>
          <a:p>
            <a:r>
              <a:rPr lang="fr-FR" sz="2000" b="1" dirty="0">
                <a:solidFill>
                  <a:srgbClr val="281717"/>
                </a:solidFill>
                <a:latin typeface="Monaco"/>
              </a:rPr>
              <a:t>}</a:t>
            </a:r>
          </a:p>
          <a:p>
            <a:endParaRPr lang="fr-FR" sz="2000" b="1" dirty="0">
              <a:solidFill>
                <a:srgbClr val="281717"/>
              </a:solidFill>
              <a:latin typeface="Monaco"/>
            </a:endParaRPr>
          </a:p>
          <a:p>
            <a:r>
              <a:rPr lang="fr-FR" sz="2000" b="1" dirty="0" err="1">
                <a:solidFill>
                  <a:srgbClr val="B600FF"/>
                </a:solidFill>
                <a:latin typeface="Monaco"/>
              </a:rPr>
              <a:t>physics</a:t>
            </a:r>
            <a:r>
              <a:rPr lang="fr-FR" sz="2000" b="1" dirty="0">
                <a:solidFill>
                  <a:srgbClr val="281717"/>
                </a:solidFill>
                <a:latin typeface="Monaco"/>
              </a:rPr>
              <a:t>: {</a:t>
            </a:r>
          </a:p>
          <a:p>
            <a:r>
              <a:rPr lang="fr-FR" sz="2000" b="1" dirty="0">
                <a:solidFill>
                  <a:srgbClr val="281717"/>
                </a:solidFill>
                <a:latin typeface="Monaco"/>
              </a:rPr>
              <a:t>   </a:t>
            </a:r>
            <a:r>
              <a:rPr lang="fr-FR" sz="2000" b="1" dirty="0" err="1">
                <a:solidFill>
                  <a:srgbClr val="4000FF"/>
                </a:solidFill>
                <a:latin typeface="Monaco"/>
              </a:rPr>
              <a:t>producers</a:t>
            </a:r>
            <a:r>
              <a:rPr lang="fr-FR" sz="2000" b="1" dirty="0">
                <a:solidFill>
                  <a:srgbClr val="281717"/>
                </a:solidFill>
                <a:latin typeface="Monaco"/>
              </a:rPr>
              <a:t>: {</a:t>
            </a:r>
          </a:p>
          <a:p>
            <a:r>
              <a:rPr lang="it-IT" sz="2000" b="1" dirty="0">
                <a:solidFill>
                  <a:srgbClr val="281717"/>
                </a:solidFill>
                <a:latin typeface="Monaco"/>
              </a:rPr>
              <a:t>      </a:t>
            </a:r>
            <a:r>
              <a:rPr lang="it-IT" sz="2000" b="1" dirty="0">
                <a:solidFill>
                  <a:srgbClr val="B45C15"/>
                </a:solidFill>
                <a:latin typeface="Monaco"/>
              </a:rPr>
              <a:t>generator</a:t>
            </a:r>
            <a:r>
              <a:rPr lang="it-IT" sz="2000" b="1" dirty="0">
                <a:solidFill>
                  <a:srgbClr val="281717"/>
                </a:solidFill>
                <a:latin typeface="Monaco"/>
              </a:rPr>
              <a:t>: {</a:t>
            </a:r>
          </a:p>
          <a:p>
            <a:r>
              <a:rPr lang="it-IT" sz="2000" b="1" dirty="0">
                <a:solidFill>
                  <a:srgbClr val="281717"/>
                </a:solidFill>
                <a:latin typeface="Monaco"/>
              </a:rPr>
              <a:t>         </a:t>
            </a:r>
            <a:r>
              <a:rPr lang="it-IT" sz="2000" b="1" dirty="0" err="1">
                <a:solidFill>
                  <a:srgbClr val="248B16"/>
                </a:solidFill>
                <a:latin typeface="Monaco"/>
              </a:rPr>
              <a:t>module_type</a:t>
            </a:r>
            <a:r>
              <a:rPr lang="it-IT" sz="2000" b="1" dirty="0">
                <a:solidFill>
                  <a:srgbClr val="281717"/>
                </a:solidFill>
                <a:latin typeface="Monaco"/>
              </a:rPr>
              <a:t>: </a:t>
            </a:r>
            <a:r>
              <a:rPr lang="it-IT" sz="2000" b="1" dirty="0" err="1">
                <a:solidFill>
                  <a:srgbClr val="281717"/>
                </a:solidFill>
                <a:latin typeface="Monaco"/>
              </a:rPr>
              <a:t>EventGenerator</a:t>
            </a:r>
            <a:endParaRPr lang="it-IT" sz="2000" b="1" dirty="0">
              <a:solidFill>
                <a:srgbClr val="281717"/>
              </a:solidFill>
              <a:latin typeface="Monaco"/>
            </a:endParaRPr>
          </a:p>
          <a:p>
            <a:r>
              <a:rPr lang="it-IT" sz="2000" b="1" dirty="0">
                <a:solidFill>
                  <a:srgbClr val="281717"/>
                </a:solidFill>
                <a:latin typeface="Monaco"/>
              </a:rPr>
              <a:t>         </a:t>
            </a:r>
            <a:r>
              <a:rPr lang="it-IT" sz="2000" b="1" dirty="0" err="1">
                <a:solidFill>
                  <a:srgbClr val="B45C15"/>
                </a:solidFill>
                <a:latin typeface="Monaco"/>
              </a:rPr>
              <a:t>particles</a:t>
            </a:r>
            <a:r>
              <a:rPr lang="it-IT" sz="2000" b="1" dirty="0">
                <a:solidFill>
                  <a:srgbClr val="281717"/>
                </a:solidFill>
                <a:latin typeface="Monaco"/>
              </a:rPr>
              <a:t>: </a:t>
            </a:r>
            <a:r>
              <a:rPr lang="it-IT" sz="2000" b="1" dirty="0">
                <a:solidFill>
                  <a:srgbClr val="615F8C"/>
                </a:solidFill>
                <a:latin typeface="Monaco"/>
              </a:rPr>
              <a:t>@</a:t>
            </a:r>
            <a:r>
              <a:rPr lang="it-IT" sz="2000" b="1" dirty="0" err="1">
                <a:solidFill>
                  <a:srgbClr val="615F8C"/>
                </a:solidFill>
                <a:latin typeface="Monaco"/>
              </a:rPr>
              <a:t>local</a:t>
            </a:r>
            <a:r>
              <a:rPr lang="it-IT" sz="2000" b="1" dirty="0">
                <a:solidFill>
                  <a:srgbClr val="281717"/>
                </a:solidFill>
                <a:latin typeface="Monaco"/>
              </a:rPr>
              <a:t>::</a:t>
            </a:r>
            <a:r>
              <a:rPr lang="it-IT" sz="2000" b="1" dirty="0" err="1">
                <a:solidFill>
                  <a:srgbClr val="281717"/>
                </a:solidFill>
                <a:latin typeface="Monaco"/>
              </a:rPr>
              <a:t>parameters.particles</a:t>
            </a:r>
            <a:endParaRPr lang="it-IT" sz="2000" b="1" dirty="0">
              <a:solidFill>
                <a:srgbClr val="281717"/>
              </a:solidFill>
              <a:latin typeface="Monaco"/>
            </a:endParaRPr>
          </a:p>
          <a:p>
            <a:r>
              <a:rPr lang="it-IT" sz="2000" b="1" dirty="0">
                <a:solidFill>
                  <a:srgbClr val="281717"/>
                </a:solidFill>
                <a:latin typeface="Monaco"/>
              </a:rPr>
              <a:t>      }</a:t>
            </a:r>
          </a:p>
          <a:p>
            <a:r>
              <a:rPr lang="it-IT" sz="2000" b="1" dirty="0">
                <a:solidFill>
                  <a:srgbClr val="281717"/>
                </a:solidFill>
                <a:latin typeface="Monaco"/>
              </a:rPr>
              <a:t>   }</a:t>
            </a:r>
          </a:p>
          <a:p>
            <a:endParaRPr lang="it-IT" sz="2000" b="1" dirty="0">
              <a:solidFill>
                <a:srgbClr val="281717"/>
              </a:solidFill>
              <a:latin typeface="Monaco"/>
            </a:endParaRPr>
          </a:p>
          <a:p>
            <a:r>
              <a:rPr lang="it-IT" sz="2000" b="1" dirty="0">
                <a:solidFill>
                  <a:srgbClr val="281717"/>
                </a:solidFill>
                <a:latin typeface="Monaco"/>
              </a:rPr>
              <a:t>   </a:t>
            </a:r>
            <a:r>
              <a:rPr lang="it-IT" sz="2000" b="1" dirty="0" err="1">
                <a:solidFill>
                  <a:srgbClr val="4000FF"/>
                </a:solidFill>
                <a:latin typeface="Monaco"/>
              </a:rPr>
              <a:t>analyzers</a:t>
            </a:r>
            <a:r>
              <a:rPr lang="it-IT" sz="2000" b="1" dirty="0">
                <a:solidFill>
                  <a:srgbClr val="281717"/>
                </a:solidFill>
                <a:latin typeface="Monaco"/>
              </a:rPr>
              <a:t>: {</a:t>
            </a:r>
          </a:p>
          <a:p>
            <a:r>
              <a:rPr lang="en-US" sz="2000" b="1" dirty="0">
                <a:solidFill>
                  <a:srgbClr val="281717"/>
                </a:solidFill>
                <a:latin typeface="Monaco"/>
              </a:rPr>
              <a:t>      </a:t>
            </a:r>
            <a:r>
              <a:rPr lang="en-US" sz="2000" b="1" dirty="0">
                <a:solidFill>
                  <a:srgbClr val="B45C15"/>
                </a:solidFill>
                <a:latin typeface="Monaco"/>
              </a:rPr>
              <a:t>viewer</a:t>
            </a:r>
            <a:r>
              <a:rPr lang="en-US" sz="2000" b="1" dirty="0">
                <a:solidFill>
                  <a:srgbClr val="281717"/>
                </a:solidFill>
                <a:latin typeface="Monaco"/>
              </a:rPr>
              <a:t>: {</a:t>
            </a:r>
          </a:p>
          <a:p>
            <a:r>
              <a:rPr lang="en-US" sz="2000" b="1" dirty="0">
                <a:solidFill>
                  <a:srgbClr val="281717"/>
                </a:solidFill>
                <a:latin typeface="Monaco"/>
              </a:rPr>
              <a:t>         </a:t>
            </a:r>
            <a:r>
              <a:rPr lang="en-US" sz="2000" b="1" dirty="0" err="1">
                <a:solidFill>
                  <a:srgbClr val="248B16"/>
                </a:solidFill>
                <a:latin typeface="Monaco"/>
              </a:rPr>
              <a:t>module_type</a:t>
            </a:r>
            <a:r>
              <a:rPr lang="en-US" sz="2000" b="1" dirty="0">
                <a:solidFill>
                  <a:srgbClr val="281717"/>
                </a:solidFill>
                <a:latin typeface="Monaco"/>
              </a:rPr>
              <a:t>: </a:t>
            </a:r>
            <a:r>
              <a:rPr lang="en-US" sz="2000" b="1" dirty="0" err="1">
                <a:solidFill>
                  <a:srgbClr val="281717"/>
                </a:solidFill>
                <a:latin typeface="Monaco"/>
              </a:rPr>
              <a:t>ParticleViewer</a:t>
            </a:r>
            <a:endParaRPr lang="en-US" sz="2000" b="1" dirty="0">
              <a:solidFill>
                <a:srgbClr val="281717"/>
              </a:solidFill>
              <a:latin typeface="Monaco"/>
            </a:endParaRPr>
          </a:p>
          <a:p>
            <a:r>
              <a:rPr lang="en-US" sz="2000" b="1" dirty="0">
                <a:solidFill>
                  <a:srgbClr val="281717"/>
                </a:solidFill>
                <a:latin typeface="Monaco"/>
              </a:rPr>
              <a:t>         </a:t>
            </a:r>
            <a:r>
              <a:rPr lang="en-US" sz="2000" b="1" dirty="0">
                <a:solidFill>
                  <a:srgbClr val="B45C15"/>
                </a:solidFill>
                <a:latin typeface="Monaco"/>
              </a:rPr>
              <a:t>particles</a:t>
            </a:r>
            <a:r>
              <a:rPr lang="en-US" sz="2000" b="1" dirty="0">
                <a:solidFill>
                  <a:srgbClr val="281717"/>
                </a:solidFill>
                <a:latin typeface="Monaco"/>
              </a:rPr>
              <a:t>: </a:t>
            </a:r>
            <a:r>
              <a:rPr lang="en-US" sz="2000" b="1" dirty="0">
                <a:solidFill>
                  <a:srgbClr val="615F8C"/>
                </a:solidFill>
                <a:latin typeface="Monaco"/>
              </a:rPr>
              <a:t>@local</a:t>
            </a:r>
            <a:r>
              <a:rPr lang="en-US" sz="2000" b="1" dirty="0">
                <a:solidFill>
                  <a:srgbClr val="281717"/>
                </a:solidFill>
                <a:latin typeface="Monaco"/>
              </a:rPr>
              <a:t>::</a:t>
            </a:r>
            <a:r>
              <a:rPr lang="en-US" sz="2000" b="1" dirty="0" err="1">
                <a:solidFill>
                  <a:srgbClr val="281717"/>
                </a:solidFill>
                <a:latin typeface="Monaco"/>
              </a:rPr>
              <a:t>parameters.particles</a:t>
            </a:r>
            <a:endParaRPr lang="en-US" sz="2000" b="1" dirty="0">
              <a:solidFill>
                <a:srgbClr val="281717"/>
              </a:solidFill>
              <a:latin typeface="Monaco"/>
            </a:endParaRPr>
          </a:p>
          <a:p>
            <a:r>
              <a:rPr lang="en-US" sz="2000" b="1" dirty="0">
                <a:solidFill>
                  <a:srgbClr val="281717"/>
                </a:solidFill>
                <a:latin typeface="Monaco"/>
              </a:rPr>
              <a:t>      } </a:t>
            </a:r>
          </a:p>
          <a:p>
            <a:r>
              <a:rPr lang="en-US" sz="2000" b="1" dirty="0">
                <a:solidFill>
                  <a:srgbClr val="281717"/>
                </a:solidFill>
                <a:latin typeface="Monaco"/>
              </a:rPr>
              <a:t>   }</a:t>
            </a:r>
          </a:p>
          <a:p>
            <a:r>
              <a:rPr lang="en-US" sz="2000" b="1" dirty="0">
                <a:solidFill>
                  <a:srgbClr val="281717"/>
                </a:solidFill>
                <a:latin typeface="Monaco"/>
              </a:rPr>
              <a:t>}</a:t>
            </a:r>
          </a:p>
          <a:p>
            <a:endParaRPr lang="en-US" sz="2000" b="1" dirty="0">
              <a:solidFill>
                <a:srgbClr val="281717"/>
              </a:solidFill>
              <a:latin typeface="Monaco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845226"/>
            <a:ext cx="10058400" cy="6294766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pitchFamily="-111" charset="0"/>
                <a:ea typeface="ＭＳ Ｐゴシック" pitchFamily="-111" charset="-128"/>
                <a:cs typeface="ＭＳ Ｐゴシック" pitchFamily="-111" charset="-128"/>
              </a:rPr>
              <a:t>References – substitutions (</a:t>
            </a:r>
            <a:r>
              <a:rPr lang="en-US" dirty="0" smtClean="0">
                <a:latin typeface="Courier"/>
                <a:ea typeface="ＭＳ Ｐゴシック" pitchFamily="-111" charset="-128"/>
                <a:cs typeface="Courier"/>
              </a:rPr>
              <a:t>@local</a:t>
            </a:r>
            <a:r>
              <a:rPr lang="en-US" dirty="0" smtClean="0">
                <a:latin typeface="Helvetica" pitchFamily="-111" charset="0"/>
                <a:ea typeface="ＭＳ Ｐゴシック" pitchFamily="-111" charset="-128"/>
                <a:cs typeface="ＭＳ Ｐゴシック" pitchFamily="-111" charset="-128"/>
              </a:rPr>
              <a:t>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E05D7A1-2C35-0343-90DC-2D50C1332274}" type="datetime1">
              <a:rPr lang="en-US" smtClean="0"/>
              <a:t>6/17/16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K. J. Knoepfel | A FHiCL feature menagerie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866C9A8-22F2-B94E-9D0A-940A0207F3FD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663299" y="830973"/>
            <a:ext cx="4143642" cy="5904467"/>
          </a:xfrm>
          <a:prstGeom prst="rect">
            <a:avLst/>
          </a:prstGeom>
          <a:solidFill>
            <a:srgbClr val="FDF9CE"/>
          </a:solidFill>
          <a:ln w="28575" cmpd="sng">
            <a:solidFill>
              <a:schemeClr val="accent6">
                <a:lumMod val="50000"/>
              </a:schemeClr>
            </a:solidFill>
          </a:ln>
        </p:spPr>
        <p:txBody>
          <a:bodyPr wrap="square" lIns="101882" tIns="50941" rIns="101882" bIns="50941">
            <a:spAutoFit/>
          </a:bodyPr>
          <a:lstStyle/>
          <a:p>
            <a:r>
              <a:rPr lang="en-US" sz="1300" b="1" dirty="0">
                <a:solidFill>
                  <a:srgbClr val="B45C15"/>
                </a:solidFill>
                <a:latin typeface="Monaco"/>
              </a:rPr>
              <a:t>parameters</a:t>
            </a:r>
            <a:r>
              <a:rPr lang="en-US" sz="1300" b="1" dirty="0">
                <a:solidFill>
                  <a:srgbClr val="281717"/>
                </a:solidFill>
                <a:latin typeface="Monaco"/>
              </a:rPr>
              <a:t>: {</a:t>
            </a:r>
          </a:p>
          <a:p>
            <a:r>
              <a:rPr lang="en-US" sz="1300" b="1" dirty="0">
                <a:solidFill>
                  <a:srgbClr val="281717"/>
                </a:solidFill>
                <a:latin typeface="Monaco"/>
              </a:rPr>
              <a:t>   </a:t>
            </a:r>
            <a:r>
              <a:rPr lang="en-US" sz="1300" b="1" dirty="0">
                <a:solidFill>
                  <a:srgbClr val="B45C15"/>
                </a:solidFill>
                <a:latin typeface="Monaco"/>
              </a:rPr>
              <a:t>particles</a:t>
            </a:r>
            <a:r>
              <a:rPr lang="en-US" sz="1300" b="1" dirty="0">
                <a:solidFill>
                  <a:srgbClr val="281717"/>
                </a:solidFill>
                <a:latin typeface="Monaco"/>
              </a:rPr>
              <a:t>: [</a:t>
            </a:r>
          </a:p>
          <a:p>
            <a:r>
              <a:rPr lang="en-US" sz="1300" b="1" dirty="0">
                <a:solidFill>
                  <a:srgbClr val="281717"/>
                </a:solidFill>
                <a:latin typeface="Monaco"/>
              </a:rPr>
              <a:t>      </a:t>
            </a:r>
            <a:r>
              <a:rPr lang="en-US" sz="1300" b="1" dirty="0">
                <a:solidFill>
                  <a:srgbClr val="951968"/>
                </a:solidFill>
                <a:latin typeface="Monaco"/>
              </a:rPr>
              <a:t>"e-"</a:t>
            </a:r>
            <a:r>
              <a:rPr lang="en-US" sz="1300" b="1" dirty="0">
                <a:solidFill>
                  <a:srgbClr val="281717"/>
                </a:solidFill>
                <a:latin typeface="Monaco"/>
              </a:rPr>
              <a:t>,</a:t>
            </a:r>
          </a:p>
          <a:p>
            <a:r>
              <a:rPr lang="en-US" sz="1300" b="1" dirty="0">
                <a:solidFill>
                  <a:srgbClr val="281717"/>
                </a:solidFill>
                <a:latin typeface="Monaco"/>
              </a:rPr>
              <a:t>      </a:t>
            </a:r>
            <a:r>
              <a:rPr lang="en-US" sz="1300" b="1" dirty="0">
                <a:solidFill>
                  <a:srgbClr val="951968"/>
                </a:solidFill>
                <a:latin typeface="Monaco"/>
              </a:rPr>
              <a:t>"mu-"</a:t>
            </a:r>
            <a:r>
              <a:rPr lang="en-US" sz="1300" b="1" dirty="0">
                <a:solidFill>
                  <a:srgbClr val="281717"/>
                </a:solidFill>
                <a:latin typeface="Monaco"/>
              </a:rPr>
              <a:t>,</a:t>
            </a:r>
          </a:p>
          <a:p>
            <a:r>
              <a:rPr lang="en-US" sz="1300" b="1" dirty="0">
                <a:solidFill>
                  <a:srgbClr val="281717"/>
                </a:solidFill>
                <a:latin typeface="Monaco"/>
              </a:rPr>
              <a:t>      </a:t>
            </a:r>
            <a:r>
              <a:rPr lang="en-US" sz="1300" b="1" dirty="0">
                <a:solidFill>
                  <a:srgbClr val="951968"/>
                </a:solidFill>
                <a:latin typeface="Monaco"/>
              </a:rPr>
              <a:t>"tau-"</a:t>
            </a:r>
            <a:endParaRPr lang="en-US" sz="1300" b="1" dirty="0">
              <a:solidFill>
                <a:srgbClr val="281717"/>
              </a:solidFill>
              <a:latin typeface="Monaco"/>
            </a:endParaRPr>
          </a:p>
          <a:p>
            <a:r>
              <a:rPr lang="en-US" sz="1300" b="1" dirty="0">
                <a:solidFill>
                  <a:srgbClr val="281717"/>
                </a:solidFill>
                <a:latin typeface="Monaco"/>
              </a:rPr>
              <a:t>   ]</a:t>
            </a:r>
          </a:p>
          <a:p>
            <a:r>
              <a:rPr lang="en-US" sz="1300" b="1" dirty="0">
                <a:solidFill>
                  <a:srgbClr val="281717"/>
                </a:solidFill>
                <a:latin typeface="Monaco"/>
              </a:rPr>
              <a:t>}</a:t>
            </a:r>
          </a:p>
          <a:p>
            <a:r>
              <a:rPr lang="en-US" sz="1300" b="1" dirty="0">
                <a:solidFill>
                  <a:srgbClr val="B600FF"/>
                </a:solidFill>
                <a:latin typeface="Monaco"/>
              </a:rPr>
              <a:t>physics</a:t>
            </a:r>
            <a:r>
              <a:rPr lang="en-US" sz="1300" b="1" dirty="0">
                <a:solidFill>
                  <a:srgbClr val="281717"/>
                </a:solidFill>
                <a:latin typeface="Monaco"/>
              </a:rPr>
              <a:t>: {</a:t>
            </a:r>
          </a:p>
          <a:p>
            <a:r>
              <a:rPr lang="en-US" sz="1300" b="1" dirty="0">
                <a:solidFill>
                  <a:srgbClr val="281717"/>
                </a:solidFill>
                <a:latin typeface="Monaco"/>
              </a:rPr>
              <a:t>   </a:t>
            </a:r>
            <a:r>
              <a:rPr lang="en-US" sz="1300" b="1" dirty="0">
                <a:solidFill>
                  <a:srgbClr val="4000FF"/>
                </a:solidFill>
                <a:latin typeface="Monaco"/>
              </a:rPr>
              <a:t>analyzers</a:t>
            </a:r>
            <a:r>
              <a:rPr lang="en-US" sz="1300" b="1" dirty="0">
                <a:solidFill>
                  <a:srgbClr val="281717"/>
                </a:solidFill>
                <a:latin typeface="Monaco"/>
              </a:rPr>
              <a:t>: {</a:t>
            </a:r>
          </a:p>
          <a:p>
            <a:r>
              <a:rPr lang="en-US" sz="1300" b="1" dirty="0">
                <a:solidFill>
                  <a:srgbClr val="281717"/>
                </a:solidFill>
                <a:latin typeface="Monaco"/>
              </a:rPr>
              <a:t>      </a:t>
            </a:r>
            <a:r>
              <a:rPr lang="en-US" sz="1300" b="1" dirty="0">
                <a:solidFill>
                  <a:srgbClr val="B45C15"/>
                </a:solidFill>
                <a:latin typeface="Monaco"/>
              </a:rPr>
              <a:t>viewer</a:t>
            </a:r>
            <a:r>
              <a:rPr lang="en-US" sz="1300" b="1" dirty="0">
                <a:solidFill>
                  <a:srgbClr val="281717"/>
                </a:solidFill>
                <a:latin typeface="Monaco"/>
              </a:rPr>
              <a:t>: {</a:t>
            </a:r>
          </a:p>
          <a:p>
            <a:r>
              <a:rPr lang="en-US" sz="1300" b="1" dirty="0">
                <a:solidFill>
                  <a:srgbClr val="281717"/>
                </a:solidFill>
                <a:latin typeface="Monaco"/>
              </a:rPr>
              <a:t>         </a:t>
            </a:r>
            <a:r>
              <a:rPr lang="en-US" sz="1300" b="1" dirty="0" err="1">
                <a:solidFill>
                  <a:srgbClr val="248B16"/>
                </a:solidFill>
                <a:latin typeface="Monaco"/>
              </a:rPr>
              <a:t>module_type</a:t>
            </a:r>
            <a:r>
              <a:rPr lang="en-US" sz="1300" b="1" dirty="0">
                <a:solidFill>
                  <a:srgbClr val="281717"/>
                </a:solidFill>
                <a:latin typeface="Monaco"/>
              </a:rPr>
              <a:t>: </a:t>
            </a:r>
            <a:r>
              <a:rPr lang="en-US" sz="1300" b="1" dirty="0">
                <a:solidFill>
                  <a:srgbClr val="951968"/>
                </a:solidFill>
                <a:latin typeface="Monaco"/>
              </a:rPr>
              <a:t>"</a:t>
            </a:r>
            <a:r>
              <a:rPr lang="en-US" sz="1300" b="1" dirty="0" err="1">
                <a:solidFill>
                  <a:srgbClr val="951968"/>
                </a:solidFill>
                <a:latin typeface="Monaco"/>
              </a:rPr>
              <a:t>ParticleViewer</a:t>
            </a:r>
            <a:r>
              <a:rPr lang="en-US" sz="1300" b="1" dirty="0">
                <a:solidFill>
                  <a:srgbClr val="951968"/>
                </a:solidFill>
                <a:latin typeface="Monaco"/>
              </a:rPr>
              <a:t>"</a:t>
            </a:r>
            <a:endParaRPr lang="en-US" sz="1300" b="1" dirty="0">
              <a:solidFill>
                <a:srgbClr val="281717"/>
              </a:solidFill>
              <a:latin typeface="Monaco"/>
            </a:endParaRPr>
          </a:p>
          <a:p>
            <a:r>
              <a:rPr lang="fr-FR" sz="1300" b="1" dirty="0">
                <a:solidFill>
                  <a:srgbClr val="281717"/>
                </a:solidFill>
                <a:latin typeface="Monaco"/>
              </a:rPr>
              <a:t>         </a:t>
            </a:r>
            <a:r>
              <a:rPr lang="fr-FR" sz="1300" b="1" dirty="0" err="1">
                <a:solidFill>
                  <a:srgbClr val="B45C15"/>
                </a:solidFill>
                <a:latin typeface="Monaco"/>
              </a:rPr>
              <a:t>particles</a:t>
            </a:r>
            <a:r>
              <a:rPr lang="fr-FR" sz="1300" b="1" dirty="0">
                <a:solidFill>
                  <a:srgbClr val="281717"/>
                </a:solidFill>
                <a:latin typeface="Monaco"/>
              </a:rPr>
              <a:t>: [</a:t>
            </a:r>
          </a:p>
          <a:p>
            <a:r>
              <a:rPr lang="fr-FR" sz="1300" b="1" dirty="0">
                <a:solidFill>
                  <a:srgbClr val="281717"/>
                </a:solidFill>
                <a:latin typeface="Monaco"/>
              </a:rPr>
              <a:t>            </a:t>
            </a:r>
            <a:r>
              <a:rPr lang="fr-FR" sz="1300" b="1" dirty="0">
                <a:solidFill>
                  <a:srgbClr val="951968"/>
                </a:solidFill>
                <a:latin typeface="Monaco"/>
              </a:rPr>
              <a:t>"e-"</a:t>
            </a:r>
            <a:r>
              <a:rPr lang="fr-FR" sz="1300" b="1" dirty="0">
                <a:solidFill>
                  <a:srgbClr val="281717"/>
                </a:solidFill>
                <a:latin typeface="Monaco"/>
              </a:rPr>
              <a:t>,</a:t>
            </a:r>
          </a:p>
          <a:p>
            <a:r>
              <a:rPr lang="fr-FR" sz="1300" b="1" dirty="0">
                <a:solidFill>
                  <a:srgbClr val="281717"/>
                </a:solidFill>
                <a:latin typeface="Monaco"/>
              </a:rPr>
              <a:t>            </a:t>
            </a:r>
            <a:r>
              <a:rPr lang="fr-FR" sz="1300" b="1" dirty="0">
                <a:solidFill>
                  <a:srgbClr val="951968"/>
                </a:solidFill>
                <a:latin typeface="Monaco"/>
              </a:rPr>
              <a:t>"mu-"</a:t>
            </a:r>
            <a:r>
              <a:rPr lang="fr-FR" sz="1300" b="1" dirty="0">
                <a:solidFill>
                  <a:srgbClr val="281717"/>
                </a:solidFill>
                <a:latin typeface="Monaco"/>
              </a:rPr>
              <a:t>,</a:t>
            </a:r>
          </a:p>
          <a:p>
            <a:r>
              <a:rPr lang="fr-FR" sz="1300" b="1" dirty="0">
                <a:solidFill>
                  <a:srgbClr val="281717"/>
                </a:solidFill>
                <a:latin typeface="Monaco"/>
              </a:rPr>
              <a:t>            </a:t>
            </a:r>
            <a:r>
              <a:rPr lang="fr-FR" sz="1300" b="1" dirty="0">
                <a:solidFill>
                  <a:srgbClr val="951968"/>
                </a:solidFill>
                <a:latin typeface="Monaco"/>
              </a:rPr>
              <a:t>"tau-"</a:t>
            </a:r>
            <a:endParaRPr lang="fr-FR" sz="1300" b="1" dirty="0">
              <a:solidFill>
                <a:srgbClr val="281717"/>
              </a:solidFill>
              <a:latin typeface="Monaco"/>
            </a:endParaRPr>
          </a:p>
          <a:p>
            <a:r>
              <a:rPr lang="fr-FR" sz="1300" b="1" dirty="0">
                <a:solidFill>
                  <a:srgbClr val="281717"/>
                </a:solidFill>
                <a:latin typeface="Monaco"/>
              </a:rPr>
              <a:t>         ]</a:t>
            </a:r>
          </a:p>
          <a:p>
            <a:r>
              <a:rPr lang="fr-FR" sz="1300" b="1" dirty="0">
                <a:solidFill>
                  <a:srgbClr val="281717"/>
                </a:solidFill>
                <a:latin typeface="Monaco"/>
              </a:rPr>
              <a:t>      }</a:t>
            </a:r>
          </a:p>
          <a:p>
            <a:r>
              <a:rPr lang="fr-FR" sz="1300" b="1" dirty="0">
                <a:solidFill>
                  <a:srgbClr val="281717"/>
                </a:solidFill>
                <a:latin typeface="Monaco"/>
              </a:rPr>
              <a:t>   }</a:t>
            </a:r>
          </a:p>
          <a:p>
            <a:r>
              <a:rPr lang="fr-FR" sz="1300" b="1" dirty="0">
                <a:solidFill>
                  <a:srgbClr val="281717"/>
                </a:solidFill>
                <a:latin typeface="Monaco"/>
              </a:rPr>
              <a:t>   </a:t>
            </a:r>
            <a:r>
              <a:rPr lang="fr-FR" sz="1300" b="1" dirty="0" err="1">
                <a:solidFill>
                  <a:srgbClr val="4000FF"/>
                </a:solidFill>
                <a:latin typeface="Monaco"/>
              </a:rPr>
              <a:t>producers</a:t>
            </a:r>
            <a:r>
              <a:rPr lang="fr-FR" sz="1300" b="1" dirty="0">
                <a:solidFill>
                  <a:srgbClr val="281717"/>
                </a:solidFill>
                <a:latin typeface="Monaco"/>
              </a:rPr>
              <a:t>: {</a:t>
            </a:r>
          </a:p>
          <a:p>
            <a:r>
              <a:rPr lang="it-IT" sz="1300" b="1" dirty="0">
                <a:solidFill>
                  <a:srgbClr val="281717"/>
                </a:solidFill>
                <a:latin typeface="Monaco"/>
              </a:rPr>
              <a:t>      </a:t>
            </a:r>
            <a:r>
              <a:rPr lang="it-IT" sz="1300" b="1" dirty="0">
                <a:solidFill>
                  <a:srgbClr val="B45C15"/>
                </a:solidFill>
                <a:latin typeface="Monaco"/>
              </a:rPr>
              <a:t>generator</a:t>
            </a:r>
            <a:r>
              <a:rPr lang="it-IT" sz="1300" b="1" dirty="0">
                <a:solidFill>
                  <a:srgbClr val="281717"/>
                </a:solidFill>
                <a:latin typeface="Monaco"/>
              </a:rPr>
              <a:t>: {</a:t>
            </a:r>
          </a:p>
          <a:p>
            <a:r>
              <a:rPr lang="it-IT" sz="1300" b="1" dirty="0">
                <a:solidFill>
                  <a:srgbClr val="281717"/>
                </a:solidFill>
                <a:latin typeface="Monaco"/>
              </a:rPr>
              <a:t>         </a:t>
            </a:r>
            <a:r>
              <a:rPr lang="it-IT" sz="1300" b="1" dirty="0" err="1">
                <a:solidFill>
                  <a:srgbClr val="248B16"/>
                </a:solidFill>
                <a:latin typeface="Monaco"/>
              </a:rPr>
              <a:t>module_type</a:t>
            </a:r>
            <a:r>
              <a:rPr lang="it-IT" sz="1300" b="1" dirty="0">
                <a:solidFill>
                  <a:srgbClr val="281717"/>
                </a:solidFill>
                <a:latin typeface="Monaco"/>
              </a:rPr>
              <a:t>: </a:t>
            </a:r>
            <a:r>
              <a:rPr lang="it-IT" sz="1300" b="1" dirty="0">
                <a:solidFill>
                  <a:srgbClr val="951968"/>
                </a:solidFill>
                <a:latin typeface="Monaco"/>
              </a:rPr>
              <a:t>"</a:t>
            </a:r>
            <a:r>
              <a:rPr lang="it-IT" sz="1300" b="1" dirty="0" err="1">
                <a:solidFill>
                  <a:srgbClr val="951968"/>
                </a:solidFill>
                <a:latin typeface="Monaco"/>
              </a:rPr>
              <a:t>EventGenerator</a:t>
            </a:r>
            <a:r>
              <a:rPr lang="it-IT" sz="1300" b="1" dirty="0">
                <a:solidFill>
                  <a:srgbClr val="951968"/>
                </a:solidFill>
                <a:latin typeface="Monaco"/>
              </a:rPr>
              <a:t>"</a:t>
            </a:r>
            <a:endParaRPr lang="it-IT" sz="1300" b="1" dirty="0">
              <a:solidFill>
                <a:srgbClr val="281717"/>
              </a:solidFill>
              <a:latin typeface="Monaco"/>
            </a:endParaRPr>
          </a:p>
          <a:p>
            <a:r>
              <a:rPr lang="fr-FR" sz="1300" b="1" dirty="0">
                <a:solidFill>
                  <a:srgbClr val="281717"/>
                </a:solidFill>
                <a:latin typeface="Monaco"/>
              </a:rPr>
              <a:t>         </a:t>
            </a:r>
            <a:r>
              <a:rPr lang="fr-FR" sz="1300" b="1" dirty="0" err="1">
                <a:solidFill>
                  <a:srgbClr val="B45C15"/>
                </a:solidFill>
                <a:latin typeface="Monaco"/>
              </a:rPr>
              <a:t>particles</a:t>
            </a:r>
            <a:r>
              <a:rPr lang="fr-FR" sz="1300" b="1" dirty="0">
                <a:solidFill>
                  <a:srgbClr val="281717"/>
                </a:solidFill>
                <a:latin typeface="Monaco"/>
              </a:rPr>
              <a:t>: [</a:t>
            </a:r>
          </a:p>
          <a:p>
            <a:r>
              <a:rPr lang="fr-FR" sz="1300" b="1" dirty="0">
                <a:solidFill>
                  <a:srgbClr val="281717"/>
                </a:solidFill>
                <a:latin typeface="Monaco"/>
              </a:rPr>
              <a:t>            </a:t>
            </a:r>
            <a:r>
              <a:rPr lang="fr-FR" sz="1300" b="1" dirty="0">
                <a:solidFill>
                  <a:srgbClr val="951968"/>
                </a:solidFill>
                <a:latin typeface="Monaco"/>
              </a:rPr>
              <a:t>"e-"</a:t>
            </a:r>
            <a:r>
              <a:rPr lang="fr-FR" sz="1300" b="1" dirty="0">
                <a:solidFill>
                  <a:srgbClr val="281717"/>
                </a:solidFill>
                <a:latin typeface="Monaco"/>
              </a:rPr>
              <a:t>,</a:t>
            </a:r>
          </a:p>
          <a:p>
            <a:r>
              <a:rPr lang="fr-FR" sz="1300" b="1" dirty="0">
                <a:solidFill>
                  <a:srgbClr val="281717"/>
                </a:solidFill>
                <a:latin typeface="Monaco"/>
              </a:rPr>
              <a:t>            </a:t>
            </a:r>
            <a:r>
              <a:rPr lang="fr-FR" sz="1300" b="1" dirty="0">
                <a:solidFill>
                  <a:srgbClr val="951968"/>
                </a:solidFill>
                <a:latin typeface="Monaco"/>
              </a:rPr>
              <a:t>"mu-"</a:t>
            </a:r>
            <a:r>
              <a:rPr lang="fr-FR" sz="1300" b="1" dirty="0">
                <a:solidFill>
                  <a:srgbClr val="281717"/>
                </a:solidFill>
                <a:latin typeface="Monaco"/>
              </a:rPr>
              <a:t>,</a:t>
            </a:r>
          </a:p>
          <a:p>
            <a:r>
              <a:rPr lang="fr-FR" sz="1300" b="1" dirty="0">
                <a:solidFill>
                  <a:srgbClr val="281717"/>
                </a:solidFill>
                <a:latin typeface="Monaco"/>
              </a:rPr>
              <a:t>            </a:t>
            </a:r>
            <a:r>
              <a:rPr lang="fr-FR" sz="1300" b="1" dirty="0">
                <a:solidFill>
                  <a:srgbClr val="951968"/>
                </a:solidFill>
                <a:latin typeface="Monaco"/>
              </a:rPr>
              <a:t>"tau-"</a:t>
            </a:r>
            <a:endParaRPr lang="fr-FR" sz="1300" b="1" dirty="0">
              <a:solidFill>
                <a:srgbClr val="281717"/>
              </a:solidFill>
              <a:latin typeface="Monaco"/>
            </a:endParaRPr>
          </a:p>
          <a:p>
            <a:r>
              <a:rPr lang="fr-FR" sz="1300" b="1" dirty="0">
                <a:solidFill>
                  <a:srgbClr val="281717"/>
                </a:solidFill>
                <a:latin typeface="Monaco"/>
              </a:rPr>
              <a:t>         ]</a:t>
            </a:r>
          </a:p>
          <a:p>
            <a:r>
              <a:rPr lang="fr-FR" sz="1300" b="1" dirty="0">
                <a:solidFill>
                  <a:srgbClr val="281717"/>
                </a:solidFill>
                <a:latin typeface="Monaco"/>
              </a:rPr>
              <a:t>      }</a:t>
            </a:r>
          </a:p>
          <a:p>
            <a:r>
              <a:rPr lang="fr-FR" sz="1300" b="1" dirty="0">
                <a:solidFill>
                  <a:srgbClr val="281717"/>
                </a:solidFill>
                <a:latin typeface="Monaco"/>
              </a:rPr>
              <a:t>   }</a:t>
            </a:r>
          </a:p>
          <a:p>
            <a:r>
              <a:rPr lang="fr-FR" sz="1300" b="1" dirty="0">
                <a:solidFill>
                  <a:srgbClr val="281717"/>
                </a:solidFill>
                <a:latin typeface="Monaco"/>
              </a:rPr>
              <a:t>}</a:t>
            </a:r>
            <a:endParaRPr lang="fr-FR" sz="1300" b="1" dirty="0">
              <a:solidFill>
                <a:srgbClr val="281717"/>
              </a:solidFill>
              <a:latin typeface="Monaco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1460" y="3178078"/>
            <a:ext cx="4721783" cy="1296885"/>
          </a:xfrm>
          <a:prstGeom prst="rect">
            <a:avLst/>
          </a:prstGeom>
          <a:solidFill>
            <a:schemeClr val="bg1"/>
          </a:solidFill>
          <a:ln w="28575" cmpd="sng"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Helvetica"/>
                <a:cs typeface="Helvetica"/>
              </a:rPr>
              <a:t>To see fully processed configuration: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Helvetica"/>
                <a:cs typeface="Helvetica"/>
              </a:rPr>
              <a:t>	</a:t>
            </a:r>
          </a:p>
          <a:p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Courier"/>
                <a:cs typeface="Courier"/>
              </a:rPr>
              <a:t>	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Courier"/>
                <a:cs typeface="Courier"/>
              </a:rPr>
              <a:t>fhicl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Courier"/>
                <a:cs typeface="Courier"/>
              </a:rPr>
              <a:t>-dump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Courier"/>
                <a:cs typeface="Courier"/>
              </a:rPr>
              <a:t>myConfig.fcl</a:t>
            </a:r>
            <a:endParaRPr lang="en-US" sz="2000" b="1" dirty="0">
              <a:solidFill>
                <a:srgbClr val="0000FF"/>
              </a:solidFill>
              <a:latin typeface="Courier"/>
              <a:cs typeface="Courier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5117373" y="3705385"/>
            <a:ext cx="462944" cy="156766"/>
          </a:xfrm>
          <a:prstGeom prst="rightArrow">
            <a:avLst/>
          </a:prstGeom>
          <a:solidFill>
            <a:srgbClr val="FF0000"/>
          </a:solidFill>
          <a:ln w="28575" cmpd="sng"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478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51460" y="1194289"/>
            <a:ext cx="8562459" cy="6383287"/>
          </a:xfrm>
          <a:prstGeom prst="rect">
            <a:avLst/>
          </a:prstGeom>
        </p:spPr>
        <p:txBody>
          <a:bodyPr wrap="square" lIns="101882" tIns="50941" rIns="101882" bIns="50941">
            <a:spAutoFit/>
          </a:bodyPr>
          <a:lstStyle/>
          <a:p>
            <a:r>
              <a:rPr lang="en-US" sz="2000" b="1" dirty="0">
                <a:solidFill>
                  <a:srgbClr val="B45C15"/>
                </a:solidFill>
                <a:latin typeface="Monaco"/>
              </a:rPr>
              <a:t>parameters</a:t>
            </a:r>
            <a:r>
              <a:rPr lang="en-US" sz="2000" b="1" dirty="0">
                <a:solidFill>
                  <a:srgbClr val="281717"/>
                </a:solidFill>
                <a:latin typeface="Monaco"/>
              </a:rPr>
              <a:t>: {</a:t>
            </a:r>
          </a:p>
          <a:p>
            <a:r>
              <a:rPr lang="fr-FR" sz="2000" b="1" dirty="0">
                <a:solidFill>
                  <a:srgbClr val="281717"/>
                </a:solidFill>
                <a:latin typeface="Monaco"/>
              </a:rPr>
              <a:t>   </a:t>
            </a:r>
            <a:r>
              <a:rPr lang="fr-FR" sz="2000" b="1" dirty="0" err="1">
                <a:solidFill>
                  <a:srgbClr val="B45C15"/>
                </a:solidFill>
                <a:latin typeface="Monaco"/>
              </a:rPr>
              <a:t>particles</a:t>
            </a:r>
            <a:r>
              <a:rPr lang="fr-FR" sz="2000" b="1" dirty="0">
                <a:solidFill>
                  <a:srgbClr val="281717"/>
                </a:solidFill>
                <a:latin typeface="Monaco"/>
              </a:rPr>
              <a:t>: [</a:t>
            </a:r>
            <a:r>
              <a:rPr lang="fr-FR" sz="2000" b="1" dirty="0">
                <a:solidFill>
                  <a:srgbClr val="951968"/>
                </a:solidFill>
                <a:latin typeface="Monaco"/>
              </a:rPr>
              <a:t>"</a:t>
            </a:r>
            <a:r>
              <a:rPr lang="fr-FR" sz="2000" b="1" dirty="0" err="1">
                <a:solidFill>
                  <a:srgbClr val="951968"/>
                </a:solidFill>
                <a:latin typeface="Monaco"/>
              </a:rPr>
              <a:t>e-"</a:t>
            </a:r>
            <a:r>
              <a:rPr lang="fr-FR" sz="2000" b="1" dirty="0" err="1">
                <a:solidFill>
                  <a:srgbClr val="281717"/>
                </a:solidFill>
                <a:latin typeface="Monaco"/>
              </a:rPr>
              <a:t>,</a:t>
            </a:r>
            <a:r>
              <a:rPr lang="fr-FR" sz="2000" b="1" dirty="0" err="1">
                <a:solidFill>
                  <a:srgbClr val="951968"/>
                </a:solidFill>
                <a:latin typeface="Monaco"/>
              </a:rPr>
              <a:t>"mu-"</a:t>
            </a:r>
            <a:r>
              <a:rPr lang="fr-FR" sz="2000" b="1" dirty="0" err="1">
                <a:solidFill>
                  <a:srgbClr val="281717"/>
                </a:solidFill>
                <a:latin typeface="Monaco"/>
              </a:rPr>
              <a:t>,</a:t>
            </a:r>
            <a:r>
              <a:rPr lang="fr-FR" sz="2000" b="1" dirty="0" err="1">
                <a:solidFill>
                  <a:srgbClr val="951968"/>
                </a:solidFill>
                <a:latin typeface="Monaco"/>
              </a:rPr>
              <a:t>"tau</a:t>
            </a:r>
            <a:r>
              <a:rPr lang="fr-FR" sz="2000" b="1" dirty="0">
                <a:solidFill>
                  <a:srgbClr val="951968"/>
                </a:solidFill>
                <a:latin typeface="Monaco"/>
              </a:rPr>
              <a:t>-"</a:t>
            </a:r>
            <a:r>
              <a:rPr lang="fr-FR" sz="2000" b="1" dirty="0">
                <a:solidFill>
                  <a:srgbClr val="281717"/>
                </a:solidFill>
                <a:latin typeface="Monaco"/>
              </a:rPr>
              <a:t>]</a:t>
            </a:r>
          </a:p>
          <a:p>
            <a:r>
              <a:rPr lang="fr-FR" sz="2000" b="1" dirty="0">
                <a:solidFill>
                  <a:srgbClr val="281717"/>
                </a:solidFill>
                <a:latin typeface="Monaco"/>
              </a:rPr>
              <a:t>}</a:t>
            </a:r>
          </a:p>
          <a:p>
            <a:endParaRPr lang="fr-FR" sz="2000" b="1" dirty="0">
              <a:solidFill>
                <a:srgbClr val="281717"/>
              </a:solidFill>
              <a:latin typeface="Monaco"/>
            </a:endParaRPr>
          </a:p>
          <a:p>
            <a:r>
              <a:rPr lang="fr-FR" sz="2000" b="1" dirty="0" err="1">
                <a:solidFill>
                  <a:srgbClr val="B600FF"/>
                </a:solidFill>
                <a:latin typeface="Monaco"/>
              </a:rPr>
              <a:t>physics</a:t>
            </a:r>
            <a:r>
              <a:rPr lang="fr-FR" sz="2000" b="1" dirty="0">
                <a:solidFill>
                  <a:srgbClr val="281717"/>
                </a:solidFill>
                <a:latin typeface="Monaco"/>
              </a:rPr>
              <a:t>: {</a:t>
            </a:r>
          </a:p>
          <a:p>
            <a:r>
              <a:rPr lang="fr-FR" sz="2000" b="1" dirty="0">
                <a:solidFill>
                  <a:srgbClr val="281717"/>
                </a:solidFill>
                <a:latin typeface="Monaco"/>
              </a:rPr>
              <a:t>   </a:t>
            </a:r>
            <a:r>
              <a:rPr lang="fr-FR" sz="2000" b="1" dirty="0" err="1">
                <a:solidFill>
                  <a:srgbClr val="4000FF"/>
                </a:solidFill>
                <a:latin typeface="Monaco"/>
              </a:rPr>
              <a:t>producers</a:t>
            </a:r>
            <a:r>
              <a:rPr lang="fr-FR" sz="2000" b="1" dirty="0">
                <a:solidFill>
                  <a:srgbClr val="281717"/>
                </a:solidFill>
                <a:latin typeface="Monaco"/>
              </a:rPr>
              <a:t>: {</a:t>
            </a:r>
          </a:p>
          <a:p>
            <a:r>
              <a:rPr lang="it-IT" sz="2000" b="1" dirty="0">
                <a:solidFill>
                  <a:srgbClr val="281717"/>
                </a:solidFill>
                <a:latin typeface="Monaco"/>
              </a:rPr>
              <a:t>      </a:t>
            </a:r>
            <a:r>
              <a:rPr lang="it-IT" sz="2000" b="1" dirty="0">
                <a:solidFill>
                  <a:srgbClr val="B45C15"/>
                </a:solidFill>
                <a:latin typeface="Monaco"/>
              </a:rPr>
              <a:t>generator</a:t>
            </a:r>
            <a:r>
              <a:rPr lang="it-IT" sz="2000" b="1" dirty="0">
                <a:solidFill>
                  <a:srgbClr val="281717"/>
                </a:solidFill>
                <a:latin typeface="Monaco"/>
              </a:rPr>
              <a:t>: {</a:t>
            </a:r>
          </a:p>
          <a:p>
            <a:r>
              <a:rPr lang="it-IT" sz="2000" b="1" dirty="0">
                <a:solidFill>
                  <a:srgbClr val="281717"/>
                </a:solidFill>
                <a:latin typeface="Monaco"/>
              </a:rPr>
              <a:t>         </a:t>
            </a:r>
            <a:r>
              <a:rPr lang="it-IT" sz="2000" b="1" dirty="0" err="1">
                <a:solidFill>
                  <a:srgbClr val="248B16"/>
                </a:solidFill>
                <a:latin typeface="Monaco"/>
              </a:rPr>
              <a:t>module_type</a:t>
            </a:r>
            <a:r>
              <a:rPr lang="it-IT" sz="2000" b="1" dirty="0">
                <a:solidFill>
                  <a:srgbClr val="281717"/>
                </a:solidFill>
                <a:latin typeface="Monaco"/>
              </a:rPr>
              <a:t>: </a:t>
            </a:r>
            <a:r>
              <a:rPr lang="it-IT" sz="2000" b="1" dirty="0" err="1">
                <a:solidFill>
                  <a:srgbClr val="281717"/>
                </a:solidFill>
                <a:latin typeface="Monaco"/>
              </a:rPr>
              <a:t>EventGenerator</a:t>
            </a:r>
            <a:endParaRPr lang="it-IT" sz="2000" b="1" dirty="0">
              <a:solidFill>
                <a:srgbClr val="281717"/>
              </a:solidFill>
              <a:latin typeface="Monaco"/>
            </a:endParaRPr>
          </a:p>
          <a:p>
            <a:r>
              <a:rPr lang="it-IT" sz="2000" b="1" dirty="0">
                <a:solidFill>
                  <a:srgbClr val="281717"/>
                </a:solidFill>
                <a:latin typeface="Monaco"/>
              </a:rPr>
              <a:t>         </a:t>
            </a:r>
            <a:r>
              <a:rPr lang="it-IT" sz="2000" b="1" dirty="0" err="1">
                <a:solidFill>
                  <a:srgbClr val="B45C15"/>
                </a:solidFill>
                <a:latin typeface="Monaco"/>
              </a:rPr>
              <a:t>particles</a:t>
            </a:r>
            <a:r>
              <a:rPr lang="it-IT" sz="2000" b="1" dirty="0">
                <a:solidFill>
                  <a:srgbClr val="281717"/>
                </a:solidFill>
                <a:latin typeface="Monaco"/>
              </a:rPr>
              <a:t>: </a:t>
            </a:r>
            <a:r>
              <a:rPr lang="it-IT" sz="2000" b="1" dirty="0">
                <a:solidFill>
                  <a:srgbClr val="615F8C"/>
                </a:solidFill>
                <a:latin typeface="Monaco"/>
              </a:rPr>
              <a:t>@</a:t>
            </a:r>
            <a:r>
              <a:rPr lang="it-IT" sz="2000" b="1" dirty="0" err="1">
                <a:solidFill>
                  <a:srgbClr val="615F8C"/>
                </a:solidFill>
                <a:latin typeface="Monaco"/>
              </a:rPr>
              <a:t>local</a:t>
            </a:r>
            <a:r>
              <a:rPr lang="it-IT" sz="2000" b="1" dirty="0">
                <a:solidFill>
                  <a:srgbClr val="281717"/>
                </a:solidFill>
                <a:latin typeface="Monaco"/>
              </a:rPr>
              <a:t>::</a:t>
            </a:r>
            <a:r>
              <a:rPr lang="it-IT" sz="2000" b="1" dirty="0" err="1">
                <a:solidFill>
                  <a:srgbClr val="281717"/>
                </a:solidFill>
                <a:latin typeface="Monaco"/>
              </a:rPr>
              <a:t>parameters.particles</a:t>
            </a:r>
            <a:endParaRPr lang="it-IT" sz="2000" b="1" dirty="0">
              <a:solidFill>
                <a:srgbClr val="281717"/>
              </a:solidFill>
              <a:latin typeface="Monaco"/>
            </a:endParaRPr>
          </a:p>
          <a:p>
            <a:r>
              <a:rPr lang="it-IT" sz="2000" b="1" dirty="0">
                <a:solidFill>
                  <a:srgbClr val="281717"/>
                </a:solidFill>
                <a:latin typeface="Monaco"/>
              </a:rPr>
              <a:t>      }</a:t>
            </a:r>
          </a:p>
          <a:p>
            <a:r>
              <a:rPr lang="it-IT" sz="2000" b="1" dirty="0">
                <a:solidFill>
                  <a:srgbClr val="281717"/>
                </a:solidFill>
                <a:latin typeface="Monaco"/>
              </a:rPr>
              <a:t>   }</a:t>
            </a:r>
          </a:p>
          <a:p>
            <a:endParaRPr lang="it-IT" sz="2000" b="1" dirty="0">
              <a:solidFill>
                <a:srgbClr val="281717"/>
              </a:solidFill>
              <a:latin typeface="Monaco"/>
            </a:endParaRPr>
          </a:p>
          <a:p>
            <a:r>
              <a:rPr lang="it-IT" sz="2000" b="1" dirty="0">
                <a:solidFill>
                  <a:srgbClr val="281717"/>
                </a:solidFill>
                <a:latin typeface="Monaco"/>
              </a:rPr>
              <a:t>   </a:t>
            </a:r>
            <a:r>
              <a:rPr lang="it-IT" sz="2000" b="1" dirty="0" err="1">
                <a:solidFill>
                  <a:srgbClr val="4000FF"/>
                </a:solidFill>
                <a:latin typeface="Monaco"/>
              </a:rPr>
              <a:t>analyzers</a:t>
            </a:r>
            <a:r>
              <a:rPr lang="it-IT" sz="2000" b="1" dirty="0">
                <a:solidFill>
                  <a:srgbClr val="281717"/>
                </a:solidFill>
                <a:latin typeface="Monaco"/>
              </a:rPr>
              <a:t>: {</a:t>
            </a:r>
          </a:p>
          <a:p>
            <a:r>
              <a:rPr lang="en-US" sz="2000" b="1" dirty="0">
                <a:solidFill>
                  <a:srgbClr val="281717"/>
                </a:solidFill>
                <a:latin typeface="Monaco"/>
              </a:rPr>
              <a:t>      </a:t>
            </a:r>
            <a:r>
              <a:rPr lang="en-US" sz="2000" b="1" dirty="0">
                <a:solidFill>
                  <a:srgbClr val="B45C15"/>
                </a:solidFill>
                <a:latin typeface="Monaco"/>
              </a:rPr>
              <a:t>viewer</a:t>
            </a:r>
            <a:r>
              <a:rPr lang="en-US" sz="2000" b="1" dirty="0">
                <a:solidFill>
                  <a:srgbClr val="281717"/>
                </a:solidFill>
                <a:latin typeface="Monaco"/>
              </a:rPr>
              <a:t>: {</a:t>
            </a:r>
          </a:p>
          <a:p>
            <a:r>
              <a:rPr lang="en-US" sz="2000" b="1" dirty="0">
                <a:solidFill>
                  <a:srgbClr val="281717"/>
                </a:solidFill>
                <a:latin typeface="Monaco"/>
              </a:rPr>
              <a:t>         </a:t>
            </a:r>
            <a:r>
              <a:rPr lang="en-US" sz="2000" b="1" dirty="0" err="1">
                <a:solidFill>
                  <a:srgbClr val="248B16"/>
                </a:solidFill>
                <a:latin typeface="Monaco"/>
              </a:rPr>
              <a:t>module_type</a:t>
            </a:r>
            <a:r>
              <a:rPr lang="en-US" sz="2000" b="1" dirty="0">
                <a:solidFill>
                  <a:srgbClr val="281717"/>
                </a:solidFill>
                <a:latin typeface="Monaco"/>
              </a:rPr>
              <a:t>: </a:t>
            </a:r>
            <a:r>
              <a:rPr lang="en-US" sz="2000" b="1" dirty="0" err="1">
                <a:solidFill>
                  <a:srgbClr val="281717"/>
                </a:solidFill>
                <a:latin typeface="Monaco"/>
              </a:rPr>
              <a:t>ParticleViewer</a:t>
            </a:r>
            <a:endParaRPr lang="en-US" sz="2000" b="1" dirty="0">
              <a:solidFill>
                <a:srgbClr val="281717"/>
              </a:solidFill>
              <a:latin typeface="Monaco"/>
            </a:endParaRPr>
          </a:p>
          <a:p>
            <a:r>
              <a:rPr lang="en-US" sz="2000" b="1" dirty="0">
                <a:solidFill>
                  <a:srgbClr val="281717"/>
                </a:solidFill>
                <a:latin typeface="Monaco"/>
              </a:rPr>
              <a:t>         </a:t>
            </a:r>
            <a:r>
              <a:rPr lang="en-US" sz="2000" b="1" dirty="0">
                <a:solidFill>
                  <a:srgbClr val="B45C15"/>
                </a:solidFill>
                <a:latin typeface="Monaco"/>
              </a:rPr>
              <a:t>particles</a:t>
            </a:r>
            <a:r>
              <a:rPr lang="en-US" sz="2000" b="1" dirty="0">
                <a:solidFill>
                  <a:srgbClr val="281717"/>
                </a:solidFill>
                <a:latin typeface="Monaco"/>
              </a:rPr>
              <a:t>: </a:t>
            </a:r>
            <a:r>
              <a:rPr lang="en-US" sz="2000" b="1" dirty="0">
                <a:solidFill>
                  <a:srgbClr val="615F8C"/>
                </a:solidFill>
                <a:latin typeface="Monaco"/>
              </a:rPr>
              <a:t>@local</a:t>
            </a:r>
            <a:r>
              <a:rPr lang="en-US" sz="2000" b="1" dirty="0">
                <a:solidFill>
                  <a:srgbClr val="281717"/>
                </a:solidFill>
                <a:latin typeface="Monaco"/>
              </a:rPr>
              <a:t>::</a:t>
            </a:r>
            <a:r>
              <a:rPr lang="en-US" sz="2000" b="1" dirty="0" err="1">
                <a:solidFill>
                  <a:srgbClr val="281717"/>
                </a:solidFill>
                <a:latin typeface="Monaco"/>
              </a:rPr>
              <a:t>parameters.particles</a:t>
            </a:r>
            <a:endParaRPr lang="en-US" sz="2000" b="1" dirty="0">
              <a:solidFill>
                <a:srgbClr val="281717"/>
              </a:solidFill>
              <a:latin typeface="Monaco"/>
            </a:endParaRPr>
          </a:p>
          <a:p>
            <a:r>
              <a:rPr lang="en-US" sz="2000" b="1" dirty="0">
                <a:solidFill>
                  <a:srgbClr val="281717"/>
                </a:solidFill>
                <a:latin typeface="Monaco"/>
              </a:rPr>
              <a:t>      } </a:t>
            </a:r>
          </a:p>
          <a:p>
            <a:r>
              <a:rPr lang="en-US" sz="2000" b="1" dirty="0">
                <a:solidFill>
                  <a:srgbClr val="281717"/>
                </a:solidFill>
                <a:latin typeface="Monaco"/>
              </a:rPr>
              <a:t>   }</a:t>
            </a:r>
          </a:p>
          <a:p>
            <a:r>
              <a:rPr lang="en-US" sz="2000" b="1" dirty="0">
                <a:solidFill>
                  <a:srgbClr val="281717"/>
                </a:solidFill>
                <a:latin typeface="Monaco"/>
              </a:rPr>
              <a:t>}</a:t>
            </a:r>
          </a:p>
          <a:p>
            <a:endParaRPr lang="en-US" sz="2000" b="1" dirty="0">
              <a:solidFill>
                <a:srgbClr val="281717"/>
              </a:solidFill>
              <a:latin typeface="Monaco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845226"/>
            <a:ext cx="10058400" cy="6294766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pitchFamily="-111" charset="0"/>
                <a:ea typeface="ＭＳ Ｐゴシック" pitchFamily="-111" charset="-128"/>
                <a:cs typeface="ＭＳ Ｐゴシック" pitchFamily="-111" charset="-128"/>
              </a:rPr>
              <a:t>References – substitutions (</a:t>
            </a:r>
            <a:r>
              <a:rPr lang="en-US" dirty="0" smtClean="0">
                <a:latin typeface="Courier"/>
                <a:ea typeface="ＭＳ Ｐゴシック" pitchFamily="-111" charset="-128"/>
                <a:cs typeface="Courier"/>
              </a:rPr>
              <a:t>@local</a:t>
            </a:r>
            <a:r>
              <a:rPr lang="en-US" dirty="0" smtClean="0">
                <a:latin typeface="Helvetica" pitchFamily="-111" charset="0"/>
                <a:ea typeface="ＭＳ Ｐゴシック" pitchFamily="-111" charset="-128"/>
                <a:cs typeface="ＭＳ Ｐゴシック" pitchFamily="-111" charset="-128"/>
              </a:rPr>
              <a:t>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E05D7A1-2C35-0343-90DC-2D50C1332274}" type="datetime1">
              <a:rPr lang="en-US" smtClean="0"/>
              <a:t>6/17/16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K. J. Knoepfel | A FHiCL feature menagerie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866C9A8-22F2-B94E-9D0A-940A0207F3FD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663299" y="830973"/>
            <a:ext cx="4143642" cy="5904467"/>
          </a:xfrm>
          <a:prstGeom prst="rect">
            <a:avLst/>
          </a:prstGeom>
          <a:solidFill>
            <a:srgbClr val="FDF9CE"/>
          </a:solidFill>
          <a:ln w="28575" cmpd="sng">
            <a:solidFill>
              <a:schemeClr val="accent6">
                <a:lumMod val="50000"/>
              </a:schemeClr>
            </a:solidFill>
          </a:ln>
        </p:spPr>
        <p:txBody>
          <a:bodyPr wrap="square" lIns="101882" tIns="50941" rIns="101882" bIns="50941">
            <a:spAutoFit/>
          </a:bodyPr>
          <a:lstStyle/>
          <a:p>
            <a:r>
              <a:rPr lang="en-US" sz="1300" b="1" dirty="0">
                <a:solidFill>
                  <a:srgbClr val="B45C15"/>
                </a:solidFill>
                <a:latin typeface="Monaco"/>
              </a:rPr>
              <a:t>parameters</a:t>
            </a:r>
            <a:r>
              <a:rPr lang="en-US" sz="1300" b="1" dirty="0">
                <a:solidFill>
                  <a:srgbClr val="281717"/>
                </a:solidFill>
                <a:latin typeface="Monaco"/>
              </a:rPr>
              <a:t>: {</a:t>
            </a:r>
          </a:p>
          <a:p>
            <a:r>
              <a:rPr lang="en-US" sz="1300" b="1" dirty="0">
                <a:solidFill>
                  <a:srgbClr val="281717"/>
                </a:solidFill>
                <a:latin typeface="Monaco"/>
              </a:rPr>
              <a:t>   </a:t>
            </a:r>
            <a:r>
              <a:rPr lang="en-US" sz="1300" b="1" dirty="0">
                <a:solidFill>
                  <a:srgbClr val="B45C15"/>
                </a:solidFill>
                <a:latin typeface="Monaco"/>
              </a:rPr>
              <a:t>particles</a:t>
            </a:r>
            <a:r>
              <a:rPr lang="en-US" sz="1300" b="1" dirty="0">
                <a:solidFill>
                  <a:srgbClr val="281717"/>
                </a:solidFill>
                <a:latin typeface="Monaco"/>
              </a:rPr>
              <a:t>: [</a:t>
            </a:r>
          </a:p>
          <a:p>
            <a:r>
              <a:rPr lang="en-US" sz="1300" b="1" dirty="0">
                <a:solidFill>
                  <a:srgbClr val="281717"/>
                </a:solidFill>
                <a:latin typeface="Monaco"/>
              </a:rPr>
              <a:t>      </a:t>
            </a:r>
            <a:r>
              <a:rPr lang="en-US" sz="1300" b="1" dirty="0">
                <a:solidFill>
                  <a:srgbClr val="951968"/>
                </a:solidFill>
                <a:latin typeface="Monaco"/>
              </a:rPr>
              <a:t>"e-"</a:t>
            </a:r>
            <a:r>
              <a:rPr lang="en-US" sz="1300" b="1" dirty="0">
                <a:solidFill>
                  <a:srgbClr val="281717"/>
                </a:solidFill>
                <a:latin typeface="Monaco"/>
              </a:rPr>
              <a:t>,</a:t>
            </a:r>
          </a:p>
          <a:p>
            <a:r>
              <a:rPr lang="en-US" sz="1300" b="1" dirty="0">
                <a:solidFill>
                  <a:srgbClr val="281717"/>
                </a:solidFill>
                <a:latin typeface="Monaco"/>
              </a:rPr>
              <a:t>      </a:t>
            </a:r>
            <a:r>
              <a:rPr lang="en-US" sz="1300" b="1" dirty="0">
                <a:solidFill>
                  <a:srgbClr val="951968"/>
                </a:solidFill>
                <a:latin typeface="Monaco"/>
              </a:rPr>
              <a:t>"mu-"</a:t>
            </a:r>
            <a:r>
              <a:rPr lang="en-US" sz="1300" b="1" dirty="0">
                <a:solidFill>
                  <a:srgbClr val="281717"/>
                </a:solidFill>
                <a:latin typeface="Monaco"/>
              </a:rPr>
              <a:t>,</a:t>
            </a:r>
          </a:p>
          <a:p>
            <a:r>
              <a:rPr lang="en-US" sz="1300" b="1" dirty="0">
                <a:solidFill>
                  <a:srgbClr val="281717"/>
                </a:solidFill>
                <a:latin typeface="Monaco"/>
              </a:rPr>
              <a:t>      </a:t>
            </a:r>
            <a:r>
              <a:rPr lang="en-US" sz="1300" b="1" dirty="0">
                <a:solidFill>
                  <a:srgbClr val="951968"/>
                </a:solidFill>
                <a:latin typeface="Monaco"/>
              </a:rPr>
              <a:t>"tau-"</a:t>
            </a:r>
            <a:endParaRPr lang="en-US" sz="1300" b="1" dirty="0">
              <a:solidFill>
                <a:srgbClr val="281717"/>
              </a:solidFill>
              <a:latin typeface="Monaco"/>
            </a:endParaRPr>
          </a:p>
          <a:p>
            <a:r>
              <a:rPr lang="en-US" sz="1300" b="1" dirty="0">
                <a:solidFill>
                  <a:srgbClr val="281717"/>
                </a:solidFill>
                <a:latin typeface="Monaco"/>
              </a:rPr>
              <a:t>   ]</a:t>
            </a:r>
          </a:p>
          <a:p>
            <a:r>
              <a:rPr lang="en-US" sz="1300" b="1" dirty="0">
                <a:solidFill>
                  <a:srgbClr val="281717"/>
                </a:solidFill>
                <a:latin typeface="Monaco"/>
              </a:rPr>
              <a:t>}</a:t>
            </a:r>
          </a:p>
          <a:p>
            <a:r>
              <a:rPr lang="en-US" sz="1300" b="1" dirty="0">
                <a:solidFill>
                  <a:srgbClr val="B600FF"/>
                </a:solidFill>
                <a:latin typeface="Monaco"/>
              </a:rPr>
              <a:t>physics</a:t>
            </a:r>
            <a:r>
              <a:rPr lang="en-US" sz="1300" b="1" dirty="0">
                <a:solidFill>
                  <a:srgbClr val="281717"/>
                </a:solidFill>
                <a:latin typeface="Monaco"/>
              </a:rPr>
              <a:t>: {</a:t>
            </a:r>
          </a:p>
          <a:p>
            <a:r>
              <a:rPr lang="en-US" sz="1300" b="1" dirty="0">
                <a:solidFill>
                  <a:srgbClr val="281717"/>
                </a:solidFill>
                <a:latin typeface="Monaco"/>
              </a:rPr>
              <a:t>   </a:t>
            </a:r>
            <a:r>
              <a:rPr lang="en-US" sz="1300" b="1" dirty="0">
                <a:solidFill>
                  <a:srgbClr val="4000FF"/>
                </a:solidFill>
                <a:latin typeface="Monaco"/>
              </a:rPr>
              <a:t>analyzers</a:t>
            </a:r>
            <a:r>
              <a:rPr lang="en-US" sz="1300" b="1" dirty="0">
                <a:solidFill>
                  <a:srgbClr val="281717"/>
                </a:solidFill>
                <a:latin typeface="Monaco"/>
              </a:rPr>
              <a:t>: {</a:t>
            </a:r>
          </a:p>
          <a:p>
            <a:r>
              <a:rPr lang="en-US" sz="1300" b="1" dirty="0">
                <a:solidFill>
                  <a:srgbClr val="281717"/>
                </a:solidFill>
                <a:latin typeface="Monaco"/>
              </a:rPr>
              <a:t>      </a:t>
            </a:r>
            <a:r>
              <a:rPr lang="en-US" sz="1300" b="1" dirty="0">
                <a:solidFill>
                  <a:srgbClr val="B45C15"/>
                </a:solidFill>
                <a:latin typeface="Monaco"/>
              </a:rPr>
              <a:t>viewer</a:t>
            </a:r>
            <a:r>
              <a:rPr lang="en-US" sz="1300" b="1" dirty="0">
                <a:solidFill>
                  <a:srgbClr val="281717"/>
                </a:solidFill>
                <a:latin typeface="Monaco"/>
              </a:rPr>
              <a:t>: {</a:t>
            </a:r>
          </a:p>
          <a:p>
            <a:r>
              <a:rPr lang="en-US" sz="1300" b="1" dirty="0">
                <a:solidFill>
                  <a:srgbClr val="281717"/>
                </a:solidFill>
                <a:latin typeface="Monaco"/>
              </a:rPr>
              <a:t>         </a:t>
            </a:r>
            <a:r>
              <a:rPr lang="en-US" sz="1300" b="1" dirty="0" err="1">
                <a:solidFill>
                  <a:srgbClr val="248B16"/>
                </a:solidFill>
                <a:latin typeface="Monaco"/>
              </a:rPr>
              <a:t>module_type</a:t>
            </a:r>
            <a:r>
              <a:rPr lang="en-US" sz="1300" b="1" dirty="0">
                <a:solidFill>
                  <a:srgbClr val="281717"/>
                </a:solidFill>
                <a:latin typeface="Monaco"/>
              </a:rPr>
              <a:t>: </a:t>
            </a:r>
            <a:r>
              <a:rPr lang="en-US" sz="1300" b="1" dirty="0">
                <a:solidFill>
                  <a:srgbClr val="951968"/>
                </a:solidFill>
                <a:latin typeface="Monaco"/>
              </a:rPr>
              <a:t>"</a:t>
            </a:r>
            <a:r>
              <a:rPr lang="en-US" sz="1300" b="1" dirty="0" err="1">
                <a:solidFill>
                  <a:srgbClr val="951968"/>
                </a:solidFill>
                <a:latin typeface="Monaco"/>
              </a:rPr>
              <a:t>ParticleViewer</a:t>
            </a:r>
            <a:r>
              <a:rPr lang="en-US" sz="1300" b="1" dirty="0">
                <a:solidFill>
                  <a:srgbClr val="951968"/>
                </a:solidFill>
                <a:latin typeface="Monaco"/>
              </a:rPr>
              <a:t>"</a:t>
            </a:r>
            <a:endParaRPr lang="en-US" sz="1300" b="1" dirty="0">
              <a:solidFill>
                <a:srgbClr val="281717"/>
              </a:solidFill>
              <a:latin typeface="Monaco"/>
            </a:endParaRPr>
          </a:p>
          <a:p>
            <a:r>
              <a:rPr lang="fr-FR" sz="1300" b="1" dirty="0">
                <a:solidFill>
                  <a:srgbClr val="281717"/>
                </a:solidFill>
                <a:latin typeface="Monaco"/>
              </a:rPr>
              <a:t>         </a:t>
            </a:r>
            <a:r>
              <a:rPr lang="fr-FR" sz="1300" b="1" dirty="0" err="1">
                <a:solidFill>
                  <a:srgbClr val="B45C15"/>
                </a:solidFill>
                <a:latin typeface="Monaco"/>
              </a:rPr>
              <a:t>particles</a:t>
            </a:r>
            <a:r>
              <a:rPr lang="fr-FR" sz="1300" b="1" dirty="0">
                <a:solidFill>
                  <a:srgbClr val="281717"/>
                </a:solidFill>
                <a:latin typeface="Monaco"/>
              </a:rPr>
              <a:t>: [</a:t>
            </a:r>
          </a:p>
          <a:p>
            <a:r>
              <a:rPr lang="fr-FR" sz="1300" b="1" dirty="0">
                <a:solidFill>
                  <a:srgbClr val="281717"/>
                </a:solidFill>
                <a:latin typeface="Monaco"/>
              </a:rPr>
              <a:t>            </a:t>
            </a:r>
            <a:r>
              <a:rPr lang="fr-FR" sz="1300" b="1" dirty="0">
                <a:solidFill>
                  <a:srgbClr val="951968"/>
                </a:solidFill>
                <a:latin typeface="Monaco"/>
              </a:rPr>
              <a:t>"e-"</a:t>
            </a:r>
            <a:r>
              <a:rPr lang="fr-FR" sz="1300" b="1" dirty="0">
                <a:solidFill>
                  <a:srgbClr val="281717"/>
                </a:solidFill>
                <a:latin typeface="Monaco"/>
              </a:rPr>
              <a:t>,</a:t>
            </a:r>
          </a:p>
          <a:p>
            <a:r>
              <a:rPr lang="fr-FR" sz="1300" b="1" dirty="0">
                <a:solidFill>
                  <a:srgbClr val="281717"/>
                </a:solidFill>
                <a:latin typeface="Monaco"/>
              </a:rPr>
              <a:t>            </a:t>
            </a:r>
            <a:r>
              <a:rPr lang="fr-FR" sz="1300" b="1" dirty="0">
                <a:solidFill>
                  <a:srgbClr val="951968"/>
                </a:solidFill>
                <a:latin typeface="Monaco"/>
              </a:rPr>
              <a:t>"mu-"</a:t>
            </a:r>
            <a:r>
              <a:rPr lang="fr-FR" sz="1300" b="1" dirty="0">
                <a:solidFill>
                  <a:srgbClr val="281717"/>
                </a:solidFill>
                <a:latin typeface="Monaco"/>
              </a:rPr>
              <a:t>,</a:t>
            </a:r>
          </a:p>
          <a:p>
            <a:r>
              <a:rPr lang="fr-FR" sz="1300" b="1" dirty="0">
                <a:solidFill>
                  <a:srgbClr val="281717"/>
                </a:solidFill>
                <a:latin typeface="Monaco"/>
              </a:rPr>
              <a:t>            </a:t>
            </a:r>
            <a:r>
              <a:rPr lang="fr-FR" sz="1300" b="1" dirty="0">
                <a:solidFill>
                  <a:srgbClr val="951968"/>
                </a:solidFill>
                <a:latin typeface="Monaco"/>
              </a:rPr>
              <a:t>"tau-"</a:t>
            </a:r>
            <a:endParaRPr lang="fr-FR" sz="1300" b="1" dirty="0">
              <a:solidFill>
                <a:srgbClr val="281717"/>
              </a:solidFill>
              <a:latin typeface="Monaco"/>
            </a:endParaRPr>
          </a:p>
          <a:p>
            <a:r>
              <a:rPr lang="fr-FR" sz="1300" b="1" dirty="0">
                <a:solidFill>
                  <a:srgbClr val="281717"/>
                </a:solidFill>
                <a:latin typeface="Monaco"/>
              </a:rPr>
              <a:t>         ]</a:t>
            </a:r>
          </a:p>
          <a:p>
            <a:r>
              <a:rPr lang="fr-FR" sz="1300" b="1" dirty="0">
                <a:solidFill>
                  <a:srgbClr val="281717"/>
                </a:solidFill>
                <a:latin typeface="Monaco"/>
              </a:rPr>
              <a:t>      }</a:t>
            </a:r>
          </a:p>
          <a:p>
            <a:r>
              <a:rPr lang="fr-FR" sz="1300" b="1" dirty="0">
                <a:solidFill>
                  <a:srgbClr val="281717"/>
                </a:solidFill>
                <a:latin typeface="Monaco"/>
              </a:rPr>
              <a:t>   }</a:t>
            </a:r>
          </a:p>
          <a:p>
            <a:r>
              <a:rPr lang="fr-FR" sz="1300" b="1" dirty="0">
                <a:solidFill>
                  <a:srgbClr val="281717"/>
                </a:solidFill>
                <a:latin typeface="Monaco"/>
              </a:rPr>
              <a:t>   </a:t>
            </a:r>
            <a:r>
              <a:rPr lang="fr-FR" sz="1300" b="1" dirty="0" err="1">
                <a:solidFill>
                  <a:srgbClr val="4000FF"/>
                </a:solidFill>
                <a:latin typeface="Monaco"/>
              </a:rPr>
              <a:t>producers</a:t>
            </a:r>
            <a:r>
              <a:rPr lang="fr-FR" sz="1300" b="1" dirty="0">
                <a:solidFill>
                  <a:srgbClr val="281717"/>
                </a:solidFill>
                <a:latin typeface="Monaco"/>
              </a:rPr>
              <a:t>: {</a:t>
            </a:r>
          </a:p>
          <a:p>
            <a:r>
              <a:rPr lang="it-IT" sz="1300" b="1" dirty="0">
                <a:solidFill>
                  <a:srgbClr val="281717"/>
                </a:solidFill>
                <a:latin typeface="Monaco"/>
              </a:rPr>
              <a:t>      </a:t>
            </a:r>
            <a:r>
              <a:rPr lang="it-IT" sz="1300" b="1" dirty="0">
                <a:solidFill>
                  <a:srgbClr val="B45C15"/>
                </a:solidFill>
                <a:latin typeface="Monaco"/>
              </a:rPr>
              <a:t>generator</a:t>
            </a:r>
            <a:r>
              <a:rPr lang="it-IT" sz="1300" b="1" dirty="0">
                <a:solidFill>
                  <a:srgbClr val="281717"/>
                </a:solidFill>
                <a:latin typeface="Monaco"/>
              </a:rPr>
              <a:t>: {</a:t>
            </a:r>
          </a:p>
          <a:p>
            <a:r>
              <a:rPr lang="it-IT" sz="1300" b="1" dirty="0">
                <a:solidFill>
                  <a:srgbClr val="281717"/>
                </a:solidFill>
                <a:latin typeface="Monaco"/>
              </a:rPr>
              <a:t>         </a:t>
            </a:r>
            <a:r>
              <a:rPr lang="it-IT" sz="1300" b="1" dirty="0" err="1">
                <a:solidFill>
                  <a:srgbClr val="248B16"/>
                </a:solidFill>
                <a:latin typeface="Monaco"/>
              </a:rPr>
              <a:t>module_type</a:t>
            </a:r>
            <a:r>
              <a:rPr lang="it-IT" sz="1300" b="1" dirty="0">
                <a:solidFill>
                  <a:srgbClr val="281717"/>
                </a:solidFill>
                <a:latin typeface="Monaco"/>
              </a:rPr>
              <a:t>: </a:t>
            </a:r>
            <a:r>
              <a:rPr lang="it-IT" sz="1300" b="1" dirty="0">
                <a:solidFill>
                  <a:srgbClr val="951968"/>
                </a:solidFill>
                <a:latin typeface="Monaco"/>
              </a:rPr>
              <a:t>"</a:t>
            </a:r>
            <a:r>
              <a:rPr lang="it-IT" sz="1300" b="1" dirty="0" err="1">
                <a:solidFill>
                  <a:srgbClr val="951968"/>
                </a:solidFill>
                <a:latin typeface="Monaco"/>
              </a:rPr>
              <a:t>EventGenerator</a:t>
            </a:r>
            <a:r>
              <a:rPr lang="it-IT" sz="1300" b="1" dirty="0">
                <a:solidFill>
                  <a:srgbClr val="951968"/>
                </a:solidFill>
                <a:latin typeface="Monaco"/>
              </a:rPr>
              <a:t>"</a:t>
            </a:r>
            <a:endParaRPr lang="it-IT" sz="1300" b="1" dirty="0">
              <a:solidFill>
                <a:srgbClr val="281717"/>
              </a:solidFill>
              <a:latin typeface="Monaco"/>
            </a:endParaRPr>
          </a:p>
          <a:p>
            <a:r>
              <a:rPr lang="fr-FR" sz="1300" b="1" dirty="0">
                <a:solidFill>
                  <a:srgbClr val="281717"/>
                </a:solidFill>
                <a:latin typeface="Monaco"/>
              </a:rPr>
              <a:t>         </a:t>
            </a:r>
            <a:r>
              <a:rPr lang="fr-FR" sz="1300" b="1" dirty="0" err="1">
                <a:solidFill>
                  <a:srgbClr val="B45C15"/>
                </a:solidFill>
                <a:latin typeface="Monaco"/>
              </a:rPr>
              <a:t>particles</a:t>
            </a:r>
            <a:r>
              <a:rPr lang="fr-FR" sz="1300" b="1" dirty="0">
                <a:solidFill>
                  <a:srgbClr val="281717"/>
                </a:solidFill>
                <a:latin typeface="Monaco"/>
              </a:rPr>
              <a:t>: [</a:t>
            </a:r>
          </a:p>
          <a:p>
            <a:r>
              <a:rPr lang="fr-FR" sz="1300" b="1" dirty="0">
                <a:solidFill>
                  <a:srgbClr val="281717"/>
                </a:solidFill>
                <a:latin typeface="Monaco"/>
              </a:rPr>
              <a:t>            </a:t>
            </a:r>
            <a:r>
              <a:rPr lang="fr-FR" sz="1300" b="1" dirty="0">
                <a:solidFill>
                  <a:srgbClr val="951968"/>
                </a:solidFill>
                <a:latin typeface="Monaco"/>
              </a:rPr>
              <a:t>"e-"</a:t>
            </a:r>
            <a:r>
              <a:rPr lang="fr-FR" sz="1300" b="1" dirty="0">
                <a:solidFill>
                  <a:srgbClr val="281717"/>
                </a:solidFill>
                <a:latin typeface="Monaco"/>
              </a:rPr>
              <a:t>,</a:t>
            </a:r>
          </a:p>
          <a:p>
            <a:r>
              <a:rPr lang="fr-FR" sz="1300" b="1" dirty="0">
                <a:solidFill>
                  <a:srgbClr val="281717"/>
                </a:solidFill>
                <a:latin typeface="Monaco"/>
              </a:rPr>
              <a:t>            </a:t>
            </a:r>
            <a:r>
              <a:rPr lang="fr-FR" sz="1300" b="1" dirty="0">
                <a:solidFill>
                  <a:srgbClr val="951968"/>
                </a:solidFill>
                <a:latin typeface="Monaco"/>
              </a:rPr>
              <a:t>"mu-"</a:t>
            </a:r>
            <a:r>
              <a:rPr lang="fr-FR" sz="1300" b="1" dirty="0">
                <a:solidFill>
                  <a:srgbClr val="281717"/>
                </a:solidFill>
                <a:latin typeface="Monaco"/>
              </a:rPr>
              <a:t>,</a:t>
            </a:r>
          </a:p>
          <a:p>
            <a:r>
              <a:rPr lang="fr-FR" sz="1300" b="1" dirty="0">
                <a:solidFill>
                  <a:srgbClr val="281717"/>
                </a:solidFill>
                <a:latin typeface="Monaco"/>
              </a:rPr>
              <a:t>            </a:t>
            </a:r>
            <a:r>
              <a:rPr lang="fr-FR" sz="1300" b="1" dirty="0">
                <a:solidFill>
                  <a:srgbClr val="951968"/>
                </a:solidFill>
                <a:latin typeface="Monaco"/>
              </a:rPr>
              <a:t>"tau-"</a:t>
            </a:r>
            <a:endParaRPr lang="fr-FR" sz="1300" b="1" dirty="0">
              <a:solidFill>
                <a:srgbClr val="281717"/>
              </a:solidFill>
              <a:latin typeface="Monaco"/>
            </a:endParaRPr>
          </a:p>
          <a:p>
            <a:r>
              <a:rPr lang="fr-FR" sz="1300" b="1" dirty="0">
                <a:solidFill>
                  <a:srgbClr val="281717"/>
                </a:solidFill>
                <a:latin typeface="Monaco"/>
              </a:rPr>
              <a:t>         ]</a:t>
            </a:r>
          </a:p>
          <a:p>
            <a:r>
              <a:rPr lang="fr-FR" sz="1300" b="1" dirty="0">
                <a:solidFill>
                  <a:srgbClr val="281717"/>
                </a:solidFill>
                <a:latin typeface="Monaco"/>
              </a:rPr>
              <a:t>      }</a:t>
            </a:r>
          </a:p>
          <a:p>
            <a:r>
              <a:rPr lang="fr-FR" sz="1300" b="1" dirty="0">
                <a:solidFill>
                  <a:srgbClr val="281717"/>
                </a:solidFill>
                <a:latin typeface="Monaco"/>
              </a:rPr>
              <a:t>   }</a:t>
            </a:r>
          </a:p>
          <a:p>
            <a:r>
              <a:rPr lang="fr-FR" sz="1300" b="1" dirty="0">
                <a:solidFill>
                  <a:srgbClr val="281717"/>
                </a:solidFill>
                <a:latin typeface="Monaco"/>
              </a:rPr>
              <a:t>}</a:t>
            </a:r>
            <a:endParaRPr lang="fr-FR" sz="1300" b="1" dirty="0">
              <a:solidFill>
                <a:srgbClr val="281717"/>
              </a:solidFill>
              <a:latin typeface="Monaco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475703" y="1165785"/>
            <a:ext cx="2794190" cy="840837"/>
          </a:xfrm>
          <a:prstGeom prst="rect">
            <a:avLst/>
          </a:prstGeom>
          <a:solidFill>
            <a:schemeClr val="bg1"/>
          </a:solidFill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r>
              <a:rPr lang="en-US" sz="2000" dirty="0">
                <a:solidFill>
                  <a:srgbClr val="FF0000"/>
                </a:solidFill>
                <a:latin typeface="Helvetica"/>
                <a:cs typeface="Helvetica"/>
              </a:rPr>
              <a:t>Unwanted parameters:</a:t>
            </a:r>
            <a:endParaRPr lang="en-US" sz="2000" b="1" dirty="0">
              <a:solidFill>
                <a:srgbClr val="FF0000"/>
              </a:solidFill>
              <a:latin typeface="Courier"/>
              <a:cs typeface="Courier"/>
            </a:endParaRPr>
          </a:p>
        </p:txBody>
      </p:sp>
      <p:sp>
        <p:nvSpPr>
          <p:cNvPr id="14" name="Left Brace 13"/>
          <p:cNvSpPr/>
          <p:nvPr/>
        </p:nvSpPr>
        <p:spPr>
          <a:xfrm>
            <a:off x="5380618" y="818487"/>
            <a:ext cx="269312" cy="1549023"/>
          </a:xfrm>
          <a:prstGeom prst="leftBrac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101882" tIns="50941" rIns="101882" bIns="50941"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985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Prologs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6E38ACB-9962-1A41-9440-9B8D0D967653}" type="datetime1">
              <a:rPr lang="en-US" smtClean="0"/>
              <a:t>6/17/16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K. J. Knoepfel | A FHiCL feature menagerie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866C9A8-22F2-B94E-9D0A-940A0207F3FD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51460" y="1194289"/>
            <a:ext cx="8562459" cy="6383287"/>
          </a:xfrm>
          <a:prstGeom prst="rect">
            <a:avLst/>
          </a:prstGeom>
        </p:spPr>
        <p:txBody>
          <a:bodyPr wrap="square" lIns="101882" tIns="50941" rIns="101882" bIns="50941">
            <a:spAutoFit/>
          </a:bodyPr>
          <a:lstStyle/>
          <a:p>
            <a:r>
              <a:rPr lang="en-US" sz="2000" b="1" dirty="0">
                <a:solidFill>
                  <a:srgbClr val="B45C15"/>
                </a:solidFill>
                <a:latin typeface="Monaco"/>
              </a:rPr>
              <a:t>parameters</a:t>
            </a:r>
            <a:r>
              <a:rPr lang="en-US" sz="2000" b="1" dirty="0">
                <a:solidFill>
                  <a:srgbClr val="281717"/>
                </a:solidFill>
                <a:latin typeface="Monaco"/>
              </a:rPr>
              <a:t>: {</a:t>
            </a:r>
          </a:p>
          <a:p>
            <a:r>
              <a:rPr lang="fr-FR" sz="2000" b="1" dirty="0">
                <a:solidFill>
                  <a:srgbClr val="281717"/>
                </a:solidFill>
                <a:latin typeface="Monaco"/>
              </a:rPr>
              <a:t>   </a:t>
            </a:r>
            <a:r>
              <a:rPr lang="fr-FR" sz="2000" b="1" dirty="0" err="1">
                <a:solidFill>
                  <a:srgbClr val="B45C15"/>
                </a:solidFill>
                <a:latin typeface="Monaco"/>
              </a:rPr>
              <a:t>particles</a:t>
            </a:r>
            <a:r>
              <a:rPr lang="fr-FR" sz="2000" b="1" dirty="0">
                <a:solidFill>
                  <a:srgbClr val="281717"/>
                </a:solidFill>
                <a:latin typeface="Monaco"/>
              </a:rPr>
              <a:t>: [</a:t>
            </a:r>
            <a:r>
              <a:rPr lang="fr-FR" sz="2000" b="1" dirty="0">
                <a:solidFill>
                  <a:srgbClr val="951968"/>
                </a:solidFill>
                <a:latin typeface="Monaco"/>
              </a:rPr>
              <a:t>"</a:t>
            </a:r>
            <a:r>
              <a:rPr lang="fr-FR" sz="2000" b="1" dirty="0" err="1">
                <a:solidFill>
                  <a:srgbClr val="951968"/>
                </a:solidFill>
                <a:latin typeface="Monaco"/>
              </a:rPr>
              <a:t>e-"</a:t>
            </a:r>
            <a:r>
              <a:rPr lang="fr-FR" sz="2000" b="1" dirty="0" err="1">
                <a:solidFill>
                  <a:srgbClr val="281717"/>
                </a:solidFill>
                <a:latin typeface="Monaco"/>
              </a:rPr>
              <a:t>,</a:t>
            </a:r>
            <a:r>
              <a:rPr lang="fr-FR" sz="2000" b="1" dirty="0" err="1">
                <a:solidFill>
                  <a:srgbClr val="951968"/>
                </a:solidFill>
                <a:latin typeface="Monaco"/>
              </a:rPr>
              <a:t>"mu-"</a:t>
            </a:r>
            <a:r>
              <a:rPr lang="fr-FR" sz="2000" b="1" dirty="0" err="1">
                <a:solidFill>
                  <a:srgbClr val="281717"/>
                </a:solidFill>
                <a:latin typeface="Monaco"/>
              </a:rPr>
              <a:t>,</a:t>
            </a:r>
            <a:r>
              <a:rPr lang="fr-FR" sz="2000" b="1" dirty="0" err="1">
                <a:solidFill>
                  <a:srgbClr val="951968"/>
                </a:solidFill>
                <a:latin typeface="Monaco"/>
              </a:rPr>
              <a:t>"tau</a:t>
            </a:r>
            <a:r>
              <a:rPr lang="fr-FR" sz="2000" b="1" dirty="0">
                <a:solidFill>
                  <a:srgbClr val="951968"/>
                </a:solidFill>
                <a:latin typeface="Monaco"/>
              </a:rPr>
              <a:t>-"</a:t>
            </a:r>
            <a:r>
              <a:rPr lang="fr-FR" sz="2000" b="1" dirty="0">
                <a:solidFill>
                  <a:srgbClr val="281717"/>
                </a:solidFill>
                <a:latin typeface="Monaco"/>
              </a:rPr>
              <a:t>]</a:t>
            </a:r>
          </a:p>
          <a:p>
            <a:r>
              <a:rPr lang="fr-FR" sz="2000" b="1" dirty="0">
                <a:solidFill>
                  <a:srgbClr val="281717"/>
                </a:solidFill>
                <a:latin typeface="Monaco"/>
              </a:rPr>
              <a:t>}</a:t>
            </a:r>
          </a:p>
          <a:p>
            <a:endParaRPr lang="fr-FR" sz="2000" b="1" dirty="0">
              <a:solidFill>
                <a:srgbClr val="281717"/>
              </a:solidFill>
              <a:latin typeface="Monaco"/>
            </a:endParaRPr>
          </a:p>
          <a:p>
            <a:r>
              <a:rPr lang="fr-FR" sz="2000" b="1" dirty="0" err="1">
                <a:solidFill>
                  <a:srgbClr val="B600FF"/>
                </a:solidFill>
                <a:latin typeface="Monaco"/>
              </a:rPr>
              <a:t>physics</a:t>
            </a:r>
            <a:r>
              <a:rPr lang="fr-FR" sz="2000" b="1" dirty="0">
                <a:solidFill>
                  <a:srgbClr val="281717"/>
                </a:solidFill>
                <a:latin typeface="Monaco"/>
              </a:rPr>
              <a:t>: {</a:t>
            </a:r>
          </a:p>
          <a:p>
            <a:r>
              <a:rPr lang="fr-FR" sz="2000" b="1" dirty="0">
                <a:solidFill>
                  <a:srgbClr val="281717"/>
                </a:solidFill>
                <a:latin typeface="Monaco"/>
              </a:rPr>
              <a:t>   </a:t>
            </a:r>
            <a:r>
              <a:rPr lang="fr-FR" sz="2000" b="1" dirty="0" err="1">
                <a:solidFill>
                  <a:srgbClr val="4000FF"/>
                </a:solidFill>
                <a:latin typeface="Monaco"/>
              </a:rPr>
              <a:t>producers</a:t>
            </a:r>
            <a:r>
              <a:rPr lang="fr-FR" sz="2000" b="1" dirty="0">
                <a:solidFill>
                  <a:srgbClr val="281717"/>
                </a:solidFill>
                <a:latin typeface="Monaco"/>
              </a:rPr>
              <a:t>: {</a:t>
            </a:r>
          </a:p>
          <a:p>
            <a:r>
              <a:rPr lang="it-IT" sz="2000" b="1" dirty="0">
                <a:solidFill>
                  <a:srgbClr val="281717"/>
                </a:solidFill>
                <a:latin typeface="Monaco"/>
              </a:rPr>
              <a:t>      </a:t>
            </a:r>
            <a:r>
              <a:rPr lang="it-IT" sz="2000" b="1" dirty="0">
                <a:solidFill>
                  <a:srgbClr val="B45C15"/>
                </a:solidFill>
                <a:latin typeface="Monaco"/>
              </a:rPr>
              <a:t>generator</a:t>
            </a:r>
            <a:r>
              <a:rPr lang="it-IT" sz="2000" b="1" dirty="0">
                <a:solidFill>
                  <a:srgbClr val="281717"/>
                </a:solidFill>
                <a:latin typeface="Monaco"/>
              </a:rPr>
              <a:t>: {</a:t>
            </a:r>
          </a:p>
          <a:p>
            <a:r>
              <a:rPr lang="it-IT" sz="2000" b="1" dirty="0">
                <a:solidFill>
                  <a:srgbClr val="281717"/>
                </a:solidFill>
                <a:latin typeface="Monaco"/>
              </a:rPr>
              <a:t>         </a:t>
            </a:r>
            <a:r>
              <a:rPr lang="it-IT" sz="2000" b="1" dirty="0" err="1">
                <a:solidFill>
                  <a:srgbClr val="248B16"/>
                </a:solidFill>
                <a:latin typeface="Monaco"/>
              </a:rPr>
              <a:t>module_type</a:t>
            </a:r>
            <a:r>
              <a:rPr lang="it-IT" sz="2000" b="1" dirty="0">
                <a:solidFill>
                  <a:srgbClr val="281717"/>
                </a:solidFill>
                <a:latin typeface="Monaco"/>
              </a:rPr>
              <a:t>: </a:t>
            </a:r>
            <a:r>
              <a:rPr lang="it-IT" sz="2000" b="1" dirty="0" err="1">
                <a:solidFill>
                  <a:srgbClr val="281717"/>
                </a:solidFill>
                <a:latin typeface="Monaco"/>
              </a:rPr>
              <a:t>EventGenerator</a:t>
            </a:r>
            <a:endParaRPr lang="it-IT" sz="2000" b="1" dirty="0">
              <a:solidFill>
                <a:srgbClr val="281717"/>
              </a:solidFill>
              <a:latin typeface="Monaco"/>
            </a:endParaRPr>
          </a:p>
          <a:p>
            <a:r>
              <a:rPr lang="it-IT" sz="2000" b="1" dirty="0">
                <a:solidFill>
                  <a:srgbClr val="281717"/>
                </a:solidFill>
                <a:latin typeface="Monaco"/>
              </a:rPr>
              <a:t>         </a:t>
            </a:r>
            <a:r>
              <a:rPr lang="it-IT" sz="2000" b="1" dirty="0" err="1">
                <a:solidFill>
                  <a:srgbClr val="B45C15"/>
                </a:solidFill>
                <a:latin typeface="Monaco"/>
              </a:rPr>
              <a:t>particles</a:t>
            </a:r>
            <a:r>
              <a:rPr lang="it-IT" sz="2000" b="1" dirty="0">
                <a:solidFill>
                  <a:srgbClr val="281717"/>
                </a:solidFill>
                <a:latin typeface="Monaco"/>
              </a:rPr>
              <a:t>: </a:t>
            </a:r>
            <a:r>
              <a:rPr lang="it-IT" sz="2000" b="1" dirty="0">
                <a:solidFill>
                  <a:srgbClr val="615F8C"/>
                </a:solidFill>
                <a:latin typeface="Monaco"/>
              </a:rPr>
              <a:t>@</a:t>
            </a:r>
            <a:r>
              <a:rPr lang="it-IT" sz="2000" b="1" dirty="0" err="1">
                <a:solidFill>
                  <a:srgbClr val="615F8C"/>
                </a:solidFill>
                <a:latin typeface="Monaco"/>
              </a:rPr>
              <a:t>local</a:t>
            </a:r>
            <a:r>
              <a:rPr lang="it-IT" sz="2000" b="1" dirty="0">
                <a:solidFill>
                  <a:srgbClr val="281717"/>
                </a:solidFill>
                <a:latin typeface="Monaco"/>
              </a:rPr>
              <a:t>::</a:t>
            </a:r>
            <a:r>
              <a:rPr lang="it-IT" sz="2000" b="1" dirty="0" err="1">
                <a:solidFill>
                  <a:srgbClr val="281717"/>
                </a:solidFill>
                <a:latin typeface="Monaco"/>
              </a:rPr>
              <a:t>parameters.particles</a:t>
            </a:r>
            <a:endParaRPr lang="it-IT" sz="2000" b="1" dirty="0">
              <a:solidFill>
                <a:srgbClr val="281717"/>
              </a:solidFill>
              <a:latin typeface="Monaco"/>
            </a:endParaRPr>
          </a:p>
          <a:p>
            <a:r>
              <a:rPr lang="it-IT" sz="2000" b="1" dirty="0">
                <a:solidFill>
                  <a:srgbClr val="281717"/>
                </a:solidFill>
                <a:latin typeface="Monaco"/>
              </a:rPr>
              <a:t>      }</a:t>
            </a:r>
          </a:p>
          <a:p>
            <a:r>
              <a:rPr lang="it-IT" sz="2000" b="1" dirty="0">
                <a:solidFill>
                  <a:srgbClr val="281717"/>
                </a:solidFill>
                <a:latin typeface="Monaco"/>
              </a:rPr>
              <a:t>   }</a:t>
            </a:r>
          </a:p>
          <a:p>
            <a:endParaRPr lang="it-IT" sz="2000" b="1" dirty="0">
              <a:solidFill>
                <a:srgbClr val="281717"/>
              </a:solidFill>
              <a:latin typeface="Monaco"/>
            </a:endParaRPr>
          </a:p>
          <a:p>
            <a:r>
              <a:rPr lang="it-IT" sz="2000" b="1" dirty="0">
                <a:solidFill>
                  <a:srgbClr val="281717"/>
                </a:solidFill>
                <a:latin typeface="Monaco"/>
              </a:rPr>
              <a:t>   </a:t>
            </a:r>
            <a:r>
              <a:rPr lang="it-IT" sz="2000" b="1" dirty="0" err="1">
                <a:solidFill>
                  <a:srgbClr val="4000FF"/>
                </a:solidFill>
                <a:latin typeface="Monaco"/>
              </a:rPr>
              <a:t>analyzers</a:t>
            </a:r>
            <a:r>
              <a:rPr lang="it-IT" sz="2000" b="1" dirty="0">
                <a:solidFill>
                  <a:srgbClr val="281717"/>
                </a:solidFill>
                <a:latin typeface="Monaco"/>
              </a:rPr>
              <a:t>: {</a:t>
            </a:r>
          </a:p>
          <a:p>
            <a:r>
              <a:rPr lang="en-US" sz="2000" b="1" dirty="0">
                <a:solidFill>
                  <a:srgbClr val="281717"/>
                </a:solidFill>
                <a:latin typeface="Monaco"/>
              </a:rPr>
              <a:t>      </a:t>
            </a:r>
            <a:r>
              <a:rPr lang="en-US" sz="2000" b="1" dirty="0">
                <a:solidFill>
                  <a:srgbClr val="B45C15"/>
                </a:solidFill>
                <a:latin typeface="Monaco"/>
              </a:rPr>
              <a:t>viewer</a:t>
            </a:r>
            <a:r>
              <a:rPr lang="en-US" sz="2000" b="1" dirty="0">
                <a:solidFill>
                  <a:srgbClr val="281717"/>
                </a:solidFill>
                <a:latin typeface="Monaco"/>
              </a:rPr>
              <a:t>: {</a:t>
            </a:r>
          </a:p>
          <a:p>
            <a:r>
              <a:rPr lang="en-US" sz="2000" b="1" dirty="0">
                <a:solidFill>
                  <a:srgbClr val="281717"/>
                </a:solidFill>
                <a:latin typeface="Monaco"/>
              </a:rPr>
              <a:t>         </a:t>
            </a:r>
            <a:r>
              <a:rPr lang="en-US" sz="2000" b="1" dirty="0" err="1">
                <a:solidFill>
                  <a:srgbClr val="248B16"/>
                </a:solidFill>
                <a:latin typeface="Monaco"/>
              </a:rPr>
              <a:t>module_type</a:t>
            </a:r>
            <a:r>
              <a:rPr lang="en-US" sz="2000" b="1" dirty="0">
                <a:solidFill>
                  <a:srgbClr val="281717"/>
                </a:solidFill>
                <a:latin typeface="Monaco"/>
              </a:rPr>
              <a:t>: </a:t>
            </a:r>
            <a:r>
              <a:rPr lang="en-US" sz="2000" b="1" dirty="0" err="1">
                <a:solidFill>
                  <a:srgbClr val="281717"/>
                </a:solidFill>
                <a:latin typeface="Monaco"/>
              </a:rPr>
              <a:t>ParticleViewer</a:t>
            </a:r>
            <a:endParaRPr lang="en-US" sz="2000" b="1" dirty="0">
              <a:solidFill>
                <a:srgbClr val="281717"/>
              </a:solidFill>
              <a:latin typeface="Monaco"/>
            </a:endParaRPr>
          </a:p>
          <a:p>
            <a:r>
              <a:rPr lang="en-US" sz="2000" b="1" dirty="0">
                <a:solidFill>
                  <a:srgbClr val="281717"/>
                </a:solidFill>
                <a:latin typeface="Monaco"/>
              </a:rPr>
              <a:t>         </a:t>
            </a:r>
            <a:r>
              <a:rPr lang="en-US" sz="2000" b="1" dirty="0">
                <a:solidFill>
                  <a:srgbClr val="B45C15"/>
                </a:solidFill>
                <a:latin typeface="Monaco"/>
              </a:rPr>
              <a:t>particles</a:t>
            </a:r>
            <a:r>
              <a:rPr lang="en-US" sz="2000" b="1" dirty="0">
                <a:solidFill>
                  <a:srgbClr val="281717"/>
                </a:solidFill>
                <a:latin typeface="Monaco"/>
              </a:rPr>
              <a:t>: </a:t>
            </a:r>
            <a:r>
              <a:rPr lang="en-US" sz="2000" b="1" dirty="0">
                <a:solidFill>
                  <a:srgbClr val="615F8C"/>
                </a:solidFill>
                <a:latin typeface="Monaco"/>
              </a:rPr>
              <a:t>@local</a:t>
            </a:r>
            <a:r>
              <a:rPr lang="en-US" sz="2000" b="1" dirty="0">
                <a:solidFill>
                  <a:srgbClr val="281717"/>
                </a:solidFill>
                <a:latin typeface="Monaco"/>
              </a:rPr>
              <a:t>::</a:t>
            </a:r>
            <a:r>
              <a:rPr lang="en-US" sz="2000" b="1" dirty="0" err="1">
                <a:solidFill>
                  <a:srgbClr val="281717"/>
                </a:solidFill>
                <a:latin typeface="Monaco"/>
              </a:rPr>
              <a:t>parameters.particles</a:t>
            </a:r>
            <a:endParaRPr lang="en-US" sz="2000" b="1" dirty="0">
              <a:solidFill>
                <a:srgbClr val="281717"/>
              </a:solidFill>
              <a:latin typeface="Monaco"/>
            </a:endParaRPr>
          </a:p>
          <a:p>
            <a:r>
              <a:rPr lang="en-US" sz="2000" b="1" dirty="0">
                <a:solidFill>
                  <a:srgbClr val="281717"/>
                </a:solidFill>
                <a:latin typeface="Monaco"/>
              </a:rPr>
              <a:t>      } </a:t>
            </a:r>
          </a:p>
          <a:p>
            <a:r>
              <a:rPr lang="en-US" sz="2000" b="1" dirty="0">
                <a:solidFill>
                  <a:srgbClr val="281717"/>
                </a:solidFill>
                <a:latin typeface="Monaco"/>
              </a:rPr>
              <a:t>   }</a:t>
            </a:r>
          </a:p>
          <a:p>
            <a:r>
              <a:rPr lang="en-US" sz="2000" b="1" dirty="0">
                <a:solidFill>
                  <a:srgbClr val="281717"/>
                </a:solidFill>
                <a:latin typeface="Monaco"/>
              </a:rPr>
              <a:t>}</a:t>
            </a:r>
          </a:p>
          <a:p>
            <a:endParaRPr lang="en-US" sz="2000" b="1" dirty="0">
              <a:solidFill>
                <a:srgbClr val="281717"/>
              </a:solidFill>
              <a:latin typeface="Monaco"/>
            </a:endParaRPr>
          </a:p>
        </p:txBody>
      </p:sp>
    </p:spTree>
    <p:extLst>
      <p:ext uri="{BB962C8B-B14F-4D97-AF65-F5344CB8AC3E}">
        <p14:creationId xmlns:p14="http://schemas.microsoft.com/office/powerpoint/2010/main" val="1455431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1460" y="875729"/>
            <a:ext cx="5147758" cy="1618280"/>
          </a:xfrm>
          <a:prstGeom prst="rect">
            <a:avLst/>
          </a:prstGeom>
          <a:solidFill>
            <a:srgbClr val="FDF9CE"/>
          </a:solidFill>
          <a:ln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Prologs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6E38ACB-9962-1A41-9440-9B8D0D967653}" type="datetime1">
              <a:rPr lang="en-US" smtClean="0"/>
              <a:t>6/17/16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K. J. Knoepfel | A FHiCL feature menagerie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866C9A8-22F2-B94E-9D0A-940A0207F3FD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51460" y="874417"/>
            <a:ext cx="8562459" cy="6697219"/>
          </a:xfrm>
          <a:prstGeom prst="rect">
            <a:avLst/>
          </a:prstGeom>
        </p:spPr>
        <p:txBody>
          <a:bodyPr wrap="square" lIns="101882" tIns="50941" rIns="101882" bIns="50941">
            <a:spAutoFit/>
          </a:bodyPr>
          <a:lstStyle/>
          <a:p>
            <a:r>
              <a:rPr lang="en-US" sz="2000" b="1" dirty="0">
                <a:solidFill>
                  <a:srgbClr val="615F8C"/>
                </a:solidFill>
                <a:latin typeface="Monaco"/>
              </a:rPr>
              <a:t>BEGIN_PROLOG                                                                                 </a:t>
            </a:r>
            <a:endParaRPr lang="en-US" sz="2000" b="1" dirty="0">
              <a:solidFill>
                <a:srgbClr val="281717"/>
              </a:solidFill>
              <a:latin typeface="Monaco"/>
            </a:endParaRPr>
          </a:p>
          <a:p>
            <a:r>
              <a:rPr lang="en-US" sz="2000" b="1" dirty="0">
                <a:solidFill>
                  <a:srgbClr val="B45C15"/>
                </a:solidFill>
                <a:latin typeface="Monaco"/>
              </a:rPr>
              <a:t>parameters</a:t>
            </a:r>
            <a:r>
              <a:rPr lang="en-US" sz="2000" b="1" dirty="0">
                <a:solidFill>
                  <a:srgbClr val="281717"/>
                </a:solidFill>
                <a:latin typeface="Monaco"/>
              </a:rPr>
              <a:t>: {</a:t>
            </a:r>
          </a:p>
          <a:p>
            <a:r>
              <a:rPr lang="fr-FR" sz="2000" b="1" dirty="0">
                <a:solidFill>
                  <a:srgbClr val="281717"/>
                </a:solidFill>
                <a:latin typeface="Monaco"/>
              </a:rPr>
              <a:t>   </a:t>
            </a:r>
            <a:r>
              <a:rPr lang="fr-FR" sz="2000" b="1" dirty="0" err="1">
                <a:solidFill>
                  <a:srgbClr val="B45C15"/>
                </a:solidFill>
                <a:latin typeface="Monaco"/>
              </a:rPr>
              <a:t>particles</a:t>
            </a:r>
            <a:r>
              <a:rPr lang="fr-FR" sz="2000" b="1" dirty="0">
                <a:solidFill>
                  <a:srgbClr val="281717"/>
                </a:solidFill>
                <a:latin typeface="Monaco"/>
              </a:rPr>
              <a:t>: [</a:t>
            </a:r>
            <a:r>
              <a:rPr lang="fr-FR" sz="2000" b="1" dirty="0">
                <a:solidFill>
                  <a:srgbClr val="951968"/>
                </a:solidFill>
                <a:latin typeface="Monaco"/>
              </a:rPr>
              <a:t>"</a:t>
            </a:r>
            <a:r>
              <a:rPr lang="fr-FR" sz="2000" b="1" dirty="0" err="1">
                <a:solidFill>
                  <a:srgbClr val="951968"/>
                </a:solidFill>
                <a:latin typeface="Monaco"/>
              </a:rPr>
              <a:t>e-"</a:t>
            </a:r>
            <a:r>
              <a:rPr lang="fr-FR" sz="2000" b="1" dirty="0" err="1">
                <a:solidFill>
                  <a:srgbClr val="281717"/>
                </a:solidFill>
                <a:latin typeface="Monaco"/>
              </a:rPr>
              <a:t>,</a:t>
            </a:r>
            <a:r>
              <a:rPr lang="fr-FR" sz="2000" b="1" dirty="0" err="1">
                <a:solidFill>
                  <a:srgbClr val="951968"/>
                </a:solidFill>
                <a:latin typeface="Monaco"/>
              </a:rPr>
              <a:t>"mu-"</a:t>
            </a:r>
            <a:r>
              <a:rPr lang="fr-FR" sz="2000" b="1" dirty="0" err="1">
                <a:solidFill>
                  <a:srgbClr val="281717"/>
                </a:solidFill>
                <a:latin typeface="Monaco"/>
              </a:rPr>
              <a:t>,</a:t>
            </a:r>
            <a:r>
              <a:rPr lang="fr-FR" sz="2000" b="1" dirty="0" err="1">
                <a:solidFill>
                  <a:srgbClr val="951968"/>
                </a:solidFill>
                <a:latin typeface="Monaco"/>
              </a:rPr>
              <a:t>"tau</a:t>
            </a:r>
            <a:r>
              <a:rPr lang="fr-FR" sz="2000" b="1" dirty="0">
                <a:solidFill>
                  <a:srgbClr val="951968"/>
                </a:solidFill>
                <a:latin typeface="Monaco"/>
              </a:rPr>
              <a:t>-"</a:t>
            </a:r>
            <a:r>
              <a:rPr lang="fr-FR" sz="2000" b="1" dirty="0">
                <a:solidFill>
                  <a:srgbClr val="281717"/>
                </a:solidFill>
                <a:latin typeface="Monaco"/>
              </a:rPr>
              <a:t>]</a:t>
            </a:r>
          </a:p>
          <a:p>
            <a:r>
              <a:rPr lang="fr-FR" sz="2000" b="1" dirty="0">
                <a:solidFill>
                  <a:srgbClr val="281717"/>
                </a:solidFill>
                <a:latin typeface="Monaco"/>
              </a:rPr>
              <a:t>}</a:t>
            </a:r>
          </a:p>
          <a:p>
            <a:r>
              <a:rPr lang="fr-FR" sz="2000" b="1" dirty="0">
                <a:solidFill>
                  <a:srgbClr val="615F8C"/>
                </a:solidFill>
                <a:latin typeface="Monaco"/>
              </a:rPr>
              <a:t>END_PROLOG</a:t>
            </a:r>
            <a:endParaRPr lang="fr-FR" sz="2000" b="1" dirty="0">
              <a:solidFill>
                <a:srgbClr val="281717"/>
              </a:solidFill>
              <a:latin typeface="Monaco"/>
            </a:endParaRPr>
          </a:p>
          <a:p>
            <a:r>
              <a:rPr lang="fr-FR" sz="2000" b="1" dirty="0" err="1">
                <a:solidFill>
                  <a:srgbClr val="B600FF"/>
                </a:solidFill>
                <a:latin typeface="Monaco"/>
              </a:rPr>
              <a:t>physics</a:t>
            </a:r>
            <a:r>
              <a:rPr lang="fr-FR" sz="2000" b="1" dirty="0">
                <a:solidFill>
                  <a:srgbClr val="281717"/>
                </a:solidFill>
                <a:latin typeface="Monaco"/>
              </a:rPr>
              <a:t>: {</a:t>
            </a:r>
          </a:p>
          <a:p>
            <a:r>
              <a:rPr lang="fr-FR" sz="2000" b="1" dirty="0">
                <a:solidFill>
                  <a:srgbClr val="281717"/>
                </a:solidFill>
                <a:latin typeface="Monaco"/>
              </a:rPr>
              <a:t>   </a:t>
            </a:r>
            <a:r>
              <a:rPr lang="fr-FR" sz="2000" b="1" dirty="0" err="1">
                <a:solidFill>
                  <a:srgbClr val="4000FF"/>
                </a:solidFill>
                <a:latin typeface="Monaco"/>
              </a:rPr>
              <a:t>producers</a:t>
            </a:r>
            <a:r>
              <a:rPr lang="fr-FR" sz="2000" b="1" dirty="0">
                <a:solidFill>
                  <a:srgbClr val="281717"/>
                </a:solidFill>
                <a:latin typeface="Monaco"/>
              </a:rPr>
              <a:t>: {</a:t>
            </a:r>
          </a:p>
          <a:p>
            <a:r>
              <a:rPr lang="it-IT" sz="2000" b="1" dirty="0">
                <a:solidFill>
                  <a:srgbClr val="281717"/>
                </a:solidFill>
                <a:latin typeface="Monaco"/>
              </a:rPr>
              <a:t>      </a:t>
            </a:r>
            <a:r>
              <a:rPr lang="it-IT" sz="2000" b="1" dirty="0">
                <a:solidFill>
                  <a:srgbClr val="B45C15"/>
                </a:solidFill>
                <a:latin typeface="Monaco"/>
              </a:rPr>
              <a:t>generator</a:t>
            </a:r>
            <a:r>
              <a:rPr lang="it-IT" sz="2000" b="1" dirty="0">
                <a:solidFill>
                  <a:srgbClr val="281717"/>
                </a:solidFill>
                <a:latin typeface="Monaco"/>
              </a:rPr>
              <a:t>: {</a:t>
            </a:r>
          </a:p>
          <a:p>
            <a:r>
              <a:rPr lang="it-IT" sz="2000" b="1" dirty="0">
                <a:solidFill>
                  <a:srgbClr val="281717"/>
                </a:solidFill>
                <a:latin typeface="Monaco"/>
              </a:rPr>
              <a:t>         </a:t>
            </a:r>
            <a:r>
              <a:rPr lang="it-IT" sz="2000" b="1" dirty="0" err="1">
                <a:solidFill>
                  <a:srgbClr val="248B16"/>
                </a:solidFill>
                <a:latin typeface="Monaco"/>
              </a:rPr>
              <a:t>module_type</a:t>
            </a:r>
            <a:r>
              <a:rPr lang="it-IT" sz="2000" b="1" dirty="0">
                <a:solidFill>
                  <a:srgbClr val="281717"/>
                </a:solidFill>
                <a:latin typeface="Monaco"/>
              </a:rPr>
              <a:t>: </a:t>
            </a:r>
            <a:r>
              <a:rPr lang="it-IT" sz="2000" b="1" dirty="0" err="1">
                <a:solidFill>
                  <a:srgbClr val="281717"/>
                </a:solidFill>
                <a:latin typeface="Monaco"/>
              </a:rPr>
              <a:t>EventGenerator</a:t>
            </a:r>
            <a:endParaRPr lang="it-IT" sz="2000" b="1" dirty="0">
              <a:solidFill>
                <a:srgbClr val="281717"/>
              </a:solidFill>
              <a:latin typeface="Monaco"/>
            </a:endParaRPr>
          </a:p>
          <a:p>
            <a:r>
              <a:rPr lang="it-IT" sz="2000" b="1" dirty="0">
                <a:solidFill>
                  <a:srgbClr val="281717"/>
                </a:solidFill>
                <a:latin typeface="Monaco"/>
              </a:rPr>
              <a:t>         </a:t>
            </a:r>
            <a:r>
              <a:rPr lang="it-IT" sz="2000" b="1" dirty="0" err="1">
                <a:solidFill>
                  <a:srgbClr val="B45C15"/>
                </a:solidFill>
                <a:latin typeface="Monaco"/>
              </a:rPr>
              <a:t>particles</a:t>
            </a:r>
            <a:r>
              <a:rPr lang="it-IT" sz="2000" b="1" dirty="0">
                <a:solidFill>
                  <a:srgbClr val="281717"/>
                </a:solidFill>
                <a:latin typeface="Monaco"/>
              </a:rPr>
              <a:t>: </a:t>
            </a:r>
            <a:r>
              <a:rPr lang="it-IT" sz="2000" b="1" dirty="0">
                <a:solidFill>
                  <a:srgbClr val="615F8C"/>
                </a:solidFill>
                <a:latin typeface="Monaco"/>
              </a:rPr>
              <a:t>@</a:t>
            </a:r>
            <a:r>
              <a:rPr lang="it-IT" sz="2000" b="1" dirty="0" err="1">
                <a:solidFill>
                  <a:srgbClr val="615F8C"/>
                </a:solidFill>
                <a:latin typeface="Monaco"/>
              </a:rPr>
              <a:t>local</a:t>
            </a:r>
            <a:r>
              <a:rPr lang="it-IT" sz="2000" b="1" dirty="0">
                <a:solidFill>
                  <a:srgbClr val="281717"/>
                </a:solidFill>
                <a:latin typeface="Monaco"/>
              </a:rPr>
              <a:t>::</a:t>
            </a:r>
            <a:r>
              <a:rPr lang="it-IT" sz="2000" b="1" dirty="0" err="1">
                <a:solidFill>
                  <a:srgbClr val="281717"/>
                </a:solidFill>
                <a:latin typeface="Monaco"/>
              </a:rPr>
              <a:t>parameters.particles</a:t>
            </a:r>
            <a:endParaRPr lang="it-IT" sz="2000" b="1" dirty="0">
              <a:solidFill>
                <a:srgbClr val="281717"/>
              </a:solidFill>
              <a:latin typeface="Monaco"/>
            </a:endParaRPr>
          </a:p>
          <a:p>
            <a:r>
              <a:rPr lang="it-IT" sz="2000" b="1" dirty="0">
                <a:solidFill>
                  <a:srgbClr val="281717"/>
                </a:solidFill>
                <a:latin typeface="Monaco"/>
              </a:rPr>
              <a:t>      }</a:t>
            </a:r>
          </a:p>
          <a:p>
            <a:r>
              <a:rPr lang="it-IT" sz="2000" b="1" dirty="0">
                <a:solidFill>
                  <a:srgbClr val="281717"/>
                </a:solidFill>
                <a:latin typeface="Monaco"/>
              </a:rPr>
              <a:t>   }</a:t>
            </a:r>
          </a:p>
          <a:p>
            <a:endParaRPr lang="it-IT" sz="2000" b="1" dirty="0">
              <a:solidFill>
                <a:srgbClr val="281717"/>
              </a:solidFill>
              <a:latin typeface="Monaco"/>
            </a:endParaRPr>
          </a:p>
          <a:p>
            <a:r>
              <a:rPr lang="it-IT" sz="2000" b="1" dirty="0">
                <a:solidFill>
                  <a:srgbClr val="281717"/>
                </a:solidFill>
                <a:latin typeface="Monaco"/>
              </a:rPr>
              <a:t>   </a:t>
            </a:r>
            <a:r>
              <a:rPr lang="it-IT" sz="2000" b="1" dirty="0" err="1">
                <a:solidFill>
                  <a:srgbClr val="4000FF"/>
                </a:solidFill>
                <a:latin typeface="Monaco"/>
              </a:rPr>
              <a:t>analyzers</a:t>
            </a:r>
            <a:r>
              <a:rPr lang="it-IT" sz="2000" b="1" dirty="0">
                <a:solidFill>
                  <a:srgbClr val="281717"/>
                </a:solidFill>
                <a:latin typeface="Monaco"/>
              </a:rPr>
              <a:t>: {</a:t>
            </a:r>
          </a:p>
          <a:p>
            <a:r>
              <a:rPr lang="en-US" sz="2000" b="1" dirty="0">
                <a:solidFill>
                  <a:srgbClr val="281717"/>
                </a:solidFill>
                <a:latin typeface="Monaco"/>
              </a:rPr>
              <a:t>      </a:t>
            </a:r>
            <a:r>
              <a:rPr lang="en-US" sz="2000" b="1" dirty="0">
                <a:solidFill>
                  <a:srgbClr val="B45C15"/>
                </a:solidFill>
                <a:latin typeface="Monaco"/>
              </a:rPr>
              <a:t>viewer</a:t>
            </a:r>
            <a:r>
              <a:rPr lang="en-US" sz="2000" b="1" dirty="0">
                <a:solidFill>
                  <a:srgbClr val="281717"/>
                </a:solidFill>
                <a:latin typeface="Monaco"/>
              </a:rPr>
              <a:t>: {</a:t>
            </a:r>
          </a:p>
          <a:p>
            <a:r>
              <a:rPr lang="en-US" sz="2000" b="1" dirty="0">
                <a:solidFill>
                  <a:srgbClr val="281717"/>
                </a:solidFill>
                <a:latin typeface="Monaco"/>
              </a:rPr>
              <a:t>         </a:t>
            </a:r>
            <a:r>
              <a:rPr lang="en-US" sz="2000" b="1" dirty="0" err="1">
                <a:solidFill>
                  <a:srgbClr val="248B16"/>
                </a:solidFill>
                <a:latin typeface="Monaco"/>
              </a:rPr>
              <a:t>module_type</a:t>
            </a:r>
            <a:r>
              <a:rPr lang="en-US" sz="2000" b="1" dirty="0">
                <a:solidFill>
                  <a:srgbClr val="281717"/>
                </a:solidFill>
                <a:latin typeface="Monaco"/>
              </a:rPr>
              <a:t>: </a:t>
            </a:r>
            <a:r>
              <a:rPr lang="en-US" sz="2000" b="1" dirty="0" err="1">
                <a:solidFill>
                  <a:srgbClr val="281717"/>
                </a:solidFill>
                <a:latin typeface="Monaco"/>
              </a:rPr>
              <a:t>ParticleViewer</a:t>
            </a:r>
            <a:endParaRPr lang="en-US" sz="2000" b="1" dirty="0">
              <a:solidFill>
                <a:srgbClr val="281717"/>
              </a:solidFill>
              <a:latin typeface="Monaco"/>
            </a:endParaRPr>
          </a:p>
          <a:p>
            <a:r>
              <a:rPr lang="en-US" sz="2000" b="1" dirty="0">
                <a:solidFill>
                  <a:srgbClr val="281717"/>
                </a:solidFill>
                <a:latin typeface="Monaco"/>
              </a:rPr>
              <a:t>         </a:t>
            </a:r>
            <a:r>
              <a:rPr lang="en-US" sz="2000" b="1" dirty="0">
                <a:solidFill>
                  <a:srgbClr val="B45C15"/>
                </a:solidFill>
                <a:latin typeface="Monaco"/>
              </a:rPr>
              <a:t>particles</a:t>
            </a:r>
            <a:r>
              <a:rPr lang="en-US" sz="2000" b="1" dirty="0">
                <a:solidFill>
                  <a:srgbClr val="281717"/>
                </a:solidFill>
                <a:latin typeface="Monaco"/>
              </a:rPr>
              <a:t>: </a:t>
            </a:r>
            <a:r>
              <a:rPr lang="en-US" sz="2000" b="1" dirty="0">
                <a:solidFill>
                  <a:srgbClr val="615F8C"/>
                </a:solidFill>
                <a:latin typeface="Monaco"/>
              </a:rPr>
              <a:t>@local</a:t>
            </a:r>
            <a:r>
              <a:rPr lang="en-US" sz="2000" b="1" dirty="0">
                <a:solidFill>
                  <a:srgbClr val="281717"/>
                </a:solidFill>
                <a:latin typeface="Monaco"/>
              </a:rPr>
              <a:t>::</a:t>
            </a:r>
            <a:r>
              <a:rPr lang="en-US" sz="2000" b="1" dirty="0" err="1">
                <a:solidFill>
                  <a:srgbClr val="281717"/>
                </a:solidFill>
                <a:latin typeface="Monaco"/>
              </a:rPr>
              <a:t>parameters.particles</a:t>
            </a:r>
            <a:endParaRPr lang="en-US" sz="2000" b="1" dirty="0">
              <a:solidFill>
                <a:srgbClr val="281717"/>
              </a:solidFill>
              <a:latin typeface="Monaco"/>
            </a:endParaRPr>
          </a:p>
          <a:p>
            <a:r>
              <a:rPr lang="en-US" sz="2000" b="1" dirty="0">
                <a:solidFill>
                  <a:srgbClr val="281717"/>
                </a:solidFill>
                <a:latin typeface="Monaco"/>
              </a:rPr>
              <a:t>      } </a:t>
            </a:r>
          </a:p>
          <a:p>
            <a:r>
              <a:rPr lang="en-US" sz="2000" b="1" dirty="0">
                <a:solidFill>
                  <a:srgbClr val="281717"/>
                </a:solidFill>
                <a:latin typeface="Monaco"/>
              </a:rPr>
              <a:t>   }</a:t>
            </a:r>
          </a:p>
          <a:p>
            <a:r>
              <a:rPr lang="en-US" sz="2000" b="1" dirty="0">
                <a:solidFill>
                  <a:srgbClr val="281717"/>
                </a:solidFill>
                <a:latin typeface="Monaco"/>
              </a:rPr>
              <a:t>}</a:t>
            </a:r>
          </a:p>
          <a:p>
            <a:endParaRPr lang="en-US" sz="2000" b="1" dirty="0">
              <a:solidFill>
                <a:srgbClr val="281717"/>
              </a:solidFill>
              <a:latin typeface="Monaco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95773" y="1311469"/>
            <a:ext cx="4443639" cy="732508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r>
              <a:rPr lang="en-US" sz="2000" b="1" dirty="0">
                <a:latin typeface="Helvetica"/>
                <a:cs typeface="Helvetica"/>
              </a:rPr>
              <a:t>Prolog parameters are not kept in the final configuration.</a:t>
            </a:r>
            <a:endParaRPr lang="en-US" sz="2000" b="1" dirty="0">
              <a:solidFill>
                <a:srgbClr val="4E4E4E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66413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Simple, in principle.</a:t>
            </a:r>
            <a:endParaRPr lang="en-US" sz="1100" dirty="0"/>
          </a:p>
          <a:p>
            <a:r>
              <a:rPr lang="en-US" dirty="0" smtClean="0"/>
              <a:t>In the context of an experiment’s software infrastructure, it gets more complicated.</a:t>
            </a:r>
            <a:endParaRPr lang="en-US" sz="11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Configuring your </a:t>
            </a:r>
            <a:r>
              <a:rPr lang="en-US" i="1" dirty="0" smtClean="0"/>
              <a:t>art</a:t>
            </a:r>
            <a:r>
              <a:rPr lang="en-US" dirty="0" smtClean="0"/>
              <a:t> job is ...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E37D07B-77EF-4143-B4C3-BB42A57CB6B3}" type="datetime1">
              <a:rPr lang="en-US" smtClean="0"/>
              <a:t>6/17/16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866C9A8-22F2-B94E-9D0A-940A0207F3FD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83663" y="7371442"/>
            <a:ext cx="6888330" cy="275256"/>
          </a:xfrm>
        </p:spPr>
        <p:txBody>
          <a:bodyPr/>
          <a:lstStyle/>
          <a:p>
            <a:pPr>
              <a:defRPr/>
            </a:pPr>
            <a:r>
              <a:rPr lang="en-US" smtClean="0"/>
              <a:t>K. J. Knoepfel | A FHiCL feature menagerie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30027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1460" y="875729"/>
            <a:ext cx="5147758" cy="1618280"/>
          </a:xfrm>
          <a:prstGeom prst="rect">
            <a:avLst/>
          </a:prstGeom>
          <a:solidFill>
            <a:srgbClr val="FDF9CE"/>
          </a:solidFill>
          <a:ln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Prologs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6E38ACB-9962-1A41-9440-9B8D0D967653}" type="datetime1">
              <a:rPr lang="en-US" smtClean="0"/>
              <a:t>6/17/16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K. J. Knoepfel | A FHiCL feature menagerie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866C9A8-22F2-B94E-9D0A-940A0207F3FD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51460" y="874417"/>
            <a:ext cx="8562459" cy="6697219"/>
          </a:xfrm>
          <a:prstGeom prst="rect">
            <a:avLst/>
          </a:prstGeom>
        </p:spPr>
        <p:txBody>
          <a:bodyPr wrap="square" lIns="101882" tIns="50941" rIns="101882" bIns="50941">
            <a:spAutoFit/>
          </a:bodyPr>
          <a:lstStyle/>
          <a:p>
            <a:r>
              <a:rPr lang="en-US" sz="2000" dirty="0">
                <a:solidFill>
                  <a:srgbClr val="615F8C"/>
                </a:solidFill>
                <a:latin typeface="Monaco"/>
              </a:rPr>
              <a:t>BEGIN_PROLOG                                                                                 </a:t>
            </a:r>
            <a:endParaRPr lang="en-US" sz="2000" dirty="0">
              <a:solidFill>
                <a:srgbClr val="281717"/>
              </a:solidFill>
              <a:latin typeface="Monaco"/>
            </a:endParaRPr>
          </a:p>
          <a:p>
            <a:r>
              <a:rPr lang="en-US" sz="2000" dirty="0">
                <a:solidFill>
                  <a:srgbClr val="B45C15"/>
                </a:solidFill>
                <a:latin typeface="Monaco"/>
              </a:rPr>
              <a:t>parameters</a:t>
            </a:r>
            <a:r>
              <a:rPr lang="en-US" sz="2000" dirty="0">
                <a:solidFill>
                  <a:srgbClr val="281717"/>
                </a:solidFill>
                <a:latin typeface="Monaco"/>
              </a:rPr>
              <a:t>: {</a:t>
            </a:r>
          </a:p>
          <a:p>
            <a:r>
              <a:rPr lang="fr-FR" sz="2000" dirty="0">
                <a:solidFill>
                  <a:srgbClr val="281717"/>
                </a:solidFill>
                <a:latin typeface="Monaco"/>
              </a:rPr>
              <a:t>   </a:t>
            </a:r>
            <a:r>
              <a:rPr lang="fr-FR" sz="2000" dirty="0" err="1">
                <a:solidFill>
                  <a:srgbClr val="B45C15"/>
                </a:solidFill>
                <a:latin typeface="Monaco"/>
              </a:rPr>
              <a:t>particles</a:t>
            </a:r>
            <a:r>
              <a:rPr lang="fr-FR" sz="2000" dirty="0">
                <a:solidFill>
                  <a:srgbClr val="281717"/>
                </a:solidFill>
                <a:latin typeface="Monaco"/>
              </a:rPr>
              <a:t>: [</a:t>
            </a:r>
            <a:r>
              <a:rPr lang="fr-FR" sz="2000" dirty="0">
                <a:solidFill>
                  <a:srgbClr val="951968"/>
                </a:solidFill>
                <a:latin typeface="Monaco"/>
              </a:rPr>
              <a:t>"</a:t>
            </a:r>
            <a:r>
              <a:rPr lang="fr-FR" sz="2000" dirty="0" err="1">
                <a:solidFill>
                  <a:srgbClr val="951968"/>
                </a:solidFill>
                <a:latin typeface="Monaco"/>
              </a:rPr>
              <a:t>e-"</a:t>
            </a:r>
            <a:r>
              <a:rPr lang="fr-FR" sz="2000" dirty="0" err="1">
                <a:solidFill>
                  <a:srgbClr val="281717"/>
                </a:solidFill>
                <a:latin typeface="Monaco"/>
              </a:rPr>
              <a:t>,</a:t>
            </a:r>
            <a:r>
              <a:rPr lang="fr-FR" sz="2000" dirty="0" err="1">
                <a:solidFill>
                  <a:srgbClr val="951968"/>
                </a:solidFill>
                <a:latin typeface="Monaco"/>
              </a:rPr>
              <a:t>"mu-"</a:t>
            </a:r>
            <a:r>
              <a:rPr lang="fr-FR" sz="2000" dirty="0" err="1">
                <a:solidFill>
                  <a:srgbClr val="281717"/>
                </a:solidFill>
                <a:latin typeface="Monaco"/>
              </a:rPr>
              <a:t>,</a:t>
            </a:r>
            <a:r>
              <a:rPr lang="fr-FR" sz="2000" dirty="0" err="1">
                <a:solidFill>
                  <a:srgbClr val="951968"/>
                </a:solidFill>
                <a:latin typeface="Monaco"/>
              </a:rPr>
              <a:t>"tau</a:t>
            </a:r>
            <a:r>
              <a:rPr lang="fr-FR" sz="2000" dirty="0">
                <a:solidFill>
                  <a:srgbClr val="951968"/>
                </a:solidFill>
                <a:latin typeface="Monaco"/>
              </a:rPr>
              <a:t>-"</a:t>
            </a:r>
            <a:r>
              <a:rPr lang="fr-FR" sz="2000" dirty="0">
                <a:solidFill>
                  <a:srgbClr val="281717"/>
                </a:solidFill>
                <a:latin typeface="Monaco"/>
              </a:rPr>
              <a:t>]</a:t>
            </a:r>
          </a:p>
          <a:p>
            <a:r>
              <a:rPr lang="fr-FR" sz="2000" dirty="0">
                <a:solidFill>
                  <a:srgbClr val="281717"/>
                </a:solidFill>
                <a:latin typeface="Monaco"/>
              </a:rPr>
              <a:t>}</a:t>
            </a:r>
          </a:p>
          <a:p>
            <a:r>
              <a:rPr lang="fr-FR" sz="2000" dirty="0">
                <a:solidFill>
                  <a:srgbClr val="615F8C"/>
                </a:solidFill>
                <a:latin typeface="Monaco"/>
              </a:rPr>
              <a:t>END_PROLOG</a:t>
            </a:r>
            <a:endParaRPr lang="fr-FR" sz="2000" b="1" dirty="0">
              <a:solidFill>
                <a:srgbClr val="281717"/>
              </a:solidFill>
              <a:latin typeface="Monaco"/>
            </a:endParaRPr>
          </a:p>
          <a:p>
            <a:r>
              <a:rPr lang="fr-FR" sz="2000" b="1" dirty="0" err="1">
                <a:solidFill>
                  <a:srgbClr val="B600FF"/>
                </a:solidFill>
                <a:latin typeface="Monaco"/>
              </a:rPr>
              <a:t>physics</a:t>
            </a:r>
            <a:r>
              <a:rPr lang="fr-FR" sz="2000" b="1" dirty="0">
                <a:solidFill>
                  <a:srgbClr val="281717"/>
                </a:solidFill>
                <a:latin typeface="Monaco"/>
              </a:rPr>
              <a:t>: {</a:t>
            </a:r>
          </a:p>
          <a:p>
            <a:r>
              <a:rPr lang="fr-FR" sz="2000" b="1" dirty="0">
                <a:solidFill>
                  <a:srgbClr val="281717"/>
                </a:solidFill>
                <a:latin typeface="Monaco"/>
              </a:rPr>
              <a:t>   </a:t>
            </a:r>
            <a:r>
              <a:rPr lang="fr-FR" sz="2000" b="1" dirty="0" err="1">
                <a:solidFill>
                  <a:srgbClr val="4000FF"/>
                </a:solidFill>
                <a:latin typeface="Monaco"/>
              </a:rPr>
              <a:t>producers</a:t>
            </a:r>
            <a:r>
              <a:rPr lang="fr-FR" sz="2000" b="1" dirty="0">
                <a:solidFill>
                  <a:srgbClr val="281717"/>
                </a:solidFill>
                <a:latin typeface="Monaco"/>
              </a:rPr>
              <a:t>: {</a:t>
            </a:r>
          </a:p>
          <a:p>
            <a:r>
              <a:rPr lang="it-IT" sz="2000" b="1" dirty="0">
                <a:solidFill>
                  <a:srgbClr val="281717"/>
                </a:solidFill>
                <a:latin typeface="Monaco"/>
              </a:rPr>
              <a:t>      </a:t>
            </a:r>
            <a:r>
              <a:rPr lang="it-IT" sz="2000" b="1" dirty="0">
                <a:solidFill>
                  <a:srgbClr val="B45C15"/>
                </a:solidFill>
                <a:latin typeface="Monaco"/>
              </a:rPr>
              <a:t>generator</a:t>
            </a:r>
            <a:r>
              <a:rPr lang="it-IT" sz="2000" b="1" dirty="0">
                <a:solidFill>
                  <a:srgbClr val="281717"/>
                </a:solidFill>
                <a:latin typeface="Monaco"/>
              </a:rPr>
              <a:t>: {</a:t>
            </a:r>
          </a:p>
          <a:p>
            <a:r>
              <a:rPr lang="it-IT" sz="2000" b="1" dirty="0">
                <a:solidFill>
                  <a:srgbClr val="281717"/>
                </a:solidFill>
                <a:latin typeface="Monaco"/>
              </a:rPr>
              <a:t>         </a:t>
            </a:r>
            <a:r>
              <a:rPr lang="it-IT" sz="2000" b="1" dirty="0" err="1">
                <a:solidFill>
                  <a:srgbClr val="248B16"/>
                </a:solidFill>
                <a:latin typeface="Monaco"/>
              </a:rPr>
              <a:t>module_type</a:t>
            </a:r>
            <a:r>
              <a:rPr lang="it-IT" sz="2000" b="1" dirty="0">
                <a:solidFill>
                  <a:srgbClr val="281717"/>
                </a:solidFill>
                <a:latin typeface="Monaco"/>
              </a:rPr>
              <a:t>: </a:t>
            </a:r>
            <a:r>
              <a:rPr lang="it-IT" sz="2000" b="1" dirty="0" err="1">
                <a:solidFill>
                  <a:srgbClr val="281717"/>
                </a:solidFill>
                <a:latin typeface="Monaco"/>
              </a:rPr>
              <a:t>EventGenerator</a:t>
            </a:r>
            <a:endParaRPr lang="it-IT" sz="2000" b="1" dirty="0">
              <a:solidFill>
                <a:srgbClr val="281717"/>
              </a:solidFill>
              <a:latin typeface="Monaco"/>
            </a:endParaRPr>
          </a:p>
          <a:p>
            <a:r>
              <a:rPr lang="it-IT" sz="2000" b="1" dirty="0">
                <a:solidFill>
                  <a:srgbClr val="281717"/>
                </a:solidFill>
                <a:latin typeface="Monaco"/>
              </a:rPr>
              <a:t>         </a:t>
            </a:r>
            <a:r>
              <a:rPr lang="it-IT" sz="2000" b="1" dirty="0" err="1">
                <a:solidFill>
                  <a:srgbClr val="B45C15"/>
                </a:solidFill>
                <a:latin typeface="Monaco"/>
              </a:rPr>
              <a:t>particles</a:t>
            </a:r>
            <a:r>
              <a:rPr lang="it-IT" sz="2000" b="1" dirty="0">
                <a:solidFill>
                  <a:srgbClr val="281717"/>
                </a:solidFill>
                <a:latin typeface="Monaco"/>
              </a:rPr>
              <a:t>: </a:t>
            </a:r>
            <a:r>
              <a:rPr lang="it-IT" sz="2000" b="1" dirty="0">
                <a:solidFill>
                  <a:srgbClr val="615F8C"/>
                </a:solidFill>
                <a:latin typeface="Monaco"/>
              </a:rPr>
              <a:t>@</a:t>
            </a:r>
            <a:r>
              <a:rPr lang="it-IT" sz="2000" b="1" dirty="0" err="1">
                <a:solidFill>
                  <a:srgbClr val="615F8C"/>
                </a:solidFill>
                <a:latin typeface="Monaco"/>
              </a:rPr>
              <a:t>local</a:t>
            </a:r>
            <a:r>
              <a:rPr lang="it-IT" sz="2000" b="1" dirty="0">
                <a:solidFill>
                  <a:srgbClr val="281717"/>
                </a:solidFill>
                <a:latin typeface="Monaco"/>
              </a:rPr>
              <a:t>::</a:t>
            </a:r>
            <a:r>
              <a:rPr lang="it-IT" sz="2000" b="1" dirty="0" err="1">
                <a:solidFill>
                  <a:srgbClr val="281717"/>
                </a:solidFill>
                <a:latin typeface="Monaco"/>
              </a:rPr>
              <a:t>parameters.particles</a:t>
            </a:r>
            <a:endParaRPr lang="it-IT" sz="2000" b="1" dirty="0">
              <a:solidFill>
                <a:srgbClr val="281717"/>
              </a:solidFill>
              <a:latin typeface="Monaco"/>
            </a:endParaRPr>
          </a:p>
          <a:p>
            <a:r>
              <a:rPr lang="it-IT" sz="2000" b="1" dirty="0">
                <a:solidFill>
                  <a:srgbClr val="281717"/>
                </a:solidFill>
                <a:latin typeface="Monaco"/>
              </a:rPr>
              <a:t>      }</a:t>
            </a:r>
          </a:p>
          <a:p>
            <a:r>
              <a:rPr lang="it-IT" sz="2000" b="1" dirty="0">
                <a:solidFill>
                  <a:srgbClr val="281717"/>
                </a:solidFill>
                <a:latin typeface="Monaco"/>
              </a:rPr>
              <a:t>   }</a:t>
            </a:r>
          </a:p>
          <a:p>
            <a:endParaRPr lang="it-IT" sz="2000" b="1" dirty="0">
              <a:solidFill>
                <a:srgbClr val="281717"/>
              </a:solidFill>
              <a:latin typeface="Monaco"/>
            </a:endParaRPr>
          </a:p>
          <a:p>
            <a:r>
              <a:rPr lang="it-IT" sz="2000" b="1" dirty="0">
                <a:solidFill>
                  <a:srgbClr val="281717"/>
                </a:solidFill>
                <a:latin typeface="Monaco"/>
              </a:rPr>
              <a:t>   </a:t>
            </a:r>
            <a:r>
              <a:rPr lang="it-IT" sz="2000" b="1" dirty="0" err="1">
                <a:solidFill>
                  <a:srgbClr val="4000FF"/>
                </a:solidFill>
                <a:latin typeface="Monaco"/>
              </a:rPr>
              <a:t>analyzers</a:t>
            </a:r>
            <a:r>
              <a:rPr lang="it-IT" sz="2000" b="1" dirty="0">
                <a:solidFill>
                  <a:srgbClr val="281717"/>
                </a:solidFill>
                <a:latin typeface="Monaco"/>
              </a:rPr>
              <a:t>: {</a:t>
            </a:r>
          </a:p>
          <a:p>
            <a:r>
              <a:rPr lang="en-US" sz="2000" b="1" dirty="0">
                <a:solidFill>
                  <a:srgbClr val="281717"/>
                </a:solidFill>
                <a:latin typeface="Monaco"/>
              </a:rPr>
              <a:t>      </a:t>
            </a:r>
            <a:r>
              <a:rPr lang="en-US" sz="2000" b="1" dirty="0">
                <a:solidFill>
                  <a:srgbClr val="B45C15"/>
                </a:solidFill>
                <a:latin typeface="Monaco"/>
              </a:rPr>
              <a:t>viewer</a:t>
            </a:r>
            <a:r>
              <a:rPr lang="en-US" sz="2000" b="1" dirty="0">
                <a:solidFill>
                  <a:srgbClr val="281717"/>
                </a:solidFill>
                <a:latin typeface="Monaco"/>
              </a:rPr>
              <a:t>: {</a:t>
            </a:r>
          </a:p>
          <a:p>
            <a:r>
              <a:rPr lang="en-US" sz="2000" b="1" dirty="0">
                <a:solidFill>
                  <a:srgbClr val="281717"/>
                </a:solidFill>
                <a:latin typeface="Monaco"/>
              </a:rPr>
              <a:t>         </a:t>
            </a:r>
            <a:r>
              <a:rPr lang="en-US" sz="2000" b="1" dirty="0" err="1">
                <a:solidFill>
                  <a:srgbClr val="248B16"/>
                </a:solidFill>
                <a:latin typeface="Monaco"/>
              </a:rPr>
              <a:t>module_type</a:t>
            </a:r>
            <a:r>
              <a:rPr lang="en-US" sz="2000" b="1" dirty="0">
                <a:solidFill>
                  <a:srgbClr val="281717"/>
                </a:solidFill>
                <a:latin typeface="Monaco"/>
              </a:rPr>
              <a:t>: </a:t>
            </a:r>
            <a:r>
              <a:rPr lang="en-US" sz="2000" b="1" dirty="0" err="1">
                <a:solidFill>
                  <a:srgbClr val="281717"/>
                </a:solidFill>
                <a:latin typeface="Monaco"/>
              </a:rPr>
              <a:t>ParticleViewer</a:t>
            </a:r>
            <a:endParaRPr lang="en-US" sz="2000" b="1" dirty="0">
              <a:solidFill>
                <a:srgbClr val="281717"/>
              </a:solidFill>
              <a:latin typeface="Monaco"/>
            </a:endParaRPr>
          </a:p>
          <a:p>
            <a:r>
              <a:rPr lang="en-US" sz="2000" b="1" dirty="0">
                <a:solidFill>
                  <a:srgbClr val="281717"/>
                </a:solidFill>
                <a:latin typeface="Monaco"/>
              </a:rPr>
              <a:t>         </a:t>
            </a:r>
            <a:r>
              <a:rPr lang="en-US" sz="2000" b="1" dirty="0">
                <a:solidFill>
                  <a:srgbClr val="B45C15"/>
                </a:solidFill>
                <a:latin typeface="Monaco"/>
              </a:rPr>
              <a:t>particles</a:t>
            </a:r>
            <a:r>
              <a:rPr lang="en-US" sz="2000" b="1" dirty="0">
                <a:solidFill>
                  <a:srgbClr val="281717"/>
                </a:solidFill>
                <a:latin typeface="Monaco"/>
              </a:rPr>
              <a:t>: </a:t>
            </a:r>
            <a:r>
              <a:rPr lang="en-US" sz="2000" b="1" dirty="0">
                <a:solidFill>
                  <a:srgbClr val="615F8C"/>
                </a:solidFill>
                <a:latin typeface="Monaco"/>
              </a:rPr>
              <a:t>@local</a:t>
            </a:r>
            <a:r>
              <a:rPr lang="en-US" sz="2000" b="1" dirty="0">
                <a:solidFill>
                  <a:srgbClr val="281717"/>
                </a:solidFill>
                <a:latin typeface="Monaco"/>
              </a:rPr>
              <a:t>::</a:t>
            </a:r>
            <a:r>
              <a:rPr lang="en-US" sz="2000" b="1" dirty="0" err="1">
                <a:solidFill>
                  <a:srgbClr val="281717"/>
                </a:solidFill>
                <a:latin typeface="Monaco"/>
              </a:rPr>
              <a:t>parameters.particles</a:t>
            </a:r>
            <a:endParaRPr lang="en-US" sz="2000" b="1" dirty="0">
              <a:solidFill>
                <a:srgbClr val="281717"/>
              </a:solidFill>
              <a:latin typeface="Monaco"/>
            </a:endParaRPr>
          </a:p>
          <a:p>
            <a:r>
              <a:rPr lang="en-US" sz="2000" b="1" dirty="0">
                <a:solidFill>
                  <a:srgbClr val="281717"/>
                </a:solidFill>
                <a:latin typeface="Monaco"/>
              </a:rPr>
              <a:t>      } </a:t>
            </a:r>
          </a:p>
          <a:p>
            <a:r>
              <a:rPr lang="en-US" sz="2000" b="1" dirty="0">
                <a:solidFill>
                  <a:srgbClr val="281717"/>
                </a:solidFill>
                <a:latin typeface="Monaco"/>
              </a:rPr>
              <a:t>   }</a:t>
            </a:r>
          </a:p>
          <a:p>
            <a:r>
              <a:rPr lang="en-US" sz="2000" b="1" dirty="0">
                <a:solidFill>
                  <a:srgbClr val="281717"/>
                </a:solidFill>
                <a:latin typeface="Monaco"/>
              </a:rPr>
              <a:t>}</a:t>
            </a:r>
          </a:p>
          <a:p>
            <a:endParaRPr lang="en-US" sz="2000" b="1" dirty="0">
              <a:solidFill>
                <a:srgbClr val="281717"/>
              </a:solidFill>
              <a:latin typeface="Monaco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95773" y="1311469"/>
            <a:ext cx="4443639" cy="732508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r>
              <a:rPr lang="en-US" sz="2000" b="1" dirty="0">
                <a:latin typeface="Helvetica"/>
                <a:cs typeface="Helvetica"/>
              </a:rPr>
              <a:t>Prolog parameters are not kept in the final configuration.</a:t>
            </a:r>
            <a:endParaRPr lang="en-US" sz="2000" b="1" dirty="0">
              <a:solidFill>
                <a:srgbClr val="4E4E4E"/>
              </a:solidFill>
              <a:latin typeface="Helvetica"/>
              <a:cs typeface="Helvetic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845226"/>
            <a:ext cx="10058400" cy="6294766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51460" y="3477361"/>
            <a:ext cx="3799840" cy="769579"/>
          </a:xfrm>
          <a:prstGeom prst="rect">
            <a:avLst/>
          </a:prstGeom>
          <a:solidFill>
            <a:schemeClr val="bg1"/>
          </a:solidFill>
          <a:ln w="28575" cmpd="sng"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Courier"/>
                <a:cs typeface="Courier"/>
              </a:rPr>
              <a:t>fhicl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Courier"/>
                <a:cs typeface="Courier"/>
              </a:rPr>
              <a:t>-dump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Courier"/>
                <a:cs typeface="Courier"/>
              </a:rPr>
              <a:t>myConfig.fcl</a:t>
            </a:r>
            <a:endParaRPr lang="en-US" sz="2000" b="1" dirty="0">
              <a:solidFill>
                <a:srgbClr val="0000FF"/>
              </a:solidFill>
              <a:latin typeface="Courier"/>
              <a:cs typeface="Courier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4251232" y="3796483"/>
            <a:ext cx="1192333" cy="156766"/>
          </a:xfrm>
          <a:prstGeom prst="rightArrow">
            <a:avLst/>
          </a:prstGeom>
          <a:solidFill>
            <a:srgbClr val="FF0000"/>
          </a:solidFill>
          <a:ln w="28575" cmpd="sng"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663299" y="1598758"/>
            <a:ext cx="4143642" cy="4504083"/>
          </a:xfrm>
          <a:prstGeom prst="rect">
            <a:avLst/>
          </a:prstGeom>
          <a:solidFill>
            <a:srgbClr val="FDF9CE"/>
          </a:solidFill>
          <a:ln w="28575" cmpd="sng">
            <a:solidFill>
              <a:schemeClr val="accent6">
                <a:lumMod val="50000"/>
              </a:schemeClr>
            </a:solidFill>
          </a:ln>
        </p:spPr>
        <p:txBody>
          <a:bodyPr wrap="square" lIns="101882" tIns="50941" rIns="101882" bIns="50941">
            <a:spAutoFit/>
          </a:bodyPr>
          <a:lstStyle/>
          <a:p>
            <a:r>
              <a:rPr lang="en-US" sz="1300" b="1" dirty="0">
                <a:solidFill>
                  <a:srgbClr val="B600FF"/>
                </a:solidFill>
                <a:latin typeface="Monaco"/>
              </a:rPr>
              <a:t>physics</a:t>
            </a:r>
            <a:r>
              <a:rPr lang="en-US" sz="1300" b="1" dirty="0">
                <a:solidFill>
                  <a:srgbClr val="281717"/>
                </a:solidFill>
                <a:latin typeface="Monaco"/>
              </a:rPr>
              <a:t>: {</a:t>
            </a:r>
          </a:p>
          <a:p>
            <a:r>
              <a:rPr lang="en-US" sz="1300" b="1" dirty="0">
                <a:solidFill>
                  <a:srgbClr val="281717"/>
                </a:solidFill>
                <a:latin typeface="Monaco"/>
              </a:rPr>
              <a:t>   </a:t>
            </a:r>
            <a:r>
              <a:rPr lang="en-US" sz="1300" b="1" dirty="0">
                <a:solidFill>
                  <a:srgbClr val="4000FF"/>
                </a:solidFill>
                <a:latin typeface="Monaco"/>
              </a:rPr>
              <a:t>analyzers</a:t>
            </a:r>
            <a:r>
              <a:rPr lang="en-US" sz="1300" b="1" dirty="0">
                <a:solidFill>
                  <a:srgbClr val="281717"/>
                </a:solidFill>
                <a:latin typeface="Monaco"/>
              </a:rPr>
              <a:t>: {</a:t>
            </a:r>
          </a:p>
          <a:p>
            <a:r>
              <a:rPr lang="en-US" sz="1300" b="1" dirty="0">
                <a:solidFill>
                  <a:srgbClr val="281717"/>
                </a:solidFill>
                <a:latin typeface="Monaco"/>
              </a:rPr>
              <a:t>      </a:t>
            </a:r>
            <a:r>
              <a:rPr lang="en-US" sz="1300" b="1" dirty="0">
                <a:solidFill>
                  <a:srgbClr val="B45C15"/>
                </a:solidFill>
                <a:latin typeface="Monaco"/>
              </a:rPr>
              <a:t>viewer</a:t>
            </a:r>
            <a:r>
              <a:rPr lang="en-US" sz="1300" b="1" dirty="0">
                <a:solidFill>
                  <a:srgbClr val="281717"/>
                </a:solidFill>
                <a:latin typeface="Monaco"/>
              </a:rPr>
              <a:t>: {</a:t>
            </a:r>
          </a:p>
          <a:p>
            <a:r>
              <a:rPr lang="en-US" sz="1300" b="1" dirty="0">
                <a:solidFill>
                  <a:srgbClr val="281717"/>
                </a:solidFill>
                <a:latin typeface="Monaco"/>
              </a:rPr>
              <a:t>         </a:t>
            </a:r>
            <a:r>
              <a:rPr lang="en-US" sz="1300" b="1" dirty="0" err="1">
                <a:solidFill>
                  <a:srgbClr val="248B16"/>
                </a:solidFill>
                <a:latin typeface="Monaco"/>
              </a:rPr>
              <a:t>module_type</a:t>
            </a:r>
            <a:r>
              <a:rPr lang="en-US" sz="1300" b="1" dirty="0">
                <a:solidFill>
                  <a:srgbClr val="281717"/>
                </a:solidFill>
                <a:latin typeface="Monaco"/>
              </a:rPr>
              <a:t>: </a:t>
            </a:r>
            <a:r>
              <a:rPr lang="en-US" sz="1300" b="1" dirty="0">
                <a:solidFill>
                  <a:srgbClr val="951968"/>
                </a:solidFill>
                <a:latin typeface="Monaco"/>
              </a:rPr>
              <a:t>"</a:t>
            </a:r>
            <a:r>
              <a:rPr lang="en-US" sz="1300" b="1" dirty="0" err="1">
                <a:solidFill>
                  <a:srgbClr val="951968"/>
                </a:solidFill>
                <a:latin typeface="Monaco"/>
              </a:rPr>
              <a:t>ParticleViewer</a:t>
            </a:r>
            <a:r>
              <a:rPr lang="en-US" sz="1300" b="1" dirty="0">
                <a:solidFill>
                  <a:srgbClr val="951968"/>
                </a:solidFill>
                <a:latin typeface="Monaco"/>
              </a:rPr>
              <a:t>"</a:t>
            </a:r>
            <a:endParaRPr lang="en-US" sz="1300" b="1" dirty="0">
              <a:solidFill>
                <a:srgbClr val="281717"/>
              </a:solidFill>
              <a:latin typeface="Monaco"/>
            </a:endParaRPr>
          </a:p>
          <a:p>
            <a:r>
              <a:rPr lang="fr-FR" sz="1300" b="1" dirty="0">
                <a:solidFill>
                  <a:srgbClr val="281717"/>
                </a:solidFill>
                <a:latin typeface="Monaco"/>
              </a:rPr>
              <a:t>         </a:t>
            </a:r>
            <a:r>
              <a:rPr lang="fr-FR" sz="1300" b="1" dirty="0" err="1">
                <a:solidFill>
                  <a:srgbClr val="B45C15"/>
                </a:solidFill>
                <a:latin typeface="Monaco"/>
              </a:rPr>
              <a:t>particles</a:t>
            </a:r>
            <a:r>
              <a:rPr lang="fr-FR" sz="1300" b="1" dirty="0">
                <a:solidFill>
                  <a:srgbClr val="281717"/>
                </a:solidFill>
                <a:latin typeface="Monaco"/>
              </a:rPr>
              <a:t>: [</a:t>
            </a:r>
          </a:p>
          <a:p>
            <a:r>
              <a:rPr lang="fr-FR" sz="1300" b="1" dirty="0">
                <a:solidFill>
                  <a:srgbClr val="281717"/>
                </a:solidFill>
                <a:latin typeface="Monaco"/>
              </a:rPr>
              <a:t>            </a:t>
            </a:r>
            <a:r>
              <a:rPr lang="fr-FR" sz="1300" b="1" dirty="0">
                <a:solidFill>
                  <a:srgbClr val="951968"/>
                </a:solidFill>
                <a:latin typeface="Monaco"/>
              </a:rPr>
              <a:t>"e-"</a:t>
            </a:r>
            <a:r>
              <a:rPr lang="fr-FR" sz="1300" b="1" dirty="0">
                <a:solidFill>
                  <a:srgbClr val="281717"/>
                </a:solidFill>
                <a:latin typeface="Monaco"/>
              </a:rPr>
              <a:t>,</a:t>
            </a:r>
          </a:p>
          <a:p>
            <a:r>
              <a:rPr lang="fr-FR" sz="1300" b="1" dirty="0">
                <a:solidFill>
                  <a:srgbClr val="281717"/>
                </a:solidFill>
                <a:latin typeface="Monaco"/>
              </a:rPr>
              <a:t>            </a:t>
            </a:r>
            <a:r>
              <a:rPr lang="fr-FR" sz="1300" b="1" dirty="0">
                <a:solidFill>
                  <a:srgbClr val="951968"/>
                </a:solidFill>
                <a:latin typeface="Monaco"/>
              </a:rPr>
              <a:t>"mu-"</a:t>
            </a:r>
            <a:r>
              <a:rPr lang="fr-FR" sz="1300" b="1" dirty="0">
                <a:solidFill>
                  <a:srgbClr val="281717"/>
                </a:solidFill>
                <a:latin typeface="Monaco"/>
              </a:rPr>
              <a:t>,</a:t>
            </a:r>
          </a:p>
          <a:p>
            <a:r>
              <a:rPr lang="fr-FR" sz="1300" b="1" dirty="0">
                <a:solidFill>
                  <a:srgbClr val="281717"/>
                </a:solidFill>
                <a:latin typeface="Monaco"/>
              </a:rPr>
              <a:t>            </a:t>
            </a:r>
            <a:r>
              <a:rPr lang="fr-FR" sz="1300" b="1" dirty="0">
                <a:solidFill>
                  <a:srgbClr val="951968"/>
                </a:solidFill>
                <a:latin typeface="Monaco"/>
              </a:rPr>
              <a:t>"tau-"</a:t>
            </a:r>
            <a:endParaRPr lang="fr-FR" sz="1300" b="1" dirty="0">
              <a:solidFill>
                <a:srgbClr val="281717"/>
              </a:solidFill>
              <a:latin typeface="Monaco"/>
            </a:endParaRPr>
          </a:p>
          <a:p>
            <a:r>
              <a:rPr lang="fr-FR" sz="1300" b="1" dirty="0">
                <a:solidFill>
                  <a:srgbClr val="281717"/>
                </a:solidFill>
                <a:latin typeface="Monaco"/>
              </a:rPr>
              <a:t>         ]</a:t>
            </a:r>
          </a:p>
          <a:p>
            <a:r>
              <a:rPr lang="fr-FR" sz="1300" b="1" dirty="0">
                <a:solidFill>
                  <a:srgbClr val="281717"/>
                </a:solidFill>
                <a:latin typeface="Monaco"/>
              </a:rPr>
              <a:t>      }</a:t>
            </a:r>
          </a:p>
          <a:p>
            <a:r>
              <a:rPr lang="fr-FR" sz="1300" b="1" dirty="0">
                <a:solidFill>
                  <a:srgbClr val="281717"/>
                </a:solidFill>
                <a:latin typeface="Monaco"/>
              </a:rPr>
              <a:t>   }</a:t>
            </a:r>
          </a:p>
          <a:p>
            <a:r>
              <a:rPr lang="fr-FR" sz="1300" b="1" dirty="0">
                <a:solidFill>
                  <a:srgbClr val="281717"/>
                </a:solidFill>
                <a:latin typeface="Monaco"/>
              </a:rPr>
              <a:t>   </a:t>
            </a:r>
            <a:r>
              <a:rPr lang="fr-FR" sz="1300" b="1" dirty="0" err="1">
                <a:solidFill>
                  <a:srgbClr val="4000FF"/>
                </a:solidFill>
                <a:latin typeface="Monaco"/>
              </a:rPr>
              <a:t>producers</a:t>
            </a:r>
            <a:r>
              <a:rPr lang="fr-FR" sz="1300" b="1" dirty="0">
                <a:solidFill>
                  <a:srgbClr val="281717"/>
                </a:solidFill>
                <a:latin typeface="Monaco"/>
              </a:rPr>
              <a:t>: {</a:t>
            </a:r>
          </a:p>
          <a:p>
            <a:r>
              <a:rPr lang="it-IT" sz="1300" b="1" dirty="0">
                <a:solidFill>
                  <a:srgbClr val="281717"/>
                </a:solidFill>
                <a:latin typeface="Monaco"/>
              </a:rPr>
              <a:t>      </a:t>
            </a:r>
            <a:r>
              <a:rPr lang="it-IT" sz="1300" b="1" dirty="0">
                <a:solidFill>
                  <a:srgbClr val="B45C15"/>
                </a:solidFill>
                <a:latin typeface="Monaco"/>
              </a:rPr>
              <a:t>generator</a:t>
            </a:r>
            <a:r>
              <a:rPr lang="it-IT" sz="1300" b="1" dirty="0">
                <a:solidFill>
                  <a:srgbClr val="281717"/>
                </a:solidFill>
                <a:latin typeface="Monaco"/>
              </a:rPr>
              <a:t>: {</a:t>
            </a:r>
          </a:p>
          <a:p>
            <a:r>
              <a:rPr lang="it-IT" sz="1300" b="1" dirty="0">
                <a:solidFill>
                  <a:srgbClr val="281717"/>
                </a:solidFill>
                <a:latin typeface="Monaco"/>
              </a:rPr>
              <a:t>         </a:t>
            </a:r>
            <a:r>
              <a:rPr lang="it-IT" sz="1300" b="1" dirty="0" err="1">
                <a:solidFill>
                  <a:srgbClr val="248B16"/>
                </a:solidFill>
                <a:latin typeface="Monaco"/>
              </a:rPr>
              <a:t>module_type</a:t>
            </a:r>
            <a:r>
              <a:rPr lang="it-IT" sz="1300" b="1" dirty="0">
                <a:solidFill>
                  <a:srgbClr val="281717"/>
                </a:solidFill>
                <a:latin typeface="Monaco"/>
              </a:rPr>
              <a:t>: </a:t>
            </a:r>
            <a:r>
              <a:rPr lang="it-IT" sz="1300" b="1" dirty="0">
                <a:solidFill>
                  <a:srgbClr val="951968"/>
                </a:solidFill>
                <a:latin typeface="Monaco"/>
              </a:rPr>
              <a:t>"</a:t>
            </a:r>
            <a:r>
              <a:rPr lang="it-IT" sz="1300" b="1" dirty="0" err="1">
                <a:solidFill>
                  <a:srgbClr val="951968"/>
                </a:solidFill>
                <a:latin typeface="Monaco"/>
              </a:rPr>
              <a:t>EventGenerator</a:t>
            </a:r>
            <a:r>
              <a:rPr lang="it-IT" sz="1300" b="1" dirty="0">
                <a:solidFill>
                  <a:srgbClr val="951968"/>
                </a:solidFill>
                <a:latin typeface="Monaco"/>
              </a:rPr>
              <a:t>"</a:t>
            </a:r>
            <a:endParaRPr lang="it-IT" sz="1300" b="1" dirty="0">
              <a:solidFill>
                <a:srgbClr val="281717"/>
              </a:solidFill>
              <a:latin typeface="Monaco"/>
            </a:endParaRPr>
          </a:p>
          <a:p>
            <a:r>
              <a:rPr lang="fr-FR" sz="1300" b="1" dirty="0">
                <a:solidFill>
                  <a:srgbClr val="281717"/>
                </a:solidFill>
                <a:latin typeface="Monaco"/>
              </a:rPr>
              <a:t>         </a:t>
            </a:r>
            <a:r>
              <a:rPr lang="fr-FR" sz="1300" b="1" dirty="0" err="1">
                <a:solidFill>
                  <a:srgbClr val="B45C15"/>
                </a:solidFill>
                <a:latin typeface="Monaco"/>
              </a:rPr>
              <a:t>particles</a:t>
            </a:r>
            <a:r>
              <a:rPr lang="fr-FR" sz="1300" b="1" dirty="0">
                <a:solidFill>
                  <a:srgbClr val="281717"/>
                </a:solidFill>
                <a:latin typeface="Monaco"/>
              </a:rPr>
              <a:t>: [</a:t>
            </a:r>
          </a:p>
          <a:p>
            <a:r>
              <a:rPr lang="fr-FR" sz="1300" b="1" dirty="0">
                <a:solidFill>
                  <a:srgbClr val="281717"/>
                </a:solidFill>
                <a:latin typeface="Monaco"/>
              </a:rPr>
              <a:t>            </a:t>
            </a:r>
            <a:r>
              <a:rPr lang="fr-FR" sz="1300" b="1" dirty="0">
                <a:solidFill>
                  <a:srgbClr val="951968"/>
                </a:solidFill>
                <a:latin typeface="Monaco"/>
              </a:rPr>
              <a:t>"e-"</a:t>
            </a:r>
            <a:r>
              <a:rPr lang="fr-FR" sz="1300" b="1" dirty="0">
                <a:solidFill>
                  <a:srgbClr val="281717"/>
                </a:solidFill>
                <a:latin typeface="Monaco"/>
              </a:rPr>
              <a:t>,</a:t>
            </a:r>
          </a:p>
          <a:p>
            <a:r>
              <a:rPr lang="fr-FR" sz="1300" b="1" dirty="0">
                <a:solidFill>
                  <a:srgbClr val="281717"/>
                </a:solidFill>
                <a:latin typeface="Monaco"/>
              </a:rPr>
              <a:t>            </a:t>
            </a:r>
            <a:r>
              <a:rPr lang="fr-FR" sz="1300" b="1" dirty="0">
                <a:solidFill>
                  <a:srgbClr val="951968"/>
                </a:solidFill>
                <a:latin typeface="Monaco"/>
              </a:rPr>
              <a:t>"mu-"</a:t>
            </a:r>
            <a:r>
              <a:rPr lang="fr-FR" sz="1300" b="1" dirty="0">
                <a:solidFill>
                  <a:srgbClr val="281717"/>
                </a:solidFill>
                <a:latin typeface="Monaco"/>
              </a:rPr>
              <a:t>,</a:t>
            </a:r>
          </a:p>
          <a:p>
            <a:r>
              <a:rPr lang="fr-FR" sz="1300" b="1" dirty="0">
                <a:solidFill>
                  <a:srgbClr val="281717"/>
                </a:solidFill>
                <a:latin typeface="Monaco"/>
              </a:rPr>
              <a:t>            </a:t>
            </a:r>
            <a:r>
              <a:rPr lang="fr-FR" sz="1300" b="1" dirty="0">
                <a:solidFill>
                  <a:srgbClr val="951968"/>
                </a:solidFill>
                <a:latin typeface="Monaco"/>
              </a:rPr>
              <a:t>"tau-"</a:t>
            </a:r>
            <a:endParaRPr lang="fr-FR" sz="1300" b="1" dirty="0">
              <a:solidFill>
                <a:srgbClr val="281717"/>
              </a:solidFill>
              <a:latin typeface="Monaco"/>
            </a:endParaRPr>
          </a:p>
          <a:p>
            <a:r>
              <a:rPr lang="fr-FR" sz="1300" b="1" dirty="0">
                <a:solidFill>
                  <a:srgbClr val="281717"/>
                </a:solidFill>
                <a:latin typeface="Monaco"/>
              </a:rPr>
              <a:t>         ]</a:t>
            </a:r>
          </a:p>
          <a:p>
            <a:r>
              <a:rPr lang="fr-FR" sz="1300" b="1" dirty="0">
                <a:solidFill>
                  <a:srgbClr val="281717"/>
                </a:solidFill>
                <a:latin typeface="Monaco"/>
              </a:rPr>
              <a:t>      }</a:t>
            </a:r>
          </a:p>
          <a:p>
            <a:r>
              <a:rPr lang="fr-FR" sz="1300" b="1" dirty="0">
                <a:solidFill>
                  <a:srgbClr val="281717"/>
                </a:solidFill>
                <a:latin typeface="Monaco"/>
              </a:rPr>
              <a:t>   }</a:t>
            </a:r>
          </a:p>
          <a:p>
            <a:r>
              <a:rPr lang="fr-FR" sz="1300" b="1" dirty="0">
                <a:solidFill>
                  <a:srgbClr val="281717"/>
                </a:solidFill>
                <a:latin typeface="Monaco"/>
              </a:rPr>
              <a:t>}</a:t>
            </a:r>
            <a:endParaRPr lang="fr-FR" sz="1300" b="1" dirty="0">
              <a:solidFill>
                <a:srgbClr val="281717"/>
              </a:solidFill>
              <a:latin typeface="Monaco"/>
            </a:endParaRPr>
          </a:p>
        </p:txBody>
      </p:sp>
    </p:spTree>
    <p:extLst>
      <p:ext uri="{BB962C8B-B14F-4D97-AF65-F5344CB8AC3E}">
        <p14:creationId xmlns:p14="http://schemas.microsoft.com/office/powerpoint/2010/main" val="1405545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1460" y="875729"/>
            <a:ext cx="5147758" cy="1618280"/>
          </a:xfrm>
          <a:prstGeom prst="rect">
            <a:avLst/>
          </a:prstGeom>
          <a:solidFill>
            <a:srgbClr val="FDF9CE"/>
          </a:solidFill>
          <a:ln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we were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6E38ACB-9962-1A41-9440-9B8D0D967653}" type="datetime1">
              <a:rPr lang="en-US" smtClean="0"/>
              <a:t>6/17/16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K. J. Knoepfel | A FHiCL feature menagerie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866C9A8-22F2-B94E-9D0A-940A0207F3FD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51460" y="874417"/>
            <a:ext cx="8562459" cy="6697219"/>
          </a:xfrm>
          <a:prstGeom prst="rect">
            <a:avLst/>
          </a:prstGeom>
        </p:spPr>
        <p:txBody>
          <a:bodyPr wrap="square" lIns="101882" tIns="50941" rIns="101882" bIns="50941">
            <a:spAutoFit/>
          </a:bodyPr>
          <a:lstStyle/>
          <a:p>
            <a:r>
              <a:rPr lang="en-US" sz="2000" b="1" dirty="0">
                <a:solidFill>
                  <a:srgbClr val="615F8C"/>
                </a:solidFill>
                <a:latin typeface="Monaco"/>
              </a:rPr>
              <a:t>BEGIN_PROLOG                                                                                 </a:t>
            </a:r>
            <a:endParaRPr lang="en-US" sz="2000" b="1" dirty="0">
              <a:solidFill>
                <a:srgbClr val="281717"/>
              </a:solidFill>
              <a:latin typeface="Monaco"/>
            </a:endParaRPr>
          </a:p>
          <a:p>
            <a:r>
              <a:rPr lang="en-US" sz="2000" b="1" dirty="0">
                <a:solidFill>
                  <a:srgbClr val="B45C15"/>
                </a:solidFill>
                <a:latin typeface="Monaco"/>
              </a:rPr>
              <a:t>parameters</a:t>
            </a:r>
            <a:r>
              <a:rPr lang="en-US" sz="2000" b="1" dirty="0">
                <a:solidFill>
                  <a:srgbClr val="281717"/>
                </a:solidFill>
                <a:latin typeface="Monaco"/>
              </a:rPr>
              <a:t>: {</a:t>
            </a:r>
          </a:p>
          <a:p>
            <a:r>
              <a:rPr lang="fr-FR" sz="2000" b="1" dirty="0">
                <a:solidFill>
                  <a:srgbClr val="281717"/>
                </a:solidFill>
                <a:latin typeface="Monaco"/>
              </a:rPr>
              <a:t>   </a:t>
            </a:r>
            <a:r>
              <a:rPr lang="fr-FR" sz="2000" b="1" dirty="0" err="1">
                <a:solidFill>
                  <a:srgbClr val="B45C15"/>
                </a:solidFill>
                <a:latin typeface="Monaco"/>
              </a:rPr>
              <a:t>particles</a:t>
            </a:r>
            <a:r>
              <a:rPr lang="fr-FR" sz="2000" b="1" dirty="0">
                <a:solidFill>
                  <a:srgbClr val="281717"/>
                </a:solidFill>
                <a:latin typeface="Monaco"/>
              </a:rPr>
              <a:t>: [</a:t>
            </a:r>
            <a:r>
              <a:rPr lang="fr-FR" sz="2000" b="1" dirty="0">
                <a:solidFill>
                  <a:srgbClr val="951968"/>
                </a:solidFill>
                <a:latin typeface="Monaco"/>
              </a:rPr>
              <a:t>"</a:t>
            </a:r>
            <a:r>
              <a:rPr lang="fr-FR" sz="2000" b="1" dirty="0" err="1">
                <a:solidFill>
                  <a:srgbClr val="951968"/>
                </a:solidFill>
                <a:latin typeface="Monaco"/>
              </a:rPr>
              <a:t>e-"</a:t>
            </a:r>
            <a:r>
              <a:rPr lang="fr-FR" sz="2000" b="1" dirty="0" err="1">
                <a:solidFill>
                  <a:srgbClr val="281717"/>
                </a:solidFill>
                <a:latin typeface="Monaco"/>
              </a:rPr>
              <a:t>,</a:t>
            </a:r>
            <a:r>
              <a:rPr lang="fr-FR" sz="2000" b="1" dirty="0" err="1">
                <a:solidFill>
                  <a:srgbClr val="951968"/>
                </a:solidFill>
                <a:latin typeface="Monaco"/>
              </a:rPr>
              <a:t>"mu-"</a:t>
            </a:r>
            <a:r>
              <a:rPr lang="fr-FR" sz="2000" b="1" dirty="0" err="1">
                <a:solidFill>
                  <a:srgbClr val="281717"/>
                </a:solidFill>
                <a:latin typeface="Monaco"/>
              </a:rPr>
              <a:t>,</a:t>
            </a:r>
            <a:r>
              <a:rPr lang="fr-FR" sz="2000" b="1" dirty="0" err="1">
                <a:solidFill>
                  <a:srgbClr val="951968"/>
                </a:solidFill>
                <a:latin typeface="Monaco"/>
              </a:rPr>
              <a:t>"tau</a:t>
            </a:r>
            <a:r>
              <a:rPr lang="fr-FR" sz="2000" b="1" dirty="0">
                <a:solidFill>
                  <a:srgbClr val="951968"/>
                </a:solidFill>
                <a:latin typeface="Monaco"/>
              </a:rPr>
              <a:t>-"</a:t>
            </a:r>
            <a:r>
              <a:rPr lang="fr-FR" sz="2000" b="1" dirty="0">
                <a:solidFill>
                  <a:srgbClr val="281717"/>
                </a:solidFill>
                <a:latin typeface="Monaco"/>
              </a:rPr>
              <a:t>]</a:t>
            </a:r>
          </a:p>
          <a:p>
            <a:r>
              <a:rPr lang="fr-FR" sz="2000" b="1" dirty="0">
                <a:solidFill>
                  <a:srgbClr val="281717"/>
                </a:solidFill>
                <a:latin typeface="Monaco"/>
              </a:rPr>
              <a:t>}</a:t>
            </a:r>
          </a:p>
          <a:p>
            <a:r>
              <a:rPr lang="fr-FR" sz="2000" b="1" dirty="0">
                <a:solidFill>
                  <a:srgbClr val="615F8C"/>
                </a:solidFill>
                <a:latin typeface="Monaco"/>
              </a:rPr>
              <a:t>END_PROLOG</a:t>
            </a:r>
            <a:endParaRPr lang="fr-FR" sz="2000" b="1" dirty="0">
              <a:solidFill>
                <a:srgbClr val="281717"/>
              </a:solidFill>
              <a:latin typeface="Monaco"/>
            </a:endParaRPr>
          </a:p>
          <a:p>
            <a:r>
              <a:rPr lang="fr-FR" sz="2000" b="1" dirty="0" err="1">
                <a:solidFill>
                  <a:srgbClr val="B600FF"/>
                </a:solidFill>
                <a:latin typeface="Monaco"/>
              </a:rPr>
              <a:t>physics</a:t>
            </a:r>
            <a:r>
              <a:rPr lang="fr-FR" sz="2000" b="1" dirty="0">
                <a:solidFill>
                  <a:srgbClr val="281717"/>
                </a:solidFill>
                <a:latin typeface="Monaco"/>
              </a:rPr>
              <a:t>: {</a:t>
            </a:r>
          </a:p>
          <a:p>
            <a:r>
              <a:rPr lang="fr-FR" sz="2000" b="1" dirty="0">
                <a:solidFill>
                  <a:srgbClr val="281717"/>
                </a:solidFill>
                <a:latin typeface="Monaco"/>
              </a:rPr>
              <a:t>   </a:t>
            </a:r>
            <a:r>
              <a:rPr lang="fr-FR" sz="2000" b="1" dirty="0" err="1">
                <a:solidFill>
                  <a:srgbClr val="4000FF"/>
                </a:solidFill>
                <a:latin typeface="Monaco"/>
              </a:rPr>
              <a:t>producers</a:t>
            </a:r>
            <a:r>
              <a:rPr lang="fr-FR" sz="2000" b="1" dirty="0">
                <a:solidFill>
                  <a:srgbClr val="281717"/>
                </a:solidFill>
                <a:latin typeface="Monaco"/>
              </a:rPr>
              <a:t>: {</a:t>
            </a:r>
          </a:p>
          <a:p>
            <a:r>
              <a:rPr lang="it-IT" sz="2000" b="1" dirty="0">
                <a:solidFill>
                  <a:srgbClr val="281717"/>
                </a:solidFill>
                <a:latin typeface="Monaco"/>
              </a:rPr>
              <a:t>      </a:t>
            </a:r>
            <a:r>
              <a:rPr lang="it-IT" sz="2000" b="1" dirty="0">
                <a:solidFill>
                  <a:srgbClr val="B45C15"/>
                </a:solidFill>
                <a:latin typeface="Monaco"/>
              </a:rPr>
              <a:t>generator</a:t>
            </a:r>
            <a:r>
              <a:rPr lang="it-IT" sz="2000" b="1" dirty="0">
                <a:solidFill>
                  <a:srgbClr val="281717"/>
                </a:solidFill>
                <a:latin typeface="Monaco"/>
              </a:rPr>
              <a:t>: {</a:t>
            </a:r>
          </a:p>
          <a:p>
            <a:r>
              <a:rPr lang="it-IT" sz="2000" b="1" dirty="0">
                <a:solidFill>
                  <a:srgbClr val="281717"/>
                </a:solidFill>
                <a:latin typeface="Monaco"/>
              </a:rPr>
              <a:t>         </a:t>
            </a:r>
            <a:r>
              <a:rPr lang="it-IT" sz="2000" b="1" dirty="0" err="1">
                <a:solidFill>
                  <a:srgbClr val="248B16"/>
                </a:solidFill>
                <a:latin typeface="Monaco"/>
              </a:rPr>
              <a:t>module_type</a:t>
            </a:r>
            <a:r>
              <a:rPr lang="it-IT" sz="2000" b="1" dirty="0">
                <a:solidFill>
                  <a:srgbClr val="281717"/>
                </a:solidFill>
                <a:latin typeface="Monaco"/>
              </a:rPr>
              <a:t>: </a:t>
            </a:r>
            <a:r>
              <a:rPr lang="it-IT" sz="2000" b="1" dirty="0" err="1">
                <a:solidFill>
                  <a:srgbClr val="281717"/>
                </a:solidFill>
                <a:latin typeface="Monaco"/>
              </a:rPr>
              <a:t>EventGenerator</a:t>
            </a:r>
            <a:endParaRPr lang="it-IT" sz="2000" b="1" dirty="0">
              <a:solidFill>
                <a:srgbClr val="281717"/>
              </a:solidFill>
              <a:latin typeface="Monaco"/>
            </a:endParaRPr>
          </a:p>
          <a:p>
            <a:r>
              <a:rPr lang="it-IT" sz="2000" b="1" dirty="0">
                <a:solidFill>
                  <a:srgbClr val="281717"/>
                </a:solidFill>
                <a:latin typeface="Monaco"/>
              </a:rPr>
              <a:t>         </a:t>
            </a:r>
            <a:r>
              <a:rPr lang="it-IT" sz="2000" b="1" dirty="0" err="1">
                <a:solidFill>
                  <a:srgbClr val="B45C15"/>
                </a:solidFill>
                <a:latin typeface="Monaco"/>
              </a:rPr>
              <a:t>particles</a:t>
            </a:r>
            <a:r>
              <a:rPr lang="it-IT" sz="2000" b="1" dirty="0">
                <a:solidFill>
                  <a:srgbClr val="281717"/>
                </a:solidFill>
                <a:latin typeface="Monaco"/>
              </a:rPr>
              <a:t>: </a:t>
            </a:r>
            <a:r>
              <a:rPr lang="it-IT" sz="2000" b="1" dirty="0">
                <a:solidFill>
                  <a:srgbClr val="615F8C"/>
                </a:solidFill>
                <a:latin typeface="Monaco"/>
              </a:rPr>
              <a:t>@</a:t>
            </a:r>
            <a:r>
              <a:rPr lang="it-IT" sz="2000" b="1" dirty="0" err="1">
                <a:solidFill>
                  <a:srgbClr val="615F8C"/>
                </a:solidFill>
                <a:latin typeface="Monaco"/>
              </a:rPr>
              <a:t>local</a:t>
            </a:r>
            <a:r>
              <a:rPr lang="it-IT" sz="2000" b="1" dirty="0">
                <a:solidFill>
                  <a:srgbClr val="281717"/>
                </a:solidFill>
                <a:latin typeface="Monaco"/>
              </a:rPr>
              <a:t>::</a:t>
            </a:r>
            <a:r>
              <a:rPr lang="it-IT" sz="2000" b="1" dirty="0" err="1">
                <a:solidFill>
                  <a:srgbClr val="281717"/>
                </a:solidFill>
                <a:latin typeface="Monaco"/>
              </a:rPr>
              <a:t>parameters.particles</a:t>
            </a:r>
            <a:endParaRPr lang="it-IT" sz="2000" b="1" dirty="0">
              <a:solidFill>
                <a:srgbClr val="281717"/>
              </a:solidFill>
              <a:latin typeface="Monaco"/>
            </a:endParaRPr>
          </a:p>
          <a:p>
            <a:r>
              <a:rPr lang="it-IT" sz="2000" b="1" dirty="0">
                <a:solidFill>
                  <a:srgbClr val="281717"/>
                </a:solidFill>
                <a:latin typeface="Monaco"/>
              </a:rPr>
              <a:t>      }</a:t>
            </a:r>
          </a:p>
          <a:p>
            <a:r>
              <a:rPr lang="it-IT" sz="2000" b="1" dirty="0">
                <a:solidFill>
                  <a:srgbClr val="281717"/>
                </a:solidFill>
                <a:latin typeface="Monaco"/>
              </a:rPr>
              <a:t>   }</a:t>
            </a:r>
          </a:p>
          <a:p>
            <a:endParaRPr lang="it-IT" sz="2000" b="1" dirty="0">
              <a:solidFill>
                <a:srgbClr val="281717"/>
              </a:solidFill>
              <a:latin typeface="Monaco"/>
            </a:endParaRPr>
          </a:p>
          <a:p>
            <a:r>
              <a:rPr lang="it-IT" sz="2000" b="1" dirty="0">
                <a:solidFill>
                  <a:srgbClr val="281717"/>
                </a:solidFill>
                <a:latin typeface="Monaco"/>
              </a:rPr>
              <a:t>   </a:t>
            </a:r>
            <a:r>
              <a:rPr lang="it-IT" sz="2000" b="1" dirty="0" err="1">
                <a:solidFill>
                  <a:srgbClr val="4000FF"/>
                </a:solidFill>
                <a:latin typeface="Monaco"/>
              </a:rPr>
              <a:t>analyzers</a:t>
            </a:r>
            <a:r>
              <a:rPr lang="it-IT" sz="2000" b="1" dirty="0">
                <a:solidFill>
                  <a:srgbClr val="281717"/>
                </a:solidFill>
                <a:latin typeface="Monaco"/>
              </a:rPr>
              <a:t>: {</a:t>
            </a:r>
          </a:p>
          <a:p>
            <a:r>
              <a:rPr lang="en-US" sz="2000" b="1" dirty="0">
                <a:solidFill>
                  <a:srgbClr val="281717"/>
                </a:solidFill>
                <a:latin typeface="Monaco"/>
              </a:rPr>
              <a:t>      </a:t>
            </a:r>
            <a:r>
              <a:rPr lang="en-US" sz="2000" b="1" dirty="0">
                <a:solidFill>
                  <a:srgbClr val="B45C15"/>
                </a:solidFill>
                <a:latin typeface="Monaco"/>
              </a:rPr>
              <a:t>viewer</a:t>
            </a:r>
            <a:r>
              <a:rPr lang="en-US" sz="2000" b="1" dirty="0">
                <a:solidFill>
                  <a:srgbClr val="281717"/>
                </a:solidFill>
                <a:latin typeface="Monaco"/>
              </a:rPr>
              <a:t>: {</a:t>
            </a:r>
          </a:p>
          <a:p>
            <a:r>
              <a:rPr lang="en-US" sz="2000" b="1" dirty="0">
                <a:solidFill>
                  <a:srgbClr val="281717"/>
                </a:solidFill>
                <a:latin typeface="Monaco"/>
              </a:rPr>
              <a:t>         </a:t>
            </a:r>
            <a:r>
              <a:rPr lang="en-US" sz="2000" b="1" dirty="0" err="1">
                <a:solidFill>
                  <a:srgbClr val="248B16"/>
                </a:solidFill>
                <a:latin typeface="Monaco"/>
              </a:rPr>
              <a:t>module_type</a:t>
            </a:r>
            <a:r>
              <a:rPr lang="en-US" sz="2000" b="1" dirty="0">
                <a:solidFill>
                  <a:srgbClr val="281717"/>
                </a:solidFill>
                <a:latin typeface="Monaco"/>
              </a:rPr>
              <a:t>: </a:t>
            </a:r>
            <a:r>
              <a:rPr lang="en-US" sz="2000" b="1" dirty="0" err="1">
                <a:solidFill>
                  <a:srgbClr val="281717"/>
                </a:solidFill>
                <a:latin typeface="Monaco"/>
              </a:rPr>
              <a:t>ParticleViewer</a:t>
            </a:r>
            <a:endParaRPr lang="en-US" sz="2000" b="1" dirty="0">
              <a:solidFill>
                <a:srgbClr val="281717"/>
              </a:solidFill>
              <a:latin typeface="Monaco"/>
            </a:endParaRPr>
          </a:p>
          <a:p>
            <a:r>
              <a:rPr lang="en-US" sz="2000" b="1" dirty="0">
                <a:solidFill>
                  <a:srgbClr val="281717"/>
                </a:solidFill>
                <a:latin typeface="Monaco"/>
              </a:rPr>
              <a:t>         </a:t>
            </a:r>
            <a:r>
              <a:rPr lang="en-US" sz="2000" b="1" dirty="0">
                <a:solidFill>
                  <a:srgbClr val="B45C15"/>
                </a:solidFill>
                <a:latin typeface="Monaco"/>
              </a:rPr>
              <a:t>particles</a:t>
            </a:r>
            <a:r>
              <a:rPr lang="en-US" sz="2000" b="1" dirty="0">
                <a:solidFill>
                  <a:srgbClr val="281717"/>
                </a:solidFill>
                <a:latin typeface="Monaco"/>
              </a:rPr>
              <a:t>: </a:t>
            </a:r>
            <a:r>
              <a:rPr lang="en-US" sz="2000" b="1" dirty="0">
                <a:solidFill>
                  <a:srgbClr val="615F8C"/>
                </a:solidFill>
                <a:latin typeface="Monaco"/>
              </a:rPr>
              <a:t>@local</a:t>
            </a:r>
            <a:r>
              <a:rPr lang="en-US" sz="2000" b="1" dirty="0">
                <a:solidFill>
                  <a:srgbClr val="281717"/>
                </a:solidFill>
                <a:latin typeface="Monaco"/>
              </a:rPr>
              <a:t>::</a:t>
            </a:r>
            <a:r>
              <a:rPr lang="en-US" sz="2000" b="1" dirty="0" err="1">
                <a:solidFill>
                  <a:srgbClr val="281717"/>
                </a:solidFill>
                <a:latin typeface="Monaco"/>
              </a:rPr>
              <a:t>parameters.particles</a:t>
            </a:r>
            <a:endParaRPr lang="en-US" sz="2000" b="1" dirty="0">
              <a:solidFill>
                <a:srgbClr val="281717"/>
              </a:solidFill>
              <a:latin typeface="Monaco"/>
            </a:endParaRPr>
          </a:p>
          <a:p>
            <a:r>
              <a:rPr lang="en-US" sz="2000" b="1" dirty="0">
                <a:solidFill>
                  <a:srgbClr val="281717"/>
                </a:solidFill>
                <a:latin typeface="Monaco"/>
              </a:rPr>
              <a:t>      } </a:t>
            </a:r>
          </a:p>
          <a:p>
            <a:r>
              <a:rPr lang="en-US" sz="2000" b="1" dirty="0">
                <a:solidFill>
                  <a:srgbClr val="281717"/>
                </a:solidFill>
                <a:latin typeface="Monaco"/>
              </a:rPr>
              <a:t>   }</a:t>
            </a:r>
          </a:p>
          <a:p>
            <a:r>
              <a:rPr lang="en-US" sz="2000" b="1" dirty="0">
                <a:solidFill>
                  <a:srgbClr val="281717"/>
                </a:solidFill>
                <a:latin typeface="Monaco"/>
              </a:rPr>
              <a:t>}</a:t>
            </a:r>
          </a:p>
          <a:p>
            <a:endParaRPr lang="en-US" sz="2000" b="1" dirty="0">
              <a:solidFill>
                <a:srgbClr val="281717"/>
              </a:solidFill>
              <a:latin typeface="Monaco"/>
            </a:endParaRPr>
          </a:p>
        </p:txBody>
      </p:sp>
    </p:spTree>
    <p:extLst>
      <p:ext uri="{BB962C8B-B14F-4D97-AF65-F5344CB8AC3E}">
        <p14:creationId xmlns:p14="http://schemas.microsoft.com/office/powerpoint/2010/main" val="3523643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urier"/>
                <a:cs typeface="Courier"/>
              </a:rPr>
              <a:t>#include</a:t>
            </a:r>
            <a:r>
              <a:rPr lang="en-US" dirty="0" smtClean="0"/>
              <a:t> facility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01EC415-5F9F-E243-89C9-84AF09619057}" type="datetime1">
              <a:rPr lang="en-US" smtClean="0"/>
              <a:t>6/17/16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K. J. Knoepfel | A FHiCL feature menagerie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866C9A8-22F2-B94E-9D0A-940A0207F3FD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44475" y="1810021"/>
            <a:ext cx="7851140" cy="5441490"/>
          </a:xfrm>
          <a:prstGeom prst="rect">
            <a:avLst/>
          </a:prstGeom>
        </p:spPr>
        <p:txBody>
          <a:bodyPr wrap="square" lIns="101882" tIns="50941" rIns="101882" bIns="50941">
            <a:spAutoFit/>
          </a:bodyPr>
          <a:lstStyle/>
          <a:p>
            <a:r>
              <a:rPr lang="en-US" sz="2000" b="1" dirty="0">
                <a:solidFill>
                  <a:srgbClr val="615F8C"/>
                </a:solidFill>
                <a:latin typeface="Monaco"/>
              </a:rPr>
              <a:t>#include</a:t>
            </a:r>
            <a:r>
              <a:rPr lang="en-US" sz="2000" b="1" dirty="0">
                <a:solidFill>
                  <a:srgbClr val="C01B14"/>
                </a:solidFill>
                <a:latin typeface="Monaco"/>
              </a:rPr>
              <a:t> </a:t>
            </a:r>
            <a:r>
              <a:rPr lang="en-US" sz="2000" b="1" dirty="0">
                <a:solidFill>
                  <a:srgbClr val="951968"/>
                </a:solidFill>
                <a:latin typeface="Monaco"/>
              </a:rPr>
              <a:t>"</a:t>
            </a:r>
            <a:r>
              <a:rPr lang="en-US" sz="2000" b="1" dirty="0" err="1">
                <a:solidFill>
                  <a:srgbClr val="951968"/>
                </a:solidFill>
                <a:latin typeface="Monaco"/>
              </a:rPr>
              <a:t>parameters.fcl</a:t>
            </a:r>
            <a:r>
              <a:rPr lang="en-US" sz="2000" b="1" dirty="0">
                <a:solidFill>
                  <a:srgbClr val="951968"/>
                </a:solidFill>
                <a:latin typeface="Monaco"/>
              </a:rPr>
              <a:t>"</a:t>
            </a:r>
            <a:endParaRPr lang="en-US" sz="2000" b="1" dirty="0">
              <a:solidFill>
                <a:srgbClr val="281717"/>
              </a:solidFill>
              <a:latin typeface="Monaco"/>
            </a:endParaRPr>
          </a:p>
          <a:p>
            <a:endParaRPr lang="en-US" sz="2000" b="1" dirty="0">
              <a:solidFill>
                <a:srgbClr val="281717"/>
              </a:solidFill>
              <a:latin typeface="Monaco"/>
            </a:endParaRPr>
          </a:p>
          <a:p>
            <a:r>
              <a:rPr lang="en-US" sz="2000" b="1" dirty="0">
                <a:solidFill>
                  <a:srgbClr val="B600FF"/>
                </a:solidFill>
                <a:latin typeface="Monaco"/>
              </a:rPr>
              <a:t>physics</a:t>
            </a:r>
            <a:r>
              <a:rPr lang="en-US" sz="2000" b="1" dirty="0">
                <a:solidFill>
                  <a:srgbClr val="281717"/>
                </a:solidFill>
                <a:latin typeface="Monaco"/>
              </a:rPr>
              <a:t>: {</a:t>
            </a:r>
          </a:p>
          <a:p>
            <a:r>
              <a:rPr lang="en-US" sz="2000" b="1" dirty="0">
                <a:solidFill>
                  <a:srgbClr val="281717"/>
                </a:solidFill>
                <a:latin typeface="Monaco"/>
              </a:rPr>
              <a:t>   </a:t>
            </a:r>
            <a:r>
              <a:rPr lang="en-US" sz="2000" b="1" dirty="0">
                <a:solidFill>
                  <a:srgbClr val="4000FF"/>
                </a:solidFill>
                <a:latin typeface="Monaco"/>
              </a:rPr>
              <a:t>producers</a:t>
            </a:r>
            <a:r>
              <a:rPr lang="en-US" sz="2000" b="1" dirty="0">
                <a:solidFill>
                  <a:srgbClr val="281717"/>
                </a:solidFill>
                <a:latin typeface="Monaco"/>
              </a:rPr>
              <a:t>: {</a:t>
            </a:r>
          </a:p>
          <a:p>
            <a:r>
              <a:rPr lang="it-IT" sz="2000" b="1" dirty="0">
                <a:solidFill>
                  <a:srgbClr val="281717"/>
                </a:solidFill>
                <a:latin typeface="Monaco"/>
              </a:rPr>
              <a:t>      </a:t>
            </a:r>
            <a:r>
              <a:rPr lang="it-IT" sz="2000" b="1" dirty="0">
                <a:solidFill>
                  <a:srgbClr val="B45C15"/>
                </a:solidFill>
                <a:latin typeface="Monaco"/>
              </a:rPr>
              <a:t>generator</a:t>
            </a:r>
            <a:r>
              <a:rPr lang="it-IT" sz="2000" b="1" dirty="0">
                <a:solidFill>
                  <a:srgbClr val="281717"/>
                </a:solidFill>
                <a:latin typeface="Monaco"/>
              </a:rPr>
              <a:t>: {</a:t>
            </a:r>
          </a:p>
          <a:p>
            <a:r>
              <a:rPr lang="it-IT" sz="2000" b="1" dirty="0">
                <a:solidFill>
                  <a:srgbClr val="281717"/>
                </a:solidFill>
                <a:latin typeface="Monaco"/>
              </a:rPr>
              <a:t>         </a:t>
            </a:r>
            <a:r>
              <a:rPr lang="it-IT" sz="2000" b="1" dirty="0" err="1">
                <a:solidFill>
                  <a:srgbClr val="248B16"/>
                </a:solidFill>
                <a:latin typeface="Monaco"/>
              </a:rPr>
              <a:t>module_type</a:t>
            </a:r>
            <a:r>
              <a:rPr lang="it-IT" sz="2000" b="1" dirty="0">
                <a:solidFill>
                  <a:srgbClr val="281717"/>
                </a:solidFill>
                <a:latin typeface="Monaco"/>
              </a:rPr>
              <a:t>: </a:t>
            </a:r>
            <a:r>
              <a:rPr lang="it-IT" sz="2000" b="1" dirty="0" err="1">
                <a:solidFill>
                  <a:srgbClr val="281717"/>
                </a:solidFill>
                <a:latin typeface="Monaco"/>
              </a:rPr>
              <a:t>EventGenerator</a:t>
            </a:r>
            <a:endParaRPr lang="it-IT" sz="2000" b="1" dirty="0">
              <a:solidFill>
                <a:srgbClr val="281717"/>
              </a:solidFill>
              <a:latin typeface="Monaco"/>
            </a:endParaRPr>
          </a:p>
          <a:p>
            <a:r>
              <a:rPr lang="it-IT" sz="2000" b="1" dirty="0">
                <a:solidFill>
                  <a:srgbClr val="281717"/>
                </a:solidFill>
                <a:latin typeface="Monaco"/>
              </a:rPr>
              <a:t>         </a:t>
            </a:r>
            <a:r>
              <a:rPr lang="it-IT" sz="2000" b="1" dirty="0" err="1">
                <a:solidFill>
                  <a:srgbClr val="B45C15"/>
                </a:solidFill>
                <a:latin typeface="Monaco"/>
              </a:rPr>
              <a:t>particles</a:t>
            </a:r>
            <a:r>
              <a:rPr lang="it-IT" sz="2000" b="1" dirty="0">
                <a:solidFill>
                  <a:srgbClr val="281717"/>
                </a:solidFill>
                <a:latin typeface="Monaco"/>
              </a:rPr>
              <a:t>: </a:t>
            </a:r>
            <a:r>
              <a:rPr lang="it-IT" sz="2000" b="1" dirty="0">
                <a:solidFill>
                  <a:srgbClr val="615F8C"/>
                </a:solidFill>
                <a:latin typeface="Monaco"/>
              </a:rPr>
              <a:t>@</a:t>
            </a:r>
            <a:r>
              <a:rPr lang="it-IT" sz="2000" b="1" dirty="0" err="1">
                <a:solidFill>
                  <a:srgbClr val="615F8C"/>
                </a:solidFill>
                <a:latin typeface="Monaco"/>
              </a:rPr>
              <a:t>local</a:t>
            </a:r>
            <a:r>
              <a:rPr lang="it-IT" sz="2000" b="1" dirty="0">
                <a:solidFill>
                  <a:srgbClr val="281717"/>
                </a:solidFill>
                <a:latin typeface="Monaco"/>
              </a:rPr>
              <a:t>::</a:t>
            </a:r>
            <a:r>
              <a:rPr lang="it-IT" sz="2000" b="1" dirty="0" err="1">
                <a:solidFill>
                  <a:srgbClr val="281717"/>
                </a:solidFill>
                <a:latin typeface="Monaco"/>
              </a:rPr>
              <a:t>parameters.particles</a:t>
            </a:r>
            <a:endParaRPr lang="it-IT" sz="2000" b="1" dirty="0">
              <a:solidFill>
                <a:srgbClr val="281717"/>
              </a:solidFill>
              <a:latin typeface="Monaco"/>
            </a:endParaRPr>
          </a:p>
          <a:p>
            <a:r>
              <a:rPr lang="it-IT" sz="2000" b="1" dirty="0">
                <a:solidFill>
                  <a:srgbClr val="281717"/>
                </a:solidFill>
                <a:latin typeface="Monaco"/>
              </a:rPr>
              <a:t>      }</a:t>
            </a:r>
          </a:p>
          <a:p>
            <a:r>
              <a:rPr lang="it-IT" sz="2000" b="1" dirty="0">
                <a:solidFill>
                  <a:srgbClr val="281717"/>
                </a:solidFill>
                <a:latin typeface="Monaco"/>
              </a:rPr>
              <a:t>   }</a:t>
            </a:r>
          </a:p>
          <a:p>
            <a:endParaRPr lang="it-IT" sz="2000" b="1" dirty="0">
              <a:solidFill>
                <a:srgbClr val="281717"/>
              </a:solidFill>
              <a:latin typeface="Monaco"/>
            </a:endParaRPr>
          </a:p>
          <a:p>
            <a:r>
              <a:rPr lang="it-IT" sz="2000" b="1" dirty="0">
                <a:solidFill>
                  <a:srgbClr val="281717"/>
                </a:solidFill>
                <a:latin typeface="Monaco"/>
              </a:rPr>
              <a:t>   </a:t>
            </a:r>
            <a:r>
              <a:rPr lang="it-IT" sz="2000" b="1" dirty="0" err="1">
                <a:solidFill>
                  <a:srgbClr val="4000FF"/>
                </a:solidFill>
                <a:latin typeface="Monaco"/>
              </a:rPr>
              <a:t>analyzers</a:t>
            </a:r>
            <a:r>
              <a:rPr lang="it-IT" sz="2000" b="1" dirty="0">
                <a:solidFill>
                  <a:srgbClr val="281717"/>
                </a:solidFill>
                <a:latin typeface="Monaco"/>
              </a:rPr>
              <a:t>: {</a:t>
            </a:r>
          </a:p>
          <a:p>
            <a:r>
              <a:rPr lang="en-US" sz="2000" b="1" dirty="0">
                <a:solidFill>
                  <a:srgbClr val="281717"/>
                </a:solidFill>
                <a:latin typeface="Monaco"/>
              </a:rPr>
              <a:t>      </a:t>
            </a:r>
            <a:r>
              <a:rPr lang="en-US" sz="2000" b="1" dirty="0">
                <a:solidFill>
                  <a:srgbClr val="B45C15"/>
                </a:solidFill>
                <a:latin typeface="Monaco"/>
              </a:rPr>
              <a:t>viewer</a:t>
            </a:r>
            <a:r>
              <a:rPr lang="en-US" sz="2000" b="1" dirty="0">
                <a:solidFill>
                  <a:srgbClr val="281717"/>
                </a:solidFill>
                <a:latin typeface="Monaco"/>
              </a:rPr>
              <a:t>: {</a:t>
            </a:r>
          </a:p>
          <a:p>
            <a:r>
              <a:rPr lang="en-US" sz="2000" b="1" dirty="0">
                <a:solidFill>
                  <a:srgbClr val="281717"/>
                </a:solidFill>
                <a:latin typeface="Monaco"/>
              </a:rPr>
              <a:t>         </a:t>
            </a:r>
            <a:r>
              <a:rPr lang="en-US" sz="2000" b="1" dirty="0" err="1">
                <a:solidFill>
                  <a:srgbClr val="248B16"/>
                </a:solidFill>
                <a:latin typeface="Monaco"/>
              </a:rPr>
              <a:t>module_type</a:t>
            </a:r>
            <a:r>
              <a:rPr lang="en-US" sz="2000" b="1" dirty="0">
                <a:solidFill>
                  <a:srgbClr val="281717"/>
                </a:solidFill>
                <a:latin typeface="Monaco"/>
              </a:rPr>
              <a:t>: </a:t>
            </a:r>
            <a:r>
              <a:rPr lang="en-US" sz="2000" b="1" dirty="0" err="1">
                <a:solidFill>
                  <a:srgbClr val="281717"/>
                </a:solidFill>
                <a:latin typeface="Monaco"/>
              </a:rPr>
              <a:t>ParticleViewer</a:t>
            </a:r>
            <a:endParaRPr lang="en-US" sz="2000" b="1" dirty="0">
              <a:solidFill>
                <a:srgbClr val="281717"/>
              </a:solidFill>
              <a:latin typeface="Monaco"/>
            </a:endParaRPr>
          </a:p>
          <a:p>
            <a:r>
              <a:rPr lang="en-US" sz="2000" b="1" dirty="0">
                <a:solidFill>
                  <a:srgbClr val="281717"/>
                </a:solidFill>
                <a:latin typeface="Monaco"/>
              </a:rPr>
              <a:t>         </a:t>
            </a:r>
            <a:r>
              <a:rPr lang="en-US" sz="2000" b="1" dirty="0">
                <a:solidFill>
                  <a:srgbClr val="B45C15"/>
                </a:solidFill>
                <a:latin typeface="Monaco"/>
              </a:rPr>
              <a:t>particles</a:t>
            </a:r>
            <a:r>
              <a:rPr lang="en-US" sz="2000" b="1" dirty="0">
                <a:solidFill>
                  <a:srgbClr val="281717"/>
                </a:solidFill>
                <a:latin typeface="Monaco"/>
              </a:rPr>
              <a:t>: </a:t>
            </a:r>
            <a:r>
              <a:rPr lang="en-US" sz="2000" b="1" dirty="0">
                <a:solidFill>
                  <a:srgbClr val="615F8C"/>
                </a:solidFill>
                <a:latin typeface="Monaco"/>
              </a:rPr>
              <a:t>@local</a:t>
            </a:r>
            <a:r>
              <a:rPr lang="en-US" sz="2000" b="1" dirty="0">
                <a:solidFill>
                  <a:srgbClr val="281717"/>
                </a:solidFill>
                <a:latin typeface="Monaco"/>
              </a:rPr>
              <a:t>::</a:t>
            </a:r>
            <a:r>
              <a:rPr lang="en-US" sz="2000" b="1" dirty="0" err="1">
                <a:solidFill>
                  <a:srgbClr val="281717"/>
                </a:solidFill>
                <a:latin typeface="Monaco"/>
              </a:rPr>
              <a:t>parameters.particles</a:t>
            </a:r>
            <a:endParaRPr lang="en-US" sz="2000" b="1" dirty="0">
              <a:solidFill>
                <a:srgbClr val="281717"/>
              </a:solidFill>
              <a:latin typeface="Monaco"/>
            </a:endParaRPr>
          </a:p>
          <a:p>
            <a:r>
              <a:rPr lang="en-US" sz="2000" b="1" dirty="0">
                <a:solidFill>
                  <a:srgbClr val="281717"/>
                </a:solidFill>
                <a:latin typeface="Monaco"/>
              </a:rPr>
              <a:t>      }</a:t>
            </a:r>
          </a:p>
          <a:p>
            <a:r>
              <a:rPr lang="en-US" sz="2000" b="1" dirty="0">
                <a:solidFill>
                  <a:srgbClr val="281717"/>
                </a:solidFill>
                <a:latin typeface="Monaco"/>
              </a:rPr>
              <a:t>   }</a:t>
            </a:r>
          </a:p>
          <a:p>
            <a:r>
              <a:rPr lang="en-US" sz="2000" b="1" dirty="0">
                <a:solidFill>
                  <a:srgbClr val="281717"/>
                </a:solidFill>
                <a:latin typeface="Monaco"/>
              </a:rPr>
              <a:t>}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905448" y="1268577"/>
            <a:ext cx="5054995" cy="1587101"/>
          </a:xfrm>
          <a:prstGeom prst="rect">
            <a:avLst/>
          </a:prstGeom>
          <a:solidFill>
            <a:srgbClr val="FDF9CE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lIns="101882" tIns="50941" rIns="101882" bIns="50941">
            <a:spAutoFit/>
          </a:bodyPr>
          <a:lstStyle/>
          <a:p>
            <a:r>
              <a:rPr lang="en-US" sz="1900" b="1" dirty="0">
                <a:solidFill>
                  <a:srgbClr val="615F8C"/>
                </a:solidFill>
                <a:latin typeface="Monaco"/>
              </a:rPr>
              <a:t>BEGIN_PROLOG                                                                                 </a:t>
            </a:r>
            <a:endParaRPr lang="en-US" sz="1900" b="1" dirty="0">
              <a:solidFill>
                <a:srgbClr val="281717"/>
              </a:solidFill>
              <a:latin typeface="Monaco"/>
            </a:endParaRPr>
          </a:p>
          <a:p>
            <a:r>
              <a:rPr lang="en-US" sz="1900" b="1" dirty="0">
                <a:solidFill>
                  <a:srgbClr val="B45C15"/>
                </a:solidFill>
                <a:latin typeface="Monaco"/>
              </a:rPr>
              <a:t>parameters</a:t>
            </a:r>
            <a:r>
              <a:rPr lang="en-US" sz="1900" b="1" dirty="0">
                <a:solidFill>
                  <a:srgbClr val="281717"/>
                </a:solidFill>
                <a:latin typeface="Monaco"/>
              </a:rPr>
              <a:t>: {</a:t>
            </a:r>
          </a:p>
          <a:p>
            <a:r>
              <a:rPr lang="fr-FR" sz="1900" b="1" dirty="0">
                <a:solidFill>
                  <a:srgbClr val="281717"/>
                </a:solidFill>
                <a:latin typeface="Monaco"/>
              </a:rPr>
              <a:t>   </a:t>
            </a:r>
            <a:r>
              <a:rPr lang="fr-FR" sz="1900" b="1" dirty="0" err="1">
                <a:solidFill>
                  <a:srgbClr val="B45C15"/>
                </a:solidFill>
                <a:latin typeface="Monaco"/>
              </a:rPr>
              <a:t>particles</a:t>
            </a:r>
            <a:r>
              <a:rPr lang="fr-FR" sz="1900" b="1" dirty="0">
                <a:solidFill>
                  <a:srgbClr val="281717"/>
                </a:solidFill>
                <a:latin typeface="Monaco"/>
              </a:rPr>
              <a:t>: [</a:t>
            </a:r>
            <a:r>
              <a:rPr lang="fr-FR" sz="1900" b="1" dirty="0">
                <a:solidFill>
                  <a:srgbClr val="951968"/>
                </a:solidFill>
                <a:latin typeface="Monaco"/>
              </a:rPr>
              <a:t>"</a:t>
            </a:r>
            <a:r>
              <a:rPr lang="fr-FR" sz="1900" b="1" dirty="0" err="1">
                <a:solidFill>
                  <a:srgbClr val="951968"/>
                </a:solidFill>
                <a:latin typeface="Monaco"/>
              </a:rPr>
              <a:t>e-"</a:t>
            </a:r>
            <a:r>
              <a:rPr lang="fr-FR" sz="1900" b="1" dirty="0" err="1">
                <a:solidFill>
                  <a:srgbClr val="281717"/>
                </a:solidFill>
                <a:latin typeface="Monaco"/>
              </a:rPr>
              <a:t>,</a:t>
            </a:r>
            <a:r>
              <a:rPr lang="fr-FR" sz="1900" b="1" dirty="0" err="1">
                <a:solidFill>
                  <a:srgbClr val="951968"/>
                </a:solidFill>
                <a:latin typeface="Monaco"/>
              </a:rPr>
              <a:t>"mu-"</a:t>
            </a:r>
            <a:r>
              <a:rPr lang="fr-FR" sz="1900" b="1" dirty="0" err="1">
                <a:solidFill>
                  <a:srgbClr val="281717"/>
                </a:solidFill>
                <a:latin typeface="Monaco"/>
              </a:rPr>
              <a:t>,</a:t>
            </a:r>
            <a:r>
              <a:rPr lang="fr-FR" sz="1900" b="1" dirty="0" err="1">
                <a:solidFill>
                  <a:srgbClr val="951968"/>
                </a:solidFill>
                <a:latin typeface="Monaco"/>
              </a:rPr>
              <a:t>"tau</a:t>
            </a:r>
            <a:r>
              <a:rPr lang="fr-FR" sz="1900" b="1" dirty="0">
                <a:solidFill>
                  <a:srgbClr val="951968"/>
                </a:solidFill>
                <a:latin typeface="Monaco"/>
              </a:rPr>
              <a:t>-"</a:t>
            </a:r>
            <a:r>
              <a:rPr lang="fr-FR" sz="1900" b="1" dirty="0">
                <a:solidFill>
                  <a:srgbClr val="281717"/>
                </a:solidFill>
                <a:latin typeface="Monaco"/>
              </a:rPr>
              <a:t>]</a:t>
            </a:r>
          </a:p>
          <a:p>
            <a:r>
              <a:rPr lang="fr-FR" sz="1900" b="1" dirty="0">
                <a:solidFill>
                  <a:srgbClr val="281717"/>
                </a:solidFill>
                <a:latin typeface="Monaco"/>
              </a:rPr>
              <a:t>}</a:t>
            </a:r>
          </a:p>
          <a:p>
            <a:r>
              <a:rPr lang="fr-FR" sz="1900" b="1" dirty="0">
                <a:solidFill>
                  <a:srgbClr val="615F8C"/>
                </a:solidFill>
                <a:latin typeface="Monaco"/>
              </a:rPr>
              <a:t>END_PROLOG </a:t>
            </a:r>
            <a:endParaRPr lang="en-US" sz="1900" b="1" dirty="0"/>
          </a:p>
        </p:txBody>
      </p:sp>
      <p:sp>
        <p:nvSpPr>
          <p:cNvPr id="17" name="Right Arrow 16"/>
          <p:cNvSpPr/>
          <p:nvPr/>
        </p:nvSpPr>
        <p:spPr>
          <a:xfrm>
            <a:off x="4273699" y="1980956"/>
            <a:ext cx="519126" cy="156766"/>
          </a:xfrm>
          <a:prstGeom prst="rightArrow">
            <a:avLst/>
          </a:prstGeom>
          <a:solidFill>
            <a:srgbClr val="FF0000"/>
          </a:solidFill>
          <a:ln w="28575" cmpd="sng"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947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order for a file to be included, its containing directory must be present on the </a:t>
            </a:r>
            <a:r>
              <a:rPr lang="en-US" b="1" dirty="0" smtClean="0">
                <a:latin typeface="Courier"/>
                <a:cs typeface="Courier"/>
              </a:rPr>
              <a:t>FHICL_FILE_PATH</a:t>
            </a:r>
            <a:r>
              <a:rPr lang="en-US" dirty="0" smtClean="0"/>
              <a:t> environment variable.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Helvetica"/>
              </a:rPr>
              <a:t>Using </a:t>
            </a:r>
            <a:r>
              <a:rPr lang="en-US" dirty="0" smtClean="0">
                <a:latin typeface="Courier"/>
                <a:cs typeface="Courier"/>
              </a:rPr>
              <a:t>#include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65CE6A9-B4AD-344F-9620-4BD3B31F03EE}" type="datetime1">
              <a:rPr lang="en-US" smtClean="0"/>
              <a:t>6/17/16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K. J. Knoepfel | A FHiCL feature menagerie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866C9A8-22F2-B94E-9D0A-940A0207F3FD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512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order for a file to be included, its containing directory must be present on the </a:t>
            </a:r>
            <a:r>
              <a:rPr lang="en-US" b="1" dirty="0" smtClean="0">
                <a:latin typeface="Courier"/>
                <a:cs typeface="Courier"/>
              </a:rPr>
              <a:t>FHICL_FILE_PATH</a:t>
            </a:r>
            <a:r>
              <a:rPr lang="en-US" dirty="0" smtClean="0"/>
              <a:t> environment variable.</a:t>
            </a:r>
          </a:p>
          <a:p>
            <a:r>
              <a:rPr lang="en-US" dirty="0" smtClean="0"/>
              <a:t>The </a:t>
            </a:r>
            <a:r>
              <a:rPr lang="en-US" b="1" dirty="0" smtClean="0">
                <a:latin typeface="Courier"/>
                <a:cs typeface="Courier"/>
              </a:rPr>
              <a:t>#include</a:t>
            </a:r>
            <a:r>
              <a:rPr lang="en-US" dirty="0" smtClean="0"/>
              <a:t> feature can be very convenient; but it can be easily abused.</a:t>
            </a:r>
          </a:p>
          <a:p>
            <a:r>
              <a:rPr lang="en-US" dirty="0" smtClean="0"/>
              <a:t>Guidelines:</a:t>
            </a:r>
          </a:p>
          <a:p>
            <a:pPr lvl="1"/>
            <a:r>
              <a:rPr lang="en-US" dirty="0" smtClean="0"/>
              <a:t>Only </a:t>
            </a:r>
            <a:r>
              <a:rPr lang="en-US" b="1" dirty="0" smtClean="0">
                <a:latin typeface="Courier"/>
                <a:cs typeface="Courier"/>
              </a:rPr>
              <a:t>#include</a:t>
            </a:r>
            <a:r>
              <a:rPr lang="en-US" dirty="0" smtClean="0"/>
              <a:t> files that contain only prologs.</a:t>
            </a:r>
          </a:p>
          <a:p>
            <a:pPr lvl="2"/>
            <a:r>
              <a:rPr lang="en-US" dirty="0" smtClean="0"/>
              <a:t>Makes it much easier to understand the configuration-file structure.</a:t>
            </a:r>
          </a:p>
          <a:p>
            <a:pPr lvl="1"/>
            <a:r>
              <a:rPr lang="en-US" dirty="0" smtClean="0"/>
              <a:t>Specify directories on your </a:t>
            </a:r>
            <a:r>
              <a:rPr lang="en-US" b="1" dirty="0" smtClean="0">
                <a:latin typeface="Courier"/>
                <a:cs typeface="Courier"/>
              </a:rPr>
              <a:t>FHICL_FILE_PATH</a:t>
            </a:r>
            <a:r>
              <a:rPr lang="en-US" dirty="0" smtClean="0"/>
              <a:t> in a manner similar to how you would specify include directories for C++ headers.</a:t>
            </a:r>
          </a:p>
          <a:p>
            <a:pPr lvl="2"/>
            <a:r>
              <a:rPr lang="en-US" dirty="0" smtClean="0"/>
              <a:t>For code you’re developing it’s better if you have to be explicit in your </a:t>
            </a:r>
            <a:r>
              <a:rPr lang="en-US" dirty="0" err="1" smtClean="0"/>
              <a:t>FHiCL</a:t>
            </a:r>
            <a:r>
              <a:rPr lang="en-US" dirty="0" smtClean="0"/>
              <a:t> file.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Helvetica"/>
              </a:rPr>
              <a:t>Using </a:t>
            </a:r>
            <a:r>
              <a:rPr lang="en-US" dirty="0" smtClean="0">
                <a:latin typeface="Courier"/>
                <a:cs typeface="Courier"/>
              </a:rPr>
              <a:t>#include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65CE6A9-B4AD-344F-9620-4BD3B31F03EE}" type="datetime1">
              <a:rPr lang="en-US" smtClean="0"/>
              <a:t>6/17/16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K. J. Knoepfel | A FHiCL feature menagerie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866C9A8-22F2-B94E-9D0A-940A0207F3FD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039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/>
          <p:cNvSpPr>
            <a:spLocks noGrp="1"/>
          </p:cNvSpPr>
          <p:nvPr>
            <p:ph idx="1"/>
          </p:nvPr>
        </p:nvSpPr>
        <p:spPr bwMode="auto">
          <a:xfrm>
            <a:off x="251461" y="1101091"/>
            <a:ext cx="9539764" cy="908369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Helvetica" pitchFamily="-111" charset="0"/>
                <a:ea typeface="ＭＳ Ｐゴシック" pitchFamily="-111" charset="-128"/>
                <a:cs typeface="ＭＳ Ｐゴシック" pitchFamily="-111" charset="-128"/>
              </a:rPr>
              <a:t>We want to use our experiment’s modules </a:t>
            </a:r>
            <a:r>
              <a:rPr lang="en-US" b="1" i="1" dirty="0" smtClean="0">
                <a:latin typeface="Helvetica" pitchFamily="-111" charset="0"/>
                <a:ea typeface="ＭＳ Ｐゴシック" pitchFamily="-111" charset="-128"/>
                <a:cs typeface="ＭＳ Ｐゴシック" pitchFamily="-111" charset="-128"/>
              </a:rPr>
              <a:t>and</a:t>
            </a:r>
            <a:r>
              <a:rPr lang="en-US" dirty="0" smtClean="0">
                <a:latin typeface="Helvetica" pitchFamily="-111" charset="0"/>
                <a:ea typeface="ＭＳ Ｐゴシック" pitchFamily="-111" charset="-128"/>
                <a:cs typeface="ＭＳ Ｐゴシック" pitchFamily="-111" charset="-128"/>
              </a:rPr>
              <a:t> our own.  How do we do that?</a:t>
            </a:r>
          </a:p>
        </p:txBody>
      </p:sp>
      <p:sp>
        <p:nvSpPr>
          <p:cNvPr id="17409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Helvetica" pitchFamily="-111" charset="0"/>
                <a:ea typeface="ＭＳ Ｐゴシック" pitchFamily="-111" charset="-128"/>
                <a:cs typeface="ＭＳ Ｐゴシック" pitchFamily="-111" charset="-128"/>
              </a:rPr>
              <a:t>Extensible configuration</a:t>
            </a:r>
            <a:endParaRPr lang="en-US" dirty="0">
              <a:latin typeface="Helvetica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17411" name="Date Placeholder 3"/>
          <p:cNvSpPr>
            <a:spLocks noGrp="1"/>
          </p:cNvSpPr>
          <p:nvPr>
            <p:ph type="dt" sz="half" idx="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4464203-BDB7-6D49-A145-FA47E13FB6E5}" type="datetime1">
              <a:rPr lang="en-US" smtClean="0"/>
              <a:t>6/17/16</a:t>
            </a:fld>
            <a:endParaRPr lang="en-US"/>
          </a:p>
        </p:txBody>
      </p:sp>
      <p:sp>
        <p:nvSpPr>
          <p:cNvPr id="17412" name="Footer Placeholder 4"/>
          <p:cNvSpPr>
            <a:spLocks noGrp="1"/>
          </p:cNvSpPr>
          <p:nvPr>
            <p:ph type="ftr" sz="quarter" idx="3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K. J. Knoepfel | A FHiCL feature menagerie</a:t>
            </a:r>
            <a:endParaRPr lang="en-US" b="1"/>
          </a:p>
        </p:txBody>
      </p:sp>
      <p:sp>
        <p:nvSpPr>
          <p:cNvPr id="17413" name="Slide Number Placeholder 5"/>
          <p:cNvSpPr>
            <a:spLocks noGrp="1"/>
          </p:cNvSpPr>
          <p:nvPr>
            <p:ph type="sldNum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4B48CB4-0714-F842-BA2E-0FA413C5A401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012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/>
          <p:cNvSpPr>
            <a:spLocks noGrp="1"/>
          </p:cNvSpPr>
          <p:nvPr>
            <p:ph idx="1"/>
          </p:nvPr>
        </p:nvSpPr>
        <p:spPr bwMode="auto">
          <a:xfrm>
            <a:off x="251461" y="1101091"/>
            <a:ext cx="9539764" cy="908369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Helvetica" pitchFamily="-111" charset="0"/>
                <a:ea typeface="ＭＳ Ｐゴシック" pitchFamily="-111" charset="-128"/>
                <a:cs typeface="ＭＳ Ｐゴシック" pitchFamily="-111" charset="-128"/>
              </a:rPr>
              <a:t>We want to use our experiment’s modules </a:t>
            </a:r>
            <a:r>
              <a:rPr lang="en-US" b="1" i="1" dirty="0" smtClean="0">
                <a:latin typeface="Helvetica" pitchFamily="-111" charset="0"/>
                <a:ea typeface="ＭＳ Ｐゴシック" pitchFamily="-111" charset="-128"/>
                <a:cs typeface="ＭＳ Ｐゴシック" pitchFamily="-111" charset="-128"/>
              </a:rPr>
              <a:t>and</a:t>
            </a:r>
            <a:r>
              <a:rPr lang="en-US" dirty="0" smtClean="0">
                <a:latin typeface="Helvetica" pitchFamily="-111" charset="0"/>
                <a:ea typeface="ＭＳ Ｐゴシック" pitchFamily="-111" charset="-128"/>
                <a:cs typeface="ＭＳ Ｐゴシック" pitchFamily="-111" charset="-128"/>
              </a:rPr>
              <a:t> our own.  How do we do that?</a:t>
            </a:r>
          </a:p>
        </p:txBody>
      </p:sp>
      <p:sp>
        <p:nvSpPr>
          <p:cNvPr id="17409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Helvetica" pitchFamily="-111" charset="0"/>
                <a:ea typeface="ＭＳ Ｐゴシック" pitchFamily="-111" charset="-128"/>
                <a:cs typeface="ＭＳ Ｐゴシック" pitchFamily="-111" charset="-128"/>
              </a:rPr>
              <a:t>Extensible configuration</a:t>
            </a:r>
            <a:endParaRPr lang="en-US" dirty="0">
              <a:latin typeface="Helvetica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17411" name="Date Placeholder 3"/>
          <p:cNvSpPr>
            <a:spLocks noGrp="1"/>
          </p:cNvSpPr>
          <p:nvPr>
            <p:ph type="dt" sz="half" idx="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4464203-BDB7-6D49-A145-FA47E13FB6E5}" type="datetime1">
              <a:rPr lang="en-US" smtClean="0"/>
              <a:t>6/17/16</a:t>
            </a:fld>
            <a:endParaRPr lang="en-US"/>
          </a:p>
        </p:txBody>
      </p:sp>
      <p:sp>
        <p:nvSpPr>
          <p:cNvPr id="17412" name="Footer Placeholder 4"/>
          <p:cNvSpPr>
            <a:spLocks noGrp="1"/>
          </p:cNvSpPr>
          <p:nvPr>
            <p:ph type="ftr" sz="quarter" idx="3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K. J. Knoepfel | A FHiCL feature menagerie</a:t>
            </a:r>
            <a:endParaRPr lang="en-US" b="1"/>
          </a:p>
        </p:txBody>
      </p:sp>
      <p:sp>
        <p:nvSpPr>
          <p:cNvPr id="17413" name="Slide Number Placeholder 5"/>
          <p:cNvSpPr>
            <a:spLocks noGrp="1"/>
          </p:cNvSpPr>
          <p:nvPr>
            <p:ph type="sldNum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4B48CB4-0714-F842-BA2E-0FA413C5A401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07807" y="2066467"/>
            <a:ext cx="3863895" cy="4719525"/>
          </a:xfrm>
          <a:prstGeom prst="rect">
            <a:avLst/>
          </a:prstGeom>
          <a:solidFill>
            <a:srgbClr val="FDF9CE"/>
          </a:solidFill>
          <a:ln>
            <a:solidFill>
              <a:srgbClr val="282828"/>
            </a:solidFill>
          </a:ln>
        </p:spPr>
        <p:txBody>
          <a:bodyPr wrap="square" lIns="101882" tIns="50941" rIns="101882" bIns="50941">
            <a:spAutoFit/>
          </a:bodyPr>
          <a:lstStyle/>
          <a:p>
            <a:r>
              <a:rPr lang="en-US" sz="2000" b="1" dirty="0">
                <a:solidFill>
                  <a:srgbClr val="C01B14"/>
                </a:solidFill>
                <a:latin typeface="Monaco"/>
              </a:rPr>
              <a:t># </a:t>
            </a:r>
            <a:r>
              <a:rPr lang="en-US" sz="2000" b="1" dirty="0" err="1">
                <a:solidFill>
                  <a:srgbClr val="C01B14"/>
                </a:solidFill>
                <a:latin typeface="Monaco"/>
              </a:rPr>
              <a:t>experiment.fcl</a:t>
            </a:r>
            <a:endParaRPr lang="en-US" sz="2000" b="1" dirty="0">
              <a:solidFill>
                <a:srgbClr val="615F8C"/>
              </a:solidFill>
              <a:latin typeface="Monaco"/>
            </a:endParaRPr>
          </a:p>
          <a:p>
            <a:r>
              <a:rPr lang="en-US" sz="2000" b="1" dirty="0">
                <a:solidFill>
                  <a:srgbClr val="615F8C"/>
                </a:solidFill>
                <a:latin typeface="Monaco"/>
              </a:rPr>
              <a:t>BEGIN_PROLOG                                                                                                                                                                                     </a:t>
            </a:r>
            <a:endParaRPr lang="en-US" sz="2000" b="1" dirty="0">
              <a:solidFill>
                <a:srgbClr val="281717"/>
              </a:solidFill>
              <a:latin typeface="Monaco"/>
            </a:endParaRPr>
          </a:p>
          <a:p>
            <a:r>
              <a:rPr lang="en-US" sz="2000" b="1" dirty="0">
                <a:solidFill>
                  <a:srgbClr val="B45C15"/>
                </a:solidFill>
                <a:latin typeface="Monaco"/>
              </a:rPr>
              <a:t>experiment</a:t>
            </a:r>
            <a:r>
              <a:rPr lang="en-US" sz="2000" b="1" dirty="0">
                <a:solidFill>
                  <a:srgbClr val="281717"/>
                </a:solidFill>
                <a:latin typeface="Monaco"/>
              </a:rPr>
              <a:t>: {</a:t>
            </a:r>
          </a:p>
          <a:p>
            <a:r>
              <a:rPr lang="en-US" sz="2000" b="1" dirty="0">
                <a:solidFill>
                  <a:srgbClr val="281717"/>
                </a:solidFill>
                <a:latin typeface="Monaco"/>
              </a:rPr>
              <a:t>   </a:t>
            </a:r>
            <a:r>
              <a:rPr lang="en-US" sz="2000" b="1" dirty="0">
                <a:solidFill>
                  <a:srgbClr val="4000FF"/>
                </a:solidFill>
                <a:latin typeface="Monaco"/>
              </a:rPr>
              <a:t>producers</a:t>
            </a:r>
            <a:r>
              <a:rPr lang="en-US" sz="2000" b="1" dirty="0">
                <a:solidFill>
                  <a:srgbClr val="281717"/>
                </a:solidFill>
                <a:latin typeface="Monaco"/>
              </a:rPr>
              <a:t>: {</a:t>
            </a:r>
          </a:p>
          <a:p>
            <a:r>
              <a:rPr lang="en-US" sz="2000" b="1" dirty="0">
                <a:solidFill>
                  <a:srgbClr val="281717"/>
                </a:solidFill>
                <a:latin typeface="Monaco"/>
              </a:rPr>
              <a:t>      </a:t>
            </a:r>
            <a:r>
              <a:rPr lang="en-US" sz="2000" b="1" dirty="0">
                <a:solidFill>
                  <a:srgbClr val="B45C15"/>
                </a:solidFill>
                <a:latin typeface="Monaco"/>
              </a:rPr>
              <a:t>p1</a:t>
            </a:r>
            <a:r>
              <a:rPr lang="en-US" sz="2000" b="1" dirty="0">
                <a:solidFill>
                  <a:srgbClr val="281717"/>
                </a:solidFill>
                <a:latin typeface="Monaco"/>
              </a:rPr>
              <a:t>: {...}</a:t>
            </a:r>
          </a:p>
          <a:p>
            <a:r>
              <a:rPr lang="en-US" sz="2000" b="1" dirty="0">
                <a:solidFill>
                  <a:srgbClr val="281717"/>
                </a:solidFill>
                <a:latin typeface="Monaco"/>
              </a:rPr>
              <a:t>      </a:t>
            </a:r>
            <a:r>
              <a:rPr lang="en-US" sz="2000" b="1" dirty="0">
                <a:solidFill>
                  <a:srgbClr val="B45C15"/>
                </a:solidFill>
                <a:latin typeface="Monaco"/>
              </a:rPr>
              <a:t>p2</a:t>
            </a:r>
            <a:r>
              <a:rPr lang="en-US" sz="2000" b="1" dirty="0">
                <a:solidFill>
                  <a:srgbClr val="281717"/>
                </a:solidFill>
                <a:latin typeface="Monaco"/>
              </a:rPr>
              <a:t>: {...}</a:t>
            </a:r>
          </a:p>
          <a:p>
            <a:r>
              <a:rPr lang="en-US" sz="2000" b="1" dirty="0">
                <a:solidFill>
                  <a:srgbClr val="281717"/>
                </a:solidFill>
                <a:latin typeface="Monaco"/>
              </a:rPr>
              <a:t>      </a:t>
            </a:r>
            <a:r>
              <a:rPr lang="en-US" sz="2000" b="1" dirty="0">
                <a:solidFill>
                  <a:srgbClr val="B45C15"/>
                </a:solidFill>
                <a:latin typeface="Monaco"/>
              </a:rPr>
              <a:t>p3</a:t>
            </a:r>
            <a:r>
              <a:rPr lang="en-US" sz="2000" b="1" dirty="0">
                <a:solidFill>
                  <a:srgbClr val="281717"/>
                </a:solidFill>
                <a:latin typeface="Monaco"/>
              </a:rPr>
              <a:t>: {...}</a:t>
            </a:r>
          </a:p>
          <a:p>
            <a:r>
              <a:rPr lang="en-US" sz="2000" b="1" dirty="0">
                <a:solidFill>
                  <a:srgbClr val="281717"/>
                </a:solidFill>
                <a:latin typeface="Monaco"/>
              </a:rPr>
              <a:t>   }</a:t>
            </a:r>
          </a:p>
          <a:p>
            <a:r>
              <a:rPr lang="en-US" sz="2000" b="1" dirty="0">
                <a:solidFill>
                  <a:srgbClr val="281717"/>
                </a:solidFill>
                <a:latin typeface="Monaco"/>
              </a:rPr>
              <a:t>   </a:t>
            </a:r>
            <a:r>
              <a:rPr lang="en-US" sz="2000" b="1" dirty="0">
                <a:solidFill>
                  <a:srgbClr val="4000FF"/>
                </a:solidFill>
                <a:latin typeface="Monaco"/>
              </a:rPr>
              <a:t>analyzers</a:t>
            </a:r>
            <a:r>
              <a:rPr lang="en-US" sz="2000" b="1" dirty="0">
                <a:solidFill>
                  <a:srgbClr val="281717"/>
                </a:solidFill>
                <a:latin typeface="Monaco"/>
              </a:rPr>
              <a:t>: {</a:t>
            </a:r>
          </a:p>
          <a:p>
            <a:r>
              <a:rPr lang="en-US" sz="2000" b="1" dirty="0">
                <a:solidFill>
                  <a:srgbClr val="281717"/>
                </a:solidFill>
                <a:latin typeface="Monaco"/>
              </a:rPr>
              <a:t>      </a:t>
            </a:r>
            <a:r>
              <a:rPr lang="en-US" sz="2000" b="1" dirty="0">
                <a:solidFill>
                  <a:srgbClr val="B45C15"/>
                </a:solidFill>
                <a:latin typeface="Monaco"/>
              </a:rPr>
              <a:t>a1</a:t>
            </a:r>
            <a:r>
              <a:rPr lang="en-US" sz="2000" b="1" dirty="0">
                <a:solidFill>
                  <a:srgbClr val="281717"/>
                </a:solidFill>
                <a:latin typeface="Monaco"/>
              </a:rPr>
              <a:t>: {...}</a:t>
            </a:r>
          </a:p>
          <a:p>
            <a:r>
              <a:rPr lang="en-US" sz="2000" b="1" dirty="0">
                <a:solidFill>
                  <a:srgbClr val="281717"/>
                </a:solidFill>
                <a:latin typeface="Monaco"/>
              </a:rPr>
              <a:t>      </a:t>
            </a:r>
            <a:r>
              <a:rPr lang="en-US" sz="2000" b="1" dirty="0">
                <a:solidFill>
                  <a:srgbClr val="B45C15"/>
                </a:solidFill>
                <a:latin typeface="Monaco"/>
              </a:rPr>
              <a:t>a2</a:t>
            </a:r>
            <a:r>
              <a:rPr lang="en-US" sz="2000" b="1" dirty="0">
                <a:solidFill>
                  <a:srgbClr val="281717"/>
                </a:solidFill>
                <a:latin typeface="Monaco"/>
              </a:rPr>
              <a:t>: {...}</a:t>
            </a:r>
          </a:p>
          <a:p>
            <a:r>
              <a:rPr lang="en-US" sz="2000" b="1" dirty="0">
                <a:solidFill>
                  <a:srgbClr val="281717"/>
                </a:solidFill>
                <a:latin typeface="Monaco"/>
              </a:rPr>
              <a:t>      </a:t>
            </a:r>
            <a:r>
              <a:rPr lang="en-US" sz="2000" b="1" dirty="0">
                <a:solidFill>
                  <a:srgbClr val="B45C15"/>
                </a:solidFill>
                <a:latin typeface="Monaco"/>
              </a:rPr>
              <a:t>a3</a:t>
            </a:r>
            <a:r>
              <a:rPr lang="en-US" sz="2000" b="1" dirty="0">
                <a:solidFill>
                  <a:srgbClr val="281717"/>
                </a:solidFill>
                <a:latin typeface="Monaco"/>
              </a:rPr>
              <a:t>: {...}</a:t>
            </a:r>
          </a:p>
          <a:p>
            <a:r>
              <a:rPr lang="en-US" sz="2000" b="1" dirty="0">
                <a:solidFill>
                  <a:srgbClr val="281717"/>
                </a:solidFill>
                <a:latin typeface="Monaco"/>
              </a:rPr>
              <a:t>   }</a:t>
            </a:r>
          </a:p>
          <a:p>
            <a:r>
              <a:rPr lang="en-US" sz="2000" b="1" dirty="0">
                <a:solidFill>
                  <a:srgbClr val="281717"/>
                </a:solidFill>
                <a:latin typeface="Monaco"/>
              </a:rPr>
              <a:t>}</a:t>
            </a:r>
          </a:p>
          <a:p>
            <a:r>
              <a:rPr lang="en-US" sz="2000" b="1" dirty="0">
                <a:solidFill>
                  <a:srgbClr val="615F8C"/>
                </a:solidFill>
                <a:latin typeface="Monaco"/>
              </a:rPr>
              <a:t>END_PROLOG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487128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/>
          <p:cNvSpPr>
            <a:spLocks noGrp="1"/>
          </p:cNvSpPr>
          <p:nvPr>
            <p:ph idx="1"/>
          </p:nvPr>
        </p:nvSpPr>
        <p:spPr bwMode="auto">
          <a:xfrm>
            <a:off x="251461" y="1101091"/>
            <a:ext cx="9539764" cy="908369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Helvetica" pitchFamily="-111" charset="0"/>
                <a:ea typeface="ＭＳ Ｐゴシック" pitchFamily="-111" charset="-128"/>
                <a:cs typeface="ＭＳ Ｐゴシック" pitchFamily="-111" charset="-128"/>
              </a:rPr>
              <a:t>We want to use our experiment’s modules </a:t>
            </a:r>
            <a:r>
              <a:rPr lang="en-US" b="1" i="1" dirty="0">
                <a:latin typeface="Helvetica" pitchFamily="-111" charset="0"/>
                <a:ea typeface="ＭＳ Ｐゴシック" pitchFamily="-111" charset="-128"/>
                <a:cs typeface="ＭＳ Ｐゴシック" pitchFamily="-111" charset="-128"/>
              </a:rPr>
              <a:t>and</a:t>
            </a:r>
            <a:r>
              <a:rPr lang="en-US" dirty="0">
                <a:latin typeface="Helvetica" pitchFamily="-111" charset="0"/>
                <a:ea typeface="ＭＳ Ｐゴシック" pitchFamily="-111" charset="-128"/>
                <a:cs typeface="ＭＳ Ｐゴシック" pitchFamily="-111" charset="-128"/>
              </a:rPr>
              <a:t> our own.  How do we do that?</a:t>
            </a:r>
          </a:p>
        </p:txBody>
      </p:sp>
      <p:sp>
        <p:nvSpPr>
          <p:cNvPr id="17409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Helvetica" pitchFamily="-111" charset="0"/>
                <a:ea typeface="ＭＳ Ｐゴシック" pitchFamily="-111" charset="-128"/>
                <a:cs typeface="ＭＳ Ｐゴシック" pitchFamily="-111" charset="-128"/>
              </a:rPr>
              <a:t>Extensible configuration</a:t>
            </a:r>
            <a:endParaRPr lang="en-US" dirty="0">
              <a:latin typeface="Helvetica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17411" name="Date Placeholder 3"/>
          <p:cNvSpPr>
            <a:spLocks noGrp="1"/>
          </p:cNvSpPr>
          <p:nvPr>
            <p:ph type="dt" sz="half" idx="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4464203-BDB7-6D49-A145-FA47E13FB6E5}" type="datetime1">
              <a:rPr lang="en-US" smtClean="0"/>
              <a:t>6/17/16</a:t>
            </a:fld>
            <a:endParaRPr lang="en-US"/>
          </a:p>
        </p:txBody>
      </p:sp>
      <p:sp>
        <p:nvSpPr>
          <p:cNvPr id="17412" name="Footer Placeholder 4"/>
          <p:cNvSpPr>
            <a:spLocks noGrp="1"/>
          </p:cNvSpPr>
          <p:nvPr>
            <p:ph type="ftr" sz="quarter" idx="3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K. J. Knoepfel | A FHiCL feature menagerie</a:t>
            </a:r>
            <a:endParaRPr lang="en-US" b="1"/>
          </a:p>
        </p:txBody>
      </p:sp>
      <p:sp>
        <p:nvSpPr>
          <p:cNvPr id="17413" name="Slide Number Placeholder 5"/>
          <p:cNvSpPr>
            <a:spLocks noGrp="1"/>
          </p:cNvSpPr>
          <p:nvPr>
            <p:ph type="sldNum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4B48CB4-0714-F842-BA2E-0FA413C5A401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07807" y="2066467"/>
            <a:ext cx="3863895" cy="4719525"/>
          </a:xfrm>
          <a:prstGeom prst="rect">
            <a:avLst/>
          </a:prstGeom>
          <a:solidFill>
            <a:srgbClr val="FDF9CE"/>
          </a:solidFill>
          <a:ln>
            <a:solidFill>
              <a:srgbClr val="282828"/>
            </a:solidFill>
          </a:ln>
        </p:spPr>
        <p:txBody>
          <a:bodyPr wrap="square" lIns="101882" tIns="50941" rIns="101882" bIns="50941">
            <a:spAutoFit/>
          </a:bodyPr>
          <a:lstStyle/>
          <a:p>
            <a:r>
              <a:rPr lang="en-US" sz="2000" b="1" dirty="0">
                <a:solidFill>
                  <a:srgbClr val="C01B14"/>
                </a:solidFill>
                <a:latin typeface="Monaco"/>
              </a:rPr>
              <a:t># </a:t>
            </a:r>
            <a:r>
              <a:rPr lang="en-US" sz="2000" b="1" dirty="0" err="1">
                <a:solidFill>
                  <a:srgbClr val="C01B14"/>
                </a:solidFill>
                <a:latin typeface="Monaco"/>
              </a:rPr>
              <a:t>experiment.fcl</a:t>
            </a:r>
            <a:endParaRPr lang="en-US" sz="2000" b="1" dirty="0">
              <a:solidFill>
                <a:srgbClr val="615F8C"/>
              </a:solidFill>
              <a:latin typeface="Monaco"/>
            </a:endParaRPr>
          </a:p>
          <a:p>
            <a:r>
              <a:rPr lang="en-US" sz="2000" b="1" dirty="0">
                <a:solidFill>
                  <a:srgbClr val="615F8C"/>
                </a:solidFill>
                <a:latin typeface="Monaco"/>
              </a:rPr>
              <a:t>BEGIN_PROLOG                                                                                                                                                                                     </a:t>
            </a:r>
            <a:endParaRPr lang="en-US" sz="2000" b="1" dirty="0">
              <a:solidFill>
                <a:srgbClr val="281717"/>
              </a:solidFill>
              <a:latin typeface="Monaco"/>
            </a:endParaRPr>
          </a:p>
          <a:p>
            <a:r>
              <a:rPr lang="en-US" sz="2000" b="1" dirty="0">
                <a:solidFill>
                  <a:srgbClr val="B45C15"/>
                </a:solidFill>
                <a:latin typeface="Monaco"/>
              </a:rPr>
              <a:t>experiment</a:t>
            </a:r>
            <a:r>
              <a:rPr lang="en-US" sz="2000" b="1" dirty="0">
                <a:solidFill>
                  <a:srgbClr val="281717"/>
                </a:solidFill>
                <a:latin typeface="Monaco"/>
              </a:rPr>
              <a:t>: {</a:t>
            </a:r>
          </a:p>
          <a:p>
            <a:r>
              <a:rPr lang="en-US" sz="2000" b="1" dirty="0">
                <a:solidFill>
                  <a:srgbClr val="281717"/>
                </a:solidFill>
                <a:latin typeface="Monaco"/>
              </a:rPr>
              <a:t>   </a:t>
            </a:r>
            <a:r>
              <a:rPr lang="en-US" sz="2000" b="1" dirty="0">
                <a:solidFill>
                  <a:srgbClr val="4000FF"/>
                </a:solidFill>
                <a:latin typeface="Monaco"/>
              </a:rPr>
              <a:t>producers</a:t>
            </a:r>
            <a:r>
              <a:rPr lang="en-US" sz="2000" b="1" dirty="0">
                <a:solidFill>
                  <a:srgbClr val="281717"/>
                </a:solidFill>
                <a:latin typeface="Monaco"/>
              </a:rPr>
              <a:t>: {</a:t>
            </a:r>
          </a:p>
          <a:p>
            <a:r>
              <a:rPr lang="en-US" sz="2000" b="1" dirty="0">
                <a:solidFill>
                  <a:srgbClr val="281717"/>
                </a:solidFill>
                <a:latin typeface="Monaco"/>
              </a:rPr>
              <a:t>      </a:t>
            </a:r>
            <a:r>
              <a:rPr lang="en-US" sz="2000" b="1" dirty="0">
                <a:solidFill>
                  <a:srgbClr val="B45C15"/>
                </a:solidFill>
                <a:latin typeface="Monaco"/>
              </a:rPr>
              <a:t>p1</a:t>
            </a:r>
            <a:r>
              <a:rPr lang="en-US" sz="2000" b="1" dirty="0">
                <a:solidFill>
                  <a:srgbClr val="281717"/>
                </a:solidFill>
                <a:latin typeface="Monaco"/>
              </a:rPr>
              <a:t>: {...}</a:t>
            </a:r>
          </a:p>
          <a:p>
            <a:r>
              <a:rPr lang="en-US" sz="2000" b="1" dirty="0">
                <a:solidFill>
                  <a:srgbClr val="281717"/>
                </a:solidFill>
                <a:latin typeface="Monaco"/>
              </a:rPr>
              <a:t>      </a:t>
            </a:r>
            <a:r>
              <a:rPr lang="en-US" sz="2000" b="1" dirty="0">
                <a:solidFill>
                  <a:srgbClr val="B45C15"/>
                </a:solidFill>
                <a:latin typeface="Monaco"/>
              </a:rPr>
              <a:t>p2</a:t>
            </a:r>
            <a:r>
              <a:rPr lang="en-US" sz="2000" b="1" dirty="0">
                <a:solidFill>
                  <a:srgbClr val="281717"/>
                </a:solidFill>
                <a:latin typeface="Monaco"/>
              </a:rPr>
              <a:t>: {...}</a:t>
            </a:r>
          </a:p>
          <a:p>
            <a:r>
              <a:rPr lang="en-US" sz="2000" b="1" dirty="0">
                <a:solidFill>
                  <a:srgbClr val="281717"/>
                </a:solidFill>
                <a:latin typeface="Monaco"/>
              </a:rPr>
              <a:t>      </a:t>
            </a:r>
            <a:r>
              <a:rPr lang="en-US" sz="2000" b="1" dirty="0">
                <a:solidFill>
                  <a:srgbClr val="B45C15"/>
                </a:solidFill>
                <a:latin typeface="Monaco"/>
              </a:rPr>
              <a:t>p3</a:t>
            </a:r>
            <a:r>
              <a:rPr lang="en-US" sz="2000" b="1" dirty="0">
                <a:solidFill>
                  <a:srgbClr val="281717"/>
                </a:solidFill>
                <a:latin typeface="Monaco"/>
              </a:rPr>
              <a:t>: {...}</a:t>
            </a:r>
          </a:p>
          <a:p>
            <a:r>
              <a:rPr lang="en-US" sz="2000" b="1" dirty="0">
                <a:solidFill>
                  <a:srgbClr val="281717"/>
                </a:solidFill>
                <a:latin typeface="Monaco"/>
              </a:rPr>
              <a:t>   }</a:t>
            </a:r>
          </a:p>
          <a:p>
            <a:r>
              <a:rPr lang="en-US" sz="2000" b="1" dirty="0">
                <a:solidFill>
                  <a:srgbClr val="281717"/>
                </a:solidFill>
                <a:latin typeface="Monaco"/>
              </a:rPr>
              <a:t>   </a:t>
            </a:r>
            <a:r>
              <a:rPr lang="en-US" sz="2000" b="1" dirty="0">
                <a:solidFill>
                  <a:srgbClr val="4000FF"/>
                </a:solidFill>
                <a:latin typeface="Monaco"/>
              </a:rPr>
              <a:t>analyzers</a:t>
            </a:r>
            <a:r>
              <a:rPr lang="en-US" sz="2000" b="1" dirty="0">
                <a:solidFill>
                  <a:srgbClr val="281717"/>
                </a:solidFill>
                <a:latin typeface="Monaco"/>
              </a:rPr>
              <a:t>: {</a:t>
            </a:r>
          </a:p>
          <a:p>
            <a:r>
              <a:rPr lang="en-US" sz="2000" b="1" dirty="0">
                <a:solidFill>
                  <a:srgbClr val="281717"/>
                </a:solidFill>
                <a:latin typeface="Monaco"/>
              </a:rPr>
              <a:t>      </a:t>
            </a:r>
            <a:r>
              <a:rPr lang="en-US" sz="2000" b="1" dirty="0">
                <a:solidFill>
                  <a:srgbClr val="B45C15"/>
                </a:solidFill>
                <a:latin typeface="Monaco"/>
              </a:rPr>
              <a:t>a1</a:t>
            </a:r>
            <a:r>
              <a:rPr lang="en-US" sz="2000" b="1" dirty="0">
                <a:solidFill>
                  <a:srgbClr val="281717"/>
                </a:solidFill>
                <a:latin typeface="Monaco"/>
              </a:rPr>
              <a:t>: {...}</a:t>
            </a:r>
          </a:p>
          <a:p>
            <a:r>
              <a:rPr lang="en-US" sz="2000" b="1" dirty="0">
                <a:solidFill>
                  <a:srgbClr val="281717"/>
                </a:solidFill>
                <a:latin typeface="Monaco"/>
              </a:rPr>
              <a:t>      </a:t>
            </a:r>
            <a:r>
              <a:rPr lang="en-US" sz="2000" b="1" dirty="0">
                <a:solidFill>
                  <a:srgbClr val="B45C15"/>
                </a:solidFill>
                <a:latin typeface="Monaco"/>
              </a:rPr>
              <a:t>a2</a:t>
            </a:r>
            <a:r>
              <a:rPr lang="en-US" sz="2000" b="1" dirty="0">
                <a:solidFill>
                  <a:srgbClr val="281717"/>
                </a:solidFill>
                <a:latin typeface="Monaco"/>
              </a:rPr>
              <a:t>: {...}</a:t>
            </a:r>
          </a:p>
          <a:p>
            <a:r>
              <a:rPr lang="en-US" sz="2000" b="1" dirty="0">
                <a:solidFill>
                  <a:srgbClr val="281717"/>
                </a:solidFill>
                <a:latin typeface="Monaco"/>
              </a:rPr>
              <a:t>      </a:t>
            </a:r>
            <a:r>
              <a:rPr lang="en-US" sz="2000" b="1" dirty="0">
                <a:solidFill>
                  <a:srgbClr val="B45C15"/>
                </a:solidFill>
                <a:latin typeface="Monaco"/>
              </a:rPr>
              <a:t>a3</a:t>
            </a:r>
            <a:r>
              <a:rPr lang="en-US" sz="2000" b="1" dirty="0">
                <a:solidFill>
                  <a:srgbClr val="281717"/>
                </a:solidFill>
                <a:latin typeface="Monaco"/>
              </a:rPr>
              <a:t>: {...}</a:t>
            </a:r>
          </a:p>
          <a:p>
            <a:r>
              <a:rPr lang="en-US" sz="2000" b="1" dirty="0">
                <a:solidFill>
                  <a:srgbClr val="281717"/>
                </a:solidFill>
                <a:latin typeface="Monaco"/>
              </a:rPr>
              <a:t>   }</a:t>
            </a:r>
          </a:p>
          <a:p>
            <a:r>
              <a:rPr lang="en-US" sz="2000" b="1" dirty="0">
                <a:solidFill>
                  <a:srgbClr val="281717"/>
                </a:solidFill>
                <a:latin typeface="Monaco"/>
              </a:rPr>
              <a:t>}</a:t>
            </a:r>
          </a:p>
          <a:p>
            <a:r>
              <a:rPr lang="en-US" sz="2000" b="1" dirty="0">
                <a:solidFill>
                  <a:srgbClr val="615F8C"/>
                </a:solidFill>
                <a:latin typeface="Monaco"/>
              </a:rPr>
              <a:t>END_PROLOG </a:t>
            </a:r>
            <a:endParaRPr lang="en-US" sz="2000" b="1" dirty="0"/>
          </a:p>
        </p:txBody>
      </p:sp>
      <p:sp>
        <p:nvSpPr>
          <p:cNvPr id="9" name="Rectangle 8"/>
          <p:cNvSpPr/>
          <p:nvPr/>
        </p:nvSpPr>
        <p:spPr>
          <a:xfrm>
            <a:off x="3275290" y="2848129"/>
            <a:ext cx="6640411" cy="1988237"/>
          </a:xfrm>
          <a:prstGeom prst="rect">
            <a:avLst/>
          </a:prstGeom>
          <a:solidFill>
            <a:schemeClr val="bg1"/>
          </a:solidFill>
          <a:ln>
            <a:solidFill>
              <a:srgbClr val="282828"/>
            </a:solidFill>
          </a:ln>
        </p:spPr>
        <p:txBody>
          <a:bodyPr wrap="square" lIns="101882" tIns="50941" rIns="101882" bIns="50941">
            <a:spAutoFit/>
          </a:bodyPr>
          <a:lstStyle/>
          <a:p>
            <a:r>
              <a:rPr lang="en-US" sz="2000" b="1" dirty="0">
                <a:solidFill>
                  <a:srgbClr val="615F8C"/>
                </a:solidFill>
                <a:latin typeface="Monaco"/>
              </a:rPr>
              <a:t>#include</a:t>
            </a:r>
            <a:r>
              <a:rPr lang="en-US" sz="2000" b="1" dirty="0">
                <a:solidFill>
                  <a:srgbClr val="C01B14"/>
                </a:solidFill>
                <a:latin typeface="Monaco"/>
              </a:rPr>
              <a:t> </a:t>
            </a:r>
            <a:r>
              <a:rPr lang="en-US" sz="2000" b="1" dirty="0">
                <a:solidFill>
                  <a:srgbClr val="951968"/>
                </a:solidFill>
                <a:latin typeface="Monaco"/>
              </a:rPr>
              <a:t>"</a:t>
            </a:r>
            <a:r>
              <a:rPr lang="en-US" sz="2000" b="1" dirty="0" err="1">
                <a:solidFill>
                  <a:srgbClr val="951968"/>
                </a:solidFill>
                <a:latin typeface="Monaco"/>
              </a:rPr>
              <a:t>experiment.fcl</a:t>
            </a:r>
            <a:r>
              <a:rPr lang="en-US" sz="2000" b="1" dirty="0">
                <a:solidFill>
                  <a:srgbClr val="951968"/>
                </a:solidFill>
                <a:latin typeface="Monaco"/>
              </a:rPr>
              <a:t>"</a:t>
            </a:r>
            <a:endParaRPr lang="en-US" sz="2000" b="1" dirty="0">
              <a:solidFill>
                <a:srgbClr val="281717"/>
              </a:solidFill>
              <a:latin typeface="Monaco"/>
            </a:endParaRPr>
          </a:p>
          <a:p>
            <a:endParaRPr lang="en-US" sz="2000" b="1" dirty="0">
              <a:solidFill>
                <a:srgbClr val="281717"/>
              </a:solidFill>
              <a:latin typeface="Monaco"/>
            </a:endParaRPr>
          </a:p>
          <a:p>
            <a:r>
              <a:rPr lang="en-US" sz="2000" b="1" dirty="0">
                <a:solidFill>
                  <a:srgbClr val="B600FF"/>
                </a:solidFill>
                <a:latin typeface="Monaco"/>
              </a:rPr>
              <a:t>physics</a:t>
            </a:r>
            <a:r>
              <a:rPr lang="en-US" sz="2000" b="1" dirty="0">
                <a:solidFill>
                  <a:srgbClr val="281717"/>
                </a:solidFill>
                <a:latin typeface="Monaco"/>
              </a:rPr>
              <a:t>: {</a:t>
            </a:r>
          </a:p>
          <a:p>
            <a:r>
              <a:rPr lang="en-US" sz="2000" b="1" dirty="0">
                <a:solidFill>
                  <a:srgbClr val="281717"/>
                </a:solidFill>
                <a:latin typeface="Monaco"/>
              </a:rPr>
              <a:t>   </a:t>
            </a:r>
            <a:r>
              <a:rPr lang="en-US" sz="2000" b="1" dirty="0">
                <a:solidFill>
                  <a:srgbClr val="4000FF"/>
                </a:solidFill>
                <a:latin typeface="Monaco"/>
              </a:rPr>
              <a:t>producers</a:t>
            </a:r>
            <a:r>
              <a:rPr lang="en-US" sz="2000" b="1" dirty="0">
                <a:solidFill>
                  <a:srgbClr val="281717"/>
                </a:solidFill>
                <a:latin typeface="Monaco"/>
              </a:rPr>
              <a:t>: </a:t>
            </a:r>
            <a:r>
              <a:rPr lang="en-US" sz="2000" b="1" dirty="0">
                <a:solidFill>
                  <a:srgbClr val="615F8C"/>
                </a:solidFill>
                <a:latin typeface="Monaco"/>
              </a:rPr>
              <a:t>@local</a:t>
            </a:r>
            <a:r>
              <a:rPr lang="en-US" sz="2000" b="1" dirty="0">
                <a:solidFill>
                  <a:srgbClr val="281717"/>
                </a:solidFill>
                <a:latin typeface="Monaco"/>
              </a:rPr>
              <a:t>::</a:t>
            </a:r>
            <a:r>
              <a:rPr lang="en-US" sz="2000" b="1" dirty="0" err="1">
                <a:solidFill>
                  <a:srgbClr val="281717"/>
                </a:solidFill>
                <a:latin typeface="Monaco"/>
              </a:rPr>
              <a:t>experiment.producers</a:t>
            </a:r>
            <a:endParaRPr lang="en-US" sz="2000" b="1" dirty="0">
              <a:solidFill>
                <a:srgbClr val="281717"/>
              </a:solidFill>
              <a:latin typeface="Monaco"/>
            </a:endParaRPr>
          </a:p>
          <a:p>
            <a:r>
              <a:rPr lang="en-US" sz="2000" b="1" dirty="0">
                <a:solidFill>
                  <a:srgbClr val="281717"/>
                </a:solidFill>
                <a:latin typeface="Monaco"/>
              </a:rPr>
              <a:t>   </a:t>
            </a:r>
            <a:r>
              <a:rPr lang="en-US" sz="2000" b="1" dirty="0">
                <a:solidFill>
                  <a:srgbClr val="4000FF"/>
                </a:solidFill>
                <a:latin typeface="Monaco"/>
              </a:rPr>
              <a:t>analyzers</a:t>
            </a:r>
            <a:r>
              <a:rPr lang="en-US" sz="2000" b="1" dirty="0">
                <a:solidFill>
                  <a:srgbClr val="281717"/>
                </a:solidFill>
                <a:latin typeface="Monaco"/>
              </a:rPr>
              <a:t>: </a:t>
            </a:r>
            <a:r>
              <a:rPr lang="en-US" sz="2000" b="1" dirty="0">
                <a:solidFill>
                  <a:srgbClr val="615F8C"/>
                </a:solidFill>
                <a:latin typeface="Monaco"/>
              </a:rPr>
              <a:t>@local</a:t>
            </a:r>
            <a:r>
              <a:rPr lang="en-US" sz="2000" b="1" dirty="0">
                <a:solidFill>
                  <a:srgbClr val="281717"/>
                </a:solidFill>
                <a:latin typeface="Monaco"/>
              </a:rPr>
              <a:t>::</a:t>
            </a:r>
            <a:r>
              <a:rPr lang="en-US" sz="2000" b="1" dirty="0" err="1">
                <a:solidFill>
                  <a:srgbClr val="281717"/>
                </a:solidFill>
                <a:latin typeface="Monaco"/>
              </a:rPr>
              <a:t>experiment.analyzers</a:t>
            </a:r>
            <a:endParaRPr lang="en-US" sz="2000" b="1" dirty="0">
              <a:solidFill>
                <a:srgbClr val="281717"/>
              </a:solidFill>
              <a:latin typeface="Monaco"/>
            </a:endParaRPr>
          </a:p>
          <a:p>
            <a:r>
              <a:rPr lang="en-US" sz="2000" b="1" dirty="0">
                <a:solidFill>
                  <a:srgbClr val="281717"/>
                </a:solidFill>
                <a:latin typeface="Monaco"/>
              </a:rPr>
              <a:t>}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59940" y="5064598"/>
            <a:ext cx="4443638" cy="453458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r>
              <a:rPr lang="en-US" sz="2200" i="1" dirty="0">
                <a:solidFill>
                  <a:schemeClr val="accent6"/>
                </a:solidFill>
                <a:latin typeface="Helvetica"/>
                <a:cs typeface="Helvetica"/>
              </a:rPr>
              <a:t>Cannot easily add own modules.</a:t>
            </a:r>
            <a:endParaRPr lang="en-US" sz="2200" i="1" dirty="0">
              <a:solidFill>
                <a:srgbClr val="4E4E4E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562372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7807" y="2066467"/>
            <a:ext cx="3863895" cy="4719525"/>
          </a:xfrm>
          <a:prstGeom prst="rect">
            <a:avLst/>
          </a:prstGeom>
          <a:solidFill>
            <a:srgbClr val="FDF9CE"/>
          </a:solidFill>
          <a:ln>
            <a:solidFill>
              <a:srgbClr val="282828"/>
            </a:solidFill>
          </a:ln>
        </p:spPr>
        <p:txBody>
          <a:bodyPr wrap="square" lIns="101882" tIns="50941" rIns="101882" bIns="50941">
            <a:spAutoFit/>
          </a:bodyPr>
          <a:lstStyle/>
          <a:p>
            <a:r>
              <a:rPr lang="en-US" sz="2000" b="1" dirty="0">
                <a:solidFill>
                  <a:srgbClr val="C01B14"/>
                </a:solidFill>
                <a:latin typeface="Monaco"/>
              </a:rPr>
              <a:t># </a:t>
            </a:r>
            <a:r>
              <a:rPr lang="en-US" sz="2000" b="1" dirty="0" err="1">
                <a:solidFill>
                  <a:srgbClr val="C01B14"/>
                </a:solidFill>
                <a:latin typeface="Monaco"/>
              </a:rPr>
              <a:t>experiment.fcl</a:t>
            </a:r>
            <a:endParaRPr lang="en-US" sz="2000" b="1" dirty="0">
              <a:solidFill>
                <a:srgbClr val="615F8C"/>
              </a:solidFill>
              <a:latin typeface="Monaco"/>
            </a:endParaRPr>
          </a:p>
          <a:p>
            <a:r>
              <a:rPr lang="en-US" sz="2000" b="1" dirty="0">
                <a:solidFill>
                  <a:srgbClr val="615F8C"/>
                </a:solidFill>
                <a:latin typeface="Monaco"/>
              </a:rPr>
              <a:t>BEGIN_PROLOG                                                                                                                                                                                     </a:t>
            </a:r>
            <a:endParaRPr lang="en-US" sz="2000" b="1" dirty="0">
              <a:solidFill>
                <a:srgbClr val="281717"/>
              </a:solidFill>
              <a:latin typeface="Monaco"/>
            </a:endParaRPr>
          </a:p>
          <a:p>
            <a:r>
              <a:rPr lang="en-US" sz="2000" b="1" dirty="0">
                <a:solidFill>
                  <a:srgbClr val="B45C15"/>
                </a:solidFill>
                <a:latin typeface="Monaco"/>
              </a:rPr>
              <a:t>experiment</a:t>
            </a:r>
            <a:r>
              <a:rPr lang="en-US" sz="2000" b="1" dirty="0">
                <a:solidFill>
                  <a:srgbClr val="281717"/>
                </a:solidFill>
                <a:latin typeface="Monaco"/>
              </a:rPr>
              <a:t>: {</a:t>
            </a:r>
          </a:p>
          <a:p>
            <a:r>
              <a:rPr lang="en-US" sz="2000" b="1" dirty="0">
                <a:solidFill>
                  <a:srgbClr val="281717"/>
                </a:solidFill>
                <a:latin typeface="Monaco"/>
              </a:rPr>
              <a:t>   </a:t>
            </a:r>
            <a:r>
              <a:rPr lang="en-US" sz="2000" b="1" dirty="0">
                <a:solidFill>
                  <a:srgbClr val="4000FF"/>
                </a:solidFill>
                <a:latin typeface="Monaco"/>
              </a:rPr>
              <a:t>producers</a:t>
            </a:r>
            <a:r>
              <a:rPr lang="en-US" sz="2000" b="1" dirty="0">
                <a:solidFill>
                  <a:srgbClr val="281717"/>
                </a:solidFill>
                <a:latin typeface="Monaco"/>
              </a:rPr>
              <a:t>: {</a:t>
            </a:r>
          </a:p>
          <a:p>
            <a:r>
              <a:rPr lang="en-US" sz="2000" b="1" dirty="0">
                <a:solidFill>
                  <a:srgbClr val="281717"/>
                </a:solidFill>
                <a:latin typeface="Monaco"/>
              </a:rPr>
              <a:t>      </a:t>
            </a:r>
            <a:r>
              <a:rPr lang="en-US" sz="2000" b="1" dirty="0">
                <a:solidFill>
                  <a:srgbClr val="B45C15"/>
                </a:solidFill>
                <a:latin typeface="Monaco"/>
              </a:rPr>
              <a:t>p1</a:t>
            </a:r>
            <a:r>
              <a:rPr lang="en-US" sz="2000" b="1" dirty="0">
                <a:solidFill>
                  <a:srgbClr val="281717"/>
                </a:solidFill>
                <a:latin typeface="Monaco"/>
              </a:rPr>
              <a:t>: {...}</a:t>
            </a:r>
          </a:p>
          <a:p>
            <a:r>
              <a:rPr lang="en-US" sz="2000" b="1" dirty="0">
                <a:solidFill>
                  <a:srgbClr val="281717"/>
                </a:solidFill>
                <a:latin typeface="Monaco"/>
              </a:rPr>
              <a:t>      </a:t>
            </a:r>
            <a:r>
              <a:rPr lang="en-US" sz="2000" b="1" dirty="0">
                <a:solidFill>
                  <a:srgbClr val="B45C15"/>
                </a:solidFill>
                <a:latin typeface="Monaco"/>
              </a:rPr>
              <a:t>p2</a:t>
            </a:r>
            <a:r>
              <a:rPr lang="en-US" sz="2000" b="1" dirty="0">
                <a:solidFill>
                  <a:srgbClr val="281717"/>
                </a:solidFill>
                <a:latin typeface="Monaco"/>
              </a:rPr>
              <a:t>: {...}</a:t>
            </a:r>
          </a:p>
          <a:p>
            <a:r>
              <a:rPr lang="en-US" sz="2000" b="1" dirty="0">
                <a:solidFill>
                  <a:srgbClr val="281717"/>
                </a:solidFill>
                <a:latin typeface="Monaco"/>
              </a:rPr>
              <a:t>      </a:t>
            </a:r>
            <a:r>
              <a:rPr lang="en-US" sz="2000" b="1" dirty="0">
                <a:solidFill>
                  <a:srgbClr val="B45C15"/>
                </a:solidFill>
                <a:latin typeface="Monaco"/>
              </a:rPr>
              <a:t>p3</a:t>
            </a:r>
            <a:r>
              <a:rPr lang="en-US" sz="2000" b="1" dirty="0">
                <a:solidFill>
                  <a:srgbClr val="281717"/>
                </a:solidFill>
                <a:latin typeface="Monaco"/>
              </a:rPr>
              <a:t>: {...}</a:t>
            </a:r>
          </a:p>
          <a:p>
            <a:r>
              <a:rPr lang="en-US" sz="2000" b="1" dirty="0">
                <a:solidFill>
                  <a:srgbClr val="281717"/>
                </a:solidFill>
                <a:latin typeface="Monaco"/>
              </a:rPr>
              <a:t>   }</a:t>
            </a:r>
          </a:p>
          <a:p>
            <a:r>
              <a:rPr lang="en-US" sz="2000" b="1" dirty="0">
                <a:solidFill>
                  <a:srgbClr val="281717"/>
                </a:solidFill>
                <a:latin typeface="Monaco"/>
              </a:rPr>
              <a:t>   </a:t>
            </a:r>
            <a:r>
              <a:rPr lang="en-US" sz="2000" b="1" dirty="0">
                <a:solidFill>
                  <a:srgbClr val="4000FF"/>
                </a:solidFill>
                <a:latin typeface="Monaco"/>
              </a:rPr>
              <a:t>analyzers</a:t>
            </a:r>
            <a:r>
              <a:rPr lang="en-US" sz="2000" b="1" dirty="0">
                <a:solidFill>
                  <a:srgbClr val="281717"/>
                </a:solidFill>
                <a:latin typeface="Monaco"/>
              </a:rPr>
              <a:t>: {</a:t>
            </a:r>
          </a:p>
          <a:p>
            <a:r>
              <a:rPr lang="en-US" sz="2000" b="1" dirty="0">
                <a:solidFill>
                  <a:srgbClr val="281717"/>
                </a:solidFill>
                <a:latin typeface="Monaco"/>
              </a:rPr>
              <a:t>      </a:t>
            </a:r>
            <a:r>
              <a:rPr lang="en-US" sz="2000" b="1" dirty="0">
                <a:solidFill>
                  <a:srgbClr val="B45C15"/>
                </a:solidFill>
                <a:latin typeface="Monaco"/>
              </a:rPr>
              <a:t>a1</a:t>
            </a:r>
            <a:r>
              <a:rPr lang="en-US" sz="2000" b="1" dirty="0">
                <a:solidFill>
                  <a:srgbClr val="281717"/>
                </a:solidFill>
                <a:latin typeface="Monaco"/>
              </a:rPr>
              <a:t>: {...}</a:t>
            </a:r>
          </a:p>
          <a:p>
            <a:r>
              <a:rPr lang="en-US" sz="2000" b="1" dirty="0">
                <a:solidFill>
                  <a:srgbClr val="281717"/>
                </a:solidFill>
                <a:latin typeface="Monaco"/>
              </a:rPr>
              <a:t>      </a:t>
            </a:r>
            <a:r>
              <a:rPr lang="en-US" sz="2000" b="1" dirty="0">
                <a:solidFill>
                  <a:srgbClr val="B45C15"/>
                </a:solidFill>
                <a:latin typeface="Monaco"/>
              </a:rPr>
              <a:t>a2</a:t>
            </a:r>
            <a:r>
              <a:rPr lang="en-US" sz="2000" b="1" dirty="0">
                <a:solidFill>
                  <a:srgbClr val="281717"/>
                </a:solidFill>
                <a:latin typeface="Monaco"/>
              </a:rPr>
              <a:t>: {...}</a:t>
            </a:r>
          </a:p>
          <a:p>
            <a:r>
              <a:rPr lang="en-US" sz="2000" b="1" dirty="0">
                <a:solidFill>
                  <a:srgbClr val="281717"/>
                </a:solidFill>
                <a:latin typeface="Monaco"/>
              </a:rPr>
              <a:t>      </a:t>
            </a:r>
            <a:r>
              <a:rPr lang="en-US" sz="2000" b="1" dirty="0">
                <a:solidFill>
                  <a:srgbClr val="B45C15"/>
                </a:solidFill>
                <a:latin typeface="Monaco"/>
              </a:rPr>
              <a:t>a3</a:t>
            </a:r>
            <a:r>
              <a:rPr lang="en-US" sz="2000" b="1" dirty="0">
                <a:solidFill>
                  <a:srgbClr val="281717"/>
                </a:solidFill>
                <a:latin typeface="Monaco"/>
              </a:rPr>
              <a:t>: {...}</a:t>
            </a:r>
          </a:p>
          <a:p>
            <a:r>
              <a:rPr lang="en-US" sz="2000" b="1" dirty="0">
                <a:solidFill>
                  <a:srgbClr val="281717"/>
                </a:solidFill>
                <a:latin typeface="Monaco"/>
              </a:rPr>
              <a:t>   }</a:t>
            </a:r>
          </a:p>
          <a:p>
            <a:r>
              <a:rPr lang="en-US" sz="2000" b="1" dirty="0">
                <a:solidFill>
                  <a:srgbClr val="281717"/>
                </a:solidFill>
                <a:latin typeface="Monaco"/>
              </a:rPr>
              <a:t>}</a:t>
            </a:r>
          </a:p>
          <a:p>
            <a:r>
              <a:rPr lang="en-US" sz="2000" b="1" dirty="0">
                <a:solidFill>
                  <a:srgbClr val="615F8C"/>
                </a:solidFill>
                <a:latin typeface="Monaco"/>
              </a:rPr>
              <a:t>END_PROLOG </a:t>
            </a:r>
            <a:endParaRPr lang="en-US" sz="2000" b="1" dirty="0"/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 bwMode="auto">
          <a:xfrm>
            <a:off x="251461" y="1101091"/>
            <a:ext cx="9539764" cy="908369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b="1" dirty="0" smtClean="0">
                <a:latin typeface="Courier"/>
                <a:ea typeface="ＭＳ Ｐゴシック" pitchFamily="-111" charset="-128"/>
                <a:cs typeface="Courier"/>
              </a:rPr>
              <a:t>@table</a:t>
            </a:r>
            <a:r>
              <a:rPr lang="en-US" dirty="0" smtClean="0">
                <a:latin typeface="Helvetica" pitchFamily="-111" charset="0"/>
                <a:ea typeface="ＭＳ Ｐゴシック" pitchFamily="-111" charset="-128"/>
                <a:cs typeface="ＭＳ Ｐゴシック" pitchFamily="-111" charset="-128"/>
              </a:rPr>
              <a:t> and </a:t>
            </a:r>
            <a:r>
              <a:rPr lang="en-US" b="1" dirty="0" smtClean="0">
                <a:latin typeface="Courier"/>
                <a:ea typeface="ＭＳ Ｐゴシック" pitchFamily="-111" charset="-128"/>
                <a:cs typeface="Courier"/>
              </a:rPr>
              <a:t>@sequence</a:t>
            </a:r>
            <a:r>
              <a:rPr lang="en-US" dirty="0" smtClean="0">
                <a:latin typeface="Helvetica" pitchFamily="-111" charset="0"/>
                <a:ea typeface="ＭＳ Ｐゴシック" pitchFamily="-111" charset="-128"/>
                <a:cs typeface="ＭＳ Ｐゴシック" pitchFamily="-111" charset="-128"/>
              </a:rPr>
              <a:t> insert the </a:t>
            </a:r>
            <a:r>
              <a:rPr lang="en-US" i="1" dirty="0" smtClean="0">
                <a:latin typeface="Helvetica" pitchFamily="-111" charset="0"/>
                <a:ea typeface="ＭＳ Ｐゴシック" pitchFamily="-111" charset="-128"/>
                <a:cs typeface="ＭＳ Ｐゴシック" pitchFamily="-111" charset="-128"/>
              </a:rPr>
              <a:t>contents</a:t>
            </a:r>
            <a:r>
              <a:rPr lang="en-US" dirty="0" smtClean="0">
                <a:latin typeface="Helvetica" pitchFamily="-111" charset="0"/>
                <a:ea typeface="ＭＳ Ｐゴシック" pitchFamily="-111" charset="-128"/>
                <a:cs typeface="ＭＳ Ｐゴシック" pitchFamily="-111" charset="-128"/>
              </a:rPr>
              <a:t> of the value of the specified key.</a:t>
            </a:r>
          </a:p>
        </p:txBody>
      </p:sp>
      <p:sp>
        <p:nvSpPr>
          <p:cNvPr id="17409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Helvetica" pitchFamily="-111" charset="0"/>
                <a:ea typeface="ＭＳ Ｐゴシック" pitchFamily="-111" charset="-128"/>
                <a:cs typeface="ＭＳ Ｐゴシック" pitchFamily="-111" charset="-128"/>
              </a:rPr>
              <a:t>References – splicing</a:t>
            </a:r>
            <a:endParaRPr lang="en-US" dirty="0">
              <a:latin typeface="Helvetica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17411" name="Date Placeholder 3"/>
          <p:cNvSpPr>
            <a:spLocks noGrp="1"/>
          </p:cNvSpPr>
          <p:nvPr>
            <p:ph type="dt" sz="half" idx="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4464203-BDB7-6D49-A145-FA47E13FB6E5}" type="datetime1">
              <a:rPr lang="en-US" smtClean="0"/>
              <a:t>6/17/16</a:t>
            </a:fld>
            <a:endParaRPr lang="en-US"/>
          </a:p>
        </p:txBody>
      </p:sp>
      <p:sp>
        <p:nvSpPr>
          <p:cNvPr id="17412" name="Footer Placeholder 4"/>
          <p:cNvSpPr>
            <a:spLocks noGrp="1"/>
          </p:cNvSpPr>
          <p:nvPr>
            <p:ph type="ftr" sz="quarter" idx="3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K. J. Knoepfel | A FHiCL feature menagerie</a:t>
            </a:r>
            <a:endParaRPr lang="en-US" b="1"/>
          </a:p>
        </p:txBody>
      </p:sp>
      <p:sp>
        <p:nvSpPr>
          <p:cNvPr id="17413" name="Slide Number Placeholder 5"/>
          <p:cNvSpPr>
            <a:spLocks noGrp="1"/>
          </p:cNvSpPr>
          <p:nvPr>
            <p:ph type="sldNum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4B48CB4-0714-F842-BA2E-0FA413C5A401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60888" y="1956156"/>
            <a:ext cx="9236711" cy="5119094"/>
          </a:xfrm>
          <a:prstGeom prst="rect">
            <a:avLst/>
          </a:prstGeom>
          <a:solidFill>
            <a:srgbClr val="FFFFFF">
              <a:alpha val="8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457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07807" y="2066467"/>
            <a:ext cx="3863895" cy="4719525"/>
          </a:xfrm>
          <a:prstGeom prst="rect">
            <a:avLst/>
          </a:prstGeom>
          <a:solidFill>
            <a:srgbClr val="FDF9CE"/>
          </a:solidFill>
          <a:ln>
            <a:solidFill>
              <a:srgbClr val="282828"/>
            </a:solidFill>
          </a:ln>
        </p:spPr>
        <p:txBody>
          <a:bodyPr wrap="square" lIns="101882" tIns="50941" rIns="101882" bIns="50941">
            <a:spAutoFit/>
          </a:bodyPr>
          <a:lstStyle/>
          <a:p>
            <a:r>
              <a:rPr lang="en-US" sz="2000" b="1" dirty="0">
                <a:solidFill>
                  <a:srgbClr val="C01B14"/>
                </a:solidFill>
                <a:latin typeface="Monaco"/>
              </a:rPr>
              <a:t># </a:t>
            </a:r>
            <a:r>
              <a:rPr lang="en-US" sz="2000" b="1" dirty="0" err="1">
                <a:solidFill>
                  <a:srgbClr val="C01B14"/>
                </a:solidFill>
                <a:latin typeface="Monaco"/>
              </a:rPr>
              <a:t>experiment.fcl</a:t>
            </a:r>
            <a:endParaRPr lang="en-US" sz="2000" b="1" dirty="0">
              <a:solidFill>
                <a:srgbClr val="615F8C"/>
              </a:solidFill>
              <a:latin typeface="Monaco"/>
            </a:endParaRPr>
          </a:p>
          <a:p>
            <a:r>
              <a:rPr lang="en-US" sz="2000" b="1" dirty="0">
                <a:solidFill>
                  <a:srgbClr val="615F8C"/>
                </a:solidFill>
                <a:latin typeface="Monaco"/>
              </a:rPr>
              <a:t>BEGIN_PROLOG                                                                                                                                                                                     </a:t>
            </a:r>
            <a:endParaRPr lang="en-US" sz="2000" b="1" dirty="0">
              <a:solidFill>
                <a:srgbClr val="281717"/>
              </a:solidFill>
              <a:latin typeface="Monaco"/>
            </a:endParaRPr>
          </a:p>
          <a:p>
            <a:r>
              <a:rPr lang="en-US" sz="2000" b="1" dirty="0">
                <a:solidFill>
                  <a:srgbClr val="B45C15"/>
                </a:solidFill>
                <a:latin typeface="Monaco"/>
              </a:rPr>
              <a:t>experiment</a:t>
            </a:r>
            <a:r>
              <a:rPr lang="en-US" sz="2000" b="1" dirty="0">
                <a:solidFill>
                  <a:srgbClr val="281717"/>
                </a:solidFill>
                <a:latin typeface="Monaco"/>
              </a:rPr>
              <a:t>: {</a:t>
            </a:r>
          </a:p>
          <a:p>
            <a:r>
              <a:rPr lang="en-US" sz="2000" b="1" dirty="0">
                <a:solidFill>
                  <a:srgbClr val="281717"/>
                </a:solidFill>
                <a:latin typeface="Monaco"/>
              </a:rPr>
              <a:t>   </a:t>
            </a:r>
            <a:r>
              <a:rPr lang="en-US" sz="2000" b="1" dirty="0">
                <a:solidFill>
                  <a:srgbClr val="4000FF"/>
                </a:solidFill>
                <a:latin typeface="Monaco"/>
              </a:rPr>
              <a:t>producers</a:t>
            </a:r>
            <a:r>
              <a:rPr lang="en-US" sz="2000" b="1" dirty="0">
                <a:solidFill>
                  <a:srgbClr val="281717"/>
                </a:solidFill>
                <a:latin typeface="Monaco"/>
              </a:rPr>
              <a:t>: {</a:t>
            </a:r>
          </a:p>
          <a:p>
            <a:r>
              <a:rPr lang="en-US" sz="2000" b="1" dirty="0">
                <a:solidFill>
                  <a:srgbClr val="281717"/>
                </a:solidFill>
                <a:latin typeface="Monaco"/>
              </a:rPr>
              <a:t>      </a:t>
            </a:r>
            <a:r>
              <a:rPr lang="en-US" sz="2000" b="1" dirty="0">
                <a:solidFill>
                  <a:srgbClr val="B45C15"/>
                </a:solidFill>
                <a:latin typeface="Monaco"/>
              </a:rPr>
              <a:t>p1</a:t>
            </a:r>
            <a:r>
              <a:rPr lang="en-US" sz="2000" b="1" dirty="0">
                <a:solidFill>
                  <a:srgbClr val="281717"/>
                </a:solidFill>
                <a:latin typeface="Monaco"/>
              </a:rPr>
              <a:t>: {...}</a:t>
            </a:r>
          </a:p>
          <a:p>
            <a:r>
              <a:rPr lang="en-US" sz="2000" b="1" dirty="0">
                <a:solidFill>
                  <a:srgbClr val="281717"/>
                </a:solidFill>
                <a:latin typeface="Monaco"/>
              </a:rPr>
              <a:t>      </a:t>
            </a:r>
            <a:r>
              <a:rPr lang="en-US" sz="2000" b="1" dirty="0">
                <a:solidFill>
                  <a:srgbClr val="B45C15"/>
                </a:solidFill>
                <a:latin typeface="Monaco"/>
              </a:rPr>
              <a:t>p2</a:t>
            </a:r>
            <a:r>
              <a:rPr lang="en-US" sz="2000" b="1" dirty="0">
                <a:solidFill>
                  <a:srgbClr val="281717"/>
                </a:solidFill>
                <a:latin typeface="Monaco"/>
              </a:rPr>
              <a:t>: {...}</a:t>
            </a:r>
          </a:p>
          <a:p>
            <a:r>
              <a:rPr lang="en-US" sz="2000" b="1" dirty="0">
                <a:solidFill>
                  <a:srgbClr val="281717"/>
                </a:solidFill>
                <a:latin typeface="Monaco"/>
              </a:rPr>
              <a:t>      </a:t>
            </a:r>
            <a:r>
              <a:rPr lang="en-US" sz="2000" b="1" dirty="0">
                <a:solidFill>
                  <a:srgbClr val="B45C15"/>
                </a:solidFill>
                <a:latin typeface="Monaco"/>
              </a:rPr>
              <a:t>p3</a:t>
            </a:r>
            <a:r>
              <a:rPr lang="en-US" sz="2000" b="1" dirty="0">
                <a:solidFill>
                  <a:srgbClr val="281717"/>
                </a:solidFill>
                <a:latin typeface="Monaco"/>
              </a:rPr>
              <a:t>: {...}</a:t>
            </a:r>
          </a:p>
          <a:p>
            <a:r>
              <a:rPr lang="en-US" sz="2000" b="1" dirty="0">
                <a:solidFill>
                  <a:srgbClr val="281717"/>
                </a:solidFill>
                <a:latin typeface="Monaco"/>
              </a:rPr>
              <a:t>   }</a:t>
            </a:r>
          </a:p>
          <a:p>
            <a:r>
              <a:rPr lang="en-US" sz="2000" b="1" dirty="0">
                <a:solidFill>
                  <a:srgbClr val="281717"/>
                </a:solidFill>
                <a:latin typeface="Monaco"/>
              </a:rPr>
              <a:t>   </a:t>
            </a:r>
            <a:r>
              <a:rPr lang="en-US" sz="2000" b="1" dirty="0">
                <a:solidFill>
                  <a:srgbClr val="4000FF"/>
                </a:solidFill>
                <a:latin typeface="Monaco"/>
              </a:rPr>
              <a:t>analyzers</a:t>
            </a:r>
            <a:r>
              <a:rPr lang="en-US" sz="2000" b="1" dirty="0">
                <a:solidFill>
                  <a:srgbClr val="281717"/>
                </a:solidFill>
                <a:latin typeface="Monaco"/>
              </a:rPr>
              <a:t>: {</a:t>
            </a:r>
          </a:p>
          <a:p>
            <a:r>
              <a:rPr lang="en-US" sz="2000" b="1" dirty="0">
                <a:solidFill>
                  <a:srgbClr val="281717"/>
                </a:solidFill>
                <a:latin typeface="Monaco"/>
              </a:rPr>
              <a:t>      </a:t>
            </a:r>
            <a:r>
              <a:rPr lang="en-US" sz="2000" b="1" dirty="0">
                <a:solidFill>
                  <a:srgbClr val="B45C15"/>
                </a:solidFill>
                <a:latin typeface="Monaco"/>
              </a:rPr>
              <a:t>a1</a:t>
            </a:r>
            <a:r>
              <a:rPr lang="en-US" sz="2000" b="1" dirty="0">
                <a:solidFill>
                  <a:srgbClr val="281717"/>
                </a:solidFill>
                <a:latin typeface="Monaco"/>
              </a:rPr>
              <a:t>: {...}</a:t>
            </a:r>
          </a:p>
          <a:p>
            <a:r>
              <a:rPr lang="en-US" sz="2000" b="1" dirty="0">
                <a:solidFill>
                  <a:srgbClr val="281717"/>
                </a:solidFill>
                <a:latin typeface="Monaco"/>
              </a:rPr>
              <a:t>      </a:t>
            </a:r>
            <a:r>
              <a:rPr lang="en-US" sz="2000" b="1" dirty="0">
                <a:solidFill>
                  <a:srgbClr val="B45C15"/>
                </a:solidFill>
                <a:latin typeface="Monaco"/>
              </a:rPr>
              <a:t>a2</a:t>
            </a:r>
            <a:r>
              <a:rPr lang="en-US" sz="2000" b="1" dirty="0">
                <a:solidFill>
                  <a:srgbClr val="281717"/>
                </a:solidFill>
                <a:latin typeface="Monaco"/>
              </a:rPr>
              <a:t>: {...}</a:t>
            </a:r>
          </a:p>
          <a:p>
            <a:r>
              <a:rPr lang="en-US" sz="2000" b="1" dirty="0">
                <a:solidFill>
                  <a:srgbClr val="281717"/>
                </a:solidFill>
                <a:latin typeface="Monaco"/>
              </a:rPr>
              <a:t>      </a:t>
            </a:r>
            <a:r>
              <a:rPr lang="en-US" sz="2000" b="1" dirty="0">
                <a:solidFill>
                  <a:srgbClr val="B45C15"/>
                </a:solidFill>
                <a:latin typeface="Monaco"/>
              </a:rPr>
              <a:t>a3</a:t>
            </a:r>
            <a:r>
              <a:rPr lang="en-US" sz="2000" b="1" dirty="0">
                <a:solidFill>
                  <a:srgbClr val="281717"/>
                </a:solidFill>
                <a:latin typeface="Monaco"/>
              </a:rPr>
              <a:t>: {...}</a:t>
            </a:r>
          </a:p>
          <a:p>
            <a:r>
              <a:rPr lang="en-US" sz="2000" b="1" dirty="0">
                <a:solidFill>
                  <a:srgbClr val="281717"/>
                </a:solidFill>
                <a:latin typeface="Monaco"/>
              </a:rPr>
              <a:t>   }</a:t>
            </a:r>
          </a:p>
          <a:p>
            <a:r>
              <a:rPr lang="en-US" sz="2000" b="1" dirty="0">
                <a:solidFill>
                  <a:srgbClr val="281717"/>
                </a:solidFill>
                <a:latin typeface="Monaco"/>
              </a:rPr>
              <a:t>}</a:t>
            </a:r>
          </a:p>
          <a:p>
            <a:r>
              <a:rPr lang="en-US" sz="2000" b="1" dirty="0">
                <a:solidFill>
                  <a:srgbClr val="615F8C"/>
                </a:solidFill>
                <a:latin typeface="Monaco"/>
              </a:rPr>
              <a:t>END_PROLOG </a:t>
            </a:r>
            <a:endParaRPr lang="en-US" sz="2000" b="1" dirty="0"/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 bwMode="auto">
          <a:xfrm>
            <a:off x="251461" y="1101091"/>
            <a:ext cx="9539764" cy="908369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b="1" dirty="0" smtClean="0">
                <a:latin typeface="Courier"/>
                <a:ea typeface="ＭＳ Ｐゴシック" pitchFamily="-111" charset="-128"/>
                <a:cs typeface="Courier"/>
              </a:rPr>
              <a:t>@table</a:t>
            </a:r>
            <a:r>
              <a:rPr lang="en-US" dirty="0" smtClean="0">
                <a:latin typeface="Helvetica" pitchFamily="-111" charset="0"/>
                <a:ea typeface="ＭＳ Ｐゴシック" pitchFamily="-111" charset="-128"/>
                <a:cs typeface="ＭＳ Ｐゴシック" pitchFamily="-111" charset="-128"/>
              </a:rPr>
              <a:t> and </a:t>
            </a:r>
            <a:r>
              <a:rPr lang="en-US" b="1" dirty="0" smtClean="0">
                <a:latin typeface="Courier"/>
                <a:ea typeface="ＭＳ Ｐゴシック" pitchFamily="-111" charset="-128"/>
                <a:cs typeface="Courier"/>
              </a:rPr>
              <a:t>@sequence</a:t>
            </a:r>
            <a:r>
              <a:rPr lang="en-US" dirty="0" smtClean="0">
                <a:latin typeface="Helvetica" pitchFamily="-111" charset="0"/>
                <a:ea typeface="ＭＳ Ｐゴシック" pitchFamily="-111" charset="-128"/>
                <a:cs typeface="ＭＳ Ｐゴシック" pitchFamily="-111" charset="-128"/>
              </a:rPr>
              <a:t> insert the </a:t>
            </a:r>
            <a:r>
              <a:rPr lang="en-US" i="1" dirty="0" smtClean="0">
                <a:latin typeface="Helvetica" pitchFamily="-111" charset="0"/>
                <a:ea typeface="ＭＳ Ｐゴシック" pitchFamily="-111" charset="-128"/>
                <a:cs typeface="ＭＳ Ｐゴシック" pitchFamily="-111" charset="-128"/>
              </a:rPr>
              <a:t>contents</a:t>
            </a:r>
            <a:r>
              <a:rPr lang="en-US" dirty="0" smtClean="0">
                <a:latin typeface="Helvetica" pitchFamily="-111" charset="0"/>
                <a:ea typeface="ＭＳ Ｐゴシック" pitchFamily="-111" charset="-128"/>
                <a:cs typeface="ＭＳ Ｐゴシック" pitchFamily="-111" charset="-128"/>
              </a:rPr>
              <a:t> of the value of the specified key.</a:t>
            </a:r>
          </a:p>
        </p:txBody>
      </p:sp>
      <p:sp>
        <p:nvSpPr>
          <p:cNvPr id="17409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Helvetica" pitchFamily="-111" charset="0"/>
                <a:ea typeface="ＭＳ Ｐゴシック" pitchFamily="-111" charset="-128"/>
                <a:cs typeface="ＭＳ Ｐゴシック" pitchFamily="-111" charset="-128"/>
              </a:rPr>
              <a:t>References – splicing</a:t>
            </a:r>
            <a:endParaRPr lang="en-US" dirty="0">
              <a:latin typeface="Helvetica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17411" name="Date Placeholder 3"/>
          <p:cNvSpPr>
            <a:spLocks noGrp="1"/>
          </p:cNvSpPr>
          <p:nvPr>
            <p:ph type="dt" sz="half" idx="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4464203-BDB7-6D49-A145-FA47E13FB6E5}" type="datetime1">
              <a:rPr lang="en-US" smtClean="0"/>
              <a:t>6/17/16</a:t>
            </a:fld>
            <a:endParaRPr lang="en-US"/>
          </a:p>
        </p:txBody>
      </p:sp>
      <p:sp>
        <p:nvSpPr>
          <p:cNvPr id="17412" name="Footer Placeholder 4"/>
          <p:cNvSpPr>
            <a:spLocks noGrp="1"/>
          </p:cNvSpPr>
          <p:nvPr>
            <p:ph type="ftr" sz="quarter" idx="3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K. J. Knoepfel | A FHiCL feature menagerie</a:t>
            </a:r>
            <a:endParaRPr lang="en-US" b="1"/>
          </a:p>
        </p:txBody>
      </p:sp>
      <p:sp>
        <p:nvSpPr>
          <p:cNvPr id="17413" name="Slide Number Placeholder 5"/>
          <p:cNvSpPr>
            <a:spLocks noGrp="1"/>
          </p:cNvSpPr>
          <p:nvPr>
            <p:ph type="sldNum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4B48CB4-0714-F842-BA2E-0FA413C5A401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60888" y="1956156"/>
            <a:ext cx="9236711" cy="5119094"/>
          </a:xfrm>
          <a:prstGeom prst="rect">
            <a:avLst/>
          </a:prstGeom>
          <a:solidFill>
            <a:srgbClr val="FFFFFF">
              <a:alpha val="8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r>
              <a:rPr lang="en-US" b="1" i="1" dirty="0" smtClean="0">
                <a:solidFill>
                  <a:schemeClr val="tx1"/>
                </a:solidFill>
              </a:rPr>
              <a:t>is equivalent to</a:t>
            </a:r>
            <a:endParaRPr lang="en-US" b="1" i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83664" y="2201634"/>
            <a:ext cx="6640411" cy="1988237"/>
          </a:xfrm>
          <a:prstGeom prst="rect">
            <a:avLst/>
          </a:prstGeom>
          <a:solidFill>
            <a:schemeClr val="bg1"/>
          </a:solidFill>
          <a:ln>
            <a:solidFill>
              <a:srgbClr val="282828"/>
            </a:solidFill>
          </a:ln>
        </p:spPr>
        <p:txBody>
          <a:bodyPr wrap="square" lIns="101882" tIns="50941" rIns="101882" bIns="50941">
            <a:spAutoFit/>
          </a:bodyPr>
          <a:lstStyle/>
          <a:p>
            <a:r>
              <a:rPr lang="en-US" sz="2000" b="1" dirty="0">
                <a:solidFill>
                  <a:srgbClr val="615F8C"/>
                </a:solidFill>
                <a:latin typeface="Monaco"/>
              </a:rPr>
              <a:t>#include</a:t>
            </a:r>
            <a:r>
              <a:rPr lang="en-US" sz="2000" b="1" dirty="0">
                <a:solidFill>
                  <a:srgbClr val="C01B14"/>
                </a:solidFill>
                <a:latin typeface="Monaco"/>
              </a:rPr>
              <a:t> </a:t>
            </a:r>
            <a:r>
              <a:rPr lang="en-US" sz="2000" b="1" dirty="0">
                <a:solidFill>
                  <a:srgbClr val="951968"/>
                </a:solidFill>
                <a:latin typeface="Monaco"/>
              </a:rPr>
              <a:t>"</a:t>
            </a:r>
            <a:r>
              <a:rPr lang="en-US" sz="2000" b="1" dirty="0" err="1">
                <a:solidFill>
                  <a:srgbClr val="951968"/>
                </a:solidFill>
                <a:latin typeface="Monaco"/>
              </a:rPr>
              <a:t>experiment_modules.fcl</a:t>
            </a:r>
            <a:r>
              <a:rPr lang="en-US" sz="2000" b="1" dirty="0">
                <a:solidFill>
                  <a:srgbClr val="951968"/>
                </a:solidFill>
                <a:latin typeface="Monaco"/>
              </a:rPr>
              <a:t>"</a:t>
            </a:r>
            <a:endParaRPr lang="en-US" sz="2000" b="1" dirty="0">
              <a:solidFill>
                <a:srgbClr val="281717"/>
              </a:solidFill>
              <a:latin typeface="Monaco"/>
            </a:endParaRPr>
          </a:p>
          <a:p>
            <a:endParaRPr lang="en-US" sz="2000" b="1" dirty="0">
              <a:solidFill>
                <a:srgbClr val="281717"/>
              </a:solidFill>
              <a:latin typeface="Monaco"/>
            </a:endParaRPr>
          </a:p>
          <a:p>
            <a:r>
              <a:rPr lang="en-US" sz="2000" b="1" dirty="0">
                <a:solidFill>
                  <a:srgbClr val="B600FF"/>
                </a:solidFill>
                <a:latin typeface="Monaco"/>
              </a:rPr>
              <a:t>physics</a:t>
            </a:r>
            <a:r>
              <a:rPr lang="en-US" sz="2000" b="1" dirty="0">
                <a:solidFill>
                  <a:srgbClr val="281717"/>
                </a:solidFill>
                <a:latin typeface="Monaco"/>
              </a:rPr>
              <a:t>: {</a:t>
            </a:r>
          </a:p>
          <a:p>
            <a:r>
              <a:rPr lang="en-US" sz="2000" b="1" dirty="0">
                <a:solidFill>
                  <a:srgbClr val="281717"/>
                </a:solidFill>
                <a:latin typeface="Monaco"/>
              </a:rPr>
              <a:t>   </a:t>
            </a:r>
            <a:r>
              <a:rPr lang="en-US" sz="2000" b="1" dirty="0">
                <a:solidFill>
                  <a:srgbClr val="4000FF"/>
                </a:solidFill>
                <a:latin typeface="Monaco"/>
              </a:rPr>
              <a:t>producers</a:t>
            </a:r>
            <a:r>
              <a:rPr lang="en-US" sz="2000" b="1" dirty="0">
                <a:solidFill>
                  <a:srgbClr val="281717"/>
                </a:solidFill>
                <a:latin typeface="Monaco"/>
              </a:rPr>
              <a:t>: </a:t>
            </a:r>
            <a:r>
              <a:rPr lang="en-US" sz="2000" b="1" dirty="0">
                <a:solidFill>
                  <a:srgbClr val="615F8C"/>
                </a:solidFill>
                <a:latin typeface="Monaco"/>
              </a:rPr>
              <a:t>@local</a:t>
            </a:r>
            <a:r>
              <a:rPr lang="en-US" sz="2000" b="1" dirty="0">
                <a:solidFill>
                  <a:srgbClr val="281717"/>
                </a:solidFill>
                <a:latin typeface="Monaco"/>
              </a:rPr>
              <a:t>::</a:t>
            </a:r>
            <a:r>
              <a:rPr lang="en-US" sz="2000" b="1" dirty="0" err="1">
                <a:solidFill>
                  <a:srgbClr val="281717"/>
                </a:solidFill>
                <a:latin typeface="Monaco"/>
              </a:rPr>
              <a:t>experiment.producers</a:t>
            </a:r>
            <a:endParaRPr lang="en-US" sz="2000" b="1" dirty="0">
              <a:solidFill>
                <a:srgbClr val="281717"/>
              </a:solidFill>
              <a:latin typeface="Monaco"/>
            </a:endParaRPr>
          </a:p>
          <a:p>
            <a:r>
              <a:rPr lang="en-US" sz="2000" b="1" dirty="0">
                <a:solidFill>
                  <a:srgbClr val="281717"/>
                </a:solidFill>
                <a:latin typeface="Monaco"/>
              </a:rPr>
              <a:t>   </a:t>
            </a:r>
            <a:r>
              <a:rPr lang="en-US" sz="2000" b="1" dirty="0">
                <a:solidFill>
                  <a:srgbClr val="4000FF"/>
                </a:solidFill>
                <a:latin typeface="Monaco"/>
              </a:rPr>
              <a:t>analyzers</a:t>
            </a:r>
            <a:r>
              <a:rPr lang="en-US" sz="2000" b="1" dirty="0">
                <a:solidFill>
                  <a:srgbClr val="281717"/>
                </a:solidFill>
                <a:latin typeface="Monaco"/>
              </a:rPr>
              <a:t>: </a:t>
            </a:r>
            <a:r>
              <a:rPr lang="en-US" sz="2000" b="1" dirty="0">
                <a:solidFill>
                  <a:srgbClr val="615F8C"/>
                </a:solidFill>
                <a:latin typeface="Monaco"/>
              </a:rPr>
              <a:t>@local</a:t>
            </a:r>
            <a:r>
              <a:rPr lang="en-US" sz="2000" b="1" dirty="0">
                <a:solidFill>
                  <a:srgbClr val="281717"/>
                </a:solidFill>
                <a:latin typeface="Monaco"/>
              </a:rPr>
              <a:t>::</a:t>
            </a:r>
            <a:r>
              <a:rPr lang="en-US" sz="2000" b="1" dirty="0" err="1">
                <a:solidFill>
                  <a:srgbClr val="281717"/>
                </a:solidFill>
                <a:latin typeface="Monaco"/>
              </a:rPr>
              <a:t>experiment.analyzers</a:t>
            </a:r>
            <a:endParaRPr lang="en-US" sz="2000" b="1" dirty="0">
              <a:solidFill>
                <a:srgbClr val="281717"/>
              </a:solidFill>
              <a:latin typeface="Monaco"/>
            </a:endParaRPr>
          </a:p>
          <a:p>
            <a:r>
              <a:rPr lang="en-US" sz="2000" b="1" dirty="0">
                <a:solidFill>
                  <a:srgbClr val="281717"/>
                </a:solidFill>
                <a:latin typeface="Monaco"/>
              </a:rPr>
              <a:t>}</a:t>
            </a:r>
          </a:p>
        </p:txBody>
      </p:sp>
      <p:sp>
        <p:nvSpPr>
          <p:cNvPr id="10" name="Rectangle 9"/>
          <p:cNvSpPr/>
          <p:nvPr/>
        </p:nvSpPr>
        <p:spPr>
          <a:xfrm>
            <a:off x="1683664" y="4891197"/>
            <a:ext cx="7277007" cy="1988237"/>
          </a:xfrm>
          <a:prstGeom prst="rect">
            <a:avLst/>
          </a:prstGeom>
          <a:solidFill>
            <a:schemeClr val="bg1"/>
          </a:solidFill>
          <a:ln>
            <a:solidFill>
              <a:srgbClr val="282828"/>
            </a:solidFill>
          </a:ln>
        </p:spPr>
        <p:txBody>
          <a:bodyPr wrap="square" lIns="101882" tIns="50941" rIns="101882" bIns="50941">
            <a:spAutoFit/>
          </a:bodyPr>
          <a:lstStyle/>
          <a:p>
            <a:r>
              <a:rPr lang="en-US" sz="2000" b="1" dirty="0">
                <a:solidFill>
                  <a:srgbClr val="615F8C"/>
                </a:solidFill>
                <a:latin typeface="Monaco"/>
              </a:rPr>
              <a:t>#include</a:t>
            </a:r>
            <a:r>
              <a:rPr lang="en-US" sz="2000" b="1" dirty="0">
                <a:solidFill>
                  <a:srgbClr val="C01B14"/>
                </a:solidFill>
                <a:latin typeface="Monaco"/>
              </a:rPr>
              <a:t> </a:t>
            </a:r>
            <a:r>
              <a:rPr lang="en-US" sz="2000" b="1" dirty="0">
                <a:solidFill>
                  <a:srgbClr val="951968"/>
                </a:solidFill>
                <a:latin typeface="Monaco"/>
              </a:rPr>
              <a:t>"</a:t>
            </a:r>
            <a:r>
              <a:rPr lang="en-US" sz="2000" b="1" dirty="0" err="1">
                <a:solidFill>
                  <a:srgbClr val="951968"/>
                </a:solidFill>
                <a:latin typeface="Monaco"/>
              </a:rPr>
              <a:t>experiment_modules.fcl</a:t>
            </a:r>
            <a:r>
              <a:rPr lang="en-US" sz="2000" b="1" dirty="0">
                <a:solidFill>
                  <a:srgbClr val="951968"/>
                </a:solidFill>
                <a:latin typeface="Monaco"/>
              </a:rPr>
              <a:t>"</a:t>
            </a:r>
            <a:endParaRPr lang="en-US" sz="2000" b="1" dirty="0">
              <a:solidFill>
                <a:srgbClr val="281717"/>
              </a:solidFill>
              <a:latin typeface="Monaco"/>
            </a:endParaRPr>
          </a:p>
          <a:p>
            <a:endParaRPr lang="en-US" sz="2000" b="1" dirty="0">
              <a:solidFill>
                <a:srgbClr val="281717"/>
              </a:solidFill>
              <a:latin typeface="Monaco"/>
            </a:endParaRPr>
          </a:p>
          <a:p>
            <a:r>
              <a:rPr lang="en-US" sz="2000" b="1" dirty="0">
                <a:solidFill>
                  <a:srgbClr val="B600FF"/>
                </a:solidFill>
                <a:latin typeface="Monaco"/>
              </a:rPr>
              <a:t>physics</a:t>
            </a:r>
            <a:r>
              <a:rPr lang="en-US" sz="2000" b="1" dirty="0">
                <a:solidFill>
                  <a:srgbClr val="281717"/>
                </a:solidFill>
                <a:latin typeface="Monaco"/>
              </a:rPr>
              <a:t>: {</a:t>
            </a:r>
          </a:p>
          <a:p>
            <a:r>
              <a:rPr lang="en-US" sz="2000" b="1" dirty="0">
                <a:solidFill>
                  <a:srgbClr val="281717"/>
                </a:solidFill>
                <a:latin typeface="Monaco"/>
              </a:rPr>
              <a:t>   </a:t>
            </a:r>
            <a:r>
              <a:rPr lang="en-US" sz="2000" b="1" dirty="0">
                <a:solidFill>
                  <a:srgbClr val="4000FF"/>
                </a:solidFill>
                <a:latin typeface="Monaco"/>
              </a:rPr>
              <a:t>producers</a:t>
            </a:r>
            <a:r>
              <a:rPr lang="en-US" sz="2000" b="1" dirty="0">
                <a:solidFill>
                  <a:srgbClr val="281717"/>
                </a:solidFill>
                <a:latin typeface="Monaco"/>
              </a:rPr>
              <a:t>: </a:t>
            </a:r>
            <a:r>
              <a:rPr lang="en-US" sz="2000" b="1" dirty="0">
                <a:solidFill>
                  <a:srgbClr val="281717"/>
                </a:solidFill>
                <a:latin typeface="Monaco"/>
              </a:rPr>
              <a:t>{ </a:t>
            </a:r>
            <a:r>
              <a:rPr lang="en-US" sz="2000" b="1" dirty="0">
                <a:solidFill>
                  <a:srgbClr val="615F8C"/>
                </a:solidFill>
                <a:latin typeface="Monaco"/>
              </a:rPr>
              <a:t>@table</a:t>
            </a:r>
            <a:r>
              <a:rPr lang="en-US" sz="2000" b="1" dirty="0">
                <a:solidFill>
                  <a:srgbClr val="281717"/>
                </a:solidFill>
                <a:latin typeface="Monaco"/>
              </a:rPr>
              <a:t>:</a:t>
            </a:r>
            <a:r>
              <a:rPr lang="en-US" sz="2000" b="1" dirty="0">
                <a:solidFill>
                  <a:srgbClr val="281717"/>
                </a:solidFill>
                <a:latin typeface="Monaco"/>
              </a:rPr>
              <a:t>:</a:t>
            </a:r>
            <a:r>
              <a:rPr lang="en-US" sz="2000" b="1" dirty="0" err="1">
                <a:solidFill>
                  <a:srgbClr val="281717"/>
                </a:solidFill>
                <a:latin typeface="Monaco"/>
              </a:rPr>
              <a:t>experiment.producers</a:t>
            </a:r>
            <a:r>
              <a:rPr lang="en-US" sz="2000" b="1" dirty="0">
                <a:solidFill>
                  <a:srgbClr val="281717"/>
                </a:solidFill>
                <a:latin typeface="Monaco"/>
              </a:rPr>
              <a:t> }</a:t>
            </a:r>
            <a:endParaRPr lang="en-US" sz="2000" b="1" dirty="0">
              <a:solidFill>
                <a:srgbClr val="281717"/>
              </a:solidFill>
              <a:latin typeface="Monaco"/>
            </a:endParaRPr>
          </a:p>
          <a:p>
            <a:r>
              <a:rPr lang="en-US" sz="2000" b="1" dirty="0">
                <a:solidFill>
                  <a:srgbClr val="281717"/>
                </a:solidFill>
                <a:latin typeface="Monaco"/>
              </a:rPr>
              <a:t>   </a:t>
            </a:r>
            <a:r>
              <a:rPr lang="en-US" sz="2000" b="1" dirty="0">
                <a:solidFill>
                  <a:srgbClr val="4000FF"/>
                </a:solidFill>
                <a:latin typeface="Monaco"/>
              </a:rPr>
              <a:t>analyzers</a:t>
            </a:r>
            <a:r>
              <a:rPr lang="en-US" sz="2000" b="1" dirty="0">
                <a:solidFill>
                  <a:srgbClr val="281717"/>
                </a:solidFill>
                <a:latin typeface="Monaco"/>
              </a:rPr>
              <a:t>: { </a:t>
            </a:r>
            <a:r>
              <a:rPr lang="en-US" sz="2000" b="1" dirty="0">
                <a:solidFill>
                  <a:srgbClr val="615F8C"/>
                </a:solidFill>
                <a:latin typeface="Monaco"/>
              </a:rPr>
              <a:t>@table</a:t>
            </a:r>
            <a:r>
              <a:rPr lang="en-US" sz="2000" b="1" dirty="0">
                <a:solidFill>
                  <a:srgbClr val="281717"/>
                </a:solidFill>
                <a:latin typeface="Monaco"/>
              </a:rPr>
              <a:t>:</a:t>
            </a:r>
            <a:r>
              <a:rPr lang="en-US" sz="2000" b="1" dirty="0">
                <a:solidFill>
                  <a:srgbClr val="281717"/>
                </a:solidFill>
                <a:latin typeface="Monaco"/>
              </a:rPr>
              <a:t>:</a:t>
            </a:r>
            <a:r>
              <a:rPr lang="en-US" sz="2000" b="1" dirty="0" err="1">
                <a:solidFill>
                  <a:srgbClr val="281717"/>
                </a:solidFill>
                <a:latin typeface="Monaco"/>
              </a:rPr>
              <a:t>experiment.analyzers</a:t>
            </a:r>
            <a:r>
              <a:rPr lang="en-US" sz="2000" b="1" dirty="0">
                <a:solidFill>
                  <a:srgbClr val="281717"/>
                </a:solidFill>
                <a:latin typeface="Monaco"/>
              </a:rPr>
              <a:t> }</a:t>
            </a:r>
            <a:endParaRPr lang="en-US" sz="2000" b="1" dirty="0">
              <a:solidFill>
                <a:srgbClr val="281717"/>
              </a:solidFill>
              <a:latin typeface="Monaco"/>
            </a:endParaRPr>
          </a:p>
          <a:p>
            <a:r>
              <a:rPr lang="en-US" sz="2000" b="1" dirty="0">
                <a:solidFill>
                  <a:srgbClr val="281717"/>
                </a:solidFill>
                <a:latin typeface="Monaco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8596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Simple, in principle.</a:t>
            </a:r>
            <a:endParaRPr lang="en-US" sz="1100" dirty="0"/>
          </a:p>
          <a:p>
            <a:r>
              <a:rPr lang="en-US" dirty="0" smtClean="0"/>
              <a:t>In the context of an experiment’s software infrastructure, it gets more complicated.</a:t>
            </a:r>
            <a:endParaRPr lang="en-US" sz="1100" dirty="0"/>
          </a:p>
          <a:p>
            <a:r>
              <a:rPr lang="en-US" dirty="0" smtClean="0"/>
              <a:t>Tools exist that help you understand the details of an arbitrarily-complex configuration:</a:t>
            </a:r>
          </a:p>
          <a:p>
            <a:pPr lvl="1"/>
            <a:r>
              <a:rPr lang="en-US" b="1" dirty="0" err="1" smtClean="0">
                <a:latin typeface="Courier"/>
                <a:cs typeface="Courier"/>
              </a:rPr>
              <a:t>fhicl</a:t>
            </a:r>
            <a:r>
              <a:rPr lang="en-US" b="1" dirty="0" smtClean="0">
                <a:latin typeface="Courier"/>
                <a:cs typeface="Courier"/>
              </a:rPr>
              <a:t>-dump</a:t>
            </a:r>
          </a:p>
          <a:p>
            <a:pPr lvl="1"/>
            <a:r>
              <a:rPr lang="en-US" dirty="0" smtClean="0"/>
              <a:t>configuration description and validation suite</a:t>
            </a:r>
            <a:endParaRPr lang="en-US" sz="11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Configuring your </a:t>
            </a:r>
            <a:r>
              <a:rPr lang="en-US" i="1" dirty="0" smtClean="0"/>
              <a:t>art</a:t>
            </a:r>
            <a:r>
              <a:rPr lang="en-US" dirty="0" smtClean="0"/>
              <a:t> job is ...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909B7F4-BF1F-204C-8BFE-4F87DBAF666F}" type="datetime1">
              <a:rPr lang="en-US" smtClean="0"/>
              <a:t>6/17/16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866C9A8-22F2-B94E-9D0A-940A0207F3FD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83663" y="7371442"/>
            <a:ext cx="6888330" cy="275256"/>
          </a:xfrm>
        </p:spPr>
        <p:txBody>
          <a:bodyPr/>
          <a:lstStyle/>
          <a:p>
            <a:pPr>
              <a:defRPr/>
            </a:pPr>
            <a:r>
              <a:rPr lang="en-US" smtClean="0"/>
              <a:t>K. J. Knoepfel | A FHiCL feature menagerie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20055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/>
          <p:cNvSpPr>
            <a:spLocks noGrp="1"/>
          </p:cNvSpPr>
          <p:nvPr>
            <p:ph idx="1"/>
          </p:nvPr>
        </p:nvSpPr>
        <p:spPr bwMode="auto">
          <a:xfrm>
            <a:off x="251461" y="1101091"/>
            <a:ext cx="9539764" cy="908369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b="1" dirty="0" smtClean="0">
                <a:latin typeface="Courier"/>
                <a:ea typeface="ＭＳ Ｐゴシック" pitchFamily="-111" charset="-128"/>
                <a:cs typeface="Courier"/>
              </a:rPr>
              <a:t>@table</a:t>
            </a:r>
            <a:r>
              <a:rPr lang="en-US" dirty="0" smtClean="0">
                <a:latin typeface="Helvetica" pitchFamily="-111" charset="0"/>
                <a:ea typeface="ＭＳ Ｐゴシック" pitchFamily="-111" charset="-128"/>
                <a:cs typeface="ＭＳ Ｐゴシック" pitchFamily="-111" charset="-128"/>
              </a:rPr>
              <a:t> and </a:t>
            </a:r>
            <a:r>
              <a:rPr lang="en-US" b="1" dirty="0" smtClean="0">
                <a:latin typeface="Courier"/>
                <a:ea typeface="ＭＳ Ｐゴシック" pitchFamily="-111" charset="-128"/>
                <a:cs typeface="Courier"/>
              </a:rPr>
              <a:t>@sequence</a:t>
            </a:r>
            <a:r>
              <a:rPr lang="en-US" dirty="0" smtClean="0">
                <a:latin typeface="Helvetica" pitchFamily="-111" charset="0"/>
                <a:ea typeface="ＭＳ Ｐゴシック" pitchFamily="-111" charset="-128"/>
                <a:cs typeface="ＭＳ Ｐゴシック" pitchFamily="-111" charset="-128"/>
              </a:rPr>
              <a:t> insert the </a:t>
            </a:r>
            <a:r>
              <a:rPr lang="en-US" i="1" dirty="0" smtClean="0">
                <a:latin typeface="Helvetica" pitchFamily="-111" charset="0"/>
                <a:ea typeface="ＭＳ Ｐゴシック" pitchFamily="-111" charset="-128"/>
                <a:cs typeface="ＭＳ Ｐゴシック" pitchFamily="-111" charset="-128"/>
              </a:rPr>
              <a:t>contents</a:t>
            </a:r>
            <a:r>
              <a:rPr lang="en-US" dirty="0" smtClean="0">
                <a:latin typeface="Helvetica" pitchFamily="-111" charset="0"/>
                <a:ea typeface="ＭＳ Ｐゴシック" pitchFamily="-111" charset="-128"/>
                <a:cs typeface="ＭＳ Ｐゴシック" pitchFamily="-111" charset="-128"/>
              </a:rPr>
              <a:t> of the value of the specified key.</a:t>
            </a:r>
          </a:p>
        </p:txBody>
      </p:sp>
      <p:sp>
        <p:nvSpPr>
          <p:cNvPr id="17409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Helvetica" pitchFamily="-111" charset="0"/>
                <a:ea typeface="ＭＳ Ｐゴシック" pitchFamily="-111" charset="-128"/>
                <a:cs typeface="ＭＳ Ｐゴシック" pitchFamily="-111" charset="-128"/>
              </a:rPr>
              <a:t>References – splicing</a:t>
            </a:r>
            <a:endParaRPr lang="en-US" dirty="0">
              <a:latin typeface="Helvetica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17411" name="Date Placeholder 3"/>
          <p:cNvSpPr>
            <a:spLocks noGrp="1"/>
          </p:cNvSpPr>
          <p:nvPr>
            <p:ph type="dt" sz="half" idx="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EF237F3-706E-9243-976F-4D4BEE1414BF}" type="datetime1">
              <a:rPr lang="en-US" smtClean="0"/>
              <a:t>6/17/16</a:t>
            </a:fld>
            <a:endParaRPr lang="en-US"/>
          </a:p>
        </p:txBody>
      </p:sp>
      <p:sp>
        <p:nvSpPr>
          <p:cNvPr id="17412" name="Footer Placeholder 4"/>
          <p:cNvSpPr>
            <a:spLocks noGrp="1"/>
          </p:cNvSpPr>
          <p:nvPr>
            <p:ph type="ftr" sz="quarter" idx="3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K. J. Knoepfel | A FHiCL feature menagerie</a:t>
            </a:r>
            <a:endParaRPr lang="en-US" b="1"/>
          </a:p>
        </p:txBody>
      </p:sp>
      <p:sp>
        <p:nvSpPr>
          <p:cNvPr id="17413" name="Slide Number Placeholder 5"/>
          <p:cNvSpPr>
            <a:spLocks noGrp="1"/>
          </p:cNvSpPr>
          <p:nvPr>
            <p:ph type="sldNum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4B48CB4-0714-F842-BA2E-0FA413C5A401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07807" y="2066467"/>
            <a:ext cx="3863895" cy="4719525"/>
          </a:xfrm>
          <a:prstGeom prst="rect">
            <a:avLst/>
          </a:prstGeom>
          <a:solidFill>
            <a:srgbClr val="FDF9CE"/>
          </a:solidFill>
          <a:ln>
            <a:solidFill>
              <a:srgbClr val="282828"/>
            </a:solidFill>
          </a:ln>
        </p:spPr>
        <p:txBody>
          <a:bodyPr wrap="square" lIns="101882" tIns="50941" rIns="101882" bIns="50941">
            <a:spAutoFit/>
          </a:bodyPr>
          <a:lstStyle/>
          <a:p>
            <a:r>
              <a:rPr lang="en-US" sz="2000" b="1" dirty="0">
                <a:solidFill>
                  <a:srgbClr val="C01B14"/>
                </a:solidFill>
                <a:latin typeface="Monaco"/>
              </a:rPr>
              <a:t># </a:t>
            </a:r>
            <a:r>
              <a:rPr lang="en-US" sz="2000" b="1" dirty="0" err="1">
                <a:solidFill>
                  <a:srgbClr val="C01B14"/>
                </a:solidFill>
                <a:latin typeface="Monaco"/>
              </a:rPr>
              <a:t>experiment.fcl</a:t>
            </a:r>
            <a:endParaRPr lang="en-US" sz="2000" b="1" dirty="0">
              <a:solidFill>
                <a:srgbClr val="615F8C"/>
              </a:solidFill>
              <a:latin typeface="Monaco"/>
            </a:endParaRPr>
          </a:p>
          <a:p>
            <a:r>
              <a:rPr lang="en-US" sz="2000" b="1" dirty="0">
                <a:solidFill>
                  <a:srgbClr val="615F8C"/>
                </a:solidFill>
                <a:latin typeface="Monaco"/>
              </a:rPr>
              <a:t>BEGIN_PROLOG                                                                                                                                                                                     </a:t>
            </a:r>
            <a:endParaRPr lang="en-US" sz="2000" b="1" dirty="0">
              <a:solidFill>
                <a:srgbClr val="281717"/>
              </a:solidFill>
              <a:latin typeface="Monaco"/>
            </a:endParaRPr>
          </a:p>
          <a:p>
            <a:r>
              <a:rPr lang="en-US" sz="2000" b="1" dirty="0">
                <a:solidFill>
                  <a:srgbClr val="B45C15"/>
                </a:solidFill>
                <a:latin typeface="Monaco"/>
              </a:rPr>
              <a:t>experiment</a:t>
            </a:r>
            <a:r>
              <a:rPr lang="en-US" sz="2000" b="1" dirty="0">
                <a:solidFill>
                  <a:srgbClr val="281717"/>
                </a:solidFill>
                <a:latin typeface="Monaco"/>
              </a:rPr>
              <a:t>: {</a:t>
            </a:r>
          </a:p>
          <a:p>
            <a:r>
              <a:rPr lang="en-US" sz="2000" b="1" dirty="0">
                <a:solidFill>
                  <a:srgbClr val="281717"/>
                </a:solidFill>
                <a:latin typeface="Monaco"/>
              </a:rPr>
              <a:t>   </a:t>
            </a:r>
            <a:r>
              <a:rPr lang="en-US" sz="2000" b="1" dirty="0">
                <a:solidFill>
                  <a:srgbClr val="4000FF"/>
                </a:solidFill>
                <a:latin typeface="Monaco"/>
              </a:rPr>
              <a:t>producers</a:t>
            </a:r>
            <a:r>
              <a:rPr lang="en-US" sz="2000" b="1" dirty="0">
                <a:solidFill>
                  <a:srgbClr val="281717"/>
                </a:solidFill>
                <a:latin typeface="Monaco"/>
              </a:rPr>
              <a:t>: {</a:t>
            </a:r>
          </a:p>
          <a:p>
            <a:r>
              <a:rPr lang="en-US" sz="2000" b="1" dirty="0">
                <a:solidFill>
                  <a:srgbClr val="281717"/>
                </a:solidFill>
                <a:latin typeface="Monaco"/>
              </a:rPr>
              <a:t>      </a:t>
            </a:r>
            <a:r>
              <a:rPr lang="en-US" sz="2000" b="1" dirty="0">
                <a:solidFill>
                  <a:srgbClr val="B45C15"/>
                </a:solidFill>
                <a:latin typeface="Monaco"/>
              </a:rPr>
              <a:t>p1</a:t>
            </a:r>
            <a:r>
              <a:rPr lang="en-US" sz="2000" b="1" dirty="0">
                <a:solidFill>
                  <a:srgbClr val="281717"/>
                </a:solidFill>
                <a:latin typeface="Monaco"/>
              </a:rPr>
              <a:t>: {...}</a:t>
            </a:r>
          </a:p>
          <a:p>
            <a:r>
              <a:rPr lang="en-US" sz="2000" b="1" dirty="0">
                <a:solidFill>
                  <a:srgbClr val="281717"/>
                </a:solidFill>
                <a:latin typeface="Monaco"/>
              </a:rPr>
              <a:t>      </a:t>
            </a:r>
            <a:r>
              <a:rPr lang="en-US" sz="2000" b="1" dirty="0">
                <a:solidFill>
                  <a:srgbClr val="B45C15"/>
                </a:solidFill>
                <a:latin typeface="Monaco"/>
              </a:rPr>
              <a:t>p2</a:t>
            </a:r>
            <a:r>
              <a:rPr lang="en-US" sz="2000" b="1" dirty="0">
                <a:solidFill>
                  <a:srgbClr val="281717"/>
                </a:solidFill>
                <a:latin typeface="Monaco"/>
              </a:rPr>
              <a:t>: {...}</a:t>
            </a:r>
          </a:p>
          <a:p>
            <a:r>
              <a:rPr lang="en-US" sz="2000" b="1" dirty="0">
                <a:solidFill>
                  <a:srgbClr val="281717"/>
                </a:solidFill>
                <a:latin typeface="Monaco"/>
              </a:rPr>
              <a:t>      </a:t>
            </a:r>
            <a:r>
              <a:rPr lang="en-US" sz="2000" b="1" dirty="0">
                <a:solidFill>
                  <a:srgbClr val="B45C15"/>
                </a:solidFill>
                <a:latin typeface="Monaco"/>
              </a:rPr>
              <a:t>p3</a:t>
            </a:r>
            <a:r>
              <a:rPr lang="en-US" sz="2000" b="1" dirty="0">
                <a:solidFill>
                  <a:srgbClr val="281717"/>
                </a:solidFill>
                <a:latin typeface="Monaco"/>
              </a:rPr>
              <a:t>: {...}</a:t>
            </a:r>
          </a:p>
          <a:p>
            <a:r>
              <a:rPr lang="en-US" sz="2000" b="1" dirty="0">
                <a:solidFill>
                  <a:srgbClr val="281717"/>
                </a:solidFill>
                <a:latin typeface="Monaco"/>
              </a:rPr>
              <a:t>   }</a:t>
            </a:r>
          </a:p>
          <a:p>
            <a:r>
              <a:rPr lang="en-US" sz="2000" b="1" dirty="0">
                <a:solidFill>
                  <a:srgbClr val="281717"/>
                </a:solidFill>
                <a:latin typeface="Monaco"/>
              </a:rPr>
              <a:t>   </a:t>
            </a:r>
            <a:r>
              <a:rPr lang="en-US" sz="2000" b="1" dirty="0">
                <a:solidFill>
                  <a:srgbClr val="4000FF"/>
                </a:solidFill>
                <a:latin typeface="Monaco"/>
              </a:rPr>
              <a:t>analyzers</a:t>
            </a:r>
            <a:r>
              <a:rPr lang="en-US" sz="2000" b="1" dirty="0">
                <a:solidFill>
                  <a:srgbClr val="281717"/>
                </a:solidFill>
                <a:latin typeface="Monaco"/>
              </a:rPr>
              <a:t>: {</a:t>
            </a:r>
          </a:p>
          <a:p>
            <a:r>
              <a:rPr lang="en-US" sz="2000" b="1" dirty="0">
                <a:solidFill>
                  <a:srgbClr val="281717"/>
                </a:solidFill>
                <a:latin typeface="Monaco"/>
              </a:rPr>
              <a:t>      </a:t>
            </a:r>
            <a:r>
              <a:rPr lang="en-US" sz="2000" b="1" dirty="0">
                <a:solidFill>
                  <a:srgbClr val="B45C15"/>
                </a:solidFill>
                <a:latin typeface="Monaco"/>
              </a:rPr>
              <a:t>a1</a:t>
            </a:r>
            <a:r>
              <a:rPr lang="en-US" sz="2000" b="1" dirty="0">
                <a:solidFill>
                  <a:srgbClr val="281717"/>
                </a:solidFill>
                <a:latin typeface="Monaco"/>
              </a:rPr>
              <a:t>: {...}</a:t>
            </a:r>
          </a:p>
          <a:p>
            <a:r>
              <a:rPr lang="en-US" sz="2000" b="1" dirty="0">
                <a:solidFill>
                  <a:srgbClr val="281717"/>
                </a:solidFill>
                <a:latin typeface="Monaco"/>
              </a:rPr>
              <a:t>      </a:t>
            </a:r>
            <a:r>
              <a:rPr lang="en-US" sz="2000" b="1" dirty="0">
                <a:solidFill>
                  <a:srgbClr val="B45C15"/>
                </a:solidFill>
                <a:latin typeface="Monaco"/>
              </a:rPr>
              <a:t>a2</a:t>
            </a:r>
            <a:r>
              <a:rPr lang="en-US" sz="2000" b="1" dirty="0">
                <a:solidFill>
                  <a:srgbClr val="281717"/>
                </a:solidFill>
                <a:latin typeface="Monaco"/>
              </a:rPr>
              <a:t>: {...}</a:t>
            </a:r>
          </a:p>
          <a:p>
            <a:r>
              <a:rPr lang="en-US" sz="2000" b="1" dirty="0">
                <a:solidFill>
                  <a:srgbClr val="281717"/>
                </a:solidFill>
                <a:latin typeface="Monaco"/>
              </a:rPr>
              <a:t>      </a:t>
            </a:r>
            <a:r>
              <a:rPr lang="en-US" sz="2000" b="1" dirty="0">
                <a:solidFill>
                  <a:srgbClr val="B45C15"/>
                </a:solidFill>
                <a:latin typeface="Monaco"/>
              </a:rPr>
              <a:t>a3</a:t>
            </a:r>
            <a:r>
              <a:rPr lang="en-US" sz="2000" b="1" dirty="0">
                <a:solidFill>
                  <a:srgbClr val="281717"/>
                </a:solidFill>
                <a:latin typeface="Monaco"/>
              </a:rPr>
              <a:t>: {...}</a:t>
            </a:r>
          </a:p>
          <a:p>
            <a:r>
              <a:rPr lang="en-US" sz="2000" b="1" dirty="0">
                <a:solidFill>
                  <a:srgbClr val="281717"/>
                </a:solidFill>
                <a:latin typeface="Monaco"/>
              </a:rPr>
              <a:t>   }</a:t>
            </a:r>
          </a:p>
          <a:p>
            <a:r>
              <a:rPr lang="en-US" sz="2000" b="1" dirty="0">
                <a:solidFill>
                  <a:srgbClr val="281717"/>
                </a:solidFill>
                <a:latin typeface="Monaco"/>
              </a:rPr>
              <a:t>}</a:t>
            </a:r>
          </a:p>
          <a:p>
            <a:r>
              <a:rPr lang="en-US" sz="2000" b="1" dirty="0">
                <a:solidFill>
                  <a:srgbClr val="615F8C"/>
                </a:solidFill>
                <a:latin typeface="Monaco"/>
              </a:rPr>
              <a:t>END_PROLOG </a:t>
            </a:r>
            <a:endParaRPr lang="en-US" sz="2000" b="1" dirty="0"/>
          </a:p>
        </p:txBody>
      </p:sp>
      <p:sp>
        <p:nvSpPr>
          <p:cNvPr id="4" name="Rectangle 3"/>
          <p:cNvSpPr/>
          <p:nvPr/>
        </p:nvSpPr>
        <p:spPr>
          <a:xfrm>
            <a:off x="3842351" y="2561503"/>
            <a:ext cx="5521055" cy="4185762"/>
          </a:xfrm>
          <a:prstGeom prst="rect">
            <a:avLst/>
          </a:prstGeom>
          <a:solidFill>
            <a:srgbClr val="FFFFFF"/>
          </a:solidFill>
          <a:ln>
            <a:solidFill>
              <a:srgbClr val="282828"/>
            </a:solidFill>
          </a:ln>
        </p:spPr>
        <p:txBody>
          <a:bodyPr wrap="square" lIns="101882" tIns="50941" rIns="101882" bIns="50941">
            <a:spAutoFit/>
          </a:bodyPr>
          <a:lstStyle/>
          <a:p>
            <a:r>
              <a:rPr lang="en-US" sz="2000" b="1" dirty="0">
                <a:solidFill>
                  <a:srgbClr val="615F8C"/>
                </a:solidFill>
                <a:latin typeface="Monaco"/>
              </a:rPr>
              <a:t>#include</a:t>
            </a:r>
            <a:r>
              <a:rPr lang="en-US" sz="2000" b="1" dirty="0">
                <a:solidFill>
                  <a:srgbClr val="C01B14"/>
                </a:solidFill>
                <a:latin typeface="Monaco"/>
              </a:rPr>
              <a:t> </a:t>
            </a:r>
            <a:r>
              <a:rPr lang="en-US" sz="2000" b="1" dirty="0">
                <a:solidFill>
                  <a:srgbClr val="951968"/>
                </a:solidFill>
                <a:latin typeface="Monaco"/>
              </a:rPr>
              <a:t>"</a:t>
            </a:r>
            <a:r>
              <a:rPr lang="en-US" sz="2000" b="1" dirty="0" err="1">
                <a:solidFill>
                  <a:srgbClr val="951968"/>
                </a:solidFill>
                <a:latin typeface="Monaco"/>
              </a:rPr>
              <a:t>experiment.fcl</a:t>
            </a:r>
            <a:r>
              <a:rPr lang="en-US" sz="2000" b="1" dirty="0">
                <a:solidFill>
                  <a:srgbClr val="951968"/>
                </a:solidFill>
                <a:latin typeface="Monaco"/>
              </a:rPr>
              <a:t>"</a:t>
            </a:r>
            <a:endParaRPr lang="en-US" sz="2000" b="1" dirty="0">
              <a:solidFill>
                <a:srgbClr val="281717"/>
              </a:solidFill>
              <a:latin typeface="Monaco"/>
            </a:endParaRPr>
          </a:p>
          <a:p>
            <a:endParaRPr lang="en-US" sz="2000" b="1" dirty="0">
              <a:solidFill>
                <a:srgbClr val="281717"/>
              </a:solidFill>
              <a:latin typeface="Monaco"/>
            </a:endParaRPr>
          </a:p>
          <a:p>
            <a:r>
              <a:rPr lang="en-US" sz="2000" b="1" dirty="0">
                <a:solidFill>
                  <a:srgbClr val="B600FF"/>
                </a:solidFill>
                <a:latin typeface="Monaco"/>
              </a:rPr>
              <a:t>physics</a:t>
            </a:r>
            <a:r>
              <a:rPr lang="en-US" sz="2000" b="1" dirty="0">
                <a:solidFill>
                  <a:srgbClr val="281717"/>
                </a:solidFill>
                <a:latin typeface="Monaco"/>
              </a:rPr>
              <a:t>: {</a:t>
            </a:r>
          </a:p>
          <a:p>
            <a:r>
              <a:rPr lang="en-US" sz="2000" b="1" dirty="0">
                <a:solidFill>
                  <a:srgbClr val="281717"/>
                </a:solidFill>
                <a:latin typeface="Monaco"/>
              </a:rPr>
              <a:t>   </a:t>
            </a:r>
            <a:r>
              <a:rPr lang="en-US" sz="2000" b="1" dirty="0">
                <a:solidFill>
                  <a:srgbClr val="4000FF"/>
                </a:solidFill>
                <a:latin typeface="Monaco"/>
              </a:rPr>
              <a:t>producers</a:t>
            </a:r>
            <a:r>
              <a:rPr lang="en-US" sz="2000" b="1" dirty="0">
                <a:solidFill>
                  <a:srgbClr val="281717"/>
                </a:solidFill>
                <a:latin typeface="Monaco"/>
              </a:rPr>
              <a:t>: {</a:t>
            </a:r>
          </a:p>
          <a:p>
            <a:r>
              <a:rPr lang="en-US" sz="2000" b="1" dirty="0">
                <a:solidFill>
                  <a:srgbClr val="281717"/>
                </a:solidFill>
                <a:latin typeface="Monaco"/>
              </a:rPr>
              <a:t>      </a:t>
            </a:r>
            <a:r>
              <a:rPr lang="en-US" sz="2000" b="1" dirty="0">
                <a:solidFill>
                  <a:srgbClr val="615F8C"/>
                </a:solidFill>
                <a:latin typeface="Monaco"/>
              </a:rPr>
              <a:t>@table</a:t>
            </a:r>
            <a:r>
              <a:rPr lang="en-US" sz="2000" b="1" dirty="0">
                <a:solidFill>
                  <a:srgbClr val="281717"/>
                </a:solidFill>
                <a:latin typeface="Monaco"/>
              </a:rPr>
              <a:t>::</a:t>
            </a:r>
            <a:r>
              <a:rPr lang="en-US" sz="2000" b="1" dirty="0" err="1">
                <a:solidFill>
                  <a:srgbClr val="281717"/>
                </a:solidFill>
                <a:latin typeface="Monaco"/>
              </a:rPr>
              <a:t>experiment.producers</a:t>
            </a:r>
            <a:endParaRPr lang="en-US" sz="2000" b="1" dirty="0">
              <a:solidFill>
                <a:srgbClr val="281717"/>
              </a:solidFill>
              <a:latin typeface="Monaco"/>
            </a:endParaRPr>
          </a:p>
          <a:p>
            <a:r>
              <a:rPr lang="en-US" sz="2000" b="1" dirty="0">
                <a:solidFill>
                  <a:srgbClr val="281717"/>
                </a:solidFill>
                <a:latin typeface="Monaco"/>
              </a:rPr>
              <a:t>      </a:t>
            </a:r>
            <a:r>
              <a:rPr lang="en-US" sz="2000" b="1" dirty="0">
                <a:solidFill>
                  <a:srgbClr val="B45C15"/>
                </a:solidFill>
                <a:latin typeface="Monaco"/>
              </a:rPr>
              <a:t>p4</a:t>
            </a:r>
            <a:r>
              <a:rPr lang="en-US" sz="2000" b="1" dirty="0">
                <a:solidFill>
                  <a:srgbClr val="281717"/>
                </a:solidFill>
                <a:latin typeface="Monaco"/>
              </a:rPr>
              <a:t>: {...}</a:t>
            </a:r>
          </a:p>
          <a:p>
            <a:r>
              <a:rPr lang="en-US" sz="2000" b="1" dirty="0">
                <a:solidFill>
                  <a:srgbClr val="281717"/>
                </a:solidFill>
                <a:latin typeface="Monaco"/>
              </a:rPr>
              <a:t>   }</a:t>
            </a:r>
          </a:p>
          <a:p>
            <a:endParaRPr lang="en-US" sz="2000" b="1" dirty="0">
              <a:solidFill>
                <a:srgbClr val="281717"/>
              </a:solidFill>
              <a:latin typeface="Monaco"/>
            </a:endParaRPr>
          </a:p>
          <a:p>
            <a:r>
              <a:rPr lang="en-US" sz="2000" b="1" dirty="0">
                <a:solidFill>
                  <a:srgbClr val="281717"/>
                </a:solidFill>
                <a:latin typeface="Monaco"/>
              </a:rPr>
              <a:t>   </a:t>
            </a:r>
            <a:r>
              <a:rPr lang="en-US" sz="2000" b="1" dirty="0">
                <a:solidFill>
                  <a:srgbClr val="4000FF"/>
                </a:solidFill>
                <a:latin typeface="Monaco"/>
              </a:rPr>
              <a:t>analyzers</a:t>
            </a:r>
            <a:r>
              <a:rPr lang="en-US" sz="2000" b="1" dirty="0">
                <a:solidFill>
                  <a:srgbClr val="281717"/>
                </a:solidFill>
                <a:latin typeface="Monaco"/>
              </a:rPr>
              <a:t>: {</a:t>
            </a:r>
          </a:p>
          <a:p>
            <a:r>
              <a:rPr lang="en-US" sz="2000" b="1" dirty="0">
                <a:solidFill>
                  <a:srgbClr val="281717"/>
                </a:solidFill>
                <a:latin typeface="Monaco"/>
              </a:rPr>
              <a:t>      </a:t>
            </a:r>
            <a:r>
              <a:rPr lang="en-US" sz="2000" b="1" dirty="0">
                <a:solidFill>
                  <a:srgbClr val="615F8C"/>
                </a:solidFill>
                <a:latin typeface="Monaco"/>
              </a:rPr>
              <a:t>@table</a:t>
            </a:r>
            <a:r>
              <a:rPr lang="en-US" sz="2000" b="1" dirty="0">
                <a:solidFill>
                  <a:srgbClr val="281717"/>
                </a:solidFill>
                <a:latin typeface="Monaco"/>
              </a:rPr>
              <a:t>::</a:t>
            </a:r>
            <a:r>
              <a:rPr lang="en-US" sz="2000" b="1" dirty="0" err="1">
                <a:solidFill>
                  <a:srgbClr val="281717"/>
                </a:solidFill>
                <a:latin typeface="Monaco"/>
              </a:rPr>
              <a:t>experiment.analyzers</a:t>
            </a:r>
            <a:endParaRPr lang="en-US" sz="2000" b="1" dirty="0">
              <a:solidFill>
                <a:srgbClr val="281717"/>
              </a:solidFill>
              <a:latin typeface="Monaco"/>
            </a:endParaRPr>
          </a:p>
          <a:p>
            <a:r>
              <a:rPr lang="en-US" sz="2000" b="1" dirty="0">
                <a:solidFill>
                  <a:srgbClr val="281717"/>
                </a:solidFill>
                <a:latin typeface="Monaco"/>
              </a:rPr>
              <a:t>      </a:t>
            </a:r>
            <a:r>
              <a:rPr lang="en-US" sz="2000" b="1" dirty="0">
                <a:solidFill>
                  <a:srgbClr val="B45C15"/>
                </a:solidFill>
                <a:latin typeface="Monaco"/>
              </a:rPr>
              <a:t>a4</a:t>
            </a:r>
            <a:r>
              <a:rPr lang="en-US" sz="2000" b="1" dirty="0">
                <a:solidFill>
                  <a:srgbClr val="281717"/>
                </a:solidFill>
                <a:latin typeface="Monaco"/>
              </a:rPr>
              <a:t>: {...}</a:t>
            </a:r>
          </a:p>
          <a:p>
            <a:r>
              <a:rPr lang="en-US" sz="2000" b="1" dirty="0">
                <a:solidFill>
                  <a:srgbClr val="281717"/>
                </a:solidFill>
                <a:latin typeface="Monaco"/>
              </a:rPr>
              <a:t>   }</a:t>
            </a:r>
          </a:p>
          <a:p>
            <a:r>
              <a:rPr lang="en-US" sz="2000" b="1" dirty="0">
                <a:solidFill>
                  <a:srgbClr val="281717"/>
                </a:solidFill>
                <a:latin typeface="Monaco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574665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/>
          <p:cNvSpPr>
            <a:spLocks noGrp="1"/>
          </p:cNvSpPr>
          <p:nvPr>
            <p:ph idx="1"/>
          </p:nvPr>
        </p:nvSpPr>
        <p:spPr bwMode="auto">
          <a:xfrm>
            <a:off x="251461" y="1101091"/>
            <a:ext cx="9539764" cy="908369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b="1" dirty="0" smtClean="0">
                <a:latin typeface="Courier"/>
                <a:ea typeface="ＭＳ Ｐゴシック" pitchFamily="-111" charset="-128"/>
                <a:cs typeface="Courier"/>
              </a:rPr>
              <a:t>@table</a:t>
            </a:r>
            <a:r>
              <a:rPr lang="en-US" dirty="0" smtClean="0">
                <a:latin typeface="Helvetica" pitchFamily="-111" charset="0"/>
                <a:ea typeface="ＭＳ Ｐゴシック" pitchFamily="-111" charset="-128"/>
                <a:cs typeface="ＭＳ Ｐゴシック" pitchFamily="-111" charset="-128"/>
              </a:rPr>
              <a:t> and </a:t>
            </a:r>
            <a:r>
              <a:rPr lang="en-US" b="1" dirty="0" smtClean="0">
                <a:latin typeface="Courier"/>
                <a:ea typeface="ＭＳ Ｐゴシック" pitchFamily="-111" charset="-128"/>
                <a:cs typeface="Courier"/>
              </a:rPr>
              <a:t>@sequence</a:t>
            </a:r>
            <a:r>
              <a:rPr lang="en-US" dirty="0" smtClean="0">
                <a:latin typeface="Helvetica" pitchFamily="-111" charset="0"/>
                <a:ea typeface="ＭＳ Ｐゴシック" pitchFamily="-111" charset="-128"/>
                <a:cs typeface="ＭＳ Ｐゴシック" pitchFamily="-111" charset="-128"/>
              </a:rPr>
              <a:t> insert the </a:t>
            </a:r>
            <a:r>
              <a:rPr lang="en-US" i="1" dirty="0" smtClean="0">
                <a:latin typeface="Helvetica" pitchFamily="-111" charset="0"/>
                <a:ea typeface="ＭＳ Ｐゴシック" pitchFamily="-111" charset="-128"/>
                <a:cs typeface="ＭＳ Ｐゴシック" pitchFamily="-111" charset="-128"/>
              </a:rPr>
              <a:t>contents</a:t>
            </a:r>
            <a:r>
              <a:rPr lang="en-US" dirty="0" smtClean="0">
                <a:latin typeface="Helvetica" pitchFamily="-111" charset="0"/>
                <a:ea typeface="ＭＳ Ｐゴシック" pitchFamily="-111" charset="-128"/>
                <a:cs typeface="ＭＳ Ｐゴシック" pitchFamily="-111" charset="-128"/>
              </a:rPr>
              <a:t> of the value of the specified key.</a:t>
            </a:r>
          </a:p>
        </p:txBody>
      </p:sp>
      <p:sp>
        <p:nvSpPr>
          <p:cNvPr id="17409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Helvetica" pitchFamily="-111" charset="0"/>
                <a:ea typeface="ＭＳ Ｐゴシック" pitchFamily="-111" charset="-128"/>
                <a:cs typeface="ＭＳ Ｐゴシック" pitchFamily="-111" charset="-128"/>
              </a:rPr>
              <a:t>References – splicing</a:t>
            </a:r>
            <a:endParaRPr lang="en-US" dirty="0">
              <a:latin typeface="Helvetica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17411" name="Date Placeholder 3"/>
          <p:cNvSpPr>
            <a:spLocks noGrp="1"/>
          </p:cNvSpPr>
          <p:nvPr>
            <p:ph type="dt" sz="half" idx="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9C6751A-5C96-BC42-98CE-82291869386B}" type="datetime1">
              <a:rPr lang="en-US" smtClean="0"/>
              <a:t>6/17/16</a:t>
            </a:fld>
            <a:endParaRPr lang="en-US"/>
          </a:p>
        </p:txBody>
      </p:sp>
      <p:sp>
        <p:nvSpPr>
          <p:cNvPr id="17412" name="Footer Placeholder 4"/>
          <p:cNvSpPr>
            <a:spLocks noGrp="1"/>
          </p:cNvSpPr>
          <p:nvPr>
            <p:ph type="ftr" sz="quarter" idx="3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K. J. Knoepfel | A FHiCL feature menagerie</a:t>
            </a:r>
            <a:endParaRPr lang="en-US" b="1"/>
          </a:p>
        </p:txBody>
      </p:sp>
      <p:sp>
        <p:nvSpPr>
          <p:cNvPr id="17413" name="Slide Number Placeholder 5"/>
          <p:cNvSpPr>
            <a:spLocks noGrp="1"/>
          </p:cNvSpPr>
          <p:nvPr>
            <p:ph type="sldNum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4B48CB4-0714-F842-BA2E-0FA413C5A401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625581" y="1628072"/>
            <a:ext cx="4334224" cy="2318868"/>
          </a:xfrm>
          <a:prstGeom prst="rect">
            <a:avLst/>
          </a:prstGeom>
          <a:solidFill>
            <a:srgbClr val="FDF9CE"/>
          </a:solidFill>
          <a:ln>
            <a:solidFill>
              <a:srgbClr val="282828"/>
            </a:solidFill>
          </a:ln>
        </p:spPr>
        <p:txBody>
          <a:bodyPr wrap="square" lIns="101882" tIns="50941" rIns="101882" bIns="50941">
            <a:spAutoFit/>
          </a:bodyPr>
          <a:lstStyle/>
          <a:p>
            <a:r>
              <a:rPr lang="en-US" sz="1800" b="1" dirty="0">
                <a:solidFill>
                  <a:srgbClr val="C01B14"/>
                </a:solidFill>
                <a:latin typeface="Monaco"/>
              </a:rPr>
              <a:t># </a:t>
            </a:r>
            <a:r>
              <a:rPr lang="en-US" sz="1800" b="1" dirty="0" err="1">
                <a:solidFill>
                  <a:srgbClr val="C01B14"/>
                </a:solidFill>
                <a:latin typeface="Monaco"/>
              </a:rPr>
              <a:t>experiment.fcl</a:t>
            </a:r>
            <a:endParaRPr lang="en-US" sz="1800" b="1" dirty="0">
              <a:solidFill>
                <a:srgbClr val="281717"/>
              </a:solidFill>
              <a:latin typeface="Monaco"/>
            </a:endParaRPr>
          </a:p>
          <a:p>
            <a:r>
              <a:rPr lang="en-US" sz="1800" b="1" dirty="0">
                <a:solidFill>
                  <a:srgbClr val="615F8C"/>
                </a:solidFill>
                <a:latin typeface="Monaco"/>
              </a:rPr>
              <a:t>BEGIN_PROLOG                                                                                                                                                                                     </a:t>
            </a:r>
            <a:endParaRPr lang="en-US" sz="1800" b="1" dirty="0">
              <a:solidFill>
                <a:srgbClr val="281717"/>
              </a:solidFill>
              <a:latin typeface="Monaco"/>
            </a:endParaRPr>
          </a:p>
          <a:p>
            <a:r>
              <a:rPr lang="en-US" sz="1800" b="1" dirty="0">
                <a:solidFill>
                  <a:srgbClr val="B45C15"/>
                </a:solidFill>
                <a:latin typeface="Monaco"/>
              </a:rPr>
              <a:t>experiment</a:t>
            </a:r>
            <a:r>
              <a:rPr lang="en-US" sz="1800" b="1" dirty="0">
                <a:solidFill>
                  <a:srgbClr val="281717"/>
                </a:solidFill>
                <a:latin typeface="Monaco"/>
              </a:rPr>
              <a:t>: </a:t>
            </a:r>
            <a:r>
              <a:rPr lang="en-US" sz="1800" b="1" dirty="0">
                <a:solidFill>
                  <a:srgbClr val="281717"/>
                </a:solidFill>
                <a:latin typeface="Monaco"/>
              </a:rPr>
              <a:t>{</a:t>
            </a:r>
          </a:p>
          <a:p>
            <a:r>
              <a:rPr lang="en-US" sz="1800" b="1" dirty="0">
                <a:solidFill>
                  <a:srgbClr val="281717"/>
                </a:solidFill>
                <a:latin typeface="Monaco"/>
              </a:rPr>
              <a:t> </a:t>
            </a:r>
            <a:r>
              <a:rPr lang="en-US" sz="1800" b="1" dirty="0">
                <a:solidFill>
                  <a:srgbClr val="281717"/>
                </a:solidFill>
                <a:latin typeface="Monaco"/>
              </a:rPr>
              <a:t>  ...</a:t>
            </a:r>
            <a:endParaRPr lang="en-US" sz="1800" b="1" dirty="0">
              <a:solidFill>
                <a:srgbClr val="281717"/>
              </a:solidFill>
              <a:latin typeface="Monaco"/>
            </a:endParaRPr>
          </a:p>
          <a:p>
            <a:r>
              <a:rPr lang="en-US" sz="1800" b="1" dirty="0">
                <a:solidFill>
                  <a:srgbClr val="281717"/>
                </a:solidFill>
                <a:latin typeface="Monaco"/>
              </a:rPr>
              <a:t>   </a:t>
            </a:r>
            <a:r>
              <a:rPr lang="en-US" sz="1800" b="1" dirty="0" err="1">
                <a:solidFill>
                  <a:srgbClr val="B45C15"/>
                </a:solidFill>
                <a:latin typeface="Monaco"/>
              </a:rPr>
              <a:t>producerPath</a:t>
            </a:r>
            <a:r>
              <a:rPr lang="en-US" sz="1800" b="1" dirty="0">
                <a:solidFill>
                  <a:srgbClr val="281717"/>
                </a:solidFill>
                <a:latin typeface="Monaco"/>
              </a:rPr>
              <a:t>: [p1, p2, p3]</a:t>
            </a:r>
          </a:p>
          <a:p>
            <a:r>
              <a:rPr lang="hu-HU" sz="1800" b="1" dirty="0">
                <a:solidFill>
                  <a:srgbClr val="281717"/>
                </a:solidFill>
                <a:latin typeface="Monaco"/>
              </a:rPr>
              <a:t>   </a:t>
            </a:r>
            <a:r>
              <a:rPr lang="hu-HU" sz="1800" b="1" dirty="0">
                <a:solidFill>
                  <a:srgbClr val="B45C15"/>
                </a:solidFill>
                <a:latin typeface="Monaco"/>
              </a:rPr>
              <a:t>analyzerPath</a:t>
            </a:r>
            <a:r>
              <a:rPr lang="hu-HU" sz="1800" b="1" dirty="0">
                <a:solidFill>
                  <a:srgbClr val="281717"/>
                </a:solidFill>
                <a:latin typeface="Monaco"/>
              </a:rPr>
              <a:t>: [a1, a2, a3]</a:t>
            </a:r>
          </a:p>
          <a:p>
            <a:r>
              <a:rPr lang="hu-HU" sz="1800" b="1" dirty="0">
                <a:solidFill>
                  <a:srgbClr val="281717"/>
                </a:solidFill>
                <a:latin typeface="Monaco"/>
              </a:rPr>
              <a:t>}</a:t>
            </a:r>
          </a:p>
          <a:p>
            <a:r>
              <a:rPr lang="hu-HU" sz="1800" b="1" dirty="0">
                <a:solidFill>
                  <a:srgbClr val="615F8C"/>
                </a:solidFill>
                <a:latin typeface="Monaco"/>
              </a:rPr>
              <a:t>END_PROLOG 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365373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/>
          <p:cNvSpPr>
            <a:spLocks noGrp="1"/>
          </p:cNvSpPr>
          <p:nvPr>
            <p:ph idx="1"/>
          </p:nvPr>
        </p:nvSpPr>
        <p:spPr bwMode="auto">
          <a:xfrm>
            <a:off x="251461" y="1101091"/>
            <a:ext cx="9539764" cy="908369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b="1" dirty="0" smtClean="0">
                <a:latin typeface="Courier"/>
                <a:ea typeface="ＭＳ Ｐゴシック" pitchFamily="-111" charset="-128"/>
                <a:cs typeface="Courier"/>
              </a:rPr>
              <a:t>@table</a:t>
            </a:r>
            <a:r>
              <a:rPr lang="en-US" dirty="0" smtClean="0">
                <a:latin typeface="Helvetica" pitchFamily="-111" charset="0"/>
                <a:ea typeface="ＭＳ Ｐゴシック" pitchFamily="-111" charset="-128"/>
                <a:cs typeface="ＭＳ Ｐゴシック" pitchFamily="-111" charset="-128"/>
              </a:rPr>
              <a:t> and </a:t>
            </a:r>
            <a:r>
              <a:rPr lang="en-US" b="1" dirty="0" smtClean="0">
                <a:latin typeface="Courier"/>
                <a:ea typeface="ＭＳ Ｐゴシック" pitchFamily="-111" charset="-128"/>
                <a:cs typeface="Courier"/>
              </a:rPr>
              <a:t>@sequence</a:t>
            </a:r>
            <a:r>
              <a:rPr lang="en-US" dirty="0" smtClean="0">
                <a:latin typeface="Helvetica" pitchFamily="-111" charset="0"/>
                <a:ea typeface="ＭＳ Ｐゴシック" pitchFamily="-111" charset="-128"/>
                <a:cs typeface="ＭＳ Ｐゴシック" pitchFamily="-111" charset="-128"/>
              </a:rPr>
              <a:t> insert the </a:t>
            </a:r>
            <a:r>
              <a:rPr lang="en-US" i="1" dirty="0" smtClean="0">
                <a:latin typeface="Helvetica" pitchFamily="-111" charset="0"/>
                <a:ea typeface="ＭＳ Ｐゴシック" pitchFamily="-111" charset="-128"/>
                <a:cs typeface="ＭＳ Ｐゴシック" pitchFamily="-111" charset="-128"/>
              </a:rPr>
              <a:t>contents</a:t>
            </a:r>
            <a:r>
              <a:rPr lang="en-US" dirty="0" smtClean="0">
                <a:latin typeface="Helvetica" pitchFamily="-111" charset="0"/>
                <a:ea typeface="ＭＳ Ｐゴシック" pitchFamily="-111" charset="-128"/>
                <a:cs typeface="ＭＳ Ｐゴシック" pitchFamily="-111" charset="-128"/>
              </a:rPr>
              <a:t> of the value of the specified key.</a:t>
            </a:r>
          </a:p>
        </p:txBody>
      </p:sp>
      <p:sp>
        <p:nvSpPr>
          <p:cNvPr id="17409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Helvetica" pitchFamily="-111" charset="0"/>
                <a:ea typeface="ＭＳ Ｐゴシック" pitchFamily="-111" charset="-128"/>
                <a:cs typeface="ＭＳ Ｐゴシック" pitchFamily="-111" charset="-128"/>
              </a:rPr>
              <a:t>References – splicing</a:t>
            </a:r>
            <a:endParaRPr lang="en-US" dirty="0">
              <a:latin typeface="Helvetica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17411" name="Date Placeholder 3"/>
          <p:cNvSpPr>
            <a:spLocks noGrp="1"/>
          </p:cNvSpPr>
          <p:nvPr>
            <p:ph type="dt" sz="half" idx="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1C477D1-D324-7641-95EF-6A06ED35C5F0}" type="datetime1">
              <a:rPr lang="en-US" smtClean="0"/>
              <a:t>6/17/16</a:t>
            </a:fld>
            <a:endParaRPr lang="en-US"/>
          </a:p>
        </p:txBody>
      </p:sp>
      <p:sp>
        <p:nvSpPr>
          <p:cNvPr id="17412" name="Footer Placeholder 4"/>
          <p:cNvSpPr>
            <a:spLocks noGrp="1"/>
          </p:cNvSpPr>
          <p:nvPr>
            <p:ph type="ftr" sz="quarter" idx="3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K. J. Knoepfel | A FHiCL feature menagerie</a:t>
            </a:r>
            <a:endParaRPr lang="en-US" b="1"/>
          </a:p>
        </p:txBody>
      </p:sp>
      <p:sp>
        <p:nvSpPr>
          <p:cNvPr id="17413" name="Slide Number Placeholder 5"/>
          <p:cNvSpPr>
            <a:spLocks noGrp="1"/>
          </p:cNvSpPr>
          <p:nvPr>
            <p:ph type="sldNum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4B48CB4-0714-F842-BA2E-0FA413C5A401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65402" y="2362582"/>
            <a:ext cx="9043433" cy="4569456"/>
          </a:xfrm>
          <a:prstGeom prst="rect">
            <a:avLst/>
          </a:prstGeom>
        </p:spPr>
        <p:txBody>
          <a:bodyPr wrap="square" lIns="101882" tIns="50941" rIns="101882" bIns="50941">
            <a:spAutoFit/>
          </a:bodyPr>
          <a:lstStyle/>
          <a:p>
            <a:endParaRPr lang="en-US" sz="1800" b="1" dirty="0">
              <a:solidFill>
                <a:srgbClr val="615F8C"/>
              </a:solidFill>
              <a:latin typeface="Monaco"/>
            </a:endParaRPr>
          </a:p>
          <a:p>
            <a:r>
              <a:rPr lang="en-US" sz="1800" b="1" dirty="0">
                <a:solidFill>
                  <a:srgbClr val="615F8C"/>
                </a:solidFill>
                <a:latin typeface="Monaco"/>
              </a:rPr>
              <a:t>#</a:t>
            </a:r>
            <a:r>
              <a:rPr lang="en-US" sz="1800" b="1" dirty="0">
                <a:solidFill>
                  <a:srgbClr val="615F8C"/>
                </a:solidFill>
                <a:latin typeface="Monaco"/>
              </a:rPr>
              <a:t>include</a:t>
            </a:r>
            <a:r>
              <a:rPr lang="en-US" sz="1800" b="1" dirty="0">
                <a:solidFill>
                  <a:srgbClr val="C01B14"/>
                </a:solidFill>
                <a:latin typeface="Monaco"/>
              </a:rPr>
              <a:t> </a:t>
            </a:r>
            <a:r>
              <a:rPr lang="en-US" sz="1800" b="1" dirty="0">
                <a:solidFill>
                  <a:srgbClr val="951968"/>
                </a:solidFill>
                <a:latin typeface="Monaco"/>
              </a:rPr>
              <a:t>"</a:t>
            </a:r>
            <a:r>
              <a:rPr lang="en-US" sz="1800" b="1" dirty="0" err="1">
                <a:solidFill>
                  <a:srgbClr val="951968"/>
                </a:solidFill>
                <a:latin typeface="Monaco"/>
              </a:rPr>
              <a:t>experiment.fcl</a:t>
            </a:r>
            <a:r>
              <a:rPr lang="en-US" sz="1800" b="1" dirty="0">
                <a:solidFill>
                  <a:srgbClr val="951968"/>
                </a:solidFill>
                <a:latin typeface="Monaco"/>
              </a:rPr>
              <a:t>"</a:t>
            </a:r>
            <a:endParaRPr lang="en-US" sz="1800" b="1" dirty="0">
              <a:solidFill>
                <a:srgbClr val="281717"/>
              </a:solidFill>
              <a:latin typeface="Monaco"/>
            </a:endParaRPr>
          </a:p>
          <a:p>
            <a:endParaRPr lang="en-US" sz="1800" b="1" dirty="0">
              <a:solidFill>
                <a:srgbClr val="281717"/>
              </a:solidFill>
              <a:latin typeface="Monaco"/>
            </a:endParaRPr>
          </a:p>
          <a:p>
            <a:r>
              <a:rPr lang="en-US" sz="1800" b="1" dirty="0">
                <a:solidFill>
                  <a:srgbClr val="B600FF"/>
                </a:solidFill>
                <a:latin typeface="Monaco"/>
              </a:rPr>
              <a:t>physics</a:t>
            </a:r>
            <a:r>
              <a:rPr lang="en-US" sz="1800" b="1" dirty="0">
                <a:solidFill>
                  <a:srgbClr val="281717"/>
                </a:solidFill>
                <a:latin typeface="Monaco"/>
              </a:rPr>
              <a:t>: {</a:t>
            </a:r>
          </a:p>
          <a:p>
            <a:r>
              <a:rPr lang="en-US" sz="1800" b="1" dirty="0">
                <a:solidFill>
                  <a:srgbClr val="281717"/>
                </a:solidFill>
                <a:latin typeface="Monaco"/>
              </a:rPr>
              <a:t>   </a:t>
            </a:r>
            <a:r>
              <a:rPr lang="en-US" sz="1800" b="1" dirty="0">
                <a:solidFill>
                  <a:srgbClr val="4000FF"/>
                </a:solidFill>
                <a:latin typeface="Monaco"/>
              </a:rPr>
              <a:t>producers</a:t>
            </a:r>
            <a:r>
              <a:rPr lang="en-US" sz="1800" b="1" dirty="0">
                <a:solidFill>
                  <a:srgbClr val="281717"/>
                </a:solidFill>
                <a:latin typeface="Monaco"/>
              </a:rPr>
              <a:t>: {</a:t>
            </a:r>
          </a:p>
          <a:p>
            <a:r>
              <a:rPr lang="en-US" sz="1800" b="1" dirty="0">
                <a:solidFill>
                  <a:srgbClr val="281717"/>
                </a:solidFill>
                <a:latin typeface="Monaco"/>
              </a:rPr>
              <a:t>      </a:t>
            </a:r>
            <a:r>
              <a:rPr lang="en-US" sz="1800" b="1" dirty="0">
                <a:solidFill>
                  <a:srgbClr val="615F8C"/>
                </a:solidFill>
                <a:latin typeface="Monaco"/>
              </a:rPr>
              <a:t>@table</a:t>
            </a:r>
            <a:r>
              <a:rPr lang="en-US" sz="1800" b="1" dirty="0">
                <a:solidFill>
                  <a:srgbClr val="281717"/>
                </a:solidFill>
                <a:latin typeface="Monaco"/>
              </a:rPr>
              <a:t>::</a:t>
            </a:r>
            <a:r>
              <a:rPr lang="en-US" sz="1800" b="1" dirty="0" err="1">
                <a:solidFill>
                  <a:srgbClr val="281717"/>
                </a:solidFill>
                <a:latin typeface="Monaco"/>
              </a:rPr>
              <a:t>experiment.producers</a:t>
            </a:r>
            <a:endParaRPr lang="en-US" sz="1800" b="1" dirty="0">
              <a:solidFill>
                <a:srgbClr val="281717"/>
              </a:solidFill>
              <a:latin typeface="Monaco"/>
            </a:endParaRPr>
          </a:p>
          <a:p>
            <a:r>
              <a:rPr lang="en-US" sz="1800" b="1" dirty="0">
                <a:solidFill>
                  <a:srgbClr val="281717"/>
                </a:solidFill>
                <a:latin typeface="Monaco"/>
              </a:rPr>
              <a:t>      </a:t>
            </a:r>
            <a:r>
              <a:rPr lang="en-US" sz="1800" b="1" dirty="0">
                <a:solidFill>
                  <a:srgbClr val="B45C15"/>
                </a:solidFill>
                <a:latin typeface="Monaco"/>
              </a:rPr>
              <a:t>p4</a:t>
            </a:r>
            <a:r>
              <a:rPr lang="en-US" sz="1800" b="1" dirty="0">
                <a:solidFill>
                  <a:srgbClr val="281717"/>
                </a:solidFill>
                <a:latin typeface="Monaco"/>
              </a:rPr>
              <a:t>: {...}</a:t>
            </a:r>
          </a:p>
          <a:p>
            <a:r>
              <a:rPr lang="en-US" sz="1800" b="1" dirty="0">
                <a:solidFill>
                  <a:srgbClr val="281717"/>
                </a:solidFill>
                <a:latin typeface="Monaco"/>
              </a:rPr>
              <a:t>   }</a:t>
            </a:r>
          </a:p>
          <a:p>
            <a:endParaRPr lang="en-US" sz="1800" b="1" dirty="0">
              <a:solidFill>
                <a:srgbClr val="281717"/>
              </a:solidFill>
              <a:latin typeface="Monaco"/>
            </a:endParaRPr>
          </a:p>
          <a:p>
            <a:r>
              <a:rPr lang="en-US" sz="1800" b="1" dirty="0">
                <a:solidFill>
                  <a:srgbClr val="281717"/>
                </a:solidFill>
                <a:latin typeface="Monaco"/>
              </a:rPr>
              <a:t>   </a:t>
            </a:r>
            <a:r>
              <a:rPr lang="en-US" sz="1800" b="1" dirty="0">
                <a:solidFill>
                  <a:srgbClr val="4000FF"/>
                </a:solidFill>
                <a:latin typeface="Monaco"/>
              </a:rPr>
              <a:t>analyzers</a:t>
            </a:r>
            <a:r>
              <a:rPr lang="en-US" sz="1800" b="1" dirty="0">
                <a:solidFill>
                  <a:srgbClr val="281717"/>
                </a:solidFill>
                <a:latin typeface="Monaco"/>
              </a:rPr>
              <a:t>: {</a:t>
            </a:r>
          </a:p>
          <a:p>
            <a:r>
              <a:rPr lang="en-US" sz="1800" b="1" dirty="0">
                <a:solidFill>
                  <a:srgbClr val="281717"/>
                </a:solidFill>
                <a:latin typeface="Monaco"/>
              </a:rPr>
              <a:t>      </a:t>
            </a:r>
            <a:r>
              <a:rPr lang="en-US" sz="1800" b="1" dirty="0">
                <a:solidFill>
                  <a:srgbClr val="615F8C"/>
                </a:solidFill>
                <a:latin typeface="Monaco"/>
              </a:rPr>
              <a:t>@table</a:t>
            </a:r>
            <a:r>
              <a:rPr lang="en-US" sz="1800" b="1" dirty="0">
                <a:solidFill>
                  <a:srgbClr val="281717"/>
                </a:solidFill>
                <a:latin typeface="Monaco"/>
              </a:rPr>
              <a:t>::</a:t>
            </a:r>
            <a:r>
              <a:rPr lang="en-US" sz="1800" b="1" dirty="0" err="1">
                <a:solidFill>
                  <a:srgbClr val="281717"/>
                </a:solidFill>
                <a:latin typeface="Monaco"/>
              </a:rPr>
              <a:t>experiment.analyzers</a:t>
            </a:r>
            <a:endParaRPr lang="en-US" sz="1800" b="1" dirty="0">
              <a:solidFill>
                <a:srgbClr val="281717"/>
              </a:solidFill>
              <a:latin typeface="Monaco"/>
            </a:endParaRPr>
          </a:p>
          <a:p>
            <a:r>
              <a:rPr lang="en-US" sz="1800" b="1" dirty="0">
                <a:solidFill>
                  <a:srgbClr val="281717"/>
                </a:solidFill>
                <a:latin typeface="Monaco"/>
              </a:rPr>
              <a:t>      </a:t>
            </a:r>
            <a:r>
              <a:rPr lang="en-US" sz="1800" b="1" dirty="0">
                <a:solidFill>
                  <a:srgbClr val="B45C15"/>
                </a:solidFill>
                <a:latin typeface="Monaco"/>
              </a:rPr>
              <a:t>a4</a:t>
            </a:r>
            <a:r>
              <a:rPr lang="en-US" sz="1800" b="1" dirty="0">
                <a:solidFill>
                  <a:srgbClr val="281717"/>
                </a:solidFill>
                <a:latin typeface="Monaco"/>
              </a:rPr>
              <a:t>: {...}</a:t>
            </a:r>
          </a:p>
          <a:p>
            <a:r>
              <a:rPr lang="en-US" sz="1800" b="1" dirty="0">
                <a:solidFill>
                  <a:srgbClr val="281717"/>
                </a:solidFill>
                <a:latin typeface="Monaco"/>
              </a:rPr>
              <a:t>   }</a:t>
            </a:r>
          </a:p>
          <a:p>
            <a:r>
              <a:rPr lang="en-US" sz="1800" b="1" dirty="0">
                <a:solidFill>
                  <a:srgbClr val="281717"/>
                </a:solidFill>
                <a:latin typeface="Monaco"/>
              </a:rPr>
              <a:t>   </a:t>
            </a:r>
            <a:r>
              <a:rPr lang="en-US" sz="1800" b="1" dirty="0" err="1">
                <a:solidFill>
                  <a:srgbClr val="B45C15"/>
                </a:solidFill>
                <a:latin typeface="Monaco"/>
              </a:rPr>
              <a:t>producerPath</a:t>
            </a:r>
            <a:r>
              <a:rPr lang="en-US" sz="1800" b="1" dirty="0">
                <a:solidFill>
                  <a:srgbClr val="281717"/>
                </a:solidFill>
                <a:latin typeface="Monaco"/>
              </a:rPr>
              <a:t>: [</a:t>
            </a:r>
            <a:r>
              <a:rPr lang="en-US" sz="1800" b="1" dirty="0">
                <a:solidFill>
                  <a:srgbClr val="615F8C"/>
                </a:solidFill>
                <a:latin typeface="Monaco"/>
              </a:rPr>
              <a:t>@sequence</a:t>
            </a:r>
            <a:r>
              <a:rPr lang="en-US" sz="1800" b="1" dirty="0">
                <a:solidFill>
                  <a:srgbClr val="281717"/>
                </a:solidFill>
                <a:latin typeface="Monaco"/>
              </a:rPr>
              <a:t>::</a:t>
            </a:r>
            <a:r>
              <a:rPr lang="en-US" sz="1800" b="1" dirty="0" err="1">
                <a:solidFill>
                  <a:srgbClr val="281717"/>
                </a:solidFill>
                <a:latin typeface="Monaco"/>
              </a:rPr>
              <a:t>experiment.producerPath</a:t>
            </a:r>
            <a:r>
              <a:rPr lang="en-US" sz="1800" b="1" dirty="0">
                <a:solidFill>
                  <a:srgbClr val="281717"/>
                </a:solidFill>
                <a:latin typeface="Monaco"/>
              </a:rPr>
              <a:t>, p4]</a:t>
            </a:r>
          </a:p>
          <a:p>
            <a:r>
              <a:rPr lang="en-US" sz="1800" b="1" dirty="0">
                <a:solidFill>
                  <a:srgbClr val="281717"/>
                </a:solidFill>
                <a:latin typeface="Monaco"/>
              </a:rPr>
              <a:t>   </a:t>
            </a:r>
            <a:r>
              <a:rPr lang="en-US" sz="1800" b="1" dirty="0" err="1">
                <a:solidFill>
                  <a:srgbClr val="B45C15"/>
                </a:solidFill>
                <a:latin typeface="Monaco"/>
              </a:rPr>
              <a:t>analyzerPath</a:t>
            </a:r>
            <a:r>
              <a:rPr lang="en-US" sz="1800" b="1" dirty="0">
                <a:solidFill>
                  <a:srgbClr val="281717"/>
                </a:solidFill>
                <a:latin typeface="Monaco"/>
              </a:rPr>
              <a:t>: [</a:t>
            </a:r>
            <a:r>
              <a:rPr lang="en-US" sz="1800" b="1" dirty="0">
                <a:solidFill>
                  <a:srgbClr val="615F8C"/>
                </a:solidFill>
                <a:latin typeface="Monaco"/>
              </a:rPr>
              <a:t>@sequence</a:t>
            </a:r>
            <a:r>
              <a:rPr lang="en-US" sz="1800" b="1" dirty="0">
                <a:solidFill>
                  <a:srgbClr val="281717"/>
                </a:solidFill>
                <a:latin typeface="Monaco"/>
              </a:rPr>
              <a:t>::</a:t>
            </a:r>
            <a:r>
              <a:rPr lang="en-US" sz="1800" b="1" dirty="0" err="1">
                <a:solidFill>
                  <a:srgbClr val="281717"/>
                </a:solidFill>
                <a:latin typeface="Monaco"/>
              </a:rPr>
              <a:t>experiment.analyzerPath</a:t>
            </a:r>
            <a:r>
              <a:rPr lang="en-US" sz="1800" b="1" dirty="0">
                <a:solidFill>
                  <a:srgbClr val="281717"/>
                </a:solidFill>
                <a:latin typeface="Monaco"/>
              </a:rPr>
              <a:t>, a4]</a:t>
            </a:r>
          </a:p>
          <a:p>
            <a:r>
              <a:rPr lang="en-US" sz="1800" b="1" dirty="0">
                <a:solidFill>
                  <a:srgbClr val="281717"/>
                </a:solidFill>
                <a:latin typeface="Monaco"/>
              </a:rPr>
              <a:t>}</a:t>
            </a:r>
          </a:p>
        </p:txBody>
      </p:sp>
      <p:sp>
        <p:nvSpPr>
          <p:cNvPr id="10" name="Rectangle 9"/>
          <p:cNvSpPr/>
          <p:nvPr/>
        </p:nvSpPr>
        <p:spPr>
          <a:xfrm>
            <a:off x="5625581" y="1628072"/>
            <a:ext cx="4334224" cy="2318868"/>
          </a:xfrm>
          <a:prstGeom prst="rect">
            <a:avLst/>
          </a:prstGeom>
          <a:solidFill>
            <a:srgbClr val="FDF9CE"/>
          </a:solidFill>
          <a:ln>
            <a:solidFill>
              <a:srgbClr val="282828"/>
            </a:solidFill>
          </a:ln>
        </p:spPr>
        <p:txBody>
          <a:bodyPr wrap="square" lIns="101882" tIns="50941" rIns="101882" bIns="50941">
            <a:spAutoFit/>
          </a:bodyPr>
          <a:lstStyle/>
          <a:p>
            <a:r>
              <a:rPr lang="en-US" sz="1800" b="1" dirty="0">
                <a:solidFill>
                  <a:srgbClr val="C01B14"/>
                </a:solidFill>
                <a:latin typeface="Monaco"/>
              </a:rPr>
              <a:t># </a:t>
            </a:r>
            <a:r>
              <a:rPr lang="en-US" sz="1800" b="1" dirty="0" err="1">
                <a:solidFill>
                  <a:srgbClr val="C01B14"/>
                </a:solidFill>
                <a:latin typeface="Monaco"/>
              </a:rPr>
              <a:t>experiment.fcl</a:t>
            </a:r>
            <a:endParaRPr lang="en-US" sz="1800" b="1" dirty="0">
              <a:solidFill>
                <a:srgbClr val="281717"/>
              </a:solidFill>
              <a:latin typeface="Monaco"/>
            </a:endParaRPr>
          </a:p>
          <a:p>
            <a:r>
              <a:rPr lang="en-US" sz="1800" b="1" dirty="0">
                <a:solidFill>
                  <a:srgbClr val="615F8C"/>
                </a:solidFill>
                <a:latin typeface="Monaco"/>
              </a:rPr>
              <a:t>BEGIN_PROLOG                                                                                                                                                                                     </a:t>
            </a:r>
            <a:endParaRPr lang="en-US" sz="1800" b="1" dirty="0">
              <a:solidFill>
                <a:srgbClr val="281717"/>
              </a:solidFill>
              <a:latin typeface="Monaco"/>
            </a:endParaRPr>
          </a:p>
          <a:p>
            <a:r>
              <a:rPr lang="en-US" sz="1800" b="1" dirty="0">
                <a:solidFill>
                  <a:srgbClr val="B45C15"/>
                </a:solidFill>
                <a:latin typeface="Monaco"/>
              </a:rPr>
              <a:t>experiment</a:t>
            </a:r>
            <a:r>
              <a:rPr lang="en-US" sz="1800" b="1" dirty="0">
                <a:solidFill>
                  <a:srgbClr val="281717"/>
                </a:solidFill>
                <a:latin typeface="Monaco"/>
              </a:rPr>
              <a:t>: </a:t>
            </a:r>
            <a:r>
              <a:rPr lang="en-US" sz="1800" b="1" dirty="0">
                <a:solidFill>
                  <a:srgbClr val="281717"/>
                </a:solidFill>
                <a:latin typeface="Monaco"/>
              </a:rPr>
              <a:t>{</a:t>
            </a:r>
          </a:p>
          <a:p>
            <a:r>
              <a:rPr lang="en-US" sz="1800" b="1" dirty="0">
                <a:solidFill>
                  <a:srgbClr val="281717"/>
                </a:solidFill>
                <a:latin typeface="Monaco"/>
              </a:rPr>
              <a:t> </a:t>
            </a:r>
            <a:r>
              <a:rPr lang="en-US" sz="1800" b="1" dirty="0">
                <a:solidFill>
                  <a:srgbClr val="281717"/>
                </a:solidFill>
                <a:latin typeface="Monaco"/>
              </a:rPr>
              <a:t>  ...</a:t>
            </a:r>
            <a:endParaRPr lang="en-US" sz="1800" b="1" dirty="0">
              <a:solidFill>
                <a:srgbClr val="281717"/>
              </a:solidFill>
              <a:latin typeface="Monaco"/>
            </a:endParaRPr>
          </a:p>
          <a:p>
            <a:r>
              <a:rPr lang="en-US" sz="1800" b="1" dirty="0">
                <a:solidFill>
                  <a:srgbClr val="281717"/>
                </a:solidFill>
                <a:latin typeface="Monaco"/>
              </a:rPr>
              <a:t>   </a:t>
            </a:r>
            <a:r>
              <a:rPr lang="en-US" sz="1800" b="1" dirty="0" err="1">
                <a:solidFill>
                  <a:srgbClr val="B45C15"/>
                </a:solidFill>
                <a:latin typeface="Monaco"/>
              </a:rPr>
              <a:t>producerPath</a:t>
            </a:r>
            <a:r>
              <a:rPr lang="en-US" sz="1800" b="1" dirty="0">
                <a:solidFill>
                  <a:srgbClr val="281717"/>
                </a:solidFill>
                <a:latin typeface="Monaco"/>
              </a:rPr>
              <a:t>: [p1, p2, p3]</a:t>
            </a:r>
          </a:p>
          <a:p>
            <a:r>
              <a:rPr lang="hu-HU" sz="1800" b="1" dirty="0">
                <a:solidFill>
                  <a:srgbClr val="281717"/>
                </a:solidFill>
                <a:latin typeface="Monaco"/>
              </a:rPr>
              <a:t>   </a:t>
            </a:r>
            <a:r>
              <a:rPr lang="hu-HU" sz="1800" b="1" dirty="0">
                <a:solidFill>
                  <a:srgbClr val="B45C15"/>
                </a:solidFill>
                <a:latin typeface="Monaco"/>
              </a:rPr>
              <a:t>analyzerPath</a:t>
            </a:r>
            <a:r>
              <a:rPr lang="hu-HU" sz="1800" b="1" dirty="0">
                <a:solidFill>
                  <a:srgbClr val="281717"/>
                </a:solidFill>
                <a:latin typeface="Monaco"/>
              </a:rPr>
              <a:t>: [a1, a2, a3]</a:t>
            </a:r>
          </a:p>
          <a:p>
            <a:r>
              <a:rPr lang="hu-HU" sz="1800" b="1" dirty="0">
                <a:solidFill>
                  <a:srgbClr val="281717"/>
                </a:solidFill>
                <a:latin typeface="Monaco"/>
              </a:rPr>
              <a:t>}</a:t>
            </a:r>
          </a:p>
          <a:p>
            <a:r>
              <a:rPr lang="hu-HU" sz="1800" b="1" dirty="0">
                <a:solidFill>
                  <a:srgbClr val="615F8C"/>
                </a:solidFill>
                <a:latin typeface="Monaco"/>
              </a:rPr>
              <a:t>END_PROLOG 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141254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625581" y="1628072"/>
            <a:ext cx="4334224" cy="2318868"/>
          </a:xfrm>
          <a:prstGeom prst="rect">
            <a:avLst/>
          </a:prstGeom>
          <a:solidFill>
            <a:srgbClr val="FDF9CE"/>
          </a:solidFill>
          <a:ln>
            <a:solidFill>
              <a:srgbClr val="282828"/>
            </a:solidFill>
          </a:ln>
        </p:spPr>
        <p:txBody>
          <a:bodyPr wrap="square" lIns="101882" tIns="50941" rIns="101882" bIns="50941">
            <a:spAutoFit/>
          </a:bodyPr>
          <a:lstStyle/>
          <a:p>
            <a:r>
              <a:rPr lang="en-US" sz="1800" b="1" dirty="0">
                <a:solidFill>
                  <a:srgbClr val="C01B14"/>
                </a:solidFill>
                <a:latin typeface="Monaco"/>
              </a:rPr>
              <a:t># </a:t>
            </a:r>
            <a:r>
              <a:rPr lang="en-US" sz="1800" b="1" dirty="0" err="1">
                <a:solidFill>
                  <a:srgbClr val="C01B14"/>
                </a:solidFill>
                <a:latin typeface="Monaco"/>
              </a:rPr>
              <a:t>experiment.fcl</a:t>
            </a:r>
            <a:endParaRPr lang="en-US" sz="1800" b="1" dirty="0">
              <a:solidFill>
                <a:srgbClr val="281717"/>
              </a:solidFill>
              <a:latin typeface="Monaco"/>
            </a:endParaRPr>
          </a:p>
          <a:p>
            <a:r>
              <a:rPr lang="en-US" sz="1800" b="1" dirty="0">
                <a:solidFill>
                  <a:srgbClr val="615F8C"/>
                </a:solidFill>
                <a:latin typeface="Monaco"/>
              </a:rPr>
              <a:t>BEGIN_PROLOG                                                                                                                                                                                     </a:t>
            </a:r>
            <a:endParaRPr lang="en-US" sz="1800" b="1" dirty="0">
              <a:solidFill>
                <a:srgbClr val="281717"/>
              </a:solidFill>
              <a:latin typeface="Monaco"/>
            </a:endParaRPr>
          </a:p>
          <a:p>
            <a:r>
              <a:rPr lang="en-US" sz="1800" b="1" dirty="0">
                <a:solidFill>
                  <a:srgbClr val="B45C15"/>
                </a:solidFill>
                <a:latin typeface="Monaco"/>
              </a:rPr>
              <a:t>experiment</a:t>
            </a:r>
            <a:r>
              <a:rPr lang="en-US" sz="1800" b="1" dirty="0">
                <a:solidFill>
                  <a:srgbClr val="281717"/>
                </a:solidFill>
                <a:latin typeface="Monaco"/>
              </a:rPr>
              <a:t>: </a:t>
            </a:r>
            <a:r>
              <a:rPr lang="en-US" sz="1800" b="1" dirty="0">
                <a:solidFill>
                  <a:srgbClr val="281717"/>
                </a:solidFill>
                <a:latin typeface="Monaco"/>
              </a:rPr>
              <a:t>{</a:t>
            </a:r>
          </a:p>
          <a:p>
            <a:r>
              <a:rPr lang="en-US" sz="1800" b="1" dirty="0">
                <a:solidFill>
                  <a:srgbClr val="281717"/>
                </a:solidFill>
                <a:latin typeface="Monaco"/>
              </a:rPr>
              <a:t> </a:t>
            </a:r>
            <a:r>
              <a:rPr lang="en-US" sz="1800" b="1" dirty="0">
                <a:solidFill>
                  <a:srgbClr val="281717"/>
                </a:solidFill>
                <a:latin typeface="Monaco"/>
              </a:rPr>
              <a:t>  ...</a:t>
            </a:r>
            <a:endParaRPr lang="en-US" sz="1800" b="1" dirty="0">
              <a:solidFill>
                <a:srgbClr val="281717"/>
              </a:solidFill>
              <a:latin typeface="Monaco"/>
            </a:endParaRPr>
          </a:p>
          <a:p>
            <a:r>
              <a:rPr lang="en-US" sz="1800" b="1" dirty="0">
                <a:solidFill>
                  <a:srgbClr val="281717"/>
                </a:solidFill>
                <a:latin typeface="Monaco"/>
              </a:rPr>
              <a:t>   </a:t>
            </a:r>
            <a:r>
              <a:rPr lang="en-US" sz="1800" b="1" dirty="0" err="1">
                <a:solidFill>
                  <a:srgbClr val="B45C15"/>
                </a:solidFill>
                <a:latin typeface="Monaco"/>
              </a:rPr>
              <a:t>producerPath</a:t>
            </a:r>
            <a:r>
              <a:rPr lang="en-US" sz="1800" b="1" dirty="0">
                <a:solidFill>
                  <a:srgbClr val="281717"/>
                </a:solidFill>
                <a:latin typeface="Monaco"/>
              </a:rPr>
              <a:t>: [p1, p2, p3]</a:t>
            </a:r>
          </a:p>
          <a:p>
            <a:r>
              <a:rPr lang="hu-HU" sz="1800" b="1" dirty="0">
                <a:solidFill>
                  <a:srgbClr val="281717"/>
                </a:solidFill>
                <a:latin typeface="Monaco"/>
              </a:rPr>
              <a:t>   </a:t>
            </a:r>
            <a:r>
              <a:rPr lang="hu-HU" sz="1800" b="1" dirty="0">
                <a:solidFill>
                  <a:srgbClr val="B45C15"/>
                </a:solidFill>
                <a:latin typeface="Monaco"/>
              </a:rPr>
              <a:t>analyzerPath</a:t>
            </a:r>
            <a:r>
              <a:rPr lang="hu-HU" sz="1800" b="1" dirty="0">
                <a:solidFill>
                  <a:srgbClr val="281717"/>
                </a:solidFill>
                <a:latin typeface="Monaco"/>
              </a:rPr>
              <a:t>: [a1, a2, a3]</a:t>
            </a:r>
          </a:p>
          <a:p>
            <a:r>
              <a:rPr lang="hu-HU" sz="1800" b="1" dirty="0">
                <a:solidFill>
                  <a:srgbClr val="281717"/>
                </a:solidFill>
                <a:latin typeface="Monaco"/>
              </a:rPr>
              <a:t>}</a:t>
            </a:r>
          </a:p>
          <a:p>
            <a:r>
              <a:rPr lang="hu-HU" sz="1800" b="1" dirty="0">
                <a:solidFill>
                  <a:srgbClr val="615F8C"/>
                </a:solidFill>
                <a:latin typeface="Monaco"/>
              </a:rPr>
              <a:t>END_PROLOG </a:t>
            </a:r>
            <a:endParaRPr lang="en-US" sz="1800" b="1" dirty="0"/>
          </a:p>
        </p:txBody>
      </p:sp>
      <p:sp>
        <p:nvSpPr>
          <p:cNvPr id="15" name="Rectangle 14"/>
          <p:cNvSpPr/>
          <p:nvPr/>
        </p:nvSpPr>
        <p:spPr>
          <a:xfrm>
            <a:off x="565402" y="2362582"/>
            <a:ext cx="9043433" cy="4569456"/>
          </a:xfrm>
          <a:prstGeom prst="rect">
            <a:avLst/>
          </a:prstGeom>
        </p:spPr>
        <p:txBody>
          <a:bodyPr wrap="square" lIns="101882" tIns="50941" rIns="101882" bIns="50941">
            <a:spAutoFit/>
          </a:bodyPr>
          <a:lstStyle/>
          <a:p>
            <a:endParaRPr lang="en-US" sz="1800" dirty="0">
              <a:solidFill>
                <a:srgbClr val="615F8C"/>
              </a:solidFill>
              <a:latin typeface="Monaco"/>
            </a:endParaRPr>
          </a:p>
          <a:p>
            <a:r>
              <a:rPr lang="en-US" sz="1800" dirty="0">
                <a:solidFill>
                  <a:srgbClr val="615F8C"/>
                </a:solidFill>
                <a:latin typeface="Monaco"/>
              </a:rPr>
              <a:t>#</a:t>
            </a:r>
            <a:r>
              <a:rPr lang="en-US" sz="1800" dirty="0">
                <a:solidFill>
                  <a:srgbClr val="615F8C"/>
                </a:solidFill>
                <a:latin typeface="Monaco"/>
              </a:rPr>
              <a:t>include</a:t>
            </a:r>
            <a:r>
              <a:rPr lang="en-US" sz="1800" dirty="0">
                <a:solidFill>
                  <a:srgbClr val="C01B14"/>
                </a:solidFill>
                <a:latin typeface="Monaco"/>
              </a:rPr>
              <a:t> </a:t>
            </a:r>
            <a:r>
              <a:rPr lang="en-US" sz="1800" dirty="0">
                <a:solidFill>
                  <a:srgbClr val="951968"/>
                </a:solidFill>
                <a:latin typeface="Monaco"/>
              </a:rPr>
              <a:t>"</a:t>
            </a:r>
            <a:r>
              <a:rPr lang="en-US" sz="1800" dirty="0" err="1">
                <a:solidFill>
                  <a:srgbClr val="951968"/>
                </a:solidFill>
                <a:latin typeface="Monaco"/>
              </a:rPr>
              <a:t>experiment.fcl</a:t>
            </a:r>
            <a:r>
              <a:rPr lang="en-US" sz="1800" dirty="0">
                <a:solidFill>
                  <a:srgbClr val="951968"/>
                </a:solidFill>
                <a:latin typeface="Monaco"/>
              </a:rPr>
              <a:t>"</a:t>
            </a:r>
            <a:endParaRPr lang="en-US" sz="1800" dirty="0">
              <a:solidFill>
                <a:srgbClr val="281717"/>
              </a:solidFill>
              <a:latin typeface="Monaco"/>
            </a:endParaRPr>
          </a:p>
          <a:p>
            <a:endParaRPr lang="en-US" sz="1800" dirty="0">
              <a:solidFill>
                <a:srgbClr val="281717"/>
              </a:solidFill>
              <a:latin typeface="Monaco"/>
            </a:endParaRPr>
          </a:p>
          <a:p>
            <a:r>
              <a:rPr lang="en-US" sz="1800" dirty="0">
                <a:solidFill>
                  <a:srgbClr val="B600FF"/>
                </a:solidFill>
                <a:latin typeface="Monaco"/>
              </a:rPr>
              <a:t>physics</a:t>
            </a:r>
            <a:r>
              <a:rPr lang="en-US" sz="1800" dirty="0">
                <a:solidFill>
                  <a:srgbClr val="281717"/>
                </a:solidFill>
                <a:latin typeface="Monaco"/>
              </a:rPr>
              <a:t>: {</a:t>
            </a:r>
          </a:p>
          <a:p>
            <a:r>
              <a:rPr lang="en-US" sz="1800" dirty="0">
                <a:solidFill>
                  <a:srgbClr val="281717"/>
                </a:solidFill>
                <a:latin typeface="Monaco"/>
              </a:rPr>
              <a:t>   </a:t>
            </a:r>
            <a:r>
              <a:rPr lang="en-US" sz="1800" dirty="0">
                <a:solidFill>
                  <a:srgbClr val="4000FF"/>
                </a:solidFill>
                <a:latin typeface="Monaco"/>
              </a:rPr>
              <a:t>producers</a:t>
            </a:r>
            <a:r>
              <a:rPr lang="en-US" sz="1800" dirty="0">
                <a:solidFill>
                  <a:srgbClr val="281717"/>
                </a:solidFill>
                <a:latin typeface="Monaco"/>
              </a:rPr>
              <a:t>: {</a:t>
            </a:r>
          </a:p>
          <a:p>
            <a:r>
              <a:rPr lang="en-US" sz="1800" dirty="0">
                <a:solidFill>
                  <a:srgbClr val="281717"/>
                </a:solidFill>
                <a:latin typeface="Monaco"/>
              </a:rPr>
              <a:t>      </a:t>
            </a:r>
            <a:r>
              <a:rPr lang="en-US" sz="1800" dirty="0">
                <a:solidFill>
                  <a:srgbClr val="615F8C"/>
                </a:solidFill>
                <a:latin typeface="Monaco"/>
              </a:rPr>
              <a:t>@table</a:t>
            </a:r>
            <a:r>
              <a:rPr lang="en-US" sz="1800" dirty="0">
                <a:solidFill>
                  <a:srgbClr val="281717"/>
                </a:solidFill>
                <a:latin typeface="Monaco"/>
              </a:rPr>
              <a:t>::</a:t>
            </a:r>
            <a:r>
              <a:rPr lang="en-US" sz="1800" dirty="0" err="1">
                <a:solidFill>
                  <a:srgbClr val="281717"/>
                </a:solidFill>
                <a:latin typeface="Monaco"/>
              </a:rPr>
              <a:t>experiment.producers</a:t>
            </a:r>
            <a:endParaRPr lang="en-US" sz="1800" dirty="0">
              <a:solidFill>
                <a:srgbClr val="281717"/>
              </a:solidFill>
              <a:latin typeface="Monaco"/>
            </a:endParaRPr>
          </a:p>
          <a:p>
            <a:r>
              <a:rPr lang="en-US" sz="1800" dirty="0">
                <a:solidFill>
                  <a:srgbClr val="281717"/>
                </a:solidFill>
                <a:latin typeface="Monaco"/>
              </a:rPr>
              <a:t>      </a:t>
            </a:r>
            <a:r>
              <a:rPr lang="en-US" sz="1800" dirty="0">
                <a:solidFill>
                  <a:srgbClr val="B45C15"/>
                </a:solidFill>
                <a:latin typeface="Monaco"/>
              </a:rPr>
              <a:t>p4</a:t>
            </a:r>
            <a:r>
              <a:rPr lang="en-US" sz="1800" dirty="0">
                <a:solidFill>
                  <a:srgbClr val="281717"/>
                </a:solidFill>
                <a:latin typeface="Monaco"/>
              </a:rPr>
              <a:t>: {...}</a:t>
            </a:r>
          </a:p>
          <a:p>
            <a:r>
              <a:rPr lang="en-US" sz="1800" dirty="0">
                <a:solidFill>
                  <a:srgbClr val="281717"/>
                </a:solidFill>
                <a:latin typeface="Monaco"/>
              </a:rPr>
              <a:t>   }</a:t>
            </a:r>
          </a:p>
          <a:p>
            <a:endParaRPr lang="en-US" sz="1800" dirty="0">
              <a:solidFill>
                <a:srgbClr val="281717"/>
              </a:solidFill>
              <a:latin typeface="Monaco"/>
            </a:endParaRPr>
          </a:p>
          <a:p>
            <a:r>
              <a:rPr lang="en-US" sz="1800" dirty="0">
                <a:solidFill>
                  <a:srgbClr val="281717"/>
                </a:solidFill>
                <a:latin typeface="Monaco"/>
              </a:rPr>
              <a:t>   </a:t>
            </a:r>
            <a:r>
              <a:rPr lang="en-US" sz="1800" dirty="0">
                <a:solidFill>
                  <a:srgbClr val="4000FF"/>
                </a:solidFill>
                <a:latin typeface="Monaco"/>
              </a:rPr>
              <a:t>analyzers</a:t>
            </a:r>
            <a:r>
              <a:rPr lang="en-US" sz="1800" dirty="0">
                <a:solidFill>
                  <a:srgbClr val="281717"/>
                </a:solidFill>
                <a:latin typeface="Monaco"/>
              </a:rPr>
              <a:t>: {</a:t>
            </a:r>
          </a:p>
          <a:p>
            <a:r>
              <a:rPr lang="en-US" sz="1800" dirty="0">
                <a:solidFill>
                  <a:srgbClr val="281717"/>
                </a:solidFill>
                <a:latin typeface="Monaco"/>
              </a:rPr>
              <a:t>      </a:t>
            </a:r>
            <a:r>
              <a:rPr lang="en-US" sz="1800" dirty="0">
                <a:solidFill>
                  <a:srgbClr val="615F8C"/>
                </a:solidFill>
                <a:latin typeface="Monaco"/>
              </a:rPr>
              <a:t>@table</a:t>
            </a:r>
            <a:r>
              <a:rPr lang="en-US" sz="1800" dirty="0">
                <a:solidFill>
                  <a:srgbClr val="281717"/>
                </a:solidFill>
                <a:latin typeface="Monaco"/>
              </a:rPr>
              <a:t>::</a:t>
            </a:r>
            <a:r>
              <a:rPr lang="en-US" sz="1800" dirty="0" err="1">
                <a:solidFill>
                  <a:srgbClr val="281717"/>
                </a:solidFill>
                <a:latin typeface="Monaco"/>
              </a:rPr>
              <a:t>experiment.analyzers</a:t>
            </a:r>
            <a:endParaRPr lang="en-US" sz="1800" dirty="0">
              <a:solidFill>
                <a:srgbClr val="281717"/>
              </a:solidFill>
              <a:latin typeface="Monaco"/>
            </a:endParaRPr>
          </a:p>
          <a:p>
            <a:r>
              <a:rPr lang="en-US" sz="1800" dirty="0">
                <a:solidFill>
                  <a:srgbClr val="281717"/>
                </a:solidFill>
                <a:latin typeface="Monaco"/>
              </a:rPr>
              <a:t>      </a:t>
            </a:r>
            <a:r>
              <a:rPr lang="en-US" sz="1800" dirty="0">
                <a:solidFill>
                  <a:srgbClr val="B45C15"/>
                </a:solidFill>
                <a:latin typeface="Monaco"/>
              </a:rPr>
              <a:t>a4</a:t>
            </a:r>
            <a:r>
              <a:rPr lang="en-US" sz="1800" dirty="0">
                <a:solidFill>
                  <a:srgbClr val="281717"/>
                </a:solidFill>
                <a:latin typeface="Monaco"/>
              </a:rPr>
              <a:t>: {...}</a:t>
            </a:r>
          </a:p>
          <a:p>
            <a:r>
              <a:rPr lang="en-US" sz="1800" dirty="0">
                <a:solidFill>
                  <a:srgbClr val="281717"/>
                </a:solidFill>
                <a:latin typeface="Monaco"/>
              </a:rPr>
              <a:t>   }</a:t>
            </a:r>
          </a:p>
          <a:p>
            <a:r>
              <a:rPr lang="en-US" sz="1800" dirty="0">
                <a:solidFill>
                  <a:srgbClr val="281717"/>
                </a:solidFill>
                <a:latin typeface="Monaco"/>
              </a:rPr>
              <a:t>   </a:t>
            </a:r>
            <a:r>
              <a:rPr lang="en-US" sz="1800" dirty="0" err="1">
                <a:solidFill>
                  <a:srgbClr val="B45C15"/>
                </a:solidFill>
                <a:latin typeface="Monaco"/>
              </a:rPr>
              <a:t>producerPath</a:t>
            </a:r>
            <a:r>
              <a:rPr lang="en-US" sz="1800" dirty="0">
                <a:solidFill>
                  <a:srgbClr val="281717"/>
                </a:solidFill>
                <a:latin typeface="Monaco"/>
              </a:rPr>
              <a:t>: [</a:t>
            </a:r>
            <a:r>
              <a:rPr lang="en-US" sz="1800" dirty="0">
                <a:solidFill>
                  <a:srgbClr val="615F8C"/>
                </a:solidFill>
                <a:latin typeface="Monaco"/>
              </a:rPr>
              <a:t>@sequence</a:t>
            </a:r>
            <a:r>
              <a:rPr lang="en-US" sz="1800" dirty="0">
                <a:solidFill>
                  <a:srgbClr val="281717"/>
                </a:solidFill>
                <a:latin typeface="Monaco"/>
              </a:rPr>
              <a:t>::</a:t>
            </a:r>
            <a:r>
              <a:rPr lang="en-US" sz="1800" dirty="0" err="1">
                <a:solidFill>
                  <a:srgbClr val="281717"/>
                </a:solidFill>
                <a:latin typeface="Monaco"/>
              </a:rPr>
              <a:t>experiment.producerPath</a:t>
            </a:r>
            <a:r>
              <a:rPr lang="en-US" sz="1800" dirty="0">
                <a:solidFill>
                  <a:srgbClr val="281717"/>
                </a:solidFill>
                <a:latin typeface="Monaco"/>
              </a:rPr>
              <a:t>, p4]</a:t>
            </a:r>
          </a:p>
          <a:p>
            <a:r>
              <a:rPr lang="en-US" sz="1800" dirty="0">
                <a:solidFill>
                  <a:srgbClr val="281717"/>
                </a:solidFill>
                <a:latin typeface="Monaco"/>
              </a:rPr>
              <a:t>   </a:t>
            </a:r>
            <a:r>
              <a:rPr lang="en-US" sz="1800" dirty="0" err="1">
                <a:solidFill>
                  <a:srgbClr val="B45C15"/>
                </a:solidFill>
                <a:latin typeface="Monaco"/>
              </a:rPr>
              <a:t>analyzerPath</a:t>
            </a:r>
            <a:r>
              <a:rPr lang="en-US" sz="1800" dirty="0">
                <a:solidFill>
                  <a:srgbClr val="281717"/>
                </a:solidFill>
                <a:latin typeface="Monaco"/>
              </a:rPr>
              <a:t>: [</a:t>
            </a:r>
            <a:r>
              <a:rPr lang="en-US" sz="1800" dirty="0">
                <a:solidFill>
                  <a:srgbClr val="615F8C"/>
                </a:solidFill>
                <a:latin typeface="Monaco"/>
              </a:rPr>
              <a:t>@sequence</a:t>
            </a:r>
            <a:r>
              <a:rPr lang="en-US" sz="1800" dirty="0">
                <a:solidFill>
                  <a:srgbClr val="281717"/>
                </a:solidFill>
                <a:latin typeface="Monaco"/>
              </a:rPr>
              <a:t>::</a:t>
            </a:r>
            <a:r>
              <a:rPr lang="en-US" sz="1800" dirty="0" err="1">
                <a:solidFill>
                  <a:srgbClr val="281717"/>
                </a:solidFill>
                <a:latin typeface="Monaco"/>
              </a:rPr>
              <a:t>experiment.analyzerPath</a:t>
            </a:r>
            <a:r>
              <a:rPr lang="en-US" sz="1800" dirty="0">
                <a:solidFill>
                  <a:srgbClr val="281717"/>
                </a:solidFill>
                <a:latin typeface="Monaco"/>
              </a:rPr>
              <a:t>, a4]</a:t>
            </a:r>
          </a:p>
          <a:p>
            <a:r>
              <a:rPr lang="en-US" sz="1800" dirty="0">
                <a:solidFill>
                  <a:srgbClr val="281717"/>
                </a:solidFill>
                <a:latin typeface="Monaco"/>
              </a:rPr>
              <a:t>}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 bwMode="auto">
          <a:xfrm>
            <a:off x="251461" y="1101091"/>
            <a:ext cx="9539764" cy="908369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b="1" dirty="0" smtClean="0">
                <a:latin typeface="Courier"/>
                <a:ea typeface="ＭＳ Ｐゴシック" pitchFamily="-111" charset="-128"/>
                <a:cs typeface="Courier"/>
              </a:rPr>
              <a:t>@table</a:t>
            </a:r>
            <a:r>
              <a:rPr lang="en-US" dirty="0" smtClean="0">
                <a:latin typeface="Helvetica" pitchFamily="-111" charset="0"/>
                <a:ea typeface="ＭＳ Ｐゴシック" pitchFamily="-111" charset="-128"/>
                <a:cs typeface="ＭＳ Ｐゴシック" pitchFamily="-111" charset="-128"/>
              </a:rPr>
              <a:t> and </a:t>
            </a:r>
            <a:r>
              <a:rPr lang="en-US" b="1" dirty="0" smtClean="0">
                <a:latin typeface="Courier"/>
                <a:ea typeface="ＭＳ Ｐゴシック" pitchFamily="-111" charset="-128"/>
                <a:cs typeface="Courier"/>
              </a:rPr>
              <a:t>@sequence</a:t>
            </a:r>
            <a:r>
              <a:rPr lang="en-US" dirty="0" smtClean="0">
                <a:latin typeface="Helvetica" pitchFamily="-111" charset="0"/>
                <a:ea typeface="ＭＳ Ｐゴシック" pitchFamily="-111" charset="-128"/>
                <a:cs typeface="ＭＳ Ｐゴシック" pitchFamily="-111" charset="-128"/>
              </a:rPr>
              <a:t> insert the </a:t>
            </a:r>
            <a:r>
              <a:rPr lang="en-US" i="1" dirty="0" smtClean="0">
                <a:latin typeface="Helvetica" pitchFamily="-111" charset="0"/>
                <a:ea typeface="ＭＳ Ｐゴシック" pitchFamily="-111" charset="-128"/>
                <a:cs typeface="ＭＳ Ｐゴシック" pitchFamily="-111" charset="-128"/>
              </a:rPr>
              <a:t>contents</a:t>
            </a:r>
            <a:r>
              <a:rPr lang="en-US" dirty="0" smtClean="0">
                <a:latin typeface="Helvetica" pitchFamily="-111" charset="0"/>
                <a:ea typeface="ＭＳ Ｐゴシック" pitchFamily="-111" charset="-128"/>
                <a:cs typeface="ＭＳ Ｐゴシック" pitchFamily="-111" charset="-128"/>
              </a:rPr>
              <a:t> of the value of the specified key.</a:t>
            </a:r>
          </a:p>
        </p:txBody>
      </p:sp>
      <p:sp>
        <p:nvSpPr>
          <p:cNvPr id="17409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Helvetica" pitchFamily="-111" charset="0"/>
                <a:ea typeface="ＭＳ Ｐゴシック" pitchFamily="-111" charset="-128"/>
                <a:cs typeface="ＭＳ Ｐゴシック" pitchFamily="-111" charset="-128"/>
              </a:rPr>
              <a:t>References – splicing</a:t>
            </a:r>
            <a:endParaRPr lang="en-US" dirty="0">
              <a:latin typeface="Helvetica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17411" name="Date Placeholder 3"/>
          <p:cNvSpPr>
            <a:spLocks noGrp="1"/>
          </p:cNvSpPr>
          <p:nvPr>
            <p:ph type="dt" sz="half" idx="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1C477D1-D324-7641-95EF-6A06ED35C5F0}" type="datetime1">
              <a:rPr lang="en-US" smtClean="0"/>
              <a:t>6/17/16</a:t>
            </a:fld>
            <a:endParaRPr lang="en-US"/>
          </a:p>
        </p:txBody>
      </p:sp>
      <p:sp>
        <p:nvSpPr>
          <p:cNvPr id="17412" name="Footer Placeholder 4"/>
          <p:cNvSpPr>
            <a:spLocks noGrp="1"/>
          </p:cNvSpPr>
          <p:nvPr>
            <p:ph type="ftr" sz="quarter" idx="3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K. J. Knoepfel | A FHiCL feature menagerie</a:t>
            </a:r>
            <a:endParaRPr lang="en-US" b="1"/>
          </a:p>
        </p:txBody>
      </p:sp>
      <p:sp>
        <p:nvSpPr>
          <p:cNvPr id="17413" name="Slide Number Placeholder 5"/>
          <p:cNvSpPr>
            <a:spLocks noGrp="1"/>
          </p:cNvSpPr>
          <p:nvPr>
            <p:ph type="sldNum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4B48CB4-0714-F842-BA2E-0FA413C5A401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14" name="Rectangle 10"/>
          <p:cNvSpPr/>
          <p:nvPr/>
        </p:nvSpPr>
        <p:spPr>
          <a:xfrm>
            <a:off x="360889" y="1588093"/>
            <a:ext cx="9866293" cy="5487156"/>
          </a:xfrm>
          <a:custGeom>
            <a:avLst/>
            <a:gdLst/>
            <a:ahLst/>
            <a:cxnLst/>
            <a:rect l="l" t="t" r="r" b="b"/>
            <a:pathLst>
              <a:path w="8739719" h="4841608">
                <a:moveTo>
                  <a:pt x="4645926" y="0"/>
                </a:moveTo>
                <a:lnTo>
                  <a:pt x="8739719" y="0"/>
                </a:lnTo>
                <a:lnTo>
                  <a:pt x="8739719" y="683371"/>
                </a:lnTo>
                <a:lnTo>
                  <a:pt x="8587320" y="683371"/>
                </a:lnTo>
                <a:lnTo>
                  <a:pt x="8587320" y="4841608"/>
                </a:lnTo>
                <a:lnTo>
                  <a:pt x="0" y="4841608"/>
                </a:lnTo>
                <a:lnTo>
                  <a:pt x="0" y="324760"/>
                </a:lnTo>
                <a:lnTo>
                  <a:pt x="4645926" y="324760"/>
                </a:lnTo>
                <a:close/>
              </a:path>
            </a:pathLst>
          </a:custGeom>
          <a:solidFill>
            <a:srgbClr val="FFFFFF">
              <a:alpha val="8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 b="1" i="1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07655" y="4113227"/>
            <a:ext cx="7625921" cy="1360372"/>
          </a:xfrm>
          <a:prstGeom prst="rect">
            <a:avLst/>
          </a:prstGeom>
          <a:solidFill>
            <a:srgbClr val="FDF9CE"/>
          </a:solidFill>
          <a:ln>
            <a:solidFill>
              <a:schemeClr val="tx1"/>
            </a:solidFill>
          </a:ln>
        </p:spPr>
        <p:txBody>
          <a:bodyPr wrap="square" lIns="101882" tIns="50941" rIns="101882" bIns="50941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Helvetica"/>
                <a:cs typeface="Helvetica"/>
              </a:rPr>
              <a:t>Primary benefit of splicing facilities</a:t>
            </a:r>
            <a:r>
              <a:rPr lang="en-US" b="1" dirty="0" smtClean="0">
                <a:latin typeface="Helvetica"/>
                <a:cs typeface="Helvetica"/>
              </a:rPr>
              <a:t>:</a:t>
            </a:r>
          </a:p>
          <a:p>
            <a:pPr marL="382059" indent="-382059">
              <a:buFontTx/>
              <a:buChar char="-"/>
            </a:pPr>
            <a:r>
              <a:rPr lang="en-US" b="1" i="1" dirty="0" smtClean="0">
                <a:latin typeface="Helvetica"/>
                <a:cs typeface="Helvetica"/>
              </a:rPr>
              <a:t>if experiment’s configuration needs to change, user code stays the same.</a:t>
            </a:r>
            <a:endParaRPr lang="en-US" sz="2000" b="1" i="1" dirty="0">
              <a:solidFill>
                <a:schemeClr val="accent4">
                  <a:lumMod val="75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851493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Helvetica" pitchFamily="-111" charset="0"/>
                <a:ea typeface="ＭＳ Ｐゴシック" pitchFamily="-111" charset="-128"/>
                <a:cs typeface="ＭＳ Ｐゴシック" pitchFamily="-111" charset="-128"/>
              </a:rPr>
              <a:t>Syntax available to ignore value reassignment:</a:t>
            </a:r>
          </a:p>
          <a:p>
            <a:endParaRPr lang="en-US" sz="1800" b="1" dirty="0">
              <a:latin typeface="Helvetica" pitchFamily="-111" charset="0"/>
              <a:ea typeface="ＭＳ Ｐゴシック" pitchFamily="-111" charset="-128"/>
              <a:cs typeface="ＭＳ Ｐゴシック" pitchFamily="-111" charset="-128"/>
            </a:endParaRPr>
          </a:p>
          <a:p>
            <a:pPr marL="0" indent="0">
              <a:buNone/>
            </a:pPr>
            <a:r>
              <a:rPr lang="en-US" b="1" dirty="0" smtClean="0">
                <a:latin typeface="Helvetica" pitchFamily="-111" charset="0"/>
                <a:ea typeface="ＭＳ Ｐゴシック" pitchFamily="-111" charset="-128"/>
                <a:cs typeface="ＭＳ Ｐゴシック" pitchFamily="-111" charset="-128"/>
              </a:rPr>
              <a:t>		</a:t>
            </a:r>
            <a:r>
              <a:rPr lang="en-US" b="1" dirty="0" smtClean="0">
                <a:solidFill>
                  <a:srgbClr val="B45C15"/>
                </a:solidFill>
                <a:latin typeface="Monaco"/>
              </a:rPr>
              <a:t>pi</a:t>
            </a:r>
            <a:r>
              <a:rPr lang="en-US" b="1" dirty="0" smtClean="0">
                <a:solidFill>
                  <a:srgbClr val="281717"/>
                </a:solidFill>
                <a:latin typeface="Monaco"/>
              </a:rPr>
              <a:t> </a:t>
            </a:r>
            <a:r>
              <a:rPr lang="en-US" b="1" dirty="0" smtClean="0">
                <a:solidFill>
                  <a:srgbClr val="228785"/>
                </a:solidFill>
                <a:latin typeface="Monaco"/>
              </a:rPr>
              <a:t>@</a:t>
            </a:r>
            <a:r>
              <a:rPr lang="en-US" b="1" dirty="0" err="1" smtClean="0">
                <a:solidFill>
                  <a:srgbClr val="228785"/>
                </a:solidFill>
                <a:latin typeface="Monaco"/>
              </a:rPr>
              <a:t>protect_ignore</a:t>
            </a:r>
            <a:r>
              <a:rPr lang="en-US" b="1" dirty="0" smtClean="0">
                <a:solidFill>
                  <a:srgbClr val="281717"/>
                </a:solidFill>
                <a:latin typeface="Monaco"/>
              </a:rPr>
              <a:t>: 3.14159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B45C15"/>
                </a:solidFill>
                <a:latin typeface="Monaco"/>
              </a:rPr>
              <a:t>		pi</a:t>
            </a:r>
            <a:r>
              <a:rPr lang="en-US" b="1" dirty="0" smtClean="0">
                <a:solidFill>
                  <a:srgbClr val="281717"/>
                </a:solidFill>
                <a:latin typeface="Monaco"/>
              </a:rPr>
              <a:t>: 4.13159  </a:t>
            </a:r>
            <a:r>
              <a:rPr lang="en-US" sz="2000" b="1" i="1" dirty="0">
                <a:solidFill>
                  <a:srgbClr val="CD0000"/>
                </a:solidFill>
                <a:latin typeface="Monaco"/>
              </a:rPr>
              <a:t># emit warning and ignore when parsed</a:t>
            </a:r>
            <a:endParaRPr lang="en-US" sz="2000" b="1" i="1" dirty="0">
              <a:solidFill>
                <a:srgbClr val="281717"/>
              </a:solidFill>
              <a:latin typeface="Monaco"/>
            </a:endParaRPr>
          </a:p>
          <a:p>
            <a:pPr marL="0" indent="0">
              <a:buNone/>
            </a:pPr>
            <a:endParaRPr lang="en-US" sz="1800" b="1" dirty="0">
              <a:latin typeface="Helvetica" pitchFamily="-111" charset="0"/>
              <a:ea typeface="ＭＳ Ｐゴシック" pitchFamily="-111" charset="-128"/>
              <a:cs typeface="ＭＳ Ｐゴシック" pitchFamily="-111" charset="-128"/>
            </a:endParaRPr>
          </a:p>
          <a:p>
            <a:r>
              <a:rPr lang="en-US" dirty="0" smtClean="0">
                <a:latin typeface="Helvetica" pitchFamily="-111" charset="0"/>
                <a:ea typeface="ＭＳ Ｐゴシック" pitchFamily="-111" charset="-128"/>
                <a:cs typeface="ＭＳ Ｐゴシック" pitchFamily="-111" charset="-128"/>
              </a:rPr>
              <a:t>Can also trigger an error on value reassignment:</a:t>
            </a:r>
          </a:p>
          <a:p>
            <a:endParaRPr lang="en-US" sz="1800" b="1" dirty="0">
              <a:latin typeface="Helvetica" pitchFamily="-111" charset="0"/>
              <a:ea typeface="ＭＳ Ｐゴシック" pitchFamily="-111" charset="-128"/>
              <a:cs typeface="ＭＳ Ｐゴシック" pitchFamily="-111" charset="-128"/>
            </a:endParaRPr>
          </a:p>
          <a:p>
            <a:pPr marL="0" indent="0">
              <a:buNone/>
            </a:pPr>
            <a:r>
              <a:rPr lang="en-US" b="1" dirty="0" smtClean="0">
                <a:latin typeface="Helvetica" pitchFamily="-111" charset="0"/>
                <a:ea typeface="ＭＳ Ｐゴシック" pitchFamily="-111" charset="-128"/>
                <a:cs typeface="ＭＳ Ｐゴシック" pitchFamily="-111" charset="-128"/>
              </a:rPr>
              <a:t>		</a:t>
            </a:r>
            <a:r>
              <a:rPr lang="en-US" b="1" dirty="0" smtClean="0">
                <a:solidFill>
                  <a:srgbClr val="B45C15"/>
                </a:solidFill>
                <a:latin typeface="Monaco"/>
              </a:rPr>
              <a:t>pi</a:t>
            </a:r>
            <a:r>
              <a:rPr lang="en-US" b="1" dirty="0" smtClean="0">
                <a:solidFill>
                  <a:srgbClr val="281717"/>
                </a:solidFill>
                <a:latin typeface="Monaco"/>
              </a:rPr>
              <a:t> </a:t>
            </a:r>
            <a:r>
              <a:rPr lang="en-US" b="1" dirty="0" smtClean="0">
                <a:solidFill>
                  <a:srgbClr val="228785"/>
                </a:solidFill>
                <a:latin typeface="Monaco"/>
              </a:rPr>
              <a:t>@</a:t>
            </a:r>
            <a:r>
              <a:rPr lang="en-US" b="1" dirty="0" err="1" smtClean="0">
                <a:solidFill>
                  <a:srgbClr val="228785"/>
                </a:solidFill>
                <a:latin typeface="Monaco"/>
              </a:rPr>
              <a:t>protect_error</a:t>
            </a:r>
            <a:r>
              <a:rPr lang="en-US" b="1" dirty="0" smtClean="0">
                <a:solidFill>
                  <a:srgbClr val="281717"/>
                </a:solidFill>
                <a:latin typeface="Monaco"/>
              </a:rPr>
              <a:t>: 3.14159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B45C15"/>
                </a:solidFill>
                <a:latin typeface="Monaco"/>
              </a:rPr>
              <a:t>		pi</a:t>
            </a:r>
            <a:r>
              <a:rPr lang="en-US" b="1" dirty="0" smtClean="0">
                <a:solidFill>
                  <a:srgbClr val="281717"/>
                </a:solidFill>
                <a:latin typeface="Monaco"/>
              </a:rPr>
              <a:t>: 4.13159  </a:t>
            </a:r>
            <a:r>
              <a:rPr lang="en-US" sz="2000" b="1" i="1" dirty="0">
                <a:solidFill>
                  <a:srgbClr val="CD0000"/>
                </a:solidFill>
                <a:latin typeface="Monaco"/>
              </a:rPr>
              <a:t># throw exception when parsed</a:t>
            </a:r>
          </a:p>
          <a:p>
            <a:pPr marL="0" indent="0">
              <a:buNone/>
            </a:pPr>
            <a:endParaRPr lang="en-US" sz="1800" dirty="0">
              <a:solidFill>
                <a:srgbClr val="281717"/>
              </a:solidFill>
              <a:latin typeface="Monaco"/>
            </a:endParaRPr>
          </a:p>
          <a:p>
            <a:r>
              <a:rPr lang="en-US" dirty="0" smtClean="0">
                <a:latin typeface="Helvetica" pitchFamily="-111" charset="0"/>
                <a:ea typeface="ＭＳ Ｐゴシック" pitchFamily="-111" charset="-128"/>
                <a:cs typeface="ＭＳ Ｐゴシック" pitchFamily="-111" charset="-128"/>
              </a:rPr>
              <a:t>Useful not only for protecting parameters, but also for preserving a single point of maintenance (see Mu2e talk).</a:t>
            </a:r>
          </a:p>
          <a:p>
            <a:pPr marL="0" indent="0">
              <a:buNone/>
            </a:pPr>
            <a:endParaRPr lang="en-US" dirty="0" smtClean="0">
              <a:solidFill>
                <a:srgbClr val="281717"/>
              </a:solidFill>
              <a:latin typeface="Monaco"/>
            </a:endParaRPr>
          </a:p>
          <a:p>
            <a:pPr marL="0" indent="0">
              <a:buNone/>
            </a:pPr>
            <a:endParaRPr lang="en-US" dirty="0" smtClean="0">
              <a:solidFill>
                <a:srgbClr val="281717"/>
              </a:solidFill>
              <a:latin typeface="Monaco"/>
            </a:endParaRPr>
          </a:p>
          <a:p>
            <a:pPr marL="0" indent="0">
              <a:buNone/>
            </a:pPr>
            <a:endParaRPr lang="en-US" b="1" dirty="0" smtClean="0">
              <a:latin typeface="Helvetica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17409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Helvetica" pitchFamily="-111" charset="0"/>
                <a:ea typeface="ＭＳ Ｐゴシック" pitchFamily="-111" charset="-128"/>
                <a:cs typeface="ＭＳ Ｐゴシック" pitchFamily="-111" charset="-128"/>
              </a:rPr>
              <a:t>Assignment protection</a:t>
            </a:r>
            <a:endParaRPr lang="en-US" dirty="0">
              <a:latin typeface="Helvetica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17411" name="Date Placeholder 3"/>
          <p:cNvSpPr>
            <a:spLocks noGrp="1"/>
          </p:cNvSpPr>
          <p:nvPr>
            <p:ph type="dt" sz="half" idx="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806EA9F-8BD6-DF4B-945D-39AD15B0797C}" type="datetime1">
              <a:rPr lang="en-US" smtClean="0"/>
              <a:t>6/17/16</a:t>
            </a:fld>
            <a:endParaRPr lang="en-US"/>
          </a:p>
        </p:txBody>
      </p:sp>
      <p:sp>
        <p:nvSpPr>
          <p:cNvPr id="17412" name="Footer Placeholder 4"/>
          <p:cNvSpPr>
            <a:spLocks noGrp="1"/>
          </p:cNvSpPr>
          <p:nvPr>
            <p:ph type="ftr" sz="quarter" idx="3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K. J. Knoepfel | A FHiCL feature menagerie</a:t>
            </a:r>
            <a:endParaRPr lang="en-US" b="1"/>
          </a:p>
        </p:txBody>
      </p:sp>
      <p:sp>
        <p:nvSpPr>
          <p:cNvPr id="17413" name="Slide Number Placeholder 5"/>
          <p:cNvSpPr>
            <a:spLocks noGrp="1"/>
          </p:cNvSpPr>
          <p:nvPr>
            <p:ph type="sldNum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4B48CB4-0714-F842-BA2E-0FA413C5A401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480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/>
          <p:cNvSpPr>
            <a:spLocks noGrp="1"/>
          </p:cNvSpPr>
          <p:nvPr>
            <p:ph idx="1"/>
          </p:nvPr>
        </p:nvSpPr>
        <p:spPr bwMode="auto">
          <a:xfrm>
            <a:off x="251460" y="1101090"/>
            <a:ext cx="9806940" cy="5733945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Helvetica" pitchFamily="-111" charset="0"/>
                <a:ea typeface="ＭＳ Ｐゴシック" pitchFamily="-111" charset="-128"/>
                <a:cs typeface="ＭＳ Ｐゴシック" pitchFamily="-111" charset="-128"/>
              </a:rPr>
              <a:t>Sometimes there is no suitable default value for a configuration parameter.  In such cases, the </a:t>
            </a:r>
            <a:r>
              <a:rPr lang="en-US" b="1" dirty="0" smtClean="0">
                <a:solidFill>
                  <a:schemeClr val="tx1"/>
                </a:solidFill>
                <a:latin typeface="Monaco"/>
                <a:ea typeface="ＭＳ Ｐゴシック" pitchFamily="-111" charset="-128"/>
                <a:cs typeface="Monaco"/>
              </a:rPr>
              <a:t>@nil</a:t>
            </a:r>
            <a:r>
              <a:rPr lang="en-US" dirty="0" smtClean="0">
                <a:solidFill>
                  <a:schemeClr val="tx1"/>
                </a:solidFill>
                <a:ea typeface="ＭＳ Ｐゴシック" pitchFamily="-111" charset="-128"/>
                <a:cs typeface="Helvetica"/>
              </a:rPr>
              <a:t> </a:t>
            </a:r>
            <a:r>
              <a:rPr lang="en-US" dirty="0" smtClean="0">
                <a:ea typeface="ＭＳ Ｐゴシック" pitchFamily="-111" charset="-128"/>
                <a:cs typeface="Helvetica"/>
              </a:rPr>
              <a:t>symbol </a:t>
            </a:r>
            <a:r>
              <a:rPr lang="en-US" dirty="0" smtClean="0">
                <a:latin typeface="Helvetica" pitchFamily="-111" charset="0"/>
                <a:ea typeface="ＭＳ Ｐゴシック" pitchFamily="-111" charset="-128"/>
                <a:cs typeface="ＭＳ Ｐゴシック" pitchFamily="-111" charset="-128"/>
              </a:rPr>
              <a:t>is appropriate.</a:t>
            </a:r>
          </a:p>
          <a:p>
            <a:pPr marL="0" indent="0">
              <a:buNone/>
            </a:pPr>
            <a:endParaRPr lang="en-US" sz="1800" b="1" dirty="0">
              <a:latin typeface="Helvetica" pitchFamily="-111" charset="0"/>
              <a:ea typeface="ＭＳ Ｐゴシック" pitchFamily="-111" charset="-128"/>
              <a:cs typeface="ＭＳ Ｐゴシック" pitchFamily="-111" charset="-128"/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rgbClr val="B600FF"/>
                </a:solidFill>
                <a:latin typeface="Monaco"/>
              </a:rPr>
              <a:t>			source</a:t>
            </a:r>
            <a:r>
              <a:rPr lang="en-US" sz="2000" b="1" dirty="0">
                <a:solidFill>
                  <a:srgbClr val="281717"/>
                </a:solidFill>
                <a:latin typeface="Monaco"/>
              </a:rPr>
              <a:t>: {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281717"/>
                </a:solidFill>
                <a:latin typeface="Monaco"/>
              </a:rPr>
              <a:t>			   </a:t>
            </a:r>
            <a:r>
              <a:rPr lang="en-US" sz="2000" b="1" dirty="0" err="1">
                <a:solidFill>
                  <a:srgbClr val="248B16"/>
                </a:solidFill>
                <a:latin typeface="Monaco"/>
              </a:rPr>
              <a:t>module_type</a:t>
            </a:r>
            <a:r>
              <a:rPr lang="en-US" sz="2000" b="1" dirty="0">
                <a:solidFill>
                  <a:srgbClr val="281717"/>
                </a:solidFill>
                <a:latin typeface="Monaco"/>
              </a:rPr>
              <a:t>: </a:t>
            </a:r>
            <a:r>
              <a:rPr lang="en-US" sz="2000" b="1" dirty="0" err="1">
                <a:solidFill>
                  <a:srgbClr val="281717"/>
                </a:solidFill>
                <a:latin typeface="Monaco"/>
              </a:rPr>
              <a:t>RootInput</a:t>
            </a:r>
            <a:endParaRPr lang="en-US" sz="2000" b="1" dirty="0">
              <a:solidFill>
                <a:srgbClr val="281717"/>
              </a:solidFill>
              <a:latin typeface="Monaco"/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rgbClr val="281717"/>
                </a:solidFill>
                <a:latin typeface="Monaco"/>
              </a:rPr>
              <a:t>			   </a:t>
            </a:r>
            <a:r>
              <a:rPr lang="en-US" sz="2000" b="1" dirty="0" err="1">
                <a:solidFill>
                  <a:srgbClr val="B45C15"/>
                </a:solidFill>
                <a:latin typeface="Monaco"/>
              </a:rPr>
              <a:t>fileNames</a:t>
            </a:r>
            <a:r>
              <a:rPr lang="en-US" sz="2000" b="1" dirty="0">
                <a:solidFill>
                  <a:srgbClr val="281717"/>
                </a:solidFill>
                <a:latin typeface="Monaco"/>
              </a:rPr>
              <a:t>: </a:t>
            </a:r>
            <a:r>
              <a:rPr lang="en-US" sz="2000" b="1" dirty="0">
                <a:solidFill>
                  <a:srgbClr val="615F8C"/>
                </a:solidFill>
                <a:latin typeface="Monaco"/>
              </a:rPr>
              <a:t>@nil</a:t>
            </a:r>
            <a:endParaRPr lang="en-US" sz="2000" b="1" dirty="0">
              <a:solidFill>
                <a:srgbClr val="281717"/>
              </a:solidFill>
              <a:latin typeface="Monaco"/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rgbClr val="281717"/>
                </a:solidFill>
                <a:latin typeface="Monaco"/>
              </a:rPr>
              <a:t>			}</a:t>
            </a:r>
          </a:p>
          <a:p>
            <a:pPr marL="0" indent="0">
              <a:buNone/>
            </a:pPr>
            <a:endParaRPr lang="en-US" sz="2000" b="1" dirty="0">
              <a:solidFill>
                <a:srgbClr val="281717"/>
              </a:solidFill>
              <a:latin typeface="Monaco"/>
              <a:ea typeface="ＭＳ Ｐゴシック" pitchFamily="-111" charset="-128"/>
              <a:cs typeface="ＭＳ Ｐゴシック" pitchFamily="-111" charset="-128"/>
            </a:endParaRPr>
          </a:p>
          <a:p>
            <a:r>
              <a:rPr lang="en-US" dirty="0" smtClean="0">
                <a:latin typeface="Helvetica" pitchFamily="-111" charset="0"/>
                <a:ea typeface="ＭＳ Ｐゴシック" pitchFamily="-111" charset="-128"/>
                <a:cs typeface="ＭＳ Ｐゴシック" pitchFamily="-111" charset="-128"/>
              </a:rPr>
              <a:t>An attempt to retrieve the parameter is an error (</a:t>
            </a:r>
            <a:r>
              <a:rPr lang="en-US" i="1" dirty="0" smtClean="0">
                <a:latin typeface="Helvetica" pitchFamily="-111" charset="0"/>
                <a:ea typeface="ＭＳ Ｐゴシック" pitchFamily="-111" charset="-128"/>
                <a:cs typeface="ＭＳ Ｐゴシック" pitchFamily="-111" charset="-128"/>
              </a:rPr>
              <a:t>if no default specified in source code</a:t>
            </a:r>
            <a:r>
              <a:rPr lang="en-US" dirty="0" smtClean="0">
                <a:latin typeface="Helvetica" pitchFamily="-111" charset="0"/>
                <a:ea typeface="ＭＳ Ｐゴシック" pitchFamily="-111" charset="-128"/>
                <a:cs typeface="ＭＳ Ｐゴシック" pitchFamily="-111" charset="-128"/>
              </a:rPr>
              <a:t>):</a:t>
            </a:r>
          </a:p>
          <a:p>
            <a:endParaRPr lang="en-US" sz="1100" b="1" dirty="0">
              <a:latin typeface="Helvetica" pitchFamily="-111" charset="0"/>
              <a:ea typeface="ＭＳ Ｐゴシック" pitchFamily="-111" charset="-128"/>
              <a:cs typeface="ＭＳ Ｐゴシック" pitchFamily="-111" charset="-128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B600FF"/>
                </a:solidFill>
                <a:latin typeface="Monaco"/>
              </a:rPr>
              <a:t>	</a:t>
            </a:r>
            <a:r>
              <a:rPr lang="en-US" sz="1700" b="1" dirty="0">
                <a:solidFill>
                  <a:srgbClr val="B600FF"/>
                </a:solidFill>
                <a:latin typeface="Monaco"/>
              </a:rPr>
              <a:t>using</a:t>
            </a:r>
            <a:r>
              <a:rPr lang="en-US" sz="1700" b="1" dirty="0">
                <a:solidFill>
                  <a:srgbClr val="281717"/>
                </a:solidFill>
                <a:latin typeface="Monaco"/>
              </a:rPr>
              <a:t> </a:t>
            </a:r>
            <a:r>
              <a:rPr lang="en-US" sz="1700" b="1" dirty="0">
                <a:solidFill>
                  <a:srgbClr val="248B16"/>
                </a:solidFill>
                <a:latin typeface="Monaco"/>
              </a:rPr>
              <a:t>strings</a:t>
            </a:r>
            <a:r>
              <a:rPr lang="en-US" sz="1700" b="1" dirty="0">
                <a:solidFill>
                  <a:srgbClr val="281717"/>
                </a:solidFill>
                <a:latin typeface="Monaco"/>
              </a:rPr>
              <a:t> = </a:t>
            </a:r>
            <a:r>
              <a:rPr lang="en-US" sz="1700" b="1" dirty="0">
                <a:solidFill>
                  <a:srgbClr val="248B16"/>
                </a:solidFill>
                <a:latin typeface="Monaco"/>
              </a:rPr>
              <a:t>vector</a:t>
            </a:r>
            <a:r>
              <a:rPr lang="en-US" sz="1700" b="1" dirty="0">
                <a:solidFill>
                  <a:srgbClr val="281717"/>
                </a:solidFill>
                <a:latin typeface="Monaco"/>
              </a:rPr>
              <a:t>&lt;</a:t>
            </a:r>
            <a:r>
              <a:rPr lang="en-US" sz="1700" b="1" dirty="0">
                <a:solidFill>
                  <a:srgbClr val="248B16"/>
                </a:solidFill>
                <a:latin typeface="Monaco"/>
              </a:rPr>
              <a:t>string</a:t>
            </a:r>
            <a:r>
              <a:rPr lang="en-US" sz="1700" b="1" dirty="0">
                <a:solidFill>
                  <a:srgbClr val="281717"/>
                </a:solidFill>
                <a:latin typeface="Monaco"/>
              </a:rPr>
              <a:t>&gt;;</a:t>
            </a:r>
          </a:p>
          <a:p>
            <a:pPr marL="0" indent="0">
              <a:buNone/>
            </a:pPr>
            <a:r>
              <a:rPr lang="en-US" sz="1700" b="1" dirty="0">
                <a:solidFill>
                  <a:srgbClr val="281717"/>
                </a:solidFill>
                <a:latin typeface="Monaco"/>
              </a:rPr>
              <a:t>	</a:t>
            </a:r>
            <a:r>
              <a:rPr lang="en-US" sz="1700" b="1" dirty="0" err="1">
                <a:solidFill>
                  <a:srgbClr val="281717"/>
                </a:solidFill>
                <a:latin typeface="Monaco"/>
              </a:rPr>
              <a:t>pset.</a:t>
            </a:r>
            <a:r>
              <a:rPr lang="en-US" sz="1700" b="1" dirty="0" err="1">
                <a:solidFill>
                  <a:srgbClr val="248B16"/>
                </a:solidFill>
                <a:latin typeface="Monaco"/>
              </a:rPr>
              <a:t>get</a:t>
            </a:r>
            <a:r>
              <a:rPr lang="en-US" sz="1700" b="1" dirty="0">
                <a:solidFill>
                  <a:srgbClr val="281717"/>
                </a:solidFill>
                <a:latin typeface="Monaco"/>
              </a:rPr>
              <a:t>&lt;</a:t>
            </a:r>
            <a:r>
              <a:rPr lang="en-US" sz="1700" b="1" dirty="0">
                <a:solidFill>
                  <a:srgbClr val="248B16"/>
                </a:solidFill>
                <a:latin typeface="Monaco"/>
              </a:rPr>
              <a:t>strings</a:t>
            </a:r>
            <a:r>
              <a:rPr lang="en-US" sz="1700" b="1" dirty="0">
                <a:solidFill>
                  <a:srgbClr val="281717"/>
                </a:solidFill>
                <a:latin typeface="Monaco"/>
              </a:rPr>
              <a:t>&gt;(</a:t>
            </a:r>
            <a:r>
              <a:rPr lang="en-US" sz="1700" b="1" dirty="0">
                <a:solidFill>
                  <a:srgbClr val="951968"/>
                </a:solidFill>
                <a:latin typeface="Monaco"/>
              </a:rPr>
              <a:t>"</a:t>
            </a:r>
            <a:r>
              <a:rPr lang="en-US" sz="1700" b="1" dirty="0" err="1">
                <a:solidFill>
                  <a:srgbClr val="951968"/>
                </a:solidFill>
                <a:latin typeface="Monaco"/>
              </a:rPr>
              <a:t>fileNames</a:t>
            </a:r>
            <a:r>
              <a:rPr lang="en-US" sz="1700" b="1" dirty="0">
                <a:solidFill>
                  <a:srgbClr val="951968"/>
                </a:solidFill>
                <a:latin typeface="Monaco"/>
              </a:rPr>
              <a:t>"</a:t>
            </a:r>
            <a:r>
              <a:rPr lang="en-US" sz="1700" b="1" dirty="0">
                <a:solidFill>
                  <a:srgbClr val="281717"/>
                </a:solidFill>
                <a:latin typeface="Monaco"/>
              </a:rPr>
              <a:t>); </a:t>
            </a:r>
            <a:r>
              <a:rPr lang="en-US" sz="1700" b="1" dirty="0">
                <a:solidFill>
                  <a:srgbClr val="C01B14"/>
                </a:solidFill>
                <a:latin typeface="Monaco"/>
              </a:rPr>
              <a:t>// exception thrown                                                                                                   </a:t>
            </a:r>
            <a:endParaRPr lang="en-US" sz="1700" b="1" dirty="0">
              <a:solidFill>
                <a:srgbClr val="281717"/>
              </a:solidFill>
              <a:latin typeface="Monaco"/>
            </a:endParaRPr>
          </a:p>
          <a:p>
            <a:pPr marL="0" indent="0">
              <a:buNone/>
            </a:pPr>
            <a:r>
              <a:rPr lang="en-US" sz="1700" b="1" dirty="0">
                <a:solidFill>
                  <a:srgbClr val="281717"/>
                </a:solidFill>
                <a:latin typeface="Monaco"/>
              </a:rPr>
              <a:t>	</a:t>
            </a:r>
            <a:r>
              <a:rPr lang="en-US" sz="1700" b="1" dirty="0" err="1">
                <a:solidFill>
                  <a:srgbClr val="281717"/>
                </a:solidFill>
                <a:latin typeface="Monaco"/>
              </a:rPr>
              <a:t>pset.</a:t>
            </a:r>
            <a:r>
              <a:rPr lang="en-US" sz="1700" b="1" dirty="0" err="1">
                <a:solidFill>
                  <a:srgbClr val="248B16"/>
                </a:solidFill>
                <a:latin typeface="Monaco"/>
              </a:rPr>
              <a:t>get</a:t>
            </a:r>
            <a:r>
              <a:rPr lang="en-US" sz="1700" b="1" dirty="0">
                <a:solidFill>
                  <a:srgbClr val="281717"/>
                </a:solidFill>
                <a:latin typeface="Monaco"/>
              </a:rPr>
              <a:t>&lt;</a:t>
            </a:r>
            <a:r>
              <a:rPr lang="en-US" sz="1700" b="1" dirty="0">
                <a:solidFill>
                  <a:srgbClr val="248B16"/>
                </a:solidFill>
                <a:latin typeface="Monaco"/>
              </a:rPr>
              <a:t>strings</a:t>
            </a:r>
            <a:r>
              <a:rPr lang="en-US" sz="1700" b="1" dirty="0">
                <a:solidFill>
                  <a:srgbClr val="281717"/>
                </a:solidFill>
                <a:latin typeface="Monaco"/>
              </a:rPr>
              <a:t>&gt;(</a:t>
            </a:r>
            <a:r>
              <a:rPr lang="en-US" sz="1700" b="1" dirty="0">
                <a:solidFill>
                  <a:srgbClr val="951968"/>
                </a:solidFill>
                <a:latin typeface="Monaco"/>
              </a:rPr>
              <a:t>"</a:t>
            </a:r>
            <a:r>
              <a:rPr lang="en-US" sz="1700" b="1" dirty="0" err="1">
                <a:solidFill>
                  <a:srgbClr val="951968"/>
                </a:solidFill>
                <a:latin typeface="Monaco"/>
              </a:rPr>
              <a:t>fileNames</a:t>
            </a:r>
            <a:r>
              <a:rPr lang="en-US" sz="1700" b="1" dirty="0">
                <a:solidFill>
                  <a:srgbClr val="951968"/>
                </a:solidFill>
                <a:latin typeface="Monaco"/>
              </a:rPr>
              <a:t>"</a:t>
            </a:r>
            <a:r>
              <a:rPr lang="en-US" sz="1700" b="1" dirty="0">
                <a:solidFill>
                  <a:srgbClr val="281717"/>
                </a:solidFill>
                <a:latin typeface="Monaco"/>
              </a:rPr>
              <a:t>, {</a:t>
            </a:r>
            <a:r>
              <a:rPr lang="en-US" sz="1700" b="1" dirty="0">
                <a:solidFill>
                  <a:srgbClr val="951968"/>
                </a:solidFill>
                <a:latin typeface="Monaco"/>
              </a:rPr>
              <a:t>"</a:t>
            </a:r>
            <a:r>
              <a:rPr lang="en-US" sz="1700" b="1" dirty="0" err="1">
                <a:solidFill>
                  <a:srgbClr val="951968"/>
                </a:solidFill>
                <a:latin typeface="Monaco"/>
              </a:rPr>
              <a:t>a.root</a:t>
            </a:r>
            <a:r>
              <a:rPr lang="en-US" sz="1700" b="1" dirty="0">
                <a:solidFill>
                  <a:srgbClr val="951968"/>
                </a:solidFill>
                <a:latin typeface="Monaco"/>
              </a:rPr>
              <a:t>"</a:t>
            </a:r>
            <a:r>
              <a:rPr lang="en-US" sz="1700" b="1" dirty="0">
                <a:solidFill>
                  <a:srgbClr val="281717"/>
                </a:solidFill>
                <a:latin typeface="Monaco"/>
              </a:rPr>
              <a:t>}); </a:t>
            </a:r>
            <a:r>
              <a:rPr lang="en-US" sz="1700" b="1" dirty="0">
                <a:solidFill>
                  <a:srgbClr val="C01B14"/>
                </a:solidFill>
                <a:latin typeface="Monaco"/>
              </a:rPr>
              <a:t>// </a:t>
            </a:r>
            <a:r>
              <a:rPr lang="en-US" sz="1700" b="1" dirty="0" smtClean="0">
                <a:solidFill>
                  <a:srgbClr val="C01B14"/>
                </a:solidFill>
                <a:latin typeface="Monaco"/>
              </a:rPr>
              <a:t>OK, but not </a:t>
            </a:r>
            <a:r>
              <a:rPr lang="en-US" sz="1700" b="1" dirty="0">
                <a:solidFill>
                  <a:srgbClr val="C01B14"/>
                </a:solidFill>
                <a:latin typeface="Monaco"/>
              </a:rPr>
              <a:t>encouraged </a:t>
            </a:r>
            <a:endParaRPr lang="en-US" sz="1700" b="1" dirty="0">
              <a:solidFill>
                <a:srgbClr val="C01B14"/>
              </a:solidFill>
              <a:latin typeface="Monaco"/>
              <a:ea typeface="ＭＳ Ｐゴシック" pitchFamily="-111" charset="-128"/>
              <a:cs typeface="ＭＳ Ｐゴシック" pitchFamily="-111" charset="-128"/>
            </a:endParaRPr>
          </a:p>
          <a:p>
            <a:pPr marL="0" indent="0">
              <a:buNone/>
            </a:pPr>
            <a:endParaRPr lang="en-US" sz="1800" b="1" dirty="0">
              <a:latin typeface="Helvetica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17409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Helvetica" pitchFamily="-111" charset="0"/>
                <a:ea typeface="ＭＳ Ｐゴシック" pitchFamily="-111" charset="-128"/>
                <a:cs typeface="ＭＳ Ｐゴシック" pitchFamily="-111" charset="-128"/>
              </a:rPr>
              <a:t>When no default will do …</a:t>
            </a:r>
            <a:endParaRPr lang="en-US" dirty="0">
              <a:latin typeface="Helvetica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17411" name="Date Placeholder 3"/>
          <p:cNvSpPr>
            <a:spLocks noGrp="1"/>
          </p:cNvSpPr>
          <p:nvPr>
            <p:ph type="dt" sz="half" idx="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2855D1E-3532-F74C-BAFE-8903CA27DE89}" type="datetime1">
              <a:rPr lang="en-US" smtClean="0"/>
              <a:t>6/17/16</a:t>
            </a:fld>
            <a:endParaRPr lang="en-US"/>
          </a:p>
        </p:txBody>
      </p:sp>
      <p:sp>
        <p:nvSpPr>
          <p:cNvPr id="17412" name="Footer Placeholder 4"/>
          <p:cNvSpPr>
            <a:spLocks noGrp="1"/>
          </p:cNvSpPr>
          <p:nvPr>
            <p:ph type="ftr" sz="quarter" idx="3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K. J. Knoepfel | A FHiCL feature menagerie</a:t>
            </a:r>
            <a:endParaRPr lang="en-US" b="1"/>
          </a:p>
        </p:txBody>
      </p:sp>
      <p:sp>
        <p:nvSpPr>
          <p:cNvPr id="17413" name="Slide Number Placeholder 5"/>
          <p:cNvSpPr>
            <a:spLocks noGrp="1"/>
          </p:cNvSpPr>
          <p:nvPr>
            <p:ph type="sldNum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4B48CB4-0714-F842-BA2E-0FA413C5A401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33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590" y="1101090"/>
            <a:ext cx="9806940" cy="5733945"/>
          </a:xfrm>
        </p:spPr>
        <p:txBody>
          <a:bodyPr/>
          <a:lstStyle/>
          <a:p>
            <a:r>
              <a:rPr lang="en-US" dirty="0" smtClean="0"/>
              <a:t>Use nested tables to group parameters for a common purpose.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Nested table pattern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B000B07-2C9B-2743-A33C-2FDA55617C29}" type="datetime1">
              <a:rPr lang="en-US" smtClean="0"/>
              <a:t>6/17/16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K. J. Knoepfel | A FHiCL feature menagerie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866C9A8-22F2-B94E-9D0A-940A0207F3FD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181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Nested table pattern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290CAD2-EA3F-5D43-B985-A0A9142E9B43}" type="datetime1">
              <a:rPr lang="en-US" smtClean="0"/>
              <a:t>6/17/16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K. J. Knoepfel | A FHiCL feature menagerie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866C9A8-22F2-B94E-9D0A-940A0207F3FD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26923" y="2412160"/>
            <a:ext cx="3819157" cy="4569456"/>
          </a:xfrm>
          <a:prstGeom prst="rect">
            <a:avLst/>
          </a:prstGeom>
          <a:solidFill>
            <a:srgbClr val="FFFACD"/>
          </a:solidFill>
          <a:ln>
            <a:solidFill>
              <a:srgbClr val="202020"/>
            </a:solidFill>
          </a:ln>
        </p:spPr>
        <p:txBody>
          <a:bodyPr wrap="square" lIns="101882" tIns="50941" rIns="101882" bIns="50941">
            <a:spAutoFit/>
          </a:bodyPr>
          <a:lstStyle/>
          <a:p>
            <a:r>
              <a:rPr lang="en-US" sz="1800" b="1" dirty="0">
                <a:solidFill>
                  <a:srgbClr val="B45C15"/>
                </a:solidFill>
                <a:latin typeface="Monaco"/>
              </a:rPr>
              <a:t>mod</a:t>
            </a:r>
            <a:r>
              <a:rPr lang="en-US" sz="1800" b="1" dirty="0">
                <a:solidFill>
                  <a:srgbClr val="281717"/>
                </a:solidFill>
                <a:latin typeface="Monaco"/>
              </a:rPr>
              <a:t>: {</a:t>
            </a:r>
          </a:p>
          <a:p>
            <a:r>
              <a:rPr lang="en-US" sz="1800" b="1" dirty="0">
                <a:solidFill>
                  <a:srgbClr val="281717"/>
                </a:solidFill>
                <a:latin typeface="Monaco"/>
              </a:rPr>
              <a:t>   </a:t>
            </a:r>
            <a:r>
              <a:rPr lang="en-US" sz="1800" b="1" dirty="0" err="1">
                <a:solidFill>
                  <a:srgbClr val="248B16"/>
                </a:solidFill>
                <a:latin typeface="Monaco"/>
              </a:rPr>
              <a:t>module_type</a:t>
            </a:r>
            <a:r>
              <a:rPr lang="en-US" sz="1800" b="1" dirty="0">
                <a:solidFill>
                  <a:srgbClr val="281717"/>
                </a:solidFill>
                <a:latin typeface="Monaco"/>
              </a:rPr>
              <a:t>: </a:t>
            </a:r>
            <a:r>
              <a:rPr lang="en-US" sz="1800" b="1" dirty="0" err="1">
                <a:solidFill>
                  <a:srgbClr val="281717"/>
                </a:solidFill>
                <a:latin typeface="Monaco"/>
              </a:rPr>
              <a:t>MyMod</a:t>
            </a:r>
            <a:endParaRPr lang="en-US" sz="1800" b="1" dirty="0">
              <a:solidFill>
                <a:srgbClr val="281717"/>
              </a:solidFill>
              <a:latin typeface="Monaco"/>
            </a:endParaRPr>
          </a:p>
          <a:p>
            <a:endParaRPr lang="en-US" sz="1800" b="1" dirty="0">
              <a:solidFill>
                <a:srgbClr val="281717"/>
              </a:solidFill>
              <a:latin typeface="Monaco"/>
            </a:endParaRPr>
          </a:p>
          <a:p>
            <a:r>
              <a:rPr lang="en-US" sz="1800" b="1" dirty="0">
                <a:solidFill>
                  <a:srgbClr val="281717"/>
                </a:solidFill>
                <a:latin typeface="Monaco"/>
              </a:rPr>
              <a:t>   </a:t>
            </a:r>
            <a:r>
              <a:rPr lang="en-US" sz="1800" b="1" dirty="0" err="1">
                <a:solidFill>
                  <a:srgbClr val="B45C15"/>
                </a:solidFill>
                <a:latin typeface="Monaco"/>
              </a:rPr>
              <a:t>gen_settings</a:t>
            </a:r>
            <a:r>
              <a:rPr lang="en-US" sz="1800" b="1" dirty="0">
                <a:solidFill>
                  <a:srgbClr val="281717"/>
                </a:solidFill>
                <a:latin typeface="Monaco"/>
              </a:rPr>
              <a:t>: </a:t>
            </a:r>
            <a:r>
              <a:rPr lang="en-US" sz="1800" b="1" dirty="0">
                <a:solidFill>
                  <a:srgbClr val="281717"/>
                </a:solidFill>
                <a:latin typeface="Monaco"/>
              </a:rPr>
              <a:t>{</a:t>
            </a:r>
          </a:p>
          <a:p>
            <a:r>
              <a:rPr lang="en-US" sz="1800" b="1" dirty="0">
                <a:solidFill>
                  <a:srgbClr val="281717"/>
                </a:solidFill>
                <a:latin typeface="Monaco"/>
              </a:rPr>
              <a:t>      </a:t>
            </a:r>
            <a:r>
              <a:rPr lang="en-US" sz="1800" b="1" dirty="0">
                <a:solidFill>
                  <a:srgbClr val="B45C15"/>
                </a:solidFill>
                <a:latin typeface="Monaco"/>
              </a:rPr>
              <a:t>a1</a:t>
            </a:r>
            <a:r>
              <a:rPr lang="en-US" sz="1800" b="1" dirty="0">
                <a:solidFill>
                  <a:srgbClr val="281717"/>
                </a:solidFill>
                <a:latin typeface="Monaco"/>
              </a:rPr>
              <a:t>: ...</a:t>
            </a:r>
          </a:p>
          <a:p>
            <a:r>
              <a:rPr lang="en-US" sz="1800" b="1" dirty="0">
                <a:solidFill>
                  <a:srgbClr val="281717"/>
                </a:solidFill>
                <a:latin typeface="Monaco"/>
              </a:rPr>
              <a:t>      </a:t>
            </a:r>
            <a:r>
              <a:rPr lang="en-US" sz="1800" b="1" dirty="0">
                <a:solidFill>
                  <a:srgbClr val="B45C15"/>
                </a:solidFill>
                <a:latin typeface="Monaco"/>
              </a:rPr>
              <a:t>a2</a:t>
            </a:r>
            <a:r>
              <a:rPr lang="en-US" sz="1800" b="1" dirty="0">
                <a:solidFill>
                  <a:srgbClr val="281717"/>
                </a:solidFill>
                <a:latin typeface="Monaco"/>
              </a:rPr>
              <a:t>: ...</a:t>
            </a:r>
          </a:p>
          <a:p>
            <a:r>
              <a:rPr lang="en-US" sz="1800" b="1" dirty="0">
                <a:solidFill>
                  <a:srgbClr val="281717"/>
                </a:solidFill>
                <a:latin typeface="Monaco"/>
              </a:rPr>
              <a:t>   }</a:t>
            </a:r>
          </a:p>
          <a:p>
            <a:endParaRPr lang="en-US" sz="1800" b="1" dirty="0">
              <a:solidFill>
                <a:srgbClr val="281717"/>
              </a:solidFill>
              <a:latin typeface="Monaco"/>
            </a:endParaRPr>
          </a:p>
          <a:p>
            <a:r>
              <a:rPr lang="en-US" sz="1800" b="1" dirty="0">
                <a:solidFill>
                  <a:srgbClr val="281717"/>
                </a:solidFill>
                <a:latin typeface="Monaco"/>
              </a:rPr>
              <a:t>   </a:t>
            </a:r>
            <a:r>
              <a:rPr lang="en-US" sz="1800" b="1" dirty="0">
                <a:solidFill>
                  <a:srgbClr val="B45C15"/>
                </a:solidFill>
                <a:latin typeface="Monaco"/>
              </a:rPr>
              <a:t>g4_settings</a:t>
            </a:r>
            <a:r>
              <a:rPr lang="en-US" sz="1800" b="1" dirty="0">
                <a:solidFill>
                  <a:srgbClr val="281717"/>
                </a:solidFill>
                <a:latin typeface="Monaco"/>
              </a:rPr>
              <a:t>: </a:t>
            </a:r>
            <a:r>
              <a:rPr lang="en-US" sz="1800" b="1" dirty="0">
                <a:solidFill>
                  <a:srgbClr val="281717"/>
                </a:solidFill>
                <a:latin typeface="Monaco"/>
              </a:rPr>
              <a:t>{</a:t>
            </a:r>
          </a:p>
          <a:p>
            <a:r>
              <a:rPr lang="en-US" sz="1800" b="1" dirty="0">
                <a:solidFill>
                  <a:srgbClr val="281717"/>
                </a:solidFill>
                <a:latin typeface="Monaco"/>
              </a:rPr>
              <a:t>      </a:t>
            </a:r>
            <a:r>
              <a:rPr lang="en-US" sz="1800" b="1" dirty="0">
                <a:solidFill>
                  <a:srgbClr val="B45C15"/>
                </a:solidFill>
                <a:latin typeface="Monaco"/>
              </a:rPr>
              <a:t>b1</a:t>
            </a:r>
            <a:r>
              <a:rPr lang="en-US" sz="1800" b="1" dirty="0">
                <a:solidFill>
                  <a:srgbClr val="281717"/>
                </a:solidFill>
                <a:latin typeface="Monaco"/>
              </a:rPr>
              <a:t>: ...</a:t>
            </a:r>
          </a:p>
          <a:p>
            <a:r>
              <a:rPr lang="en-US" sz="1800" b="1" dirty="0">
                <a:solidFill>
                  <a:srgbClr val="281717"/>
                </a:solidFill>
                <a:latin typeface="Monaco"/>
              </a:rPr>
              <a:t>      </a:t>
            </a:r>
            <a:r>
              <a:rPr lang="en-US" sz="1800" b="1" dirty="0">
                <a:solidFill>
                  <a:srgbClr val="B45C15"/>
                </a:solidFill>
                <a:latin typeface="Monaco"/>
              </a:rPr>
              <a:t>b2</a:t>
            </a:r>
            <a:r>
              <a:rPr lang="en-US" sz="1800" b="1" dirty="0">
                <a:solidFill>
                  <a:srgbClr val="281717"/>
                </a:solidFill>
                <a:latin typeface="Monaco"/>
              </a:rPr>
              <a:t>: ...</a:t>
            </a:r>
          </a:p>
          <a:p>
            <a:r>
              <a:rPr lang="en-US" sz="1800" b="1" dirty="0">
                <a:solidFill>
                  <a:srgbClr val="281717"/>
                </a:solidFill>
                <a:latin typeface="Monaco"/>
              </a:rPr>
              <a:t>      </a:t>
            </a:r>
            <a:r>
              <a:rPr lang="en-US" sz="1800" b="1" dirty="0">
                <a:solidFill>
                  <a:srgbClr val="B45C15"/>
                </a:solidFill>
                <a:latin typeface="Monaco"/>
              </a:rPr>
              <a:t>b3</a:t>
            </a:r>
            <a:r>
              <a:rPr lang="en-US" sz="1800" b="1" dirty="0">
                <a:solidFill>
                  <a:srgbClr val="281717"/>
                </a:solidFill>
                <a:latin typeface="Monaco"/>
              </a:rPr>
              <a:t>: ...</a:t>
            </a:r>
          </a:p>
          <a:p>
            <a:r>
              <a:rPr lang="en-US" sz="1800" b="1" dirty="0">
                <a:solidFill>
                  <a:srgbClr val="281717"/>
                </a:solidFill>
                <a:latin typeface="Monaco"/>
              </a:rPr>
              <a:t>   }</a:t>
            </a:r>
          </a:p>
          <a:p>
            <a:endParaRPr lang="en-US" sz="1800" b="1" dirty="0">
              <a:solidFill>
                <a:srgbClr val="281717"/>
              </a:solidFill>
              <a:latin typeface="Monaco"/>
            </a:endParaRPr>
          </a:p>
          <a:p>
            <a:r>
              <a:rPr lang="en-US" sz="1800" b="1" dirty="0">
                <a:solidFill>
                  <a:srgbClr val="281717"/>
                </a:solidFill>
                <a:latin typeface="Monaco"/>
              </a:rPr>
              <a:t>   </a:t>
            </a:r>
            <a:r>
              <a:rPr lang="en-US" sz="1800" b="1" dirty="0">
                <a:solidFill>
                  <a:srgbClr val="B45C15"/>
                </a:solidFill>
                <a:latin typeface="Monaco"/>
              </a:rPr>
              <a:t>c</a:t>
            </a:r>
            <a:r>
              <a:rPr lang="en-US" sz="1800" b="1" dirty="0">
                <a:solidFill>
                  <a:srgbClr val="281717"/>
                </a:solidFill>
                <a:latin typeface="Monaco"/>
              </a:rPr>
              <a:t>: ...</a:t>
            </a:r>
          </a:p>
          <a:p>
            <a:r>
              <a:rPr lang="en-US" sz="1800" b="1" dirty="0">
                <a:solidFill>
                  <a:srgbClr val="281717"/>
                </a:solidFill>
                <a:latin typeface="Monaco"/>
              </a:rPr>
              <a:t>}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25590" y="1101090"/>
            <a:ext cx="9806940" cy="5733945"/>
          </a:xfrm>
        </p:spPr>
        <p:txBody>
          <a:bodyPr/>
          <a:lstStyle/>
          <a:p>
            <a:r>
              <a:rPr lang="en-US" dirty="0" smtClean="0"/>
              <a:t>Use nested tables to group parameters for a common purpose.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069082" y="1825665"/>
            <a:ext cx="1109585" cy="518375"/>
          </a:xfrm>
          <a:prstGeom prst="rect">
            <a:avLst/>
          </a:prstGeom>
          <a:noFill/>
        </p:spPr>
        <p:txBody>
          <a:bodyPr wrap="none" lIns="101882" tIns="50941" rIns="101882" bIns="50941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Good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47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Nested table pattern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8D68D26-299C-3743-8659-D0CB702F90D5}" type="datetime1">
              <a:rPr lang="en-US" smtClean="0"/>
              <a:t>6/17/16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K. J. Knoepfel | A FHiCL feature menagerie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866C9A8-22F2-B94E-9D0A-940A0207F3FD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417161" y="2412160"/>
            <a:ext cx="3412278" cy="4569456"/>
          </a:xfrm>
          <a:prstGeom prst="rect">
            <a:avLst/>
          </a:prstGeom>
          <a:solidFill>
            <a:srgbClr val="FFFACD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lIns="101882" tIns="50941" rIns="101882" bIns="50941">
            <a:spAutoFit/>
          </a:bodyPr>
          <a:lstStyle/>
          <a:p>
            <a:r>
              <a:rPr lang="en-US" sz="1800" b="1" dirty="0">
                <a:solidFill>
                  <a:srgbClr val="B45C15"/>
                </a:solidFill>
                <a:latin typeface="Monaco"/>
              </a:rPr>
              <a:t>mod</a:t>
            </a:r>
            <a:r>
              <a:rPr lang="en-US" sz="1800" b="1" dirty="0">
                <a:solidFill>
                  <a:srgbClr val="281717"/>
                </a:solidFill>
                <a:latin typeface="Monaco"/>
              </a:rPr>
              <a:t>: {</a:t>
            </a:r>
          </a:p>
          <a:p>
            <a:r>
              <a:rPr lang="en-US" sz="1800" b="1" dirty="0">
                <a:solidFill>
                  <a:srgbClr val="281717"/>
                </a:solidFill>
                <a:latin typeface="Monaco"/>
              </a:rPr>
              <a:t>   </a:t>
            </a:r>
            <a:r>
              <a:rPr lang="en-US" sz="1800" b="1" dirty="0" err="1">
                <a:solidFill>
                  <a:srgbClr val="248B16"/>
                </a:solidFill>
                <a:latin typeface="Monaco"/>
              </a:rPr>
              <a:t>module_type</a:t>
            </a:r>
            <a:r>
              <a:rPr lang="en-US" sz="1800" b="1" dirty="0">
                <a:solidFill>
                  <a:srgbClr val="281717"/>
                </a:solidFill>
                <a:latin typeface="Monaco"/>
              </a:rPr>
              <a:t>: </a:t>
            </a:r>
            <a:r>
              <a:rPr lang="en-US" sz="1800" b="1" dirty="0" err="1">
                <a:solidFill>
                  <a:srgbClr val="281717"/>
                </a:solidFill>
                <a:latin typeface="Monaco"/>
              </a:rPr>
              <a:t>MyMod</a:t>
            </a:r>
            <a:endParaRPr lang="en-US" sz="1800" b="1" dirty="0">
              <a:solidFill>
                <a:srgbClr val="281717"/>
              </a:solidFill>
              <a:latin typeface="Monaco"/>
            </a:endParaRPr>
          </a:p>
          <a:p>
            <a:endParaRPr lang="en-US" sz="1800" b="1" dirty="0">
              <a:solidFill>
                <a:srgbClr val="281717"/>
              </a:solidFill>
              <a:latin typeface="Monaco"/>
            </a:endParaRPr>
          </a:p>
          <a:p>
            <a:endParaRPr lang="en-US" sz="1800" b="1" dirty="0">
              <a:solidFill>
                <a:srgbClr val="281717"/>
              </a:solidFill>
              <a:latin typeface="Monaco"/>
            </a:endParaRPr>
          </a:p>
          <a:p>
            <a:r>
              <a:rPr lang="en-US" sz="1800" b="1" dirty="0">
                <a:solidFill>
                  <a:srgbClr val="281717"/>
                </a:solidFill>
                <a:latin typeface="Monaco"/>
              </a:rPr>
              <a:t>   </a:t>
            </a:r>
            <a:r>
              <a:rPr lang="en-US" sz="1800" b="1" dirty="0">
                <a:solidFill>
                  <a:srgbClr val="B45C15"/>
                </a:solidFill>
                <a:latin typeface="Monaco"/>
              </a:rPr>
              <a:t>a1</a:t>
            </a:r>
            <a:r>
              <a:rPr lang="en-US" sz="1800" b="1" dirty="0">
                <a:solidFill>
                  <a:srgbClr val="281717"/>
                </a:solidFill>
                <a:latin typeface="Monaco"/>
              </a:rPr>
              <a:t>: ...</a:t>
            </a:r>
          </a:p>
          <a:p>
            <a:r>
              <a:rPr lang="en-US" sz="1800" b="1" dirty="0">
                <a:solidFill>
                  <a:srgbClr val="281717"/>
                </a:solidFill>
                <a:latin typeface="Monaco"/>
              </a:rPr>
              <a:t>   </a:t>
            </a:r>
            <a:r>
              <a:rPr lang="en-US" sz="1800" b="1" dirty="0">
                <a:solidFill>
                  <a:srgbClr val="B45C15"/>
                </a:solidFill>
                <a:latin typeface="Monaco"/>
              </a:rPr>
              <a:t>a2</a:t>
            </a:r>
            <a:r>
              <a:rPr lang="en-US" sz="1800" b="1" dirty="0">
                <a:solidFill>
                  <a:srgbClr val="281717"/>
                </a:solidFill>
                <a:latin typeface="Monaco"/>
              </a:rPr>
              <a:t>: ...</a:t>
            </a:r>
          </a:p>
          <a:p>
            <a:endParaRPr lang="en-US" sz="1800" b="1" dirty="0">
              <a:solidFill>
                <a:srgbClr val="281717"/>
              </a:solidFill>
              <a:latin typeface="Monaco"/>
            </a:endParaRPr>
          </a:p>
          <a:p>
            <a:endParaRPr lang="en-US" sz="1800" b="1" dirty="0">
              <a:solidFill>
                <a:srgbClr val="281717"/>
              </a:solidFill>
              <a:latin typeface="Monaco"/>
            </a:endParaRPr>
          </a:p>
          <a:p>
            <a:endParaRPr lang="en-US" sz="1800" b="1" dirty="0">
              <a:solidFill>
                <a:srgbClr val="281717"/>
              </a:solidFill>
              <a:latin typeface="Monaco"/>
            </a:endParaRPr>
          </a:p>
          <a:p>
            <a:r>
              <a:rPr lang="en-US" sz="1800" b="1" dirty="0">
                <a:solidFill>
                  <a:srgbClr val="281717"/>
                </a:solidFill>
                <a:latin typeface="Monaco"/>
              </a:rPr>
              <a:t>   </a:t>
            </a:r>
            <a:r>
              <a:rPr lang="en-US" sz="1800" b="1" dirty="0">
                <a:solidFill>
                  <a:srgbClr val="B45C15"/>
                </a:solidFill>
                <a:latin typeface="Monaco"/>
              </a:rPr>
              <a:t>b1</a:t>
            </a:r>
            <a:r>
              <a:rPr lang="en-US" sz="1800" b="1" dirty="0">
                <a:solidFill>
                  <a:srgbClr val="281717"/>
                </a:solidFill>
                <a:latin typeface="Monaco"/>
              </a:rPr>
              <a:t>: ...</a:t>
            </a:r>
          </a:p>
          <a:p>
            <a:r>
              <a:rPr lang="en-US" sz="1800" b="1" dirty="0">
                <a:solidFill>
                  <a:srgbClr val="281717"/>
                </a:solidFill>
                <a:latin typeface="Monaco"/>
              </a:rPr>
              <a:t>   </a:t>
            </a:r>
            <a:r>
              <a:rPr lang="en-US" sz="1800" b="1" dirty="0">
                <a:solidFill>
                  <a:srgbClr val="B45C15"/>
                </a:solidFill>
                <a:latin typeface="Monaco"/>
              </a:rPr>
              <a:t>b2</a:t>
            </a:r>
            <a:r>
              <a:rPr lang="en-US" sz="1800" b="1" dirty="0">
                <a:solidFill>
                  <a:srgbClr val="281717"/>
                </a:solidFill>
                <a:latin typeface="Monaco"/>
              </a:rPr>
              <a:t>: ...</a:t>
            </a:r>
          </a:p>
          <a:p>
            <a:r>
              <a:rPr lang="en-US" sz="1800" b="1" dirty="0">
                <a:solidFill>
                  <a:srgbClr val="281717"/>
                </a:solidFill>
                <a:latin typeface="Monaco"/>
              </a:rPr>
              <a:t>   </a:t>
            </a:r>
            <a:r>
              <a:rPr lang="en-US" sz="1800" b="1" dirty="0">
                <a:solidFill>
                  <a:srgbClr val="B45C15"/>
                </a:solidFill>
                <a:latin typeface="Monaco"/>
              </a:rPr>
              <a:t>b3</a:t>
            </a:r>
            <a:r>
              <a:rPr lang="en-US" sz="1800" b="1" dirty="0">
                <a:solidFill>
                  <a:srgbClr val="281717"/>
                </a:solidFill>
                <a:latin typeface="Monaco"/>
              </a:rPr>
              <a:t>: ...</a:t>
            </a:r>
          </a:p>
          <a:p>
            <a:endParaRPr lang="en-US" sz="1800" b="1" dirty="0">
              <a:solidFill>
                <a:srgbClr val="281717"/>
              </a:solidFill>
              <a:latin typeface="Monaco"/>
            </a:endParaRPr>
          </a:p>
          <a:p>
            <a:endParaRPr lang="en-US" sz="1800" b="1" dirty="0">
              <a:solidFill>
                <a:srgbClr val="281717"/>
              </a:solidFill>
              <a:latin typeface="Monaco"/>
            </a:endParaRPr>
          </a:p>
          <a:p>
            <a:r>
              <a:rPr lang="en-US" sz="1800" b="1" dirty="0">
                <a:solidFill>
                  <a:srgbClr val="281717"/>
                </a:solidFill>
                <a:latin typeface="Monaco"/>
              </a:rPr>
              <a:t>   </a:t>
            </a:r>
            <a:r>
              <a:rPr lang="en-US" sz="1800" b="1" dirty="0">
                <a:solidFill>
                  <a:srgbClr val="B45C15"/>
                </a:solidFill>
                <a:latin typeface="Monaco"/>
              </a:rPr>
              <a:t>c</a:t>
            </a:r>
            <a:r>
              <a:rPr lang="en-US" sz="1800" b="1" dirty="0">
                <a:solidFill>
                  <a:srgbClr val="281717"/>
                </a:solidFill>
                <a:latin typeface="Monaco"/>
              </a:rPr>
              <a:t>: ...</a:t>
            </a:r>
          </a:p>
          <a:p>
            <a:r>
              <a:rPr lang="en-US" sz="1800" b="1" dirty="0">
                <a:solidFill>
                  <a:srgbClr val="281717"/>
                </a:solidFill>
                <a:latin typeface="Monaco"/>
              </a:rPr>
              <a:t>}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26923" y="2412160"/>
            <a:ext cx="3819157" cy="4569456"/>
          </a:xfrm>
          <a:prstGeom prst="rect">
            <a:avLst/>
          </a:prstGeom>
          <a:solidFill>
            <a:srgbClr val="FFFACD"/>
          </a:solidFill>
          <a:ln>
            <a:solidFill>
              <a:srgbClr val="202020"/>
            </a:solidFill>
          </a:ln>
        </p:spPr>
        <p:txBody>
          <a:bodyPr wrap="square" lIns="101882" tIns="50941" rIns="101882" bIns="50941">
            <a:spAutoFit/>
          </a:bodyPr>
          <a:lstStyle/>
          <a:p>
            <a:r>
              <a:rPr lang="en-US" sz="1800" b="1" dirty="0">
                <a:solidFill>
                  <a:srgbClr val="B45C15"/>
                </a:solidFill>
                <a:latin typeface="Monaco"/>
              </a:rPr>
              <a:t>mod</a:t>
            </a:r>
            <a:r>
              <a:rPr lang="en-US" sz="1800" b="1" dirty="0">
                <a:solidFill>
                  <a:srgbClr val="281717"/>
                </a:solidFill>
                <a:latin typeface="Monaco"/>
              </a:rPr>
              <a:t>: {</a:t>
            </a:r>
          </a:p>
          <a:p>
            <a:r>
              <a:rPr lang="en-US" sz="1800" b="1" dirty="0">
                <a:solidFill>
                  <a:srgbClr val="281717"/>
                </a:solidFill>
                <a:latin typeface="Monaco"/>
              </a:rPr>
              <a:t>   </a:t>
            </a:r>
            <a:r>
              <a:rPr lang="en-US" sz="1800" b="1" dirty="0" err="1">
                <a:solidFill>
                  <a:srgbClr val="248B16"/>
                </a:solidFill>
                <a:latin typeface="Monaco"/>
              </a:rPr>
              <a:t>module_type</a:t>
            </a:r>
            <a:r>
              <a:rPr lang="en-US" sz="1800" b="1" dirty="0">
                <a:solidFill>
                  <a:srgbClr val="281717"/>
                </a:solidFill>
                <a:latin typeface="Monaco"/>
              </a:rPr>
              <a:t>: </a:t>
            </a:r>
            <a:r>
              <a:rPr lang="en-US" sz="1800" b="1" dirty="0" err="1">
                <a:solidFill>
                  <a:srgbClr val="281717"/>
                </a:solidFill>
                <a:latin typeface="Monaco"/>
              </a:rPr>
              <a:t>MyMod</a:t>
            </a:r>
            <a:endParaRPr lang="en-US" sz="1800" b="1" dirty="0">
              <a:solidFill>
                <a:srgbClr val="281717"/>
              </a:solidFill>
              <a:latin typeface="Monaco"/>
            </a:endParaRPr>
          </a:p>
          <a:p>
            <a:endParaRPr lang="en-US" sz="1800" b="1" dirty="0">
              <a:solidFill>
                <a:srgbClr val="281717"/>
              </a:solidFill>
              <a:latin typeface="Monaco"/>
            </a:endParaRPr>
          </a:p>
          <a:p>
            <a:r>
              <a:rPr lang="en-US" sz="1800" b="1" dirty="0">
                <a:solidFill>
                  <a:srgbClr val="281717"/>
                </a:solidFill>
                <a:latin typeface="Monaco"/>
              </a:rPr>
              <a:t>   </a:t>
            </a:r>
            <a:r>
              <a:rPr lang="en-US" sz="1800" b="1" dirty="0" err="1">
                <a:solidFill>
                  <a:srgbClr val="B45C15"/>
                </a:solidFill>
                <a:latin typeface="Monaco"/>
              </a:rPr>
              <a:t>gen_settings</a:t>
            </a:r>
            <a:r>
              <a:rPr lang="en-US" sz="1800" b="1" dirty="0">
                <a:solidFill>
                  <a:srgbClr val="281717"/>
                </a:solidFill>
                <a:latin typeface="Monaco"/>
              </a:rPr>
              <a:t>: </a:t>
            </a:r>
            <a:r>
              <a:rPr lang="en-US" sz="1800" b="1" dirty="0">
                <a:solidFill>
                  <a:srgbClr val="281717"/>
                </a:solidFill>
                <a:latin typeface="Monaco"/>
              </a:rPr>
              <a:t>{</a:t>
            </a:r>
          </a:p>
          <a:p>
            <a:r>
              <a:rPr lang="en-US" sz="1800" b="1" dirty="0">
                <a:solidFill>
                  <a:srgbClr val="281717"/>
                </a:solidFill>
                <a:latin typeface="Monaco"/>
              </a:rPr>
              <a:t>      </a:t>
            </a:r>
            <a:r>
              <a:rPr lang="en-US" sz="1800" b="1" dirty="0">
                <a:solidFill>
                  <a:srgbClr val="B45C15"/>
                </a:solidFill>
                <a:latin typeface="Monaco"/>
              </a:rPr>
              <a:t>a1</a:t>
            </a:r>
            <a:r>
              <a:rPr lang="en-US" sz="1800" b="1" dirty="0">
                <a:solidFill>
                  <a:srgbClr val="281717"/>
                </a:solidFill>
                <a:latin typeface="Monaco"/>
              </a:rPr>
              <a:t>: ...</a:t>
            </a:r>
          </a:p>
          <a:p>
            <a:r>
              <a:rPr lang="en-US" sz="1800" b="1" dirty="0">
                <a:solidFill>
                  <a:srgbClr val="281717"/>
                </a:solidFill>
                <a:latin typeface="Monaco"/>
              </a:rPr>
              <a:t>      </a:t>
            </a:r>
            <a:r>
              <a:rPr lang="en-US" sz="1800" b="1" dirty="0">
                <a:solidFill>
                  <a:srgbClr val="B45C15"/>
                </a:solidFill>
                <a:latin typeface="Monaco"/>
              </a:rPr>
              <a:t>a2</a:t>
            </a:r>
            <a:r>
              <a:rPr lang="en-US" sz="1800" b="1" dirty="0">
                <a:solidFill>
                  <a:srgbClr val="281717"/>
                </a:solidFill>
                <a:latin typeface="Monaco"/>
              </a:rPr>
              <a:t>: ...</a:t>
            </a:r>
          </a:p>
          <a:p>
            <a:r>
              <a:rPr lang="en-US" sz="1800" b="1" dirty="0">
                <a:solidFill>
                  <a:srgbClr val="281717"/>
                </a:solidFill>
                <a:latin typeface="Monaco"/>
              </a:rPr>
              <a:t>   }</a:t>
            </a:r>
          </a:p>
          <a:p>
            <a:endParaRPr lang="en-US" sz="1800" b="1" dirty="0">
              <a:solidFill>
                <a:srgbClr val="281717"/>
              </a:solidFill>
              <a:latin typeface="Monaco"/>
            </a:endParaRPr>
          </a:p>
          <a:p>
            <a:r>
              <a:rPr lang="en-US" sz="1800" b="1" dirty="0">
                <a:solidFill>
                  <a:srgbClr val="281717"/>
                </a:solidFill>
                <a:latin typeface="Monaco"/>
              </a:rPr>
              <a:t>   </a:t>
            </a:r>
            <a:r>
              <a:rPr lang="en-US" sz="1800" b="1" dirty="0">
                <a:solidFill>
                  <a:srgbClr val="B45C15"/>
                </a:solidFill>
                <a:latin typeface="Monaco"/>
              </a:rPr>
              <a:t>g4_settings</a:t>
            </a:r>
            <a:r>
              <a:rPr lang="en-US" sz="1800" b="1" dirty="0">
                <a:solidFill>
                  <a:srgbClr val="281717"/>
                </a:solidFill>
                <a:latin typeface="Monaco"/>
              </a:rPr>
              <a:t>: </a:t>
            </a:r>
            <a:r>
              <a:rPr lang="en-US" sz="1800" b="1" dirty="0">
                <a:solidFill>
                  <a:srgbClr val="281717"/>
                </a:solidFill>
                <a:latin typeface="Monaco"/>
              </a:rPr>
              <a:t>{</a:t>
            </a:r>
          </a:p>
          <a:p>
            <a:r>
              <a:rPr lang="en-US" sz="1800" b="1" dirty="0">
                <a:solidFill>
                  <a:srgbClr val="281717"/>
                </a:solidFill>
                <a:latin typeface="Monaco"/>
              </a:rPr>
              <a:t>      </a:t>
            </a:r>
            <a:r>
              <a:rPr lang="en-US" sz="1800" b="1" dirty="0">
                <a:solidFill>
                  <a:srgbClr val="B45C15"/>
                </a:solidFill>
                <a:latin typeface="Monaco"/>
              </a:rPr>
              <a:t>b1</a:t>
            </a:r>
            <a:r>
              <a:rPr lang="en-US" sz="1800" b="1" dirty="0">
                <a:solidFill>
                  <a:srgbClr val="281717"/>
                </a:solidFill>
                <a:latin typeface="Monaco"/>
              </a:rPr>
              <a:t>: ...</a:t>
            </a:r>
          </a:p>
          <a:p>
            <a:r>
              <a:rPr lang="en-US" sz="1800" b="1" dirty="0">
                <a:solidFill>
                  <a:srgbClr val="281717"/>
                </a:solidFill>
                <a:latin typeface="Monaco"/>
              </a:rPr>
              <a:t>      </a:t>
            </a:r>
            <a:r>
              <a:rPr lang="en-US" sz="1800" b="1" dirty="0">
                <a:solidFill>
                  <a:srgbClr val="B45C15"/>
                </a:solidFill>
                <a:latin typeface="Monaco"/>
              </a:rPr>
              <a:t>b2</a:t>
            </a:r>
            <a:r>
              <a:rPr lang="en-US" sz="1800" b="1" dirty="0">
                <a:solidFill>
                  <a:srgbClr val="281717"/>
                </a:solidFill>
                <a:latin typeface="Monaco"/>
              </a:rPr>
              <a:t>: ...</a:t>
            </a:r>
          </a:p>
          <a:p>
            <a:r>
              <a:rPr lang="en-US" sz="1800" b="1" dirty="0">
                <a:solidFill>
                  <a:srgbClr val="281717"/>
                </a:solidFill>
                <a:latin typeface="Monaco"/>
              </a:rPr>
              <a:t>      </a:t>
            </a:r>
            <a:r>
              <a:rPr lang="en-US" sz="1800" b="1" dirty="0">
                <a:solidFill>
                  <a:srgbClr val="B45C15"/>
                </a:solidFill>
                <a:latin typeface="Monaco"/>
              </a:rPr>
              <a:t>b3</a:t>
            </a:r>
            <a:r>
              <a:rPr lang="en-US" sz="1800" b="1" dirty="0">
                <a:solidFill>
                  <a:srgbClr val="281717"/>
                </a:solidFill>
                <a:latin typeface="Monaco"/>
              </a:rPr>
              <a:t>: ...</a:t>
            </a:r>
          </a:p>
          <a:p>
            <a:r>
              <a:rPr lang="en-US" sz="1800" b="1" dirty="0">
                <a:solidFill>
                  <a:srgbClr val="281717"/>
                </a:solidFill>
                <a:latin typeface="Monaco"/>
              </a:rPr>
              <a:t>   }</a:t>
            </a:r>
          </a:p>
          <a:p>
            <a:endParaRPr lang="en-US" sz="1800" b="1" dirty="0">
              <a:solidFill>
                <a:srgbClr val="281717"/>
              </a:solidFill>
              <a:latin typeface="Monaco"/>
            </a:endParaRPr>
          </a:p>
          <a:p>
            <a:r>
              <a:rPr lang="en-US" sz="1800" b="1" dirty="0">
                <a:solidFill>
                  <a:srgbClr val="281717"/>
                </a:solidFill>
                <a:latin typeface="Monaco"/>
              </a:rPr>
              <a:t>   </a:t>
            </a:r>
            <a:r>
              <a:rPr lang="en-US" sz="1800" b="1" dirty="0">
                <a:solidFill>
                  <a:srgbClr val="B45C15"/>
                </a:solidFill>
                <a:latin typeface="Monaco"/>
              </a:rPr>
              <a:t>c</a:t>
            </a:r>
            <a:r>
              <a:rPr lang="en-US" sz="1800" b="1" dirty="0">
                <a:solidFill>
                  <a:srgbClr val="281717"/>
                </a:solidFill>
                <a:latin typeface="Monaco"/>
              </a:rPr>
              <a:t>: ...</a:t>
            </a:r>
          </a:p>
          <a:p>
            <a:r>
              <a:rPr lang="en-US" sz="1800" b="1" dirty="0">
                <a:solidFill>
                  <a:srgbClr val="281717"/>
                </a:solidFill>
                <a:latin typeface="Monaco"/>
              </a:rPr>
              <a:t>}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25590" y="1101090"/>
            <a:ext cx="9806940" cy="5733945"/>
          </a:xfrm>
        </p:spPr>
        <p:txBody>
          <a:bodyPr/>
          <a:lstStyle/>
          <a:p>
            <a:r>
              <a:rPr lang="en-US" dirty="0" smtClean="0"/>
              <a:t>Use nested tables to group parameters for a common purpose.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069082" y="1825665"/>
            <a:ext cx="1109585" cy="518375"/>
          </a:xfrm>
          <a:prstGeom prst="rect">
            <a:avLst/>
          </a:prstGeom>
          <a:noFill/>
        </p:spPr>
        <p:txBody>
          <a:bodyPr wrap="none" lIns="101882" tIns="50941" rIns="101882" bIns="50941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Good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98240" y="1811820"/>
            <a:ext cx="1724818" cy="518375"/>
          </a:xfrm>
          <a:prstGeom prst="rect">
            <a:avLst/>
          </a:prstGeom>
          <a:noFill/>
        </p:spPr>
        <p:txBody>
          <a:bodyPr wrap="none" lIns="101882" tIns="50941" rIns="101882" bIns="50941" rtlCol="0">
            <a:spAutoFit/>
          </a:bodyPr>
          <a:lstStyle/>
          <a:p>
            <a:r>
              <a:rPr lang="en-US" b="1" dirty="0" smtClean="0">
                <a:solidFill>
                  <a:srgbClr val="4E4E4E"/>
                </a:solidFill>
              </a:rPr>
              <a:t>Not good</a:t>
            </a:r>
            <a:endParaRPr lang="en-US" b="1" dirty="0">
              <a:solidFill>
                <a:srgbClr val="4E4E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921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Helvetica" pitchFamily="-111" charset="0"/>
                <a:ea typeface="ＭＳ Ｐゴシック" pitchFamily="-111" charset="-128"/>
                <a:cs typeface="ＭＳ Ｐゴシック" pitchFamily="-111" charset="-128"/>
              </a:rPr>
              <a:t>Strive for a single point of maintenance in your </a:t>
            </a:r>
            <a:r>
              <a:rPr lang="en-US" dirty="0" err="1" smtClean="0">
                <a:latin typeface="Helvetica" pitchFamily="-111" charset="0"/>
                <a:ea typeface="ＭＳ Ｐゴシック" pitchFamily="-111" charset="-128"/>
                <a:cs typeface="ＭＳ Ｐゴシック" pitchFamily="-111" charset="-128"/>
              </a:rPr>
              <a:t>FHiCL</a:t>
            </a:r>
            <a:r>
              <a:rPr lang="en-US" dirty="0" smtClean="0">
                <a:latin typeface="Helvetica" pitchFamily="-111" charset="0"/>
                <a:ea typeface="ＭＳ Ｐゴシック" pitchFamily="-111" charset="-128"/>
                <a:cs typeface="ＭＳ Ｐゴシック" pitchFamily="-111" charset="-128"/>
              </a:rPr>
              <a:t> files (use references like </a:t>
            </a:r>
            <a:r>
              <a:rPr lang="en-US" b="1" dirty="0" smtClean="0">
                <a:latin typeface="Courier"/>
                <a:ea typeface="ＭＳ Ｐゴシック" pitchFamily="-111" charset="-128"/>
                <a:cs typeface="Courier"/>
              </a:rPr>
              <a:t>@local</a:t>
            </a:r>
            <a:r>
              <a:rPr lang="en-US" dirty="0" smtClean="0">
                <a:latin typeface="Helvetica" pitchFamily="-111" charset="0"/>
                <a:ea typeface="ＭＳ Ｐゴシック" pitchFamily="-111" charset="-128"/>
                <a:cs typeface="ＭＳ Ｐゴシック" pitchFamily="-111" charset="-128"/>
              </a:rPr>
              <a:t>).</a:t>
            </a:r>
          </a:p>
          <a:p>
            <a:r>
              <a:rPr lang="en-US" dirty="0" smtClean="0">
                <a:latin typeface="Helvetica" pitchFamily="-111" charset="0"/>
                <a:ea typeface="ＭＳ Ｐゴシック" pitchFamily="-111" charset="-128"/>
                <a:cs typeface="ＭＳ Ｐゴシック" pitchFamily="-111" charset="-128"/>
              </a:rPr>
              <a:t>Only </a:t>
            </a:r>
            <a:r>
              <a:rPr lang="en-US" b="1" dirty="0" smtClean="0">
                <a:latin typeface="Courier"/>
                <a:ea typeface="ＭＳ Ｐゴシック" pitchFamily="-111" charset="-128"/>
                <a:cs typeface="Courier"/>
              </a:rPr>
              <a:t>#include</a:t>
            </a:r>
            <a:r>
              <a:rPr lang="en-US" dirty="0" smtClean="0">
                <a:latin typeface="Helvetica" pitchFamily="-111" charset="0"/>
                <a:ea typeface="ＭＳ Ｐゴシック" pitchFamily="-111" charset="-128"/>
                <a:cs typeface="ＭＳ Ｐゴシック" pitchFamily="-111" charset="-128"/>
              </a:rPr>
              <a:t> files that contain only prologs.</a:t>
            </a:r>
          </a:p>
          <a:p>
            <a:r>
              <a:rPr lang="en-US" dirty="0" smtClean="0">
                <a:latin typeface="Helvetica" pitchFamily="-111" charset="0"/>
                <a:ea typeface="ＭＳ Ｐゴシック" pitchFamily="-111" charset="-128"/>
                <a:cs typeface="ＭＳ Ｐゴシック" pitchFamily="-111" charset="-128"/>
              </a:rPr>
              <a:t>Specify directories on your </a:t>
            </a:r>
            <a:r>
              <a:rPr lang="en-US" b="1" dirty="0" smtClean="0">
                <a:latin typeface="Courier"/>
                <a:ea typeface="ＭＳ Ｐゴシック" pitchFamily="-111" charset="-128"/>
                <a:cs typeface="Courier"/>
              </a:rPr>
              <a:t>FHICL_FILE_PATH</a:t>
            </a:r>
            <a:r>
              <a:rPr lang="en-US" dirty="0" smtClean="0">
                <a:latin typeface="Helvetica" pitchFamily="-111" charset="0"/>
                <a:ea typeface="ＭＳ Ｐゴシック" pitchFamily="-111" charset="-128"/>
                <a:cs typeface="ＭＳ Ｐゴシック" pitchFamily="-111" charset="-128"/>
              </a:rPr>
              <a:t> in a manner similar to how you would specify include directories for C++ header files.</a:t>
            </a:r>
          </a:p>
          <a:p>
            <a:r>
              <a:rPr lang="en-US" dirty="0" smtClean="0">
                <a:latin typeface="Helvetica" pitchFamily="-111" charset="0"/>
                <a:ea typeface="ＭＳ Ｐゴシック" pitchFamily="-111" charset="-128"/>
                <a:cs typeface="ＭＳ Ｐゴシック" pitchFamily="-111" charset="-128"/>
              </a:rPr>
              <a:t>Group modules with a common purpose into one table and use the </a:t>
            </a:r>
            <a:r>
              <a:rPr lang="en-US" b="1" dirty="0" smtClean="0">
                <a:latin typeface="Courier"/>
                <a:ea typeface="ＭＳ Ｐゴシック" pitchFamily="-111" charset="-128"/>
                <a:cs typeface="Courier"/>
              </a:rPr>
              <a:t>@table</a:t>
            </a:r>
            <a:r>
              <a:rPr lang="en-US" dirty="0" smtClean="0">
                <a:latin typeface="Helvetica" pitchFamily="-111" charset="0"/>
                <a:ea typeface="ＭＳ Ｐゴシック" pitchFamily="-111" charset="-128"/>
                <a:cs typeface="ＭＳ Ｐゴシック" pitchFamily="-111" charset="-128"/>
              </a:rPr>
              <a:t> and </a:t>
            </a:r>
            <a:r>
              <a:rPr lang="en-US" b="1" dirty="0" smtClean="0">
                <a:latin typeface="Courier"/>
                <a:ea typeface="ＭＳ Ｐゴシック" pitchFamily="-111" charset="-128"/>
                <a:cs typeface="Courier"/>
              </a:rPr>
              <a:t>@sequence</a:t>
            </a:r>
            <a:r>
              <a:rPr lang="en-US" dirty="0" smtClean="0">
                <a:latin typeface="Helvetica" pitchFamily="-111" charset="0"/>
                <a:ea typeface="ＭＳ Ｐゴシック" pitchFamily="-111" charset="-128"/>
                <a:cs typeface="ＭＳ Ｐゴシック" pitchFamily="-111" charset="-128"/>
              </a:rPr>
              <a:t> splicing facilities.</a:t>
            </a:r>
          </a:p>
          <a:p>
            <a:r>
              <a:rPr lang="en-US" dirty="0">
                <a:solidFill>
                  <a:schemeClr val="accent6"/>
                </a:solidFill>
                <a:latin typeface="Helvetica" pitchFamily="-111" charset="0"/>
                <a:ea typeface="ＭＳ Ｐゴシック" pitchFamily="-111" charset="-128"/>
                <a:cs typeface="ＭＳ Ｐゴシック" pitchFamily="-111" charset="-128"/>
              </a:rPr>
              <a:t>Use the nested table pattern.</a:t>
            </a:r>
          </a:p>
          <a:p>
            <a:pPr marL="0" indent="0">
              <a:buNone/>
            </a:pPr>
            <a:endParaRPr lang="en-US" dirty="0" smtClean="0">
              <a:latin typeface="Helvetica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17409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Helvetica" pitchFamily="-111" charset="0"/>
                <a:ea typeface="ＭＳ Ｐゴシック" pitchFamily="-111" charset="-128"/>
                <a:cs typeface="ＭＳ Ｐゴシック" pitchFamily="-111" charset="-128"/>
              </a:rPr>
              <a:t>Best practices</a:t>
            </a:r>
            <a:endParaRPr lang="en-US" dirty="0">
              <a:latin typeface="Helvetica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17411" name="Date Placeholder 3"/>
          <p:cNvSpPr>
            <a:spLocks noGrp="1"/>
          </p:cNvSpPr>
          <p:nvPr>
            <p:ph type="dt" sz="half" idx="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1B7386D-7134-9A45-99DD-7C2702C7A6BF}" type="datetime1">
              <a:rPr lang="en-US" smtClean="0"/>
              <a:t>6/17/16</a:t>
            </a:fld>
            <a:endParaRPr lang="en-US"/>
          </a:p>
        </p:txBody>
      </p:sp>
      <p:sp>
        <p:nvSpPr>
          <p:cNvPr id="17412" name="Footer Placeholder 4"/>
          <p:cNvSpPr>
            <a:spLocks noGrp="1"/>
          </p:cNvSpPr>
          <p:nvPr>
            <p:ph type="ftr" sz="quarter" idx="3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K. J. Knoepfel | A FHiCL feature menagerie</a:t>
            </a:r>
            <a:endParaRPr lang="en-US" b="1"/>
          </a:p>
        </p:txBody>
      </p:sp>
      <p:sp>
        <p:nvSpPr>
          <p:cNvPr id="17413" name="Slide Number Placeholder 5"/>
          <p:cNvSpPr>
            <a:spLocks noGrp="1"/>
          </p:cNvSpPr>
          <p:nvPr>
            <p:ph type="sldNum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4B48CB4-0714-F842-BA2E-0FA413C5A401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501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1" y="1101090"/>
            <a:ext cx="9539764" cy="5937250"/>
          </a:xfrm>
        </p:spPr>
        <p:txBody>
          <a:bodyPr/>
          <a:lstStyle/>
          <a:p>
            <a:r>
              <a:rPr lang="en-US" dirty="0" smtClean="0"/>
              <a:t>Simple, in principle.</a:t>
            </a:r>
            <a:endParaRPr lang="en-US" sz="1100" dirty="0"/>
          </a:p>
          <a:p>
            <a:r>
              <a:rPr lang="en-US" dirty="0" smtClean="0"/>
              <a:t>In the context of an experiment’s software infrastructure, it gets more complicated.</a:t>
            </a:r>
            <a:endParaRPr lang="en-US" sz="1100" dirty="0"/>
          </a:p>
          <a:p>
            <a:r>
              <a:rPr lang="en-US" dirty="0" smtClean="0"/>
              <a:t>Tools exist that help you understand the details of an arbitrarily-complex configuration:</a:t>
            </a:r>
          </a:p>
          <a:p>
            <a:pPr lvl="1"/>
            <a:r>
              <a:rPr lang="en-US" b="1" dirty="0" err="1" smtClean="0">
                <a:latin typeface="Courier"/>
                <a:cs typeface="Courier"/>
              </a:rPr>
              <a:t>fhicl</a:t>
            </a:r>
            <a:r>
              <a:rPr lang="en-US" b="1" dirty="0" smtClean="0">
                <a:latin typeface="Courier"/>
                <a:cs typeface="Courier"/>
              </a:rPr>
              <a:t>-dump</a:t>
            </a:r>
          </a:p>
          <a:p>
            <a:pPr lvl="1"/>
            <a:r>
              <a:rPr lang="en-US" dirty="0" smtClean="0"/>
              <a:t>configuration description and validation suite</a:t>
            </a:r>
            <a:endParaRPr lang="en-US" sz="1100" dirty="0"/>
          </a:p>
          <a:p>
            <a:r>
              <a:rPr lang="en-US" dirty="0" smtClean="0"/>
              <a:t>More importantly, there are a set of guidelines to follow when developing configurations and configuration-aware C++ code, resulting in:</a:t>
            </a:r>
          </a:p>
          <a:p>
            <a:pPr lvl="1"/>
            <a:r>
              <a:rPr lang="en-US" dirty="0" smtClean="0"/>
              <a:t>better maintainability</a:t>
            </a:r>
          </a:p>
          <a:p>
            <a:pPr lvl="1"/>
            <a:r>
              <a:rPr lang="en-US" dirty="0" smtClean="0"/>
              <a:t>easier-to-understand configurations</a:t>
            </a:r>
          </a:p>
          <a:p>
            <a:pPr lvl="1"/>
            <a:r>
              <a:rPr lang="en-US" b="1" i="1" dirty="0" smtClean="0"/>
              <a:t>less time debugging; more time on physics.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Configuring your </a:t>
            </a:r>
            <a:r>
              <a:rPr lang="en-US" i="1" dirty="0" smtClean="0"/>
              <a:t>art</a:t>
            </a:r>
            <a:r>
              <a:rPr lang="en-US" dirty="0" smtClean="0"/>
              <a:t> job is ...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314B89E-5D96-C548-9BFC-45CD7C35489B}" type="datetime1">
              <a:rPr lang="en-US" smtClean="0"/>
              <a:t>6/17/16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866C9A8-22F2-B94E-9D0A-940A0207F3FD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83663" y="7371442"/>
            <a:ext cx="6888330" cy="275256"/>
          </a:xfrm>
        </p:spPr>
        <p:txBody>
          <a:bodyPr/>
          <a:lstStyle/>
          <a:p>
            <a:pPr>
              <a:defRPr/>
            </a:pPr>
            <a:r>
              <a:rPr lang="en-US" smtClean="0"/>
              <a:t>K. J. Knoepfel | A FHiCL feature menagerie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35393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Helvetica" pitchFamily="-111" charset="0"/>
                <a:ea typeface="ＭＳ Ｐゴシック" pitchFamily="-111" charset="-128"/>
                <a:cs typeface="ＭＳ Ｐゴシック" pitchFamily="-111" charset="-128"/>
              </a:rPr>
              <a:t>Strive for a single point of maintenance in your </a:t>
            </a:r>
            <a:r>
              <a:rPr lang="en-US" dirty="0" err="1" smtClean="0">
                <a:latin typeface="Helvetica" pitchFamily="-111" charset="0"/>
                <a:ea typeface="ＭＳ Ｐゴシック" pitchFamily="-111" charset="-128"/>
                <a:cs typeface="ＭＳ Ｐゴシック" pitchFamily="-111" charset="-128"/>
              </a:rPr>
              <a:t>FHiCL</a:t>
            </a:r>
            <a:r>
              <a:rPr lang="en-US" dirty="0" smtClean="0">
                <a:latin typeface="Helvetica" pitchFamily="-111" charset="0"/>
                <a:ea typeface="ＭＳ Ｐゴシック" pitchFamily="-111" charset="-128"/>
                <a:cs typeface="ＭＳ Ｐゴシック" pitchFamily="-111" charset="-128"/>
              </a:rPr>
              <a:t> files (use references like </a:t>
            </a:r>
            <a:r>
              <a:rPr lang="en-US" b="1" dirty="0" smtClean="0">
                <a:latin typeface="Courier"/>
                <a:ea typeface="ＭＳ Ｐゴシック" pitchFamily="-111" charset="-128"/>
                <a:cs typeface="Courier"/>
              </a:rPr>
              <a:t>@local</a:t>
            </a:r>
            <a:r>
              <a:rPr lang="en-US" dirty="0" smtClean="0">
                <a:latin typeface="Helvetica" pitchFamily="-111" charset="0"/>
                <a:ea typeface="ＭＳ Ｐゴシック" pitchFamily="-111" charset="-128"/>
                <a:cs typeface="ＭＳ Ｐゴシック" pitchFamily="-111" charset="-128"/>
              </a:rPr>
              <a:t>).</a:t>
            </a:r>
          </a:p>
          <a:p>
            <a:r>
              <a:rPr lang="en-US" dirty="0" smtClean="0">
                <a:latin typeface="Helvetica" pitchFamily="-111" charset="0"/>
                <a:ea typeface="ＭＳ Ｐゴシック" pitchFamily="-111" charset="-128"/>
                <a:cs typeface="ＭＳ Ｐゴシック" pitchFamily="-111" charset="-128"/>
              </a:rPr>
              <a:t>Only </a:t>
            </a:r>
            <a:r>
              <a:rPr lang="en-US" b="1" dirty="0" smtClean="0">
                <a:latin typeface="Courier"/>
                <a:ea typeface="ＭＳ Ｐゴシック" pitchFamily="-111" charset="-128"/>
                <a:cs typeface="Courier"/>
              </a:rPr>
              <a:t>#include</a:t>
            </a:r>
            <a:r>
              <a:rPr lang="en-US" dirty="0" smtClean="0">
                <a:latin typeface="Helvetica" pitchFamily="-111" charset="0"/>
                <a:ea typeface="ＭＳ Ｐゴシック" pitchFamily="-111" charset="-128"/>
                <a:cs typeface="ＭＳ Ｐゴシック" pitchFamily="-111" charset="-128"/>
              </a:rPr>
              <a:t> files that contain only prologs.</a:t>
            </a:r>
          </a:p>
          <a:p>
            <a:r>
              <a:rPr lang="en-US" dirty="0" smtClean="0">
                <a:latin typeface="Helvetica" pitchFamily="-111" charset="0"/>
                <a:ea typeface="ＭＳ Ｐゴシック" pitchFamily="-111" charset="-128"/>
                <a:cs typeface="ＭＳ Ｐゴシック" pitchFamily="-111" charset="-128"/>
              </a:rPr>
              <a:t>Specify directories on your </a:t>
            </a:r>
            <a:r>
              <a:rPr lang="en-US" b="1" dirty="0" smtClean="0">
                <a:latin typeface="Courier"/>
                <a:ea typeface="ＭＳ Ｐゴシック" pitchFamily="-111" charset="-128"/>
                <a:cs typeface="Courier"/>
              </a:rPr>
              <a:t>FHICL_FILE_PATH</a:t>
            </a:r>
            <a:r>
              <a:rPr lang="en-US" dirty="0" smtClean="0">
                <a:latin typeface="Helvetica" pitchFamily="-111" charset="0"/>
                <a:ea typeface="ＭＳ Ｐゴシック" pitchFamily="-111" charset="-128"/>
                <a:cs typeface="ＭＳ Ｐゴシック" pitchFamily="-111" charset="-128"/>
              </a:rPr>
              <a:t> in a manner similar to how you would specify include directories for C++ header files.</a:t>
            </a:r>
          </a:p>
          <a:p>
            <a:r>
              <a:rPr lang="en-US" dirty="0" smtClean="0">
                <a:latin typeface="Helvetica" pitchFamily="-111" charset="0"/>
                <a:ea typeface="ＭＳ Ｐゴシック" pitchFamily="-111" charset="-128"/>
                <a:cs typeface="ＭＳ Ｐゴシック" pitchFamily="-111" charset="-128"/>
              </a:rPr>
              <a:t>Group modules with a common purpose into one table and use the </a:t>
            </a:r>
            <a:r>
              <a:rPr lang="en-US" b="1" dirty="0" smtClean="0">
                <a:latin typeface="Courier"/>
                <a:ea typeface="ＭＳ Ｐゴシック" pitchFamily="-111" charset="-128"/>
                <a:cs typeface="Courier"/>
              </a:rPr>
              <a:t>@table</a:t>
            </a:r>
            <a:r>
              <a:rPr lang="en-US" dirty="0" smtClean="0">
                <a:latin typeface="Helvetica" pitchFamily="-111" charset="0"/>
                <a:ea typeface="ＭＳ Ｐゴシック" pitchFamily="-111" charset="-128"/>
                <a:cs typeface="ＭＳ Ｐゴシック" pitchFamily="-111" charset="-128"/>
              </a:rPr>
              <a:t> and </a:t>
            </a:r>
            <a:r>
              <a:rPr lang="en-US" b="1" dirty="0" smtClean="0">
                <a:latin typeface="Courier"/>
                <a:ea typeface="ＭＳ Ｐゴシック" pitchFamily="-111" charset="-128"/>
                <a:cs typeface="Courier"/>
              </a:rPr>
              <a:t>@sequence</a:t>
            </a:r>
            <a:r>
              <a:rPr lang="en-US" dirty="0" smtClean="0">
                <a:latin typeface="Helvetica" pitchFamily="-111" charset="0"/>
                <a:ea typeface="ＭＳ Ｐゴシック" pitchFamily="-111" charset="-128"/>
                <a:cs typeface="ＭＳ Ｐゴシック" pitchFamily="-111" charset="-128"/>
              </a:rPr>
              <a:t> splicing facilities.</a:t>
            </a:r>
          </a:p>
          <a:p>
            <a:r>
              <a:rPr lang="en-US" dirty="0" smtClean="0">
                <a:solidFill>
                  <a:schemeClr val="accent6"/>
                </a:solidFill>
                <a:latin typeface="Helvetica" pitchFamily="-111" charset="0"/>
                <a:ea typeface="ＭＳ Ｐゴシック" pitchFamily="-111" charset="-128"/>
                <a:cs typeface="ＭＳ Ｐゴシック" pitchFamily="-111" charset="-128"/>
              </a:rPr>
              <a:t>Use the nested table pattern.</a:t>
            </a:r>
          </a:p>
          <a:p>
            <a:r>
              <a:rPr lang="en-US" dirty="0" smtClean="0">
                <a:solidFill>
                  <a:schemeClr val="tx1"/>
                </a:solidFill>
                <a:latin typeface="Helvetica" pitchFamily="-111" charset="0"/>
                <a:ea typeface="ＭＳ Ｐゴシック" pitchFamily="-111" charset="-128"/>
                <a:cs typeface="ＭＳ Ｐゴシック" pitchFamily="-111" charset="-128"/>
              </a:rPr>
              <a:t>Do not put physics defaults in C++ code.</a:t>
            </a:r>
          </a:p>
        </p:txBody>
      </p:sp>
      <p:sp>
        <p:nvSpPr>
          <p:cNvPr id="17409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Helvetica" pitchFamily="-111" charset="0"/>
                <a:ea typeface="ＭＳ Ｐゴシック" pitchFamily="-111" charset="-128"/>
                <a:cs typeface="ＭＳ Ｐゴシック" pitchFamily="-111" charset="-128"/>
              </a:rPr>
              <a:t>Best practices</a:t>
            </a:r>
            <a:endParaRPr lang="en-US" dirty="0">
              <a:latin typeface="Helvetica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17411" name="Date Placeholder 3"/>
          <p:cNvSpPr>
            <a:spLocks noGrp="1"/>
          </p:cNvSpPr>
          <p:nvPr>
            <p:ph type="dt" sz="half" idx="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E780E87-61C8-224D-B3BC-8060A4EDD1AF}" type="datetime1">
              <a:rPr lang="en-US" smtClean="0"/>
              <a:t>6/17/16</a:t>
            </a:fld>
            <a:endParaRPr lang="en-US"/>
          </a:p>
        </p:txBody>
      </p:sp>
      <p:sp>
        <p:nvSpPr>
          <p:cNvPr id="17412" name="Footer Placeholder 4"/>
          <p:cNvSpPr>
            <a:spLocks noGrp="1"/>
          </p:cNvSpPr>
          <p:nvPr>
            <p:ph type="ftr" sz="quarter" idx="3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K. J. Knoepfel | A FHiCL feature menagerie</a:t>
            </a:r>
            <a:endParaRPr lang="en-US" b="1"/>
          </a:p>
        </p:txBody>
      </p:sp>
      <p:sp>
        <p:nvSpPr>
          <p:cNvPr id="17413" name="Slide Number Placeholder 5"/>
          <p:cNvSpPr>
            <a:spLocks noGrp="1"/>
          </p:cNvSpPr>
          <p:nvPr>
            <p:ph type="sldNum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4B48CB4-0714-F842-BA2E-0FA413C5A401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499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Helvetica" pitchFamily="-111" charset="0"/>
                <a:ea typeface="ＭＳ Ｐゴシック" pitchFamily="-111" charset="-128"/>
                <a:cs typeface="ＭＳ Ｐゴシック" pitchFamily="-111" charset="-128"/>
              </a:rPr>
              <a:t>Strive for a single point of maintenance in your </a:t>
            </a:r>
            <a:r>
              <a:rPr lang="en-US" dirty="0" err="1" smtClean="0">
                <a:latin typeface="Helvetica" pitchFamily="-111" charset="0"/>
                <a:ea typeface="ＭＳ Ｐゴシック" pitchFamily="-111" charset="-128"/>
                <a:cs typeface="ＭＳ Ｐゴシック" pitchFamily="-111" charset="-128"/>
              </a:rPr>
              <a:t>FHiCL</a:t>
            </a:r>
            <a:r>
              <a:rPr lang="en-US" dirty="0" smtClean="0">
                <a:latin typeface="Helvetica" pitchFamily="-111" charset="0"/>
                <a:ea typeface="ＭＳ Ｐゴシック" pitchFamily="-111" charset="-128"/>
                <a:cs typeface="ＭＳ Ｐゴシック" pitchFamily="-111" charset="-128"/>
              </a:rPr>
              <a:t> files (use references like </a:t>
            </a:r>
            <a:r>
              <a:rPr lang="en-US" b="1" dirty="0" smtClean="0">
                <a:latin typeface="Courier"/>
                <a:ea typeface="ＭＳ Ｐゴシック" pitchFamily="-111" charset="-128"/>
                <a:cs typeface="Courier"/>
              </a:rPr>
              <a:t>@local</a:t>
            </a:r>
            <a:r>
              <a:rPr lang="en-US" dirty="0" smtClean="0">
                <a:latin typeface="Helvetica" pitchFamily="-111" charset="0"/>
                <a:ea typeface="ＭＳ Ｐゴシック" pitchFamily="-111" charset="-128"/>
                <a:cs typeface="ＭＳ Ｐゴシック" pitchFamily="-111" charset="-128"/>
              </a:rPr>
              <a:t>).</a:t>
            </a:r>
          </a:p>
          <a:p>
            <a:r>
              <a:rPr lang="en-US" dirty="0" smtClean="0">
                <a:latin typeface="Helvetica" pitchFamily="-111" charset="0"/>
                <a:ea typeface="ＭＳ Ｐゴシック" pitchFamily="-111" charset="-128"/>
                <a:cs typeface="ＭＳ Ｐゴシック" pitchFamily="-111" charset="-128"/>
              </a:rPr>
              <a:t>Only </a:t>
            </a:r>
            <a:r>
              <a:rPr lang="en-US" b="1" dirty="0" smtClean="0">
                <a:latin typeface="Courier"/>
                <a:ea typeface="ＭＳ Ｐゴシック" pitchFamily="-111" charset="-128"/>
                <a:cs typeface="Courier"/>
              </a:rPr>
              <a:t>#include</a:t>
            </a:r>
            <a:r>
              <a:rPr lang="en-US" dirty="0" smtClean="0">
                <a:latin typeface="Helvetica" pitchFamily="-111" charset="0"/>
                <a:ea typeface="ＭＳ Ｐゴシック" pitchFamily="-111" charset="-128"/>
                <a:cs typeface="ＭＳ Ｐゴシック" pitchFamily="-111" charset="-128"/>
              </a:rPr>
              <a:t> files that contain only prologs.</a:t>
            </a:r>
          </a:p>
          <a:p>
            <a:r>
              <a:rPr lang="en-US" dirty="0" smtClean="0">
                <a:latin typeface="Helvetica" pitchFamily="-111" charset="0"/>
                <a:ea typeface="ＭＳ Ｐゴシック" pitchFamily="-111" charset="-128"/>
                <a:cs typeface="ＭＳ Ｐゴシック" pitchFamily="-111" charset="-128"/>
              </a:rPr>
              <a:t>Specify directories on your </a:t>
            </a:r>
            <a:r>
              <a:rPr lang="en-US" b="1" dirty="0" smtClean="0">
                <a:latin typeface="Courier"/>
                <a:ea typeface="ＭＳ Ｐゴシック" pitchFamily="-111" charset="-128"/>
                <a:cs typeface="Courier"/>
              </a:rPr>
              <a:t>FHICL_FILE_PATH</a:t>
            </a:r>
            <a:r>
              <a:rPr lang="en-US" dirty="0" smtClean="0">
                <a:latin typeface="Helvetica" pitchFamily="-111" charset="0"/>
                <a:ea typeface="ＭＳ Ｐゴシック" pitchFamily="-111" charset="-128"/>
                <a:cs typeface="ＭＳ Ｐゴシック" pitchFamily="-111" charset="-128"/>
              </a:rPr>
              <a:t> in a manner similar to how you would specify include directories for C++ header files.</a:t>
            </a:r>
          </a:p>
          <a:p>
            <a:r>
              <a:rPr lang="en-US" dirty="0" smtClean="0">
                <a:latin typeface="Helvetica" pitchFamily="-111" charset="0"/>
                <a:ea typeface="ＭＳ Ｐゴシック" pitchFamily="-111" charset="-128"/>
                <a:cs typeface="ＭＳ Ｐゴシック" pitchFamily="-111" charset="-128"/>
              </a:rPr>
              <a:t>Group modules with a common purpose into one table and use the </a:t>
            </a:r>
            <a:r>
              <a:rPr lang="en-US" b="1" dirty="0" smtClean="0">
                <a:latin typeface="Courier"/>
                <a:ea typeface="ＭＳ Ｐゴシック" pitchFamily="-111" charset="-128"/>
                <a:cs typeface="Courier"/>
              </a:rPr>
              <a:t>@table</a:t>
            </a:r>
            <a:r>
              <a:rPr lang="en-US" dirty="0" smtClean="0">
                <a:latin typeface="Helvetica" pitchFamily="-111" charset="0"/>
                <a:ea typeface="ＭＳ Ｐゴシック" pitchFamily="-111" charset="-128"/>
                <a:cs typeface="ＭＳ Ｐゴシック" pitchFamily="-111" charset="-128"/>
              </a:rPr>
              <a:t> and </a:t>
            </a:r>
            <a:r>
              <a:rPr lang="en-US" b="1" dirty="0" smtClean="0">
                <a:latin typeface="Courier"/>
                <a:ea typeface="ＭＳ Ｐゴシック" pitchFamily="-111" charset="-128"/>
                <a:cs typeface="Courier"/>
              </a:rPr>
              <a:t>@sequence</a:t>
            </a:r>
            <a:r>
              <a:rPr lang="en-US" dirty="0" smtClean="0">
                <a:latin typeface="Helvetica" pitchFamily="-111" charset="0"/>
                <a:ea typeface="ＭＳ Ｐゴシック" pitchFamily="-111" charset="-128"/>
                <a:cs typeface="ＭＳ Ｐゴシック" pitchFamily="-111" charset="-128"/>
              </a:rPr>
              <a:t> splicing facilities.</a:t>
            </a:r>
          </a:p>
          <a:p>
            <a:r>
              <a:rPr lang="en-US" dirty="0" smtClean="0">
                <a:solidFill>
                  <a:schemeClr val="accent6"/>
                </a:solidFill>
                <a:latin typeface="Helvetica" pitchFamily="-111" charset="0"/>
                <a:ea typeface="ＭＳ Ｐゴシック" pitchFamily="-111" charset="-128"/>
                <a:cs typeface="ＭＳ Ｐゴシック" pitchFamily="-111" charset="-128"/>
              </a:rPr>
              <a:t>Use the nested table pattern.</a:t>
            </a:r>
          </a:p>
          <a:p>
            <a:r>
              <a:rPr lang="en-US" dirty="0" smtClean="0">
                <a:solidFill>
                  <a:schemeClr val="tx1"/>
                </a:solidFill>
                <a:latin typeface="Helvetica" pitchFamily="-111" charset="0"/>
                <a:ea typeface="ＭＳ Ｐゴシック" pitchFamily="-111" charset="-128"/>
                <a:cs typeface="ＭＳ Ｐゴシック" pitchFamily="-111" charset="-128"/>
              </a:rPr>
              <a:t>Do not put physics defaults in C++ code.</a:t>
            </a:r>
          </a:p>
        </p:txBody>
      </p:sp>
      <p:sp>
        <p:nvSpPr>
          <p:cNvPr id="17409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Helvetica" pitchFamily="-111" charset="0"/>
                <a:ea typeface="ＭＳ Ｐゴシック" pitchFamily="-111" charset="-128"/>
                <a:cs typeface="ＭＳ Ｐゴシック" pitchFamily="-111" charset="-128"/>
              </a:rPr>
              <a:t>Best practices</a:t>
            </a:r>
            <a:endParaRPr lang="en-US" dirty="0">
              <a:latin typeface="Helvetica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17411" name="Date Placeholder 3"/>
          <p:cNvSpPr>
            <a:spLocks noGrp="1"/>
          </p:cNvSpPr>
          <p:nvPr>
            <p:ph type="dt" sz="half" idx="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E780E87-61C8-224D-B3BC-8060A4EDD1AF}" type="datetime1">
              <a:rPr lang="en-US" smtClean="0"/>
              <a:t>6/17/16</a:t>
            </a:fld>
            <a:endParaRPr lang="en-US"/>
          </a:p>
        </p:txBody>
      </p:sp>
      <p:sp>
        <p:nvSpPr>
          <p:cNvPr id="17412" name="Footer Placeholder 4"/>
          <p:cNvSpPr>
            <a:spLocks noGrp="1"/>
          </p:cNvSpPr>
          <p:nvPr>
            <p:ph type="ftr" sz="quarter" idx="3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K. J. Knoepfel | A FHiCL feature menagerie</a:t>
            </a:r>
            <a:endParaRPr lang="en-US" b="1"/>
          </a:p>
        </p:txBody>
      </p:sp>
      <p:sp>
        <p:nvSpPr>
          <p:cNvPr id="17413" name="Slide Number Placeholder 5"/>
          <p:cNvSpPr>
            <a:spLocks noGrp="1"/>
          </p:cNvSpPr>
          <p:nvPr>
            <p:ph type="sldNum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4B48CB4-0714-F842-BA2E-0FA413C5A401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070807" y="5798491"/>
            <a:ext cx="7983949" cy="1046441"/>
          </a:xfrm>
          <a:prstGeom prst="rect">
            <a:avLst/>
          </a:prstGeom>
        </p:spPr>
        <p:txBody>
          <a:bodyPr wrap="square" lIns="101882" tIns="50941" rIns="101882" bIns="50941">
            <a:spAutoFit/>
          </a:bodyPr>
          <a:lstStyle/>
          <a:p>
            <a:r>
              <a:rPr lang="en-US" sz="2000" b="1" dirty="0" err="1">
                <a:solidFill>
                  <a:srgbClr val="281717"/>
                </a:solidFill>
                <a:latin typeface="Monaco"/>
              </a:rPr>
              <a:t>pset.</a:t>
            </a:r>
            <a:r>
              <a:rPr lang="en-US" sz="2000" b="1" dirty="0" err="1">
                <a:solidFill>
                  <a:srgbClr val="248B16"/>
                </a:solidFill>
                <a:latin typeface="Monaco"/>
              </a:rPr>
              <a:t>get</a:t>
            </a:r>
            <a:r>
              <a:rPr lang="en-US" sz="2000" b="1" dirty="0">
                <a:solidFill>
                  <a:srgbClr val="281717"/>
                </a:solidFill>
                <a:latin typeface="Monaco"/>
              </a:rPr>
              <a:t>&lt;</a:t>
            </a:r>
            <a:r>
              <a:rPr lang="en-US" sz="2000" b="1" dirty="0">
                <a:solidFill>
                  <a:srgbClr val="248B16"/>
                </a:solidFill>
                <a:latin typeface="Monaco"/>
              </a:rPr>
              <a:t>double</a:t>
            </a:r>
            <a:r>
              <a:rPr lang="en-US" sz="2000" b="1" dirty="0">
                <a:solidFill>
                  <a:srgbClr val="281717"/>
                </a:solidFill>
                <a:latin typeface="Monaco"/>
              </a:rPr>
              <a:t>&gt;(</a:t>
            </a:r>
            <a:r>
              <a:rPr lang="en-US" sz="2000" b="1" dirty="0">
                <a:solidFill>
                  <a:srgbClr val="951968"/>
                </a:solidFill>
                <a:latin typeface="Monaco"/>
              </a:rPr>
              <a:t>"</a:t>
            </a:r>
            <a:r>
              <a:rPr lang="en-US" sz="2000" b="1" dirty="0" err="1">
                <a:solidFill>
                  <a:srgbClr val="951968"/>
                </a:solidFill>
                <a:latin typeface="Monaco"/>
              </a:rPr>
              <a:t>energyThreshold</a:t>
            </a:r>
            <a:r>
              <a:rPr lang="en-US" sz="2000" b="1" dirty="0">
                <a:solidFill>
                  <a:srgbClr val="951968"/>
                </a:solidFill>
                <a:latin typeface="Monaco"/>
              </a:rPr>
              <a:t>"</a:t>
            </a:r>
            <a:r>
              <a:rPr lang="en-US" sz="2000" b="1" dirty="0">
                <a:solidFill>
                  <a:srgbClr val="281717"/>
                </a:solidFill>
                <a:latin typeface="Monaco"/>
              </a:rPr>
              <a:t>, 20.);  </a:t>
            </a:r>
            <a:r>
              <a:rPr lang="en-US" sz="2000" b="1" dirty="0">
                <a:solidFill>
                  <a:srgbClr val="C01B14"/>
                </a:solidFill>
                <a:latin typeface="Monaco"/>
              </a:rPr>
              <a:t>// BAD                                                                                                                    </a:t>
            </a:r>
            <a:endParaRPr lang="en-US" sz="2000" b="1" dirty="0">
              <a:solidFill>
                <a:srgbClr val="281717"/>
              </a:solidFill>
              <a:latin typeface="Monaco"/>
            </a:endParaRPr>
          </a:p>
          <a:p>
            <a:r>
              <a:rPr lang="nl-NL" sz="2000" b="1" dirty="0" err="1">
                <a:solidFill>
                  <a:srgbClr val="281717"/>
                </a:solidFill>
                <a:latin typeface="Monaco"/>
              </a:rPr>
              <a:t>pset.</a:t>
            </a:r>
            <a:r>
              <a:rPr lang="nl-NL" sz="2000" b="1" dirty="0" err="1">
                <a:solidFill>
                  <a:srgbClr val="248B16"/>
                </a:solidFill>
                <a:latin typeface="Monaco"/>
              </a:rPr>
              <a:t>get</a:t>
            </a:r>
            <a:r>
              <a:rPr lang="nl-NL" sz="2000" b="1" dirty="0">
                <a:solidFill>
                  <a:srgbClr val="281717"/>
                </a:solidFill>
                <a:latin typeface="Monaco"/>
              </a:rPr>
              <a:t>&lt;</a:t>
            </a:r>
            <a:r>
              <a:rPr lang="nl-NL" sz="2000" b="1" dirty="0">
                <a:solidFill>
                  <a:srgbClr val="248B16"/>
                </a:solidFill>
                <a:latin typeface="Monaco"/>
              </a:rPr>
              <a:t>int</a:t>
            </a:r>
            <a:r>
              <a:rPr lang="nl-NL" sz="2000" b="1" dirty="0">
                <a:solidFill>
                  <a:srgbClr val="281717"/>
                </a:solidFill>
                <a:latin typeface="Monaco"/>
              </a:rPr>
              <a:t>   &gt;</a:t>
            </a:r>
            <a:r>
              <a:rPr lang="nl-NL" sz="2000" b="1" dirty="0">
                <a:solidFill>
                  <a:srgbClr val="281717"/>
                </a:solidFill>
                <a:latin typeface="Monaco"/>
              </a:rPr>
              <a:t>(</a:t>
            </a:r>
            <a:r>
              <a:rPr lang="nl-NL" sz="2000" b="1" dirty="0">
                <a:solidFill>
                  <a:srgbClr val="951968"/>
                </a:solidFill>
                <a:latin typeface="Monaco"/>
              </a:rPr>
              <a:t>"</a:t>
            </a:r>
            <a:r>
              <a:rPr lang="nl-NL" sz="2000" b="1" dirty="0" err="1">
                <a:solidFill>
                  <a:srgbClr val="951968"/>
                </a:solidFill>
                <a:latin typeface="Monaco"/>
              </a:rPr>
              <a:t>verbosityLevel</a:t>
            </a:r>
            <a:r>
              <a:rPr lang="nl-NL" sz="2000" b="1" dirty="0">
                <a:solidFill>
                  <a:srgbClr val="951968"/>
                </a:solidFill>
                <a:latin typeface="Monaco"/>
              </a:rPr>
              <a:t>"</a:t>
            </a:r>
            <a:r>
              <a:rPr lang="nl-NL" sz="2000" b="1" dirty="0">
                <a:solidFill>
                  <a:srgbClr val="281717"/>
                </a:solidFill>
                <a:latin typeface="Monaco"/>
              </a:rPr>
              <a:t>, 2);     </a:t>
            </a:r>
            <a:r>
              <a:rPr lang="nl-NL" sz="2000" b="1" dirty="0">
                <a:solidFill>
                  <a:srgbClr val="C01B14"/>
                </a:solidFill>
                <a:latin typeface="Monaco"/>
              </a:rPr>
              <a:t>// </a:t>
            </a:r>
            <a:r>
              <a:rPr lang="nl-NL" sz="2000" b="1" dirty="0" err="1">
                <a:solidFill>
                  <a:srgbClr val="C01B14"/>
                </a:solidFill>
                <a:latin typeface="Monaco"/>
              </a:rPr>
              <a:t>good</a:t>
            </a:r>
            <a:r>
              <a:rPr lang="nl-NL" sz="2000" b="1" dirty="0">
                <a:solidFill>
                  <a:srgbClr val="C01B14"/>
                </a:solidFill>
                <a:latin typeface="Monaco"/>
              </a:rPr>
              <a:t>                                                                                                                   </a:t>
            </a:r>
            <a:endParaRPr lang="nl-NL" sz="2000" b="1" dirty="0">
              <a:solidFill>
                <a:srgbClr val="281717"/>
              </a:solidFill>
              <a:latin typeface="Monaco"/>
            </a:endParaRPr>
          </a:p>
          <a:p>
            <a:r>
              <a:rPr lang="nl-NL" sz="2000" b="1" dirty="0" err="1">
                <a:solidFill>
                  <a:srgbClr val="281717"/>
                </a:solidFill>
                <a:latin typeface="Monaco"/>
              </a:rPr>
              <a:t>pset.</a:t>
            </a:r>
            <a:r>
              <a:rPr lang="nl-NL" sz="2000" b="1" dirty="0" err="1">
                <a:solidFill>
                  <a:srgbClr val="248B16"/>
                </a:solidFill>
                <a:latin typeface="Monaco"/>
              </a:rPr>
              <a:t>get</a:t>
            </a:r>
            <a:r>
              <a:rPr lang="nl-NL" sz="2000" b="1" dirty="0">
                <a:solidFill>
                  <a:srgbClr val="281717"/>
                </a:solidFill>
                <a:latin typeface="Monaco"/>
              </a:rPr>
              <a:t>&lt;</a:t>
            </a:r>
            <a:r>
              <a:rPr lang="nl-NL" sz="2000" b="1" dirty="0">
                <a:solidFill>
                  <a:srgbClr val="248B16"/>
                </a:solidFill>
                <a:latin typeface="Monaco"/>
              </a:rPr>
              <a:t>double</a:t>
            </a:r>
            <a:r>
              <a:rPr lang="nl-NL" sz="2000" b="1" dirty="0">
                <a:solidFill>
                  <a:srgbClr val="281717"/>
                </a:solidFill>
                <a:latin typeface="Monaco"/>
              </a:rPr>
              <a:t>&gt;(</a:t>
            </a:r>
            <a:r>
              <a:rPr lang="nl-NL" sz="2000" b="1" dirty="0">
                <a:solidFill>
                  <a:srgbClr val="951968"/>
                </a:solidFill>
                <a:latin typeface="Monaco"/>
              </a:rPr>
              <a:t>"</a:t>
            </a:r>
            <a:r>
              <a:rPr lang="nl-NL" sz="2000" b="1" dirty="0" err="1">
                <a:solidFill>
                  <a:srgbClr val="951968"/>
                </a:solidFill>
                <a:latin typeface="Monaco"/>
              </a:rPr>
              <a:t>timingWindowStart</a:t>
            </a:r>
            <a:r>
              <a:rPr lang="nl-NL" sz="2000" b="1" dirty="0">
                <a:solidFill>
                  <a:srgbClr val="951968"/>
                </a:solidFill>
                <a:latin typeface="Monaco"/>
              </a:rPr>
              <a:t>"</a:t>
            </a:r>
            <a:r>
              <a:rPr lang="nl-NL" sz="2000" b="1" dirty="0">
                <a:solidFill>
                  <a:srgbClr val="281717"/>
                </a:solidFill>
                <a:latin typeface="Monaco"/>
              </a:rPr>
              <a:t>);     </a:t>
            </a:r>
            <a:r>
              <a:rPr lang="nl-NL" sz="2000" b="1" dirty="0">
                <a:solidFill>
                  <a:srgbClr val="C01B14"/>
                </a:solidFill>
                <a:latin typeface="Monaco"/>
              </a:rPr>
              <a:t>// </a:t>
            </a:r>
            <a:r>
              <a:rPr lang="nl-NL" sz="2000" b="1" dirty="0" err="1">
                <a:solidFill>
                  <a:srgbClr val="C01B14"/>
                </a:solidFill>
                <a:latin typeface="Monaco"/>
              </a:rPr>
              <a:t>good</a:t>
            </a:r>
            <a:r>
              <a:rPr lang="nl-NL" sz="2000" b="1" dirty="0">
                <a:solidFill>
                  <a:srgbClr val="C01B14"/>
                </a:solidFill>
                <a:latin typeface="Monaco"/>
              </a:rPr>
              <a:t>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557154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Helvetica" pitchFamily="-111" charset="0"/>
                <a:ea typeface="ＭＳ Ｐゴシック" pitchFamily="-111" charset="-128"/>
                <a:cs typeface="ＭＳ Ｐゴシック" pitchFamily="-111" charset="-128"/>
              </a:rPr>
              <a:t>Facility to assist job configuration</a:t>
            </a:r>
            <a:endParaRPr lang="en-US" dirty="0">
              <a:latin typeface="Helvetica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17411" name="Date Placeholder 3"/>
          <p:cNvSpPr>
            <a:spLocks noGrp="1"/>
          </p:cNvSpPr>
          <p:nvPr>
            <p:ph type="dt" sz="half" idx="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9C68BFA-E516-CA4C-8857-D8FC7E5819BF}" type="datetime1">
              <a:rPr lang="en-US" smtClean="0"/>
              <a:t>6/17/16</a:t>
            </a:fld>
            <a:endParaRPr lang="en-US"/>
          </a:p>
        </p:txBody>
      </p:sp>
      <p:sp>
        <p:nvSpPr>
          <p:cNvPr id="17412" name="Footer Placeholder 4"/>
          <p:cNvSpPr>
            <a:spLocks noGrp="1"/>
          </p:cNvSpPr>
          <p:nvPr>
            <p:ph type="ftr" sz="quarter" idx="3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K. J. Knoepfel | A FHiCL feature menagerie</a:t>
            </a:r>
            <a:endParaRPr lang="en-US" b="1"/>
          </a:p>
        </p:txBody>
      </p:sp>
      <p:sp>
        <p:nvSpPr>
          <p:cNvPr id="17413" name="Slide Number Placeholder 5"/>
          <p:cNvSpPr>
            <a:spLocks noGrp="1"/>
          </p:cNvSpPr>
          <p:nvPr>
            <p:ph type="sldNum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4B48CB4-0714-F842-BA2E-0FA413C5A401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 bwMode="auto">
          <a:xfrm>
            <a:off x="251461" y="1060983"/>
            <a:ext cx="9539764" cy="2568613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b="1" dirty="0" err="1" smtClean="0">
                <a:latin typeface="Courier"/>
                <a:ea typeface="ＭＳ Ｐゴシック" pitchFamily="-111" charset="-128"/>
                <a:cs typeface="Courier"/>
              </a:rPr>
              <a:t>fhicl</a:t>
            </a:r>
            <a:r>
              <a:rPr lang="en-US" b="1" dirty="0" smtClean="0">
                <a:latin typeface="Courier"/>
                <a:ea typeface="ＭＳ Ｐゴシック" pitchFamily="-111" charset="-128"/>
                <a:cs typeface="Courier"/>
              </a:rPr>
              <a:t>-dump</a:t>
            </a:r>
            <a:r>
              <a:rPr lang="en-US" b="1" dirty="0" smtClean="0">
                <a:latin typeface="Helvetica" pitchFamily="-111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en-US" dirty="0" smtClean="0">
                <a:latin typeface="Helvetica" pitchFamily="-111" charset="0"/>
                <a:ea typeface="ＭＳ Ｐゴシック" pitchFamily="-111" charset="-128"/>
                <a:cs typeface="ＭＳ Ｐゴシック" pitchFamily="-111" charset="-128"/>
              </a:rPr>
              <a:t>prints the fully-processed </a:t>
            </a:r>
            <a:r>
              <a:rPr lang="en-US" dirty="0" err="1" smtClean="0">
                <a:latin typeface="Helvetica" pitchFamily="-111" charset="0"/>
                <a:ea typeface="ＭＳ Ｐゴシック" pitchFamily="-111" charset="-128"/>
                <a:cs typeface="ＭＳ Ｐゴシック" pitchFamily="-111" charset="-128"/>
              </a:rPr>
              <a:t>FHiCL</a:t>
            </a:r>
            <a:r>
              <a:rPr lang="en-US" dirty="0" smtClean="0">
                <a:latin typeface="Helvetica" pitchFamily="-111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en-US" dirty="0" smtClean="0">
                <a:latin typeface="Helvetica" pitchFamily="-111" charset="0"/>
                <a:ea typeface="ＭＳ Ｐゴシック" pitchFamily="-111" charset="-128"/>
                <a:cs typeface="ＭＳ Ｐゴシック" pitchFamily="-111" charset="-128"/>
              </a:rPr>
              <a:t>file</a:t>
            </a:r>
          </a:p>
          <a:p>
            <a:pPr lvl="1"/>
            <a:r>
              <a:rPr lang="en-US" b="1" dirty="0" smtClean="0">
                <a:latin typeface="Courier"/>
                <a:ea typeface="ＭＳ Ｐゴシック" pitchFamily="-111" charset="-128"/>
                <a:cs typeface="Courier"/>
              </a:rPr>
              <a:t>--help</a:t>
            </a:r>
            <a:r>
              <a:rPr lang="en-US" dirty="0" smtClean="0">
                <a:latin typeface="Helvetica" pitchFamily="-111" charset="0"/>
                <a:ea typeface="ＭＳ Ｐゴシック" pitchFamily="-111" charset="-128"/>
                <a:cs typeface="ＭＳ Ｐゴシック" pitchFamily="-111" charset="-128"/>
              </a:rPr>
              <a:t> for options</a:t>
            </a:r>
            <a:endParaRPr lang="en-US" dirty="0" smtClean="0">
              <a:latin typeface="Helvetica" pitchFamily="-111" charset="0"/>
              <a:ea typeface="ＭＳ Ｐゴシック" pitchFamily="-111" charset="-128"/>
              <a:cs typeface="ＭＳ Ｐゴシック" pitchFamily="-111" charset="-128"/>
            </a:endParaRPr>
          </a:p>
          <a:p>
            <a:pPr lvl="1"/>
            <a:r>
              <a:rPr lang="en-US" sz="2000" b="1" dirty="0" smtClean="0">
                <a:latin typeface="Monaco"/>
                <a:ea typeface="ＭＳ Ｐゴシック" pitchFamily="-111" charset="-128"/>
                <a:cs typeface="Monaco"/>
              </a:rPr>
              <a:t>#</a:t>
            </a:r>
            <a:r>
              <a:rPr lang="en-US" sz="2000" b="1" dirty="0">
                <a:latin typeface="Monaco"/>
                <a:ea typeface="ＭＳ Ｐゴシック" pitchFamily="-111" charset="-128"/>
                <a:cs typeface="Monaco"/>
              </a:rPr>
              <a:t>include</a:t>
            </a:r>
            <a:r>
              <a:rPr lang="en-US" sz="2000" dirty="0">
                <a:latin typeface="Helvetica" pitchFamily="-111" charset="0"/>
                <a:ea typeface="ＭＳ Ｐゴシック" pitchFamily="-111" charset="-128"/>
                <a:cs typeface="ＭＳ Ｐゴシック" pitchFamily="-111" charset="-128"/>
              </a:rPr>
              <a:t>s expanded,</a:t>
            </a:r>
            <a:endParaRPr lang="en-US" sz="2000" dirty="0">
              <a:latin typeface="Helvetica" pitchFamily="-111" charset="0"/>
              <a:ea typeface="ＭＳ Ｐゴシック" pitchFamily="-111" charset="-128"/>
              <a:cs typeface="ＭＳ Ｐゴシック" pitchFamily="-111" charset="-128"/>
            </a:endParaRPr>
          </a:p>
          <a:p>
            <a:pPr lvl="1"/>
            <a:r>
              <a:rPr lang="en-US" sz="2000" dirty="0">
                <a:latin typeface="Helvetica" pitchFamily="-111" charset="0"/>
                <a:ea typeface="ＭＳ Ｐゴシック" pitchFamily="-111" charset="-128"/>
                <a:cs typeface="ＭＳ Ｐゴシック" pitchFamily="-111" charset="-128"/>
              </a:rPr>
              <a:t>referenced variables substituted, </a:t>
            </a:r>
          </a:p>
          <a:p>
            <a:pPr lvl="1"/>
            <a:r>
              <a:rPr lang="en-US" sz="2000" dirty="0">
                <a:latin typeface="Helvetica" pitchFamily="-111" charset="0"/>
                <a:ea typeface="ＭＳ Ｐゴシック" pitchFamily="-111" charset="-128"/>
                <a:cs typeface="ＭＳ Ｐゴシック" pitchFamily="-111" charset="-128"/>
              </a:rPr>
              <a:t>comments omitted, etc.</a:t>
            </a:r>
          </a:p>
          <a:p>
            <a:pPr lvl="1"/>
            <a:r>
              <a:rPr lang="en-US" b="1" dirty="0" smtClean="0">
                <a:latin typeface="Helvetica" pitchFamily="-111" charset="0"/>
                <a:ea typeface="ＭＳ Ｐゴシック" pitchFamily="-111" charset="-128"/>
                <a:cs typeface="ＭＳ Ｐゴシック" pitchFamily="-111" charset="-128"/>
              </a:rPr>
              <a:t>Can also include source information.</a:t>
            </a:r>
          </a:p>
          <a:p>
            <a:pPr lvl="1"/>
            <a:endParaRPr lang="en-US" b="1" dirty="0" smtClean="0">
              <a:latin typeface="Helvetica" pitchFamily="-111" charset="0"/>
              <a:ea typeface="ＭＳ Ｐゴシック" pitchFamily="-111" charset="-128"/>
              <a:cs typeface="ＭＳ Ｐゴシック" pitchFamily="-111" charset="-128"/>
            </a:endParaRPr>
          </a:p>
          <a:p>
            <a:pPr lvl="1"/>
            <a:endParaRPr lang="en-US" b="1" dirty="0" smtClean="0">
              <a:latin typeface="Helvetica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80104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/>
          <p:cNvSpPr>
            <a:spLocks noGrp="1"/>
          </p:cNvSpPr>
          <p:nvPr>
            <p:ph idx="1"/>
          </p:nvPr>
        </p:nvSpPr>
        <p:spPr bwMode="auto">
          <a:xfrm>
            <a:off x="251461" y="1060983"/>
            <a:ext cx="9539764" cy="2568613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b="1" dirty="0" err="1" smtClean="0">
                <a:latin typeface="Courier"/>
                <a:ea typeface="ＭＳ Ｐゴシック" pitchFamily="-111" charset="-128"/>
                <a:cs typeface="Courier"/>
              </a:rPr>
              <a:t>fhicl</a:t>
            </a:r>
            <a:r>
              <a:rPr lang="en-US" b="1" dirty="0" smtClean="0">
                <a:latin typeface="Courier"/>
                <a:ea typeface="ＭＳ Ｐゴシック" pitchFamily="-111" charset="-128"/>
                <a:cs typeface="Courier"/>
              </a:rPr>
              <a:t>-dump</a:t>
            </a:r>
            <a:r>
              <a:rPr lang="en-US" b="1" dirty="0" smtClean="0">
                <a:latin typeface="Helvetica" pitchFamily="-111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en-US" dirty="0" smtClean="0">
                <a:latin typeface="Helvetica" pitchFamily="-111" charset="0"/>
                <a:ea typeface="ＭＳ Ｐゴシック" pitchFamily="-111" charset="-128"/>
                <a:cs typeface="ＭＳ Ｐゴシック" pitchFamily="-111" charset="-128"/>
              </a:rPr>
              <a:t>prints the fully-processed </a:t>
            </a:r>
            <a:r>
              <a:rPr lang="en-US" dirty="0" err="1" smtClean="0">
                <a:latin typeface="Helvetica" pitchFamily="-111" charset="0"/>
                <a:ea typeface="ＭＳ Ｐゴシック" pitchFamily="-111" charset="-128"/>
                <a:cs typeface="ＭＳ Ｐゴシック" pitchFamily="-111" charset="-128"/>
              </a:rPr>
              <a:t>FHiCL</a:t>
            </a:r>
            <a:r>
              <a:rPr lang="en-US" dirty="0" smtClean="0">
                <a:latin typeface="Helvetica" pitchFamily="-111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en-US" dirty="0" smtClean="0">
                <a:latin typeface="Helvetica" pitchFamily="-111" charset="0"/>
                <a:ea typeface="ＭＳ Ｐゴシック" pitchFamily="-111" charset="-128"/>
                <a:cs typeface="ＭＳ Ｐゴシック" pitchFamily="-111" charset="-128"/>
              </a:rPr>
              <a:t>file</a:t>
            </a:r>
          </a:p>
          <a:p>
            <a:pPr lvl="1"/>
            <a:r>
              <a:rPr lang="en-US" b="1" dirty="0" smtClean="0">
                <a:latin typeface="Courier"/>
                <a:ea typeface="ＭＳ Ｐゴシック" pitchFamily="-111" charset="-128"/>
                <a:cs typeface="Courier"/>
              </a:rPr>
              <a:t>--help</a:t>
            </a:r>
            <a:r>
              <a:rPr lang="en-US" dirty="0" smtClean="0">
                <a:latin typeface="Helvetica" pitchFamily="-111" charset="0"/>
                <a:ea typeface="ＭＳ Ｐゴシック" pitchFamily="-111" charset="-128"/>
                <a:cs typeface="ＭＳ Ｐゴシック" pitchFamily="-111" charset="-128"/>
              </a:rPr>
              <a:t> for options</a:t>
            </a:r>
            <a:endParaRPr lang="en-US" dirty="0" smtClean="0">
              <a:latin typeface="Helvetica" pitchFamily="-111" charset="0"/>
              <a:ea typeface="ＭＳ Ｐゴシック" pitchFamily="-111" charset="-128"/>
              <a:cs typeface="ＭＳ Ｐゴシック" pitchFamily="-111" charset="-128"/>
            </a:endParaRPr>
          </a:p>
          <a:p>
            <a:pPr lvl="1"/>
            <a:r>
              <a:rPr lang="en-US" sz="2000" b="1" dirty="0" smtClean="0">
                <a:latin typeface="Monaco"/>
                <a:ea typeface="ＭＳ Ｐゴシック" pitchFamily="-111" charset="-128"/>
                <a:cs typeface="Monaco"/>
              </a:rPr>
              <a:t>#</a:t>
            </a:r>
            <a:r>
              <a:rPr lang="en-US" sz="2000" b="1" dirty="0">
                <a:latin typeface="Monaco"/>
                <a:ea typeface="ＭＳ Ｐゴシック" pitchFamily="-111" charset="-128"/>
                <a:cs typeface="Monaco"/>
              </a:rPr>
              <a:t>include</a:t>
            </a:r>
            <a:r>
              <a:rPr lang="en-US" sz="2000" dirty="0">
                <a:latin typeface="Helvetica" pitchFamily="-111" charset="0"/>
                <a:ea typeface="ＭＳ Ｐゴシック" pitchFamily="-111" charset="-128"/>
                <a:cs typeface="ＭＳ Ｐゴシック" pitchFamily="-111" charset="-128"/>
              </a:rPr>
              <a:t>s expanded,</a:t>
            </a:r>
            <a:endParaRPr lang="en-US" sz="2000" dirty="0">
              <a:latin typeface="Helvetica" pitchFamily="-111" charset="0"/>
              <a:ea typeface="ＭＳ Ｐゴシック" pitchFamily="-111" charset="-128"/>
              <a:cs typeface="ＭＳ Ｐゴシック" pitchFamily="-111" charset="-128"/>
            </a:endParaRPr>
          </a:p>
          <a:p>
            <a:pPr lvl="1"/>
            <a:r>
              <a:rPr lang="en-US" sz="2000" dirty="0">
                <a:latin typeface="Helvetica" pitchFamily="-111" charset="0"/>
                <a:ea typeface="ＭＳ Ｐゴシック" pitchFamily="-111" charset="-128"/>
                <a:cs typeface="ＭＳ Ｐゴシック" pitchFamily="-111" charset="-128"/>
              </a:rPr>
              <a:t>referenced variables substituted, </a:t>
            </a:r>
          </a:p>
          <a:p>
            <a:pPr lvl="1"/>
            <a:r>
              <a:rPr lang="en-US" sz="2000" dirty="0">
                <a:latin typeface="Helvetica" pitchFamily="-111" charset="0"/>
                <a:ea typeface="ＭＳ Ｐゴシック" pitchFamily="-111" charset="-128"/>
                <a:cs typeface="ＭＳ Ｐゴシック" pitchFamily="-111" charset="-128"/>
              </a:rPr>
              <a:t>comments omitted, etc.</a:t>
            </a:r>
          </a:p>
          <a:p>
            <a:pPr lvl="1"/>
            <a:r>
              <a:rPr lang="en-US" b="1" dirty="0" smtClean="0">
                <a:latin typeface="Helvetica" pitchFamily="-111" charset="0"/>
                <a:ea typeface="ＭＳ Ｐゴシック" pitchFamily="-111" charset="-128"/>
                <a:cs typeface="ＭＳ Ｐゴシック" pitchFamily="-111" charset="-128"/>
              </a:rPr>
              <a:t>Can also include source information.</a:t>
            </a:r>
          </a:p>
          <a:p>
            <a:pPr lvl="1"/>
            <a:endParaRPr lang="en-US" b="1" dirty="0" smtClean="0">
              <a:latin typeface="Helvetica" pitchFamily="-111" charset="0"/>
              <a:ea typeface="ＭＳ Ｐゴシック" pitchFamily="-111" charset="-128"/>
              <a:cs typeface="ＭＳ Ｐゴシック" pitchFamily="-111" charset="-128"/>
            </a:endParaRPr>
          </a:p>
          <a:p>
            <a:pPr lvl="1"/>
            <a:endParaRPr lang="en-US" b="1" dirty="0" smtClean="0">
              <a:latin typeface="Helvetica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17409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Helvetica" pitchFamily="-111" charset="0"/>
                <a:ea typeface="ＭＳ Ｐゴシック" pitchFamily="-111" charset="-128"/>
                <a:cs typeface="ＭＳ Ｐゴシック" pitchFamily="-111" charset="-128"/>
              </a:rPr>
              <a:t>Facility to assist job configuration</a:t>
            </a:r>
            <a:endParaRPr lang="en-US" dirty="0">
              <a:latin typeface="Helvetica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17411" name="Date Placeholder 3"/>
          <p:cNvSpPr>
            <a:spLocks noGrp="1"/>
          </p:cNvSpPr>
          <p:nvPr>
            <p:ph type="dt" sz="half" idx="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68AE714-EFFA-4642-AD5D-520E8E0FAEC1}" type="datetime1">
              <a:rPr lang="en-US" smtClean="0"/>
              <a:t>6/17/16</a:t>
            </a:fld>
            <a:endParaRPr lang="en-US"/>
          </a:p>
        </p:txBody>
      </p:sp>
      <p:sp>
        <p:nvSpPr>
          <p:cNvPr id="17412" name="Footer Placeholder 4"/>
          <p:cNvSpPr>
            <a:spLocks noGrp="1"/>
          </p:cNvSpPr>
          <p:nvPr>
            <p:ph type="ftr" sz="quarter" idx="3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K. J. Knoepfel | A FHiCL feature menagerie</a:t>
            </a:r>
            <a:endParaRPr lang="en-US" b="1"/>
          </a:p>
        </p:txBody>
      </p:sp>
      <p:sp>
        <p:nvSpPr>
          <p:cNvPr id="17413" name="Slide Number Placeholder 5"/>
          <p:cNvSpPr>
            <a:spLocks noGrp="1"/>
          </p:cNvSpPr>
          <p:nvPr>
            <p:ph type="sldNum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4B48CB4-0714-F842-BA2E-0FA413C5A401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6" name="Picture 5" descr="fhicl-dump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99"/>
          <a:stretch/>
        </p:blipFill>
        <p:spPr>
          <a:xfrm>
            <a:off x="244475" y="3669704"/>
            <a:ext cx="9464079" cy="3243397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4684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Configuration validation &amp; description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405499"/>
            <a:ext cx="9304020" cy="6105352"/>
          </a:xfrm>
        </p:spPr>
        <p:txBody>
          <a:bodyPr>
            <a:normAutofit/>
          </a:bodyPr>
          <a:lstStyle/>
          <a:p>
            <a:r>
              <a:rPr lang="en-US" b="1" dirty="0" smtClean="0"/>
              <a:t>A common frustration: </a:t>
            </a:r>
          </a:p>
          <a:p>
            <a:pPr marL="0" indent="0">
              <a:buNone/>
            </a:pPr>
            <a:r>
              <a:rPr lang="en-US" i="1" dirty="0" smtClean="0"/>
              <a:t>	</a:t>
            </a:r>
            <a:r>
              <a:rPr lang="en-US" i="1" dirty="0" smtClean="0">
                <a:solidFill>
                  <a:srgbClr val="0000FF"/>
                </a:solidFill>
                <a:cs typeface="Helvetica"/>
              </a:rPr>
              <a:t>What is the allowed configuration for a given module?</a:t>
            </a:r>
            <a:endParaRPr lang="en-US" dirty="0" smtClean="0">
              <a:solidFill>
                <a:srgbClr val="0000FF"/>
              </a:solidFill>
              <a:cs typeface="Helvetica"/>
            </a:endParaRPr>
          </a:p>
          <a:p>
            <a:endParaRPr lang="en-US" dirty="0" smtClean="0"/>
          </a:p>
          <a:p>
            <a:r>
              <a:rPr lang="en-US" b="1" dirty="0" smtClean="0"/>
              <a:t>One solution: look at the source code.</a:t>
            </a:r>
          </a:p>
          <a:p>
            <a:pPr marL="1082501" lvl="1" indent="-573089">
              <a:buFont typeface="+mj-lt"/>
              <a:buAutoNum type="arabicPeriod"/>
            </a:pPr>
            <a:r>
              <a:rPr lang="en-US" i="1" dirty="0" smtClean="0">
                <a:solidFill>
                  <a:srgbClr val="0000FF"/>
                </a:solidFill>
                <a:cs typeface="Helvetica"/>
              </a:rPr>
              <a:t>  Okay…where is it?</a:t>
            </a:r>
          </a:p>
          <a:p>
            <a:pPr marL="1082501" lvl="1" indent="-573089">
              <a:buFont typeface="+mj-lt"/>
              <a:buAutoNum type="arabicPeriod"/>
            </a:pPr>
            <a:r>
              <a:rPr lang="en-US" i="1" dirty="0" smtClean="0">
                <a:solidFill>
                  <a:srgbClr val="0000FF"/>
                </a:solidFill>
                <a:cs typeface="Helvetica"/>
              </a:rPr>
              <a:t>  I’m a newcomer.  Do I have to look at (potentially complicated) C++ to figure out how to configuration a presumably simple job?</a:t>
            </a:r>
            <a:endParaRPr lang="en-US" i="1" dirty="0" smtClean="0">
              <a:cs typeface="Helvetica"/>
            </a:endParaRPr>
          </a:p>
          <a:p>
            <a:endParaRPr lang="en-US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Better solution: </a:t>
            </a:r>
          </a:p>
          <a:p>
            <a:pPr marL="445736" lvl="1" indent="0">
              <a:buNone/>
            </a:pPr>
            <a:r>
              <a:rPr lang="en-US" b="1" i="1" dirty="0" smtClean="0">
                <a:solidFill>
                  <a:srgbClr val="008000"/>
                </a:solidFill>
                <a:latin typeface="Arial"/>
                <a:cs typeface="Arial"/>
              </a:rPr>
              <a:t>Devise a system that documents itself, providing description and validation capabilities.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FB1B2-AA5F-6547-BA73-A7AE8C4A0AA8}" type="slidenum">
              <a:rPr lang="en-US" smtClean="0"/>
              <a:t>44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8D66-EA0E-C842-AFC1-6993459837C7}" type="datetime1">
              <a:rPr lang="en-US" smtClean="0"/>
              <a:t>6/17/16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 J. Knoepfel | A FHiCL feature menagerie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2850427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following facilities have description/validation enabled:</a:t>
            </a:r>
          </a:p>
          <a:p>
            <a:pPr lvl="1"/>
            <a:r>
              <a:rPr lang="en-US" dirty="0" smtClean="0"/>
              <a:t>all </a:t>
            </a:r>
            <a:r>
              <a:rPr lang="en-US" i="1" dirty="0" smtClean="0"/>
              <a:t>art</a:t>
            </a:r>
            <a:r>
              <a:rPr lang="en-US" dirty="0" smtClean="0"/>
              <a:t>-provided modules (including </a:t>
            </a:r>
            <a:r>
              <a:rPr lang="en-US" b="1" dirty="0" err="1" smtClean="0">
                <a:latin typeface="Courier"/>
                <a:cs typeface="Courier"/>
              </a:rPr>
              <a:t>RootOutput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all </a:t>
            </a:r>
            <a:r>
              <a:rPr lang="en-US" i="1" dirty="0" smtClean="0"/>
              <a:t>art</a:t>
            </a:r>
            <a:r>
              <a:rPr lang="en-US" dirty="0" smtClean="0"/>
              <a:t>-provided services except </a:t>
            </a:r>
            <a:r>
              <a:rPr lang="en-US" b="1" dirty="0" err="1" smtClean="0">
                <a:latin typeface="Courier"/>
                <a:cs typeface="Courier"/>
              </a:rPr>
              <a:t>floating_point_control</a:t>
            </a:r>
            <a:r>
              <a:rPr lang="en-US" dirty="0" smtClean="0"/>
              <a:t> and </a:t>
            </a:r>
            <a:r>
              <a:rPr lang="en-US" b="1" dirty="0" smtClean="0">
                <a:latin typeface="Courier"/>
                <a:cs typeface="Courier"/>
              </a:rPr>
              <a:t>message</a:t>
            </a:r>
            <a:r>
              <a:rPr lang="en-US" dirty="0" smtClean="0"/>
              <a:t>.</a:t>
            </a:r>
          </a:p>
          <a:p>
            <a:pPr lvl="1"/>
            <a:r>
              <a:rPr lang="en-US" b="1" dirty="0" err="1" smtClean="0">
                <a:latin typeface="Courier"/>
                <a:cs typeface="Courier"/>
              </a:rPr>
              <a:t>EmptyEvent</a:t>
            </a:r>
            <a:r>
              <a:rPr lang="en-US" dirty="0" smtClean="0"/>
              <a:t> and </a:t>
            </a:r>
            <a:r>
              <a:rPr lang="en-US" b="1" dirty="0" err="1" smtClean="0">
                <a:latin typeface="Courier"/>
                <a:cs typeface="Courier"/>
              </a:rPr>
              <a:t>RootInput</a:t>
            </a:r>
            <a:r>
              <a:rPr lang="en-US" dirty="0" smtClean="0"/>
              <a:t> sources.</a:t>
            </a:r>
          </a:p>
          <a:p>
            <a:pPr lvl="1"/>
            <a:r>
              <a:rPr lang="en-US" dirty="0" smtClean="0"/>
              <a:t>Any of your </a:t>
            </a:r>
            <a:r>
              <a:rPr lang="en-US" b="1" dirty="0" smtClean="0">
                <a:latin typeface="Courier"/>
                <a:cs typeface="Courier"/>
              </a:rPr>
              <a:t>module</a:t>
            </a:r>
            <a:r>
              <a:rPr lang="en-US" dirty="0" smtClean="0"/>
              <a:t>s, </a:t>
            </a:r>
            <a:r>
              <a:rPr lang="en-US" b="1" dirty="0" smtClean="0">
                <a:latin typeface="Courier"/>
                <a:cs typeface="Courier"/>
              </a:rPr>
              <a:t>service</a:t>
            </a:r>
            <a:r>
              <a:rPr lang="en-US" dirty="0" smtClean="0"/>
              <a:t>s, or </a:t>
            </a:r>
            <a:r>
              <a:rPr lang="en-US" b="1" dirty="0" smtClean="0">
                <a:latin typeface="Courier"/>
                <a:cs typeface="Courier"/>
              </a:rPr>
              <a:t>plugin</a:t>
            </a:r>
            <a:r>
              <a:rPr lang="en-US" dirty="0" smtClean="0"/>
              <a:t>s for which you want description/validation.</a:t>
            </a:r>
          </a:p>
          <a:p>
            <a:pPr marL="509412" lvl="1" indent="0">
              <a:buNone/>
            </a:pPr>
            <a:endParaRPr lang="en-US" dirty="0" smtClean="0"/>
          </a:p>
          <a:p>
            <a:pPr marL="509412" lvl="1" indent="0">
              <a:buNone/>
            </a:pP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configurations are described/validated?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A4F942A1-40F8-5844-9687-5FB6F0BC8B5A}" type="datetime1">
              <a:rPr lang="en-US" smtClean="0"/>
              <a:t>6/17/16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K. J. Knoepfel | A FHiCL feature menagerie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638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following facilities have description/validation enabled:</a:t>
            </a:r>
          </a:p>
          <a:p>
            <a:pPr lvl="1"/>
            <a:r>
              <a:rPr lang="en-US" dirty="0" smtClean="0"/>
              <a:t>all </a:t>
            </a:r>
            <a:r>
              <a:rPr lang="en-US" i="1" dirty="0" smtClean="0"/>
              <a:t>art</a:t>
            </a:r>
            <a:r>
              <a:rPr lang="en-US" dirty="0" smtClean="0"/>
              <a:t>-provided modules (including </a:t>
            </a:r>
            <a:r>
              <a:rPr lang="en-US" b="1" dirty="0" err="1" smtClean="0">
                <a:latin typeface="Courier"/>
                <a:cs typeface="Courier"/>
              </a:rPr>
              <a:t>RootOutput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all </a:t>
            </a:r>
            <a:r>
              <a:rPr lang="en-US" i="1" dirty="0" smtClean="0"/>
              <a:t>art</a:t>
            </a:r>
            <a:r>
              <a:rPr lang="en-US" dirty="0" smtClean="0"/>
              <a:t>-provided services except </a:t>
            </a:r>
            <a:r>
              <a:rPr lang="en-US" b="1" dirty="0" err="1" smtClean="0">
                <a:latin typeface="Courier"/>
                <a:cs typeface="Courier"/>
              </a:rPr>
              <a:t>floating_point_control</a:t>
            </a:r>
            <a:r>
              <a:rPr lang="en-US" dirty="0" smtClean="0"/>
              <a:t> and </a:t>
            </a:r>
            <a:r>
              <a:rPr lang="en-US" b="1" dirty="0" smtClean="0">
                <a:latin typeface="Courier"/>
                <a:cs typeface="Courier"/>
              </a:rPr>
              <a:t>message</a:t>
            </a:r>
            <a:r>
              <a:rPr lang="en-US" dirty="0" smtClean="0"/>
              <a:t>.</a:t>
            </a:r>
          </a:p>
          <a:p>
            <a:pPr lvl="1"/>
            <a:r>
              <a:rPr lang="en-US" b="1" dirty="0" err="1" smtClean="0">
                <a:latin typeface="Courier"/>
                <a:cs typeface="Courier"/>
              </a:rPr>
              <a:t>EmptyEvent</a:t>
            </a:r>
            <a:r>
              <a:rPr lang="en-US" dirty="0" smtClean="0"/>
              <a:t> and </a:t>
            </a:r>
            <a:r>
              <a:rPr lang="en-US" b="1" dirty="0" err="1" smtClean="0">
                <a:latin typeface="Courier"/>
                <a:cs typeface="Courier"/>
              </a:rPr>
              <a:t>RootInput</a:t>
            </a:r>
            <a:r>
              <a:rPr lang="en-US" dirty="0" smtClean="0"/>
              <a:t> sources.</a:t>
            </a:r>
          </a:p>
          <a:p>
            <a:pPr lvl="1"/>
            <a:r>
              <a:rPr lang="en-US" dirty="0" smtClean="0"/>
              <a:t>Any of your </a:t>
            </a:r>
            <a:r>
              <a:rPr lang="en-US" b="1" dirty="0" smtClean="0">
                <a:latin typeface="Courier"/>
                <a:cs typeface="Courier"/>
              </a:rPr>
              <a:t>module</a:t>
            </a:r>
            <a:r>
              <a:rPr lang="en-US" dirty="0" smtClean="0"/>
              <a:t>s, </a:t>
            </a:r>
            <a:r>
              <a:rPr lang="en-US" b="1" dirty="0" smtClean="0">
                <a:latin typeface="Courier"/>
                <a:cs typeface="Courier"/>
              </a:rPr>
              <a:t>service</a:t>
            </a:r>
            <a:r>
              <a:rPr lang="en-US" dirty="0" smtClean="0"/>
              <a:t>s, or </a:t>
            </a:r>
            <a:r>
              <a:rPr lang="en-US" b="1" dirty="0" smtClean="0">
                <a:latin typeface="Courier"/>
                <a:cs typeface="Courier"/>
              </a:rPr>
              <a:t>plugin</a:t>
            </a:r>
            <a:r>
              <a:rPr lang="en-US" dirty="0" smtClean="0"/>
              <a:t>s for which you want description/validation.</a:t>
            </a:r>
          </a:p>
          <a:p>
            <a:pPr marL="509412" lvl="1" indent="0">
              <a:buNone/>
            </a:pPr>
            <a:endParaRPr lang="en-US" dirty="0" smtClean="0"/>
          </a:p>
          <a:p>
            <a:r>
              <a:rPr lang="en-US" b="1" dirty="0" smtClean="0"/>
              <a:t>Documentation:</a:t>
            </a:r>
          </a:p>
          <a:p>
            <a:pPr lvl="1"/>
            <a:r>
              <a:rPr lang="en-US" b="1" i="1" dirty="0" smtClean="0">
                <a:solidFill>
                  <a:srgbClr val="FF0000"/>
                </a:solidFill>
              </a:rPr>
              <a:t>See the back-up slides.</a:t>
            </a:r>
          </a:p>
          <a:p>
            <a:pPr lvl="1"/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://cdcvs.fnal.gov/redmine/projects/art/wiki/</a:t>
            </a:r>
            <a:r>
              <a:rPr lang="en-US" dirty="0" smtClean="0">
                <a:hlinkClick r:id="rId2"/>
              </a:rPr>
              <a:t>Configuration_validation_and_description</a:t>
            </a:r>
            <a:endParaRPr lang="en-US" dirty="0" smtClean="0"/>
          </a:p>
          <a:p>
            <a:pPr lvl="1"/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://cdcvs.fnal.gov/redmine/projects/fhicl-cpp/wiki</a:t>
            </a:r>
            <a:r>
              <a:rPr lang="en-US" dirty="0" smtClean="0">
                <a:hlinkClick r:id="rId3"/>
              </a:rPr>
              <a:t>/Configuration_validation_and_fhiclcpp_types</a:t>
            </a:r>
            <a:endParaRPr lang="en-US" dirty="0" smtClean="0"/>
          </a:p>
          <a:p>
            <a:pPr marL="509412" lvl="1" indent="0">
              <a:buNone/>
            </a:pP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configurations are described/validated?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A4F942A1-40F8-5844-9687-5FB6F0BC8B5A}" type="datetime1">
              <a:rPr lang="en-US" smtClean="0"/>
              <a:t>6/17/16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K. J. Knoepfel | A FHiCL feature menagerie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393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We’ve discussed issues related to job configurations:</a:t>
            </a:r>
          </a:p>
          <a:p>
            <a:pPr lvl="1"/>
            <a:r>
              <a:rPr lang="en-US" dirty="0" smtClean="0"/>
              <a:t>Best practices for </a:t>
            </a:r>
            <a:r>
              <a:rPr lang="en-US" dirty="0" err="1" smtClean="0"/>
              <a:t>FHiCL</a:t>
            </a:r>
            <a:r>
              <a:rPr lang="en-US" dirty="0" smtClean="0"/>
              <a:t> configuration design</a:t>
            </a:r>
          </a:p>
          <a:p>
            <a:pPr lvl="1"/>
            <a:r>
              <a:rPr lang="en-US" b="1" dirty="0" err="1" smtClean="0">
                <a:latin typeface="Courier"/>
                <a:cs typeface="Courier"/>
              </a:rPr>
              <a:t>fhicl</a:t>
            </a:r>
            <a:r>
              <a:rPr lang="en-US" b="1" dirty="0" smtClean="0">
                <a:latin typeface="Courier"/>
                <a:cs typeface="Courier"/>
              </a:rPr>
              <a:t>-dump</a:t>
            </a:r>
          </a:p>
          <a:p>
            <a:pPr lvl="1"/>
            <a:r>
              <a:rPr lang="en-US" dirty="0" smtClean="0"/>
              <a:t>Configuration description and validation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9A864654-5E40-8344-972A-74C72E867E67}" type="datetime1">
              <a:rPr lang="en-US" smtClean="0"/>
              <a:t>6/17/16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K. J. Knoepfel | A FHiCL feature menagerie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739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We’ve discussed issues related to job configurations:</a:t>
            </a:r>
          </a:p>
          <a:p>
            <a:pPr lvl="1"/>
            <a:r>
              <a:rPr lang="en-US" dirty="0" smtClean="0"/>
              <a:t>Best practices for </a:t>
            </a:r>
            <a:r>
              <a:rPr lang="en-US" dirty="0" err="1" smtClean="0"/>
              <a:t>FHiCL</a:t>
            </a:r>
            <a:r>
              <a:rPr lang="en-US" dirty="0" smtClean="0"/>
              <a:t> configuration design</a:t>
            </a:r>
          </a:p>
          <a:p>
            <a:pPr lvl="1"/>
            <a:r>
              <a:rPr lang="en-US" b="1" dirty="0" err="1" smtClean="0">
                <a:latin typeface="Courier"/>
                <a:cs typeface="Courier"/>
              </a:rPr>
              <a:t>fhicl</a:t>
            </a:r>
            <a:r>
              <a:rPr lang="en-US" b="1" dirty="0" smtClean="0">
                <a:latin typeface="Courier"/>
                <a:cs typeface="Courier"/>
              </a:rPr>
              <a:t>-dump</a:t>
            </a:r>
          </a:p>
          <a:p>
            <a:pPr lvl="1"/>
            <a:r>
              <a:rPr lang="en-US" dirty="0" smtClean="0"/>
              <a:t>Configuration description and validation</a:t>
            </a:r>
          </a:p>
          <a:p>
            <a:pPr lvl="1"/>
            <a:endParaRPr lang="en-US" dirty="0" smtClean="0"/>
          </a:p>
          <a:p>
            <a:r>
              <a:rPr lang="en-US" b="1" dirty="0" smtClean="0"/>
              <a:t>Bottom line</a:t>
            </a:r>
            <a:r>
              <a:rPr lang="en-US" dirty="0" smtClean="0"/>
              <a:t>: don’t settle on what’s expeditious.  Think about your design, choose methods that: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Favor ease of </a:t>
            </a:r>
            <a:r>
              <a:rPr lang="en-US" dirty="0" smtClean="0">
                <a:solidFill>
                  <a:srgbClr val="0000FF"/>
                </a:solidFill>
              </a:rPr>
              <a:t>maintenance</a:t>
            </a:r>
            <a:endParaRPr lang="en-US" dirty="0" smtClean="0">
              <a:solidFill>
                <a:srgbClr val="0000FF"/>
              </a:solidFill>
            </a:endParaRP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Make it simple for you and (more importantly) others to understand</a:t>
            </a:r>
          </a:p>
          <a:p>
            <a:pPr lvl="1"/>
            <a:r>
              <a:rPr lang="en-US" b="1" dirty="0" smtClean="0"/>
              <a:t>Allow you to spend more time on physics!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841B7BD3-EDA1-084A-AB49-FB5C528C49BD}" type="datetime1">
              <a:rPr lang="en-US" smtClean="0"/>
              <a:t>6/17/16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K. J. Knoepfel | A FHiCL feature menagerie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424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We’ve discussed issues related to job configurations:</a:t>
            </a:r>
          </a:p>
          <a:p>
            <a:pPr lvl="1"/>
            <a:r>
              <a:rPr lang="en-US" dirty="0" smtClean="0"/>
              <a:t>Best practices for </a:t>
            </a:r>
            <a:r>
              <a:rPr lang="en-US" dirty="0" err="1" smtClean="0"/>
              <a:t>FHiCL</a:t>
            </a:r>
            <a:r>
              <a:rPr lang="en-US" dirty="0" smtClean="0"/>
              <a:t> configuration design</a:t>
            </a:r>
          </a:p>
          <a:p>
            <a:pPr lvl="1"/>
            <a:r>
              <a:rPr lang="en-US" b="1" dirty="0" err="1" smtClean="0">
                <a:latin typeface="Courier"/>
                <a:cs typeface="Courier"/>
              </a:rPr>
              <a:t>fhicl</a:t>
            </a:r>
            <a:r>
              <a:rPr lang="en-US" b="1" dirty="0" smtClean="0">
                <a:latin typeface="Courier"/>
                <a:cs typeface="Courier"/>
              </a:rPr>
              <a:t>-dump</a:t>
            </a:r>
          </a:p>
          <a:p>
            <a:pPr lvl="1"/>
            <a:r>
              <a:rPr lang="en-US" dirty="0" smtClean="0"/>
              <a:t>Configuration description and validation</a:t>
            </a:r>
          </a:p>
          <a:p>
            <a:pPr lvl="1"/>
            <a:endParaRPr lang="en-US" dirty="0" smtClean="0"/>
          </a:p>
          <a:p>
            <a:r>
              <a:rPr lang="en-US" b="1" dirty="0" smtClean="0"/>
              <a:t>Bottom line</a:t>
            </a:r>
            <a:r>
              <a:rPr lang="en-US" dirty="0" smtClean="0"/>
              <a:t>: don’t settle on what’s expeditious.  Think about your design, choose methods that: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Favor ease of maintenance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Make it simple for you and (more importantly) others to understand</a:t>
            </a:r>
          </a:p>
          <a:p>
            <a:pPr lvl="1"/>
            <a:r>
              <a:rPr lang="en-US" b="1" dirty="0" smtClean="0"/>
              <a:t>Allow you to spend more time on physics!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8331B3FD-AA87-1846-BFF9-097D7B6BFF2B}" type="datetime1">
              <a:rPr lang="en-US" smtClean="0"/>
              <a:t>6/17/16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K. J. Knoepfel | A FHiCL feature menagerie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604865" y="6290957"/>
            <a:ext cx="2961035" cy="556400"/>
          </a:xfrm>
          <a:prstGeom prst="roundRect">
            <a:avLst/>
          </a:prstGeom>
          <a:solidFill>
            <a:srgbClr val="FFF386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r>
              <a:rPr lang="en-US" sz="2000" b="1" i="1" dirty="0">
                <a:solidFill>
                  <a:schemeClr val="tx1"/>
                </a:solidFill>
              </a:rPr>
              <a:t>Thank you</a:t>
            </a:r>
            <a:r>
              <a:rPr lang="en-US" sz="2000" i="1" dirty="0">
                <a:solidFill>
                  <a:schemeClr val="tx1"/>
                </a:solidFill>
              </a:rPr>
              <a:t>.</a:t>
            </a:r>
            <a:endParaRPr lang="en-US" sz="20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424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1" y="1101090"/>
            <a:ext cx="9539764" cy="5937250"/>
          </a:xfrm>
        </p:spPr>
        <p:txBody>
          <a:bodyPr/>
          <a:lstStyle/>
          <a:p>
            <a:r>
              <a:rPr lang="en-US" dirty="0" smtClean="0"/>
              <a:t>Simple, in principle.</a:t>
            </a:r>
            <a:endParaRPr lang="en-US" sz="1100" dirty="0"/>
          </a:p>
          <a:p>
            <a:r>
              <a:rPr lang="en-US" dirty="0" smtClean="0"/>
              <a:t>In the context of an experiment’s software infrastructure, it gets more complicated.</a:t>
            </a:r>
            <a:endParaRPr lang="en-US" sz="1100" dirty="0"/>
          </a:p>
          <a:p>
            <a:r>
              <a:rPr lang="en-US" dirty="0" smtClean="0"/>
              <a:t>Tools exist that help you understand the details of an arbitrarily-complex configuration:</a:t>
            </a:r>
          </a:p>
          <a:p>
            <a:pPr lvl="1"/>
            <a:r>
              <a:rPr lang="en-US" b="1" dirty="0" err="1" smtClean="0">
                <a:latin typeface="Courier"/>
                <a:cs typeface="Courier"/>
              </a:rPr>
              <a:t>fhicl</a:t>
            </a:r>
            <a:r>
              <a:rPr lang="en-US" b="1" dirty="0" smtClean="0">
                <a:latin typeface="Courier"/>
                <a:cs typeface="Courier"/>
              </a:rPr>
              <a:t>-dump</a:t>
            </a:r>
          </a:p>
          <a:p>
            <a:pPr lvl="1"/>
            <a:r>
              <a:rPr lang="en-US" dirty="0" smtClean="0"/>
              <a:t>configuration description and validation suite</a:t>
            </a:r>
            <a:endParaRPr lang="en-US" sz="1100" dirty="0"/>
          </a:p>
          <a:p>
            <a:r>
              <a:rPr lang="en-US" dirty="0" smtClean="0"/>
              <a:t>More importantly, there are a set of guidelines to follow when developing configurations and configuration-aware C++ code, resulting in:</a:t>
            </a:r>
          </a:p>
          <a:p>
            <a:pPr lvl="1"/>
            <a:r>
              <a:rPr lang="en-US" dirty="0" smtClean="0"/>
              <a:t>better maintainability</a:t>
            </a:r>
          </a:p>
          <a:p>
            <a:pPr lvl="1"/>
            <a:r>
              <a:rPr lang="en-US" dirty="0" smtClean="0"/>
              <a:t>easier-to-understand configurations</a:t>
            </a:r>
          </a:p>
          <a:p>
            <a:pPr lvl="1"/>
            <a:r>
              <a:rPr lang="en-US" b="1" i="1" dirty="0" smtClean="0"/>
              <a:t>less time debugging; more time on physics.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Configuring your </a:t>
            </a:r>
            <a:r>
              <a:rPr lang="en-US" i="1" dirty="0" smtClean="0"/>
              <a:t>art</a:t>
            </a:r>
            <a:r>
              <a:rPr lang="en-US" dirty="0" smtClean="0"/>
              <a:t> job is ...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EF178E9-C7CF-1641-9994-955E67C5BDFE}" type="datetime1">
              <a:rPr lang="en-US" smtClean="0"/>
              <a:t>6/17/16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866C9A8-22F2-B94E-9D0A-940A0207F3FD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2064" y="1101090"/>
            <a:ext cx="9684876" cy="5941228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683663" y="2533226"/>
            <a:ext cx="6602717" cy="3698666"/>
          </a:xfrm>
          <a:prstGeom prst="roundRect">
            <a:avLst/>
          </a:prstGeom>
          <a:solidFill>
            <a:srgbClr val="FFF386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r>
              <a:rPr lang="en-US" b="1" i="1" dirty="0" smtClean="0">
                <a:solidFill>
                  <a:schemeClr val="tx1"/>
                </a:solidFill>
              </a:rPr>
              <a:t>Today</a:t>
            </a:r>
            <a:r>
              <a:rPr lang="en-US" dirty="0" smtClean="0">
                <a:solidFill>
                  <a:schemeClr val="tx1"/>
                </a:solidFill>
              </a:rPr>
              <a:t>:</a:t>
            </a:r>
          </a:p>
          <a:p>
            <a:endParaRPr lang="en-US" sz="1100" dirty="0">
              <a:solidFill>
                <a:schemeClr val="tx1"/>
              </a:solidFill>
            </a:endParaRPr>
          </a:p>
          <a:p>
            <a:pPr marL="382059" indent="-382059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We will build a </a:t>
            </a:r>
            <a:r>
              <a:rPr lang="en-US" dirty="0" err="1" smtClean="0">
                <a:solidFill>
                  <a:schemeClr val="tx1"/>
                </a:solidFill>
              </a:rPr>
              <a:t>FHiCL</a:t>
            </a:r>
            <a:r>
              <a:rPr lang="en-US" dirty="0" smtClean="0">
                <a:solidFill>
                  <a:schemeClr val="tx1"/>
                </a:solidFill>
              </a:rPr>
              <a:t> file, listing and adopting best practices as we go.</a:t>
            </a:r>
          </a:p>
          <a:p>
            <a:pPr marL="382059" indent="-382059">
              <a:buFont typeface="Arial"/>
              <a:buChar char="•"/>
            </a:pPr>
            <a:endParaRPr lang="en-US" sz="1100" dirty="0">
              <a:solidFill>
                <a:schemeClr val="tx1"/>
              </a:solidFill>
            </a:endParaRPr>
          </a:p>
          <a:p>
            <a:pPr marL="382059" indent="-382059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I will discuss </a:t>
            </a:r>
            <a:r>
              <a:rPr lang="en-US" b="1" dirty="0" err="1" smtClean="0">
                <a:solidFill>
                  <a:schemeClr val="tx1"/>
                </a:solidFill>
                <a:latin typeface="Courier"/>
                <a:cs typeface="Courier"/>
              </a:rPr>
              <a:t>fhicl</a:t>
            </a:r>
            <a:r>
              <a:rPr lang="en-US" b="1" dirty="0" smtClean="0">
                <a:solidFill>
                  <a:schemeClr val="tx1"/>
                </a:solidFill>
                <a:latin typeface="Courier"/>
                <a:cs typeface="Courier"/>
              </a:rPr>
              <a:t>-dump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 marL="382059" indent="-382059">
              <a:buFont typeface="Arial"/>
              <a:buChar char="•"/>
            </a:pPr>
            <a:endParaRPr lang="en-US" sz="1100" dirty="0">
              <a:solidFill>
                <a:schemeClr val="tx1"/>
              </a:solidFill>
            </a:endParaRPr>
          </a:p>
          <a:p>
            <a:pPr marL="382059" indent="-382059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I will introduce you to configuration validation and description.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83663" y="7371442"/>
            <a:ext cx="6888330" cy="275256"/>
          </a:xfrm>
        </p:spPr>
        <p:txBody>
          <a:bodyPr/>
          <a:lstStyle/>
          <a:p>
            <a:pPr>
              <a:defRPr/>
            </a:pPr>
            <a:r>
              <a:rPr lang="en-US" smtClean="0"/>
              <a:t>K. J. Knoepfel | A FHiCL feature menagerie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91863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460" y="3603498"/>
            <a:ext cx="9555480" cy="484927"/>
          </a:xfrm>
        </p:spPr>
        <p:txBody>
          <a:bodyPr/>
          <a:lstStyle/>
          <a:p>
            <a:r>
              <a:rPr lang="en-US" dirty="0" smtClean="0"/>
              <a:t>Extra slides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3694D11E-194D-3F48-AE53-C78AA9878E7C}" type="datetime1">
              <a:rPr lang="en-US" smtClean="0"/>
              <a:t>6/17/16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K. J. Knoepfel | A FHiCL feature menagerie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961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https://cdcvs.fnal.gov/redmine/projects/art/wiki/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material: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132B2709-B76D-BC4E-B039-D37BF8D1C311}" type="datetime1">
              <a:rPr lang="en-US" smtClean="0"/>
              <a:t>6/17/16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K. J. Knoepfel | A FHiCL feature menagerie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  <p:pic>
        <p:nvPicPr>
          <p:cNvPr id="8" name="Picture 7" descr="Screen Shot 2016-06-10 at 8.17.56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060" y="2806700"/>
            <a:ext cx="6635751" cy="2070845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369059" y="2299041"/>
            <a:ext cx="2196423" cy="379876"/>
          </a:xfrm>
          <a:prstGeom prst="rect">
            <a:avLst/>
          </a:prstGeom>
          <a:noFill/>
        </p:spPr>
        <p:txBody>
          <a:bodyPr wrap="none" lIns="101882" tIns="50941" rIns="101882" bIns="50941" rtlCol="0">
            <a:spAutoFit/>
          </a:bodyPr>
          <a:lstStyle/>
          <a:p>
            <a:r>
              <a:rPr lang="en-US" sz="1800" b="1" i="1" dirty="0"/>
              <a:t>Scroll down until: </a:t>
            </a:r>
            <a:endParaRPr lang="en-US" sz="1800" b="1" i="1" dirty="0"/>
          </a:p>
        </p:txBody>
      </p:sp>
    </p:spTree>
    <p:extLst>
      <p:ext uri="{BB962C8B-B14F-4D97-AF65-F5344CB8AC3E}">
        <p14:creationId xmlns:p14="http://schemas.microsoft.com/office/powerpoint/2010/main" val="2284206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FHiCL</a:t>
            </a:r>
            <a:r>
              <a:rPr lang="en-US" dirty="0" smtClean="0"/>
              <a:t> – </a:t>
            </a:r>
            <a:r>
              <a:rPr lang="en-US" dirty="0" err="1" smtClean="0"/>
              <a:t>Fermilab</a:t>
            </a:r>
            <a:r>
              <a:rPr lang="en-US" dirty="0" smtClean="0"/>
              <a:t> Hierarchical Configuration Language</a:t>
            </a:r>
          </a:p>
          <a:p>
            <a:pPr lvl="1"/>
            <a:r>
              <a:rPr lang="en-US" i="1" dirty="0" smtClean="0"/>
              <a:t>art</a:t>
            </a:r>
            <a:r>
              <a:rPr lang="en-US" dirty="0" smtClean="0"/>
              <a:t> configuration files are written in </a:t>
            </a:r>
            <a:r>
              <a:rPr lang="en-US" dirty="0" err="1" smtClean="0"/>
              <a:t>FHiCL</a:t>
            </a:r>
            <a:endParaRPr lang="en-US" dirty="0" smtClean="0"/>
          </a:p>
          <a:p>
            <a:pPr marL="509412" lvl="1" indent="0">
              <a:buNone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Difference between </a:t>
            </a:r>
            <a:r>
              <a:rPr lang="en-US" dirty="0" err="1" smtClean="0"/>
              <a:t>FHiCL</a:t>
            </a:r>
            <a:r>
              <a:rPr lang="en-US" dirty="0" smtClean="0"/>
              <a:t> and </a:t>
            </a:r>
            <a:r>
              <a:rPr lang="en-US" dirty="0" err="1" smtClean="0">
                <a:latin typeface="Courier"/>
                <a:cs typeface="Courier"/>
              </a:rPr>
              <a:t>fhiclcpp</a:t>
            </a:r>
            <a:endParaRPr lang="en-US" dirty="0">
              <a:latin typeface="Courier"/>
              <a:cs typeface="Courier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7ED62F2-32D1-1D45-9CB9-2B9711D4FA2E}" type="datetime1">
              <a:rPr lang="en-US" smtClean="0"/>
              <a:t>6/17/16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866C9A8-22F2-B94E-9D0A-940A0207F3FD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83663" y="7371442"/>
            <a:ext cx="6888330" cy="275256"/>
          </a:xfrm>
        </p:spPr>
        <p:txBody>
          <a:bodyPr/>
          <a:lstStyle/>
          <a:p>
            <a:pPr>
              <a:defRPr/>
            </a:pPr>
            <a:r>
              <a:rPr lang="en-US" smtClean="0"/>
              <a:t>K. J. Knoepfel | A FHiCL feature menagerie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5839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FHiCL</a:t>
            </a:r>
            <a:r>
              <a:rPr lang="en-US" dirty="0" smtClean="0"/>
              <a:t> – </a:t>
            </a:r>
            <a:r>
              <a:rPr lang="en-US" dirty="0" err="1" smtClean="0"/>
              <a:t>Fermilab</a:t>
            </a:r>
            <a:r>
              <a:rPr lang="en-US" dirty="0" smtClean="0"/>
              <a:t> Hierarchical Configuration Language</a:t>
            </a:r>
          </a:p>
          <a:p>
            <a:pPr lvl="1"/>
            <a:r>
              <a:rPr lang="en-US" i="1" dirty="0" smtClean="0"/>
              <a:t>art</a:t>
            </a:r>
            <a:r>
              <a:rPr lang="en-US" dirty="0" smtClean="0"/>
              <a:t> configuration files are written in </a:t>
            </a:r>
            <a:r>
              <a:rPr lang="en-US" dirty="0" err="1" smtClean="0"/>
              <a:t>FHiCL</a:t>
            </a:r>
            <a:endParaRPr lang="en-US" dirty="0" smtClean="0"/>
          </a:p>
          <a:p>
            <a:pPr marL="509412" lvl="1" indent="0">
              <a:buNone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Difference between </a:t>
            </a:r>
            <a:r>
              <a:rPr lang="en-US" dirty="0" err="1" smtClean="0"/>
              <a:t>FHiCL</a:t>
            </a:r>
            <a:r>
              <a:rPr lang="en-US" dirty="0" smtClean="0"/>
              <a:t> and </a:t>
            </a:r>
            <a:r>
              <a:rPr lang="en-US" dirty="0" err="1" smtClean="0">
                <a:latin typeface="Courier"/>
                <a:cs typeface="Courier"/>
              </a:rPr>
              <a:t>fhiclcpp</a:t>
            </a:r>
            <a:endParaRPr lang="en-US" dirty="0">
              <a:latin typeface="Courier"/>
              <a:cs typeface="Courier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E189D40-206F-B94E-A06C-1719FA380396}" type="datetime1">
              <a:rPr lang="en-US" smtClean="0"/>
              <a:t>6/17/16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866C9A8-22F2-B94E-9D0A-940A0207F3FD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43903" y="2916670"/>
            <a:ext cx="4321287" cy="3453253"/>
          </a:xfrm>
          <a:prstGeom prst="rect">
            <a:avLst/>
          </a:prstGeom>
          <a:solidFill>
            <a:srgbClr val="FFFACD"/>
          </a:solidFill>
          <a:ln w="28575" cmpd="sng">
            <a:solidFill>
              <a:srgbClr val="20202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01882" tIns="50941" rIns="101882" bIns="50941">
            <a:spAutoFit/>
          </a:bodyPr>
          <a:lstStyle/>
          <a:p>
            <a:r>
              <a:rPr lang="en-US" sz="1800" b="1" dirty="0" err="1">
                <a:solidFill>
                  <a:srgbClr val="B600FF"/>
                </a:solidFill>
                <a:latin typeface="Monaco"/>
              </a:rPr>
              <a:t>process_name</a:t>
            </a:r>
            <a:r>
              <a:rPr lang="en-US" sz="1800" b="1" dirty="0">
                <a:solidFill>
                  <a:srgbClr val="281717"/>
                </a:solidFill>
                <a:latin typeface="Monaco"/>
              </a:rPr>
              <a:t>: </a:t>
            </a:r>
            <a:r>
              <a:rPr lang="en-US" sz="1800" b="1" dirty="0" err="1">
                <a:solidFill>
                  <a:srgbClr val="281717"/>
                </a:solidFill>
                <a:latin typeface="Monaco"/>
              </a:rPr>
              <a:t>MultiInputMerge</a:t>
            </a:r>
            <a:endParaRPr lang="en-US" sz="1800" b="1" dirty="0">
              <a:solidFill>
                <a:srgbClr val="281717"/>
              </a:solidFill>
              <a:latin typeface="Monaco"/>
            </a:endParaRPr>
          </a:p>
          <a:p>
            <a:endParaRPr lang="en-US" sz="1800" b="1" dirty="0">
              <a:solidFill>
                <a:srgbClr val="281717"/>
              </a:solidFill>
              <a:latin typeface="Monaco"/>
            </a:endParaRPr>
          </a:p>
          <a:p>
            <a:r>
              <a:rPr lang="en-US" sz="1800" b="1" dirty="0">
                <a:solidFill>
                  <a:srgbClr val="B45C15"/>
                </a:solidFill>
                <a:latin typeface="Monaco"/>
              </a:rPr>
              <a:t>physics.stream1</a:t>
            </a:r>
            <a:r>
              <a:rPr lang="en-US" sz="1800" b="1" dirty="0">
                <a:solidFill>
                  <a:srgbClr val="281717"/>
                </a:solidFill>
                <a:latin typeface="Monaco"/>
              </a:rPr>
              <a:t>: [out1]</a:t>
            </a:r>
          </a:p>
          <a:p>
            <a:endParaRPr lang="en-US" sz="1800" b="1" dirty="0">
              <a:solidFill>
                <a:srgbClr val="281717"/>
              </a:solidFill>
              <a:latin typeface="Monaco"/>
            </a:endParaRPr>
          </a:p>
          <a:p>
            <a:r>
              <a:rPr lang="pt-BR" sz="1800" b="1" dirty="0">
                <a:solidFill>
                  <a:srgbClr val="B45C15"/>
                </a:solidFill>
                <a:latin typeface="Monaco"/>
              </a:rPr>
              <a:t>outputs.out1</a:t>
            </a:r>
            <a:r>
              <a:rPr lang="pt-BR" sz="1800" b="1" dirty="0">
                <a:solidFill>
                  <a:srgbClr val="281717"/>
                </a:solidFill>
                <a:latin typeface="Monaco"/>
              </a:rPr>
              <a:t>: {</a:t>
            </a:r>
          </a:p>
          <a:p>
            <a:r>
              <a:rPr lang="pt-BR" sz="1800" b="1" dirty="0">
                <a:solidFill>
                  <a:srgbClr val="281717"/>
                </a:solidFill>
                <a:latin typeface="Monaco"/>
              </a:rPr>
              <a:t>   </a:t>
            </a:r>
            <a:r>
              <a:rPr lang="pt-BR" sz="1800" b="1" dirty="0" err="1">
                <a:solidFill>
                  <a:srgbClr val="248B16"/>
                </a:solidFill>
                <a:latin typeface="Monaco"/>
              </a:rPr>
              <a:t>module_type</a:t>
            </a:r>
            <a:r>
              <a:rPr lang="pt-BR" sz="1800" b="1" dirty="0">
                <a:solidFill>
                  <a:srgbClr val="281717"/>
                </a:solidFill>
                <a:latin typeface="Monaco"/>
              </a:rPr>
              <a:t>: </a:t>
            </a:r>
            <a:r>
              <a:rPr lang="pt-BR" sz="1800" b="1" dirty="0" err="1">
                <a:solidFill>
                  <a:srgbClr val="281717"/>
                </a:solidFill>
                <a:latin typeface="Monaco"/>
              </a:rPr>
              <a:t>RootOutput</a:t>
            </a:r>
            <a:endParaRPr lang="pt-BR" sz="1800" b="1" dirty="0">
              <a:solidFill>
                <a:srgbClr val="281717"/>
              </a:solidFill>
              <a:latin typeface="Monaco"/>
            </a:endParaRPr>
          </a:p>
          <a:p>
            <a:r>
              <a:rPr lang="nl-NL" sz="1800" b="1" dirty="0">
                <a:solidFill>
                  <a:srgbClr val="281717"/>
                </a:solidFill>
                <a:latin typeface="Monaco"/>
              </a:rPr>
              <a:t>   </a:t>
            </a:r>
            <a:r>
              <a:rPr lang="nl-NL" sz="1800" b="1" dirty="0" err="1">
                <a:solidFill>
                  <a:srgbClr val="B45C15"/>
                </a:solidFill>
                <a:latin typeface="Monaco"/>
              </a:rPr>
              <a:t>fileName</a:t>
            </a:r>
            <a:r>
              <a:rPr lang="nl-NL" sz="1800" b="1" dirty="0">
                <a:solidFill>
                  <a:srgbClr val="281717"/>
                </a:solidFill>
                <a:latin typeface="Monaco"/>
              </a:rPr>
              <a:t>: </a:t>
            </a:r>
            <a:r>
              <a:rPr lang="nl-NL" sz="1800" b="1" dirty="0">
                <a:solidFill>
                  <a:srgbClr val="951968"/>
                </a:solidFill>
                <a:latin typeface="Monaco"/>
              </a:rPr>
              <a:t>"out_%#.</a:t>
            </a:r>
            <a:r>
              <a:rPr lang="nl-NL" sz="1800" b="1" dirty="0">
                <a:solidFill>
                  <a:srgbClr val="951968"/>
                </a:solidFill>
                <a:latin typeface="Monaco"/>
              </a:rPr>
              <a:t>root”</a:t>
            </a:r>
            <a:endParaRPr lang="nl-NL" sz="1800" b="1" dirty="0">
              <a:solidFill>
                <a:srgbClr val="281717"/>
              </a:solidFill>
              <a:latin typeface="Monaco"/>
            </a:endParaRPr>
          </a:p>
          <a:p>
            <a:r>
              <a:rPr lang="en-US" sz="1800" b="1" dirty="0">
                <a:solidFill>
                  <a:srgbClr val="281717"/>
                </a:solidFill>
                <a:latin typeface="Monaco"/>
              </a:rPr>
              <a:t>   </a:t>
            </a:r>
            <a:r>
              <a:rPr lang="en-US" sz="1800" b="1" dirty="0" err="1">
                <a:solidFill>
                  <a:srgbClr val="B45C15"/>
                </a:solidFill>
                <a:latin typeface="Monaco"/>
              </a:rPr>
              <a:t>fileSwitch</a:t>
            </a:r>
            <a:r>
              <a:rPr lang="en-US" sz="1800" b="1" dirty="0">
                <a:solidFill>
                  <a:srgbClr val="281717"/>
                </a:solidFill>
                <a:latin typeface="Monaco"/>
              </a:rPr>
              <a:t>: {</a:t>
            </a:r>
          </a:p>
          <a:p>
            <a:r>
              <a:rPr lang="en-US" sz="1800" b="1" dirty="0">
                <a:solidFill>
                  <a:srgbClr val="281717"/>
                </a:solidFill>
                <a:latin typeface="Monaco"/>
              </a:rPr>
              <a:t>   </a:t>
            </a:r>
            <a:r>
              <a:rPr lang="en-US" sz="1800" b="1" dirty="0">
                <a:solidFill>
                  <a:srgbClr val="281717"/>
                </a:solidFill>
                <a:latin typeface="Monaco"/>
              </a:rPr>
              <a:t>   </a:t>
            </a:r>
            <a:r>
              <a:rPr lang="en-US" sz="1800" b="1" dirty="0">
                <a:solidFill>
                  <a:srgbClr val="B45C15"/>
                </a:solidFill>
                <a:latin typeface="Monaco"/>
              </a:rPr>
              <a:t>boundary</a:t>
            </a:r>
            <a:r>
              <a:rPr lang="en-US" sz="1800" b="1" dirty="0">
                <a:solidFill>
                  <a:srgbClr val="281717"/>
                </a:solidFill>
                <a:latin typeface="Monaco"/>
              </a:rPr>
              <a:t>: </a:t>
            </a:r>
            <a:r>
              <a:rPr lang="en-US" sz="1800" b="1" dirty="0" err="1">
                <a:solidFill>
                  <a:srgbClr val="281717"/>
                </a:solidFill>
                <a:latin typeface="Monaco"/>
              </a:rPr>
              <a:t>InputFile</a:t>
            </a:r>
            <a:endParaRPr lang="en-US" sz="1800" b="1" dirty="0">
              <a:solidFill>
                <a:srgbClr val="281717"/>
              </a:solidFill>
              <a:latin typeface="Monaco"/>
            </a:endParaRPr>
          </a:p>
          <a:p>
            <a:r>
              <a:rPr lang="en-US" sz="1800" b="1" dirty="0">
                <a:solidFill>
                  <a:srgbClr val="281717"/>
                </a:solidFill>
                <a:latin typeface="Monaco"/>
              </a:rPr>
              <a:t>   </a:t>
            </a:r>
            <a:r>
              <a:rPr lang="en-US" sz="1800" b="1" dirty="0">
                <a:solidFill>
                  <a:srgbClr val="281717"/>
                </a:solidFill>
                <a:latin typeface="Monaco"/>
              </a:rPr>
              <a:t>   </a:t>
            </a:r>
            <a:r>
              <a:rPr lang="en-US" sz="1800" b="1" dirty="0">
                <a:solidFill>
                  <a:srgbClr val="B45C15"/>
                </a:solidFill>
                <a:latin typeface="Monaco"/>
              </a:rPr>
              <a:t>force</a:t>
            </a:r>
            <a:r>
              <a:rPr lang="en-US" sz="1800" b="1" dirty="0">
                <a:solidFill>
                  <a:srgbClr val="281717"/>
                </a:solidFill>
                <a:latin typeface="Monaco"/>
              </a:rPr>
              <a:t>: </a:t>
            </a:r>
            <a:r>
              <a:rPr lang="en-US" sz="1800" b="1" dirty="0">
                <a:solidFill>
                  <a:srgbClr val="615F8C"/>
                </a:solidFill>
                <a:latin typeface="Monaco"/>
              </a:rPr>
              <a:t>true</a:t>
            </a:r>
            <a:endParaRPr lang="en-US" sz="1800" b="1" dirty="0">
              <a:solidFill>
                <a:srgbClr val="281717"/>
              </a:solidFill>
              <a:latin typeface="Monaco"/>
            </a:endParaRPr>
          </a:p>
          <a:p>
            <a:r>
              <a:rPr lang="en-US" sz="1800" b="1" dirty="0">
                <a:solidFill>
                  <a:srgbClr val="281717"/>
                </a:solidFill>
                <a:latin typeface="Monaco"/>
              </a:rPr>
              <a:t>   </a:t>
            </a:r>
            <a:r>
              <a:rPr lang="en-US" sz="1800" b="1" dirty="0">
                <a:solidFill>
                  <a:srgbClr val="281717"/>
                </a:solidFill>
                <a:latin typeface="Monaco"/>
              </a:rPr>
              <a:t>}</a:t>
            </a:r>
          </a:p>
          <a:p>
            <a:r>
              <a:rPr lang="en-US" sz="1800" b="1" dirty="0">
                <a:solidFill>
                  <a:srgbClr val="281717"/>
                </a:solidFill>
                <a:latin typeface="Monaco"/>
              </a:rPr>
              <a:t>}</a:t>
            </a:r>
            <a:endParaRPr lang="en-US" sz="1800" b="1" dirty="0">
              <a:solidFill>
                <a:srgbClr val="281717"/>
              </a:solidFill>
              <a:latin typeface="Monaco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83663" y="7371442"/>
            <a:ext cx="6888330" cy="275256"/>
          </a:xfrm>
        </p:spPr>
        <p:txBody>
          <a:bodyPr/>
          <a:lstStyle/>
          <a:p>
            <a:pPr>
              <a:defRPr/>
            </a:pPr>
            <a:r>
              <a:rPr lang="en-US" smtClean="0"/>
              <a:t>K. J. Knoepfel | A FHiCL feature menagerie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20669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FHiCL</a:t>
            </a:r>
            <a:r>
              <a:rPr lang="en-US" dirty="0" smtClean="0"/>
              <a:t> – </a:t>
            </a:r>
            <a:r>
              <a:rPr lang="en-US" dirty="0" err="1" smtClean="0"/>
              <a:t>Fermilab</a:t>
            </a:r>
            <a:r>
              <a:rPr lang="en-US" dirty="0" smtClean="0"/>
              <a:t> Hierarchical Configuration Language</a:t>
            </a:r>
          </a:p>
          <a:p>
            <a:pPr lvl="1"/>
            <a:r>
              <a:rPr lang="en-US" i="1" dirty="0" smtClean="0"/>
              <a:t>art</a:t>
            </a:r>
            <a:r>
              <a:rPr lang="en-US" dirty="0" smtClean="0"/>
              <a:t> configuration files are written in </a:t>
            </a:r>
            <a:r>
              <a:rPr lang="en-US" dirty="0" err="1" smtClean="0"/>
              <a:t>FHiCL</a:t>
            </a:r>
            <a:endParaRPr lang="en-US" dirty="0" smtClean="0"/>
          </a:p>
          <a:p>
            <a:pPr marL="509412" lvl="1" indent="0">
              <a:buNone/>
            </a:pPr>
            <a:endParaRPr lang="en-US" dirty="0" smtClean="0"/>
          </a:p>
          <a:p>
            <a:r>
              <a:rPr lang="en-US" b="1" dirty="0" err="1" smtClean="0">
                <a:latin typeface="Courier"/>
                <a:cs typeface="Courier"/>
              </a:rPr>
              <a:t>fhiclcpp</a:t>
            </a:r>
            <a:r>
              <a:rPr lang="en-US" dirty="0" smtClean="0"/>
              <a:t> – The C++ binding to </a:t>
            </a:r>
            <a:r>
              <a:rPr lang="en-US" dirty="0" err="1" smtClean="0"/>
              <a:t>FHiCL</a:t>
            </a:r>
            <a:r>
              <a:rPr lang="en-US" dirty="0" smtClean="0"/>
              <a:t>, enabling access to the configuration.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Difference between </a:t>
            </a:r>
            <a:r>
              <a:rPr lang="en-US" dirty="0" err="1" smtClean="0"/>
              <a:t>FHiCL</a:t>
            </a:r>
            <a:r>
              <a:rPr lang="en-US" dirty="0" smtClean="0"/>
              <a:t> and </a:t>
            </a:r>
            <a:r>
              <a:rPr lang="en-US" dirty="0" err="1" smtClean="0">
                <a:latin typeface="Courier"/>
                <a:cs typeface="Courier"/>
              </a:rPr>
              <a:t>fhiclcpp</a:t>
            </a:r>
            <a:endParaRPr lang="en-US" dirty="0">
              <a:latin typeface="Courier"/>
              <a:cs typeface="Courier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E0D09B2-5C53-FF47-82EC-BE28D402542B}" type="datetime1">
              <a:rPr lang="en-US" smtClean="0"/>
              <a:t>6/17/16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866C9A8-22F2-B94E-9D0A-940A0207F3FD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83663" y="7371442"/>
            <a:ext cx="6888330" cy="275256"/>
          </a:xfrm>
        </p:spPr>
        <p:txBody>
          <a:bodyPr/>
          <a:lstStyle/>
          <a:p>
            <a:pPr>
              <a:defRPr/>
            </a:pPr>
            <a:r>
              <a:rPr lang="en-US" smtClean="0"/>
              <a:t>K. J. Knoepfel | A FHiCL feature menagerie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22443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FHiCL</a:t>
            </a:r>
            <a:r>
              <a:rPr lang="en-US" dirty="0" smtClean="0"/>
              <a:t> – </a:t>
            </a:r>
            <a:r>
              <a:rPr lang="en-US" dirty="0" err="1" smtClean="0"/>
              <a:t>Fermilab</a:t>
            </a:r>
            <a:r>
              <a:rPr lang="en-US" dirty="0" smtClean="0"/>
              <a:t> Hierarchical Configuration Language</a:t>
            </a:r>
          </a:p>
          <a:p>
            <a:pPr lvl="1"/>
            <a:r>
              <a:rPr lang="en-US" i="1" dirty="0" smtClean="0"/>
              <a:t>art</a:t>
            </a:r>
            <a:r>
              <a:rPr lang="en-US" dirty="0" smtClean="0"/>
              <a:t> configuration files are written in </a:t>
            </a:r>
            <a:r>
              <a:rPr lang="en-US" dirty="0" err="1" smtClean="0"/>
              <a:t>FHiCL</a:t>
            </a:r>
            <a:endParaRPr lang="en-US" dirty="0" smtClean="0"/>
          </a:p>
          <a:p>
            <a:pPr marL="509412" lvl="1" indent="0">
              <a:buNone/>
            </a:pPr>
            <a:endParaRPr lang="en-US" dirty="0" smtClean="0"/>
          </a:p>
          <a:p>
            <a:r>
              <a:rPr lang="en-US" b="1" dirty="0" err="1" smtClean="0">
                <a:latin typeface="Courier"/>
                <a:cs typeface="Courier"/>
              </a:rPr>
              <a:t>fhiclcpp</a:t>
            </a:r>
            <a:r>
              <a:rPr lang="en-US" dirty="0" smtClean="0"/>
              <a:t> – The C++ binding to </a:t>
            </a:r>
            <a:r>
              <a:rPr lang="en-US" dirty="0" err="1" smtClean="0"/>
              <a:t>FHiCL</a:t>
            </a:r>
            <a:r>
              <a:rPr lang="en-US" dirty="0" smtClean="0"/>
              <a:t>, enabling access to the configuration.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Difference between </a:t>
            </a:r>
            <a:r>
              <a:rPr lang="en-US" dirty="0" err="1" smtClean="0"/>
              <a:t>FHiCL</a:t>
            </a:r>
            <a:r>
              <a:rPr lang="en-US" dirty="0" smtClean="0"/>
              <a:t> and </a:t>
            </a:r>
            <a:r>
              <a:rPr lang="en-US" dirty="0" err="1" smtClean="0">
                <a:latin typeface="Courier"/>
                <a:cs typeface="Courier"/>
              </a:rPr>
              <a:t>fhiclcpp</a:t>
            </a:r>
            <a:endParaRPr lang="en-US" dirty="0">
              <a:latin typeface="Courier"/>
              <a:cs typeface="Courier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FFD8FED-C4F2-8B47-9CA7-F958D6058B88}" type="datetime1">
              <a:rPr lang="en-US" smtClean="0"/>
              <a:t>6/17/16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866C9A8-22F2-B94E-9D0A-940A0207F3FD}" type="slidenum">
              <a:rPr lang="en-US" smtClean="0"/>
              <a:pPr/>
              <a:t>55</a:t>
            </a:fld>
            <a:endParaRPr lang="en-US"/>
          </a:p>
        </p:txBody>
      </p:sp>
      <p:pic>
        <p:nvPicPr>
          <p:cNvPr id="7" name="Picture 6" descr="Screen Shot 2016-06-06 at 1.53.1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34" y="3748744"/>
            <a:ext cx="9656191" cy="2048953"/>
          </a:xfrm>
          <a:prstGeom prst="rect">
            <a:avLst/>
          </a:prstGeom>
          <a:ln>
            <a:solidFill>
              <a:srgbClr val="20202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83663" y="7371442"/>
            <a:ext cx="6888330" cy="275256"/>
          </a:xfrm>
        </p:spPr>
        <p:txBody>
          <a:bodyPr/>
          <a:lstStyle/>
          <a:p>
            <a:pPr>
              <a:defRPr/>
            </a:pPr>
            <a:r>
              <a:rPr lang="en-US" smtClean="0"/>
              <a:t>K. J. Knoepfel | A FHiCL feature menagerie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10943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FHiCL</a:t>
            </a:r>
            <a:r>
              <a:rPr lang="en-US" dirty="0" smtClean="0"/>
              <a:t> – </a:t>
            </a:r>
            <a:r>
              <a:rPr lang="en-US" dirty="0" err="1" smtClean="0"/>
              <a:t>Fermilab</a:t>
            </a:r>
            <a:r>
              <a:rPr lang="en-US" dirty="0" smtClean="0"/>
              <a:t> Hierarchical Configuration Language</a:t>
            </a:r>
          </a:p>
          <a:p>
            <a:pPr lvl="1"/>
            <a:r>
              <a:rPr lang="en-US" i="1" dirty="0" smtClean="0"/>
              <a:t>art</a:t>
            </a:r>
            <a:r>
              <a:rPr lang="en-US" dirty="0" smtClean="0"/>
              <a:t> configuration files are written in </a:t>
            </a:r>
            <a:r>
              <a:rPr lang="en-US" dirty="0" err="1" smtClean="0"/>
              <a:t>FHiCL</a:t>
            </a:r>
            <a:endParaRPr lang="en-US" dirty="0" smtClean="0"/>
          </a:p>
          <a:p>
            <a:pPr marL="509412" lvl="1" indent="0">
              <a:buNone/>
            </a:pPr>
            <a:endParaRPr lang="en-US" dirty="0" smtClean="0"/>
          </a:p>
          <a:p>
            <a:r>
              <a:rPr lang="en-US" b="1" dirty="0" err="1" smtClean="0">
                <a:latin typeface="Courier"/>
                <a:cs typeface="Courier"/>
              </a:rPr>
              <a:t>fhiclcpp</a:t>
            </a:r>
            <a:r>
              <a:rPr lang="en-US" dirty="0" smtClean="0"/>
              <a:t> – The C++ binding to </a:t>
            </a:r>
            <a:r>
              <a:rPr lang="en-US" dirty="0" err="1" smtClean="0"/>
              <a:t>FHiCL</a:t>
            </a:r>
            <a:r>
              <a:rPr lang="en-US" dirty="0" smtClean="0"/>
              <a:t>, enabling access to the configuration.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Difference between </a:t>
            </a:r>
            <a:r>
              <a:rPr lang="en-US" dirty="0" err="1" smtClean="0"/>
              <a:t>FHiCL</a:t>
            </a:r>
            <a:r>
              <a:rPr lang="en-US" dirty="0" smtClean="0"/>
              <a:t> and </a:t>
            </a:r>
            <a:r>
              <a:rPr lang="en-US" dirty="0" err="1" smtClean="0">
                <a:latin typeface="Courier"/>
                <a:cs typeface="Courier"/>
              </a:rPr>
              <a:t>fhiclcpp</a:t>
            </a:r>
            <a:endParaRPr lang="en-US" dirty="0">
              <a:latin typeface="Courier"/>
              <a:cs typeface="Courier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B52E715-66AE-6E41-8C60-47BDC9ACA30D}" type="datetime1">
              <a:rPr lang="en-US" smtClean="0"/>
              <a:t>6/17/16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866C9A8-22F2-B94E-9D0A-940A0207F3FD}" type="slidenum">
              <a:rPr lang="en-US" smtClean="0"/>
              <a:pPr/>
              <a:t>56</a:t>
            </a:fld>
            <a:endParaRPr lang="en-US"/>
          </a:p>
        </p:txBody>
      </p:sp>
      <p:pic>
        <p:nvPicPr>
          <p:cNvPr id="7" name="Picture 6" descr="Screen Shot 2016-06-06 at 1.53.1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34" y="3748744"/>
            <a:ext cx="9656191" cy="2048953"/>
          </a:xfrm>
          <a:prstGeom prst="rect">
            <a:avLst/>
          </a:prstGeom>
          <a:ln>
            <a:solidFill>
              <a:srgbClr val="20202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0" y="3598135"/>
            <a:ext cx="10058400" cy="2364489"/>
          </a:xfrm>
          <a:custGeom>
            <a:avLst/>
            <a:gdLst/>
            <a:ahLst/>
            <a:cxnLst/>
            <a:rect l="l" t="t" r="r" b="b"/>
            <a:pathLst>
              <a:path w="9144000" h="2086314">
                <a:moveTo>
                  <a:pt x="1149143" y="619847"/>
                </a:moveTo>
                <a:lnTo>
                  <a:pt x="1149143" y="952448"/>
                </a:lnTo>
                <a:lnTo>
                  <a:pt x="1543467" y="952448"/>
                </a:lnTo>
                <a:lnTo>
                  <a:pt x="1543467" y="1180440"/>
                </a:lnTo>
                <a:lnTo>
                  <a:pt x="3238108" y="1180440"/>
                </a:lnTo>
                <a:lnTo>
                  <a:pt x="3238108" y="1408430"/>
                </a:lnTo>
                <a:lnTo>
                  <a:pt x="8724412" y="1408430"/>
                </a:lnTo>
                <a:lnTo>
                  <a:pt x="8724412" y="1073393"/>
                </a:lnTo>
                <a:lnTo>
                  <a:pt x="4702412" y="1073393"/>
                </a:lnTo>
                <a:lnTo>
                  <a:pt x="4702412" y="952448"/>
                </a:lnTo>
                <a:lnTo>
                  <a:pt x="4702413" y="952448"/>
                </a:lnTo>
                <a:lnTo>
                  <a:pt x="4702413" y="619847"/>
                </a:ln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2086314"/>
                </a:lnTo>
                <a:lnTo>
                  <a:pt x="0" y="2086314"/>
                </a:lnTo>
                <a:close/>
              </a:path>
            </a:pathLst>
          </a:custGeom>
          <a:solidFill>
            <a:srgbClr val="FFFFFF">
              <a:alpha val="6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/>
          </a:p>
        </p:txBody>
      </p:sp>
      <p:sp>
        <p:nvSpPr>
          <p:cNvPr id="14" name="Rectangle 7"/>
          <p:cNvSpPr/>
          <p:nvPr/>
        </p:nvSpPr>
        <p:spPr>
          <a:xfrm>
            <a:off x="1264058" y="4300629"/>
            <a:ext cx="8332796" cy="893727"/>
          </a:xfrm>
          <a:custGeom>
            <a:avLst/>
            <a:gdLst/>
            <a:ahLst/>
            <a:cxnLst/>
            <a:rect l="l" t="t" r="r" b="b"/>
            <a:pathLst>
              <a:path w="7575269" h="788583">
                <a:moveTo>
                  <a:pt x="0" y="0"/>
                </a:moveTo>
                <a:lnTo>
                  <a:pt x="3553270" y="0"/>
                </a:lnTo>
                <a:lnTo>
                  <a:pt x="3553270" y="332601"/>
                </a:lnTo>
                <a:lnTo>
                  <a:pt x="3553269" y="332601"/>
                </a:lnTo>
                <a:lnTo>
                  <a:pt x="3553269" y="453546"/>
                </a:lnTo>
                <a:lnTo>
                  <a:pt x="7575269" y="453546"/>
                </a:lnTo>
                <a:lnTo>
                  <a:pt x="7575269" y="788583"/>
                </a:lnTo>
                <a:lnTo>
                  <a:pt x="2088965" y="788583"/>
                </a:lnTo>
                <a:lnTo>
                  <a:pt x="2088965" y="560593"/>
                </a:lnTo>
                <a:lnTo>
                  <a:pt x="394324" y="560593"/>
                </a:lnTo>
                <a:lnTo>
                  <a:pt x="394324" y="332601"/>
                </a:lnTo>
                <a:lnTo>
                  <a:pt x="0" y="332601"/>
                </a:lnTo>
                <a:close/>
              </a:path>
            </a:pathLst>
          </a:cu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83663" y="7371442"/>
            <a:ext cx="6888330" cy="275256"/>
          </a:xfrm>
        </p:spPr>
        <p:txBody>
          <a:bodyPr/>
          <a:lstStyle/>
          <a:p>
            <a:pPr>
              <a:defRPr/>
            </a:pPr>
            <a:r>
              <a:rPr lang="en-US" smtClean="0"/>
              <a:t>K. J. Knoepfel | A FHiCL feature menagerie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99939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order for a file to be included, its containing directory must be present on the </a:t>
            </a:r>
            <a:r>
              <a:rPr lang="en-US" b="1" dirty="0" smtClean="0">
                <a:latin typeface="Courier"/>
                <a:cs typeface="Courier"/>
              </a:rPr>
              <a:t>FHICL_FILE_PATH</a:t>
            </a:r>
            <a:r>
              <a:rPr lang="en-US" dirty="0" smtClean="0"/>
              <a:t> environment variable.</a:t>
            </a:r>
          </a:p>
          <a:p>
            <a:r>
              <a:rPr lang="en-US" dirty="0" smtClean="0"/>
              <a:t>The </a:t>
            </a:r>
            <a:r>
              <a:rPr lang="en-US" b="1" dirty="0" smtClean="0">
                <a:latin typeface="Courier"/>
                <a:cs typeface="Courier"/>
              </a:rPr>
              <a:t>#include</a:t>
            </a:r>
            <a:r>
              <a:rPr lang="en-US" dirty="0" smtClean="0"/>
              <a:t> feature can be very convenient; but it can be easily abused.</a:t>
            </a:r>
          </a:p>
          <a:p>
            <a:r>
              <a:rPr lang="en-US" dirty="0" smtClean="0"/>
              <a:t>Guidelines:</a:t>
            </a:r>
          </a:p>
          <a:p>
            <a:pPr lvl="1"/>
            <a:r>
              <a:rPr lang="en-US" dirty="0" smtClean="0"/>
              <a:t>Only </a:t>
            </a:r>
            <a:r>
              <a:rPr lang="en-US" b="1" dirty="0" smtClean="0">
                <a:latin typeface="Courier"/>
                <a:cs typeface="Courier"/>
              </a:rPr>
              <a:t>#include</a:t>
            </a:r>
            <a:r>
              <a:rPr lang="en-US" dirty="0" smtClean="0"/>
              <a:t> files that contain only prologs.</a:t>
            </a:r>
          </a:p>
          <a:p>
            <a:pPr lvl="2"/>
            <a:r>
              <a:rPr lang="en-US" dirty="0" smtClean="0"/>
              <a:t>Makes it much easier to understand the configuration-file structure.</a:t>
            </a:r>
          </a:p>
          <a:p>
            <a:pPr lvl="1"/>
            <a:r>
              <a:rPr lang="en-US" dirty="0" smtClean="0"/>
              <a:t>Specify directories on your </a:t>
            </a:r>
            <a:r>
              <a:rPr lang="en-US" b="1" dirty="0" smtClean="0">
                <a:latin typeface="Courier"/>
                <a:cs typeface="Courier"/>
              </a:rPr>
              <a:t>FHICL_FILE_PATH</a:t>
            </a:r>
            <a:r>
              <a:rPr lang="en-US" dirty="0" smtClean="0"/>
              <a:t> in a manner similar to how you would specify include directories for C++ headers.</a:t>
            </a:r>
          </a:p>
          <a:p>
            <a:pPr lvl="2"/>
            <a:r>
              <a:rPr lang="en-US" dirty="0" smtClean="0"/>
              <a:t>For code you’re developing it’s better if you have to be explicit in your </a:t>
            </a:r>
            <a:r>
              <a:rPr lang="en-US" dirty="0" err="1" smtClean="0"/>
              <a:t>FHiCL</a:t>
            </a:r>
            <a:r>
              <a:rPr lang="en-US" dirty="0" smtClean="0"/>
              <a:t> file.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Helvetica"/>
              </a:rPr>
              <a:t>Using </a:t>
            </a:r>
            <a:r>
              <a:rPr lang="en-US" dirty="0" smtClean="0">
                <a:latin typeface="Courier"/>
                <a:cs typeface="Courier"/>
              </a:rPr>
              <a:t>#include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65CE6A9-B4AD-344F-9620-4BD3B31F03EE}" type="datetime1">
              <a:rPr lang="en-US" smtClean="0"/>
              <a:t>6/17/16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K. J. Knoepfel | A FHiCL feature menagerie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866C9A8-22F2-B94E-9D0A-940A0207F3FD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845226"/>
            <a:ext cx="10058400" cy="6294766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55159" y="1967274"/>
            <a:ext cx="9577456" cy="2756473"/>
          </a:xfrm>
          <a:prstGeom prst="rect">
            <a:avLst/>
          </a:prstGeom>
          <a:solidFill>
            <a:schemeClr val="bg1"/>
          </a:solidFill>
          <a:ln w="28575" cmpd="sng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b"/>
          <a:lstStyle/>
          <a:p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Courier"/>
                <a:cs typeface="Courier"/>
              </a:rPr>
              <a:t>	</a:t>
            </a:r>
            <a:endParaRPr lang="en-US" sz="2000" b="1" dirty="0">
              <a:solidFill>
                <a:srgbClr val="0000FF"/>
              </a:solidFill>
              <a:latin typeface="Courier"/>
              <a:cs typeface="Courier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00247" y="2196165"/>
            <a:ext cx="5883800" cy="1360373"/>
          </a:xfrm>
          <a:prstGeom prst="rect">
            <a:avLst/>
          </a:prstGeom>
          <a:solidFill>
            <a:srgbClr val="FFFACD"/>
          </a:solidFill>
          <a:ln>
            <a:solidFill>
              <a:srgbClr val="202020"/>
            </a:solidFill>
          </a:ln>
        </p:spPr>
        <p:txBody>
          <a:bodyPr wrap="square" lIns="101882" tIns="50941" rIns="101882" bIns="50941">
            <a:spAutoFit/>
          </a:bodyPr>
          <a:lstStyle/>
          <a:p>
            <a:r>
              <a:rPr lang="en-US" sz="2000" b="1" dirty="0">
                <a:solidFill>
                  <a:srgbClr val="615F8C"/>
                </a:solidFill>
                <a:latin typeface="Monaco"/>
              </a:rPr>
              <a:t>#include</a:t>
            </a:r>
            <a:r>
              <a:rPr lang="en-US" sz="2000" b="1" dirty="0">
                <a:solidFill>
                  <a:srgbClr val="C01B14"/>
                </a:solidFill>
                <a:latin typeface="Monaco"/>
              </a:rPr>
              <a:t> </a:t>
            </a:r>
            <a:r>
              <a:rPr lang="en-US" sz="2000" b="1" dirty="0">
                <a:solidFill>
                  <a:srgbClr val="951968"/>
                </a:solidFill>
                <a:latin typeface="Monaco"/>
              </a:rPr>
              <a:t>"</a:t>
            </a:r>
            <a:r>
              <a:rPr lang="en-US" sz="2000" b="1" dirty="0" err="1">
                <a:solidFill>
                  <a:srgbClr val="951968"/>
                </a:solidFill>
                <a:latin typeface="Monaco"/>
              </a:rPr>
              <a:t>simulation_services.fcl</a:t>
            </a:r>
            <a:r>
              <a:rPr lang="en-US" sz="2000" b="1" dirty="0">
                <a:solidFill>
                  <a:srgbClr val="951968"/>
                </a:solidFill>
                <a:latin typeface="Monaco"/>
              </a:rPr>
              <a:t>"</a:t>
            </a:r>
            <a:endParaRPr lang="en-US" sz="2000" b="1" dirty="0">
              <a:solidFill>
                <a:srgbClr val="281717"/>
              </a:solidFill>
              <a:latin typeface="Monaco"/>
            </a:endParaRPr>
          </a:p>
          <a:p>
            <a:r>
              <a:rPr lang="en-US" sz="2000" b="1" dirty="0">
                <a:solidFill>
                  <a:srgbClr val="615F8C"/>
                </a:solidFill>
                <a:latin typeface="Monaco"/>
              </a:rPr>
              <a:t>#include</a:t>
            </a:r>
            <a:r>
              <a:rPr lang="en-US" sz="2000" b="1" dirty="0">
                <a:solidFill>
                  <a:srgbClr val="C01B14"/>
                </a:solidFill>
                <a:latin typeface="Monaco"/>
              </a:rPr>
              <a:t> </a:t>
            </a:r>
            <a:r>
              <a:rPr lang="en-US" sz="2000" b="1" dirty="0">
                <a:solidFill>
                  <a:srgbClr val="951968"/>
                </a:solidFill>
                <a:latin typeface="Monaco"/>
              </a:rPr>
              <a:t>"</a:t>
            </a:r>
            <a:r>
              <a:rPr lang="en-US" sz="2000" b="1" dirty="0" err="1">
                <a:solidFill>
                  <a:srgbClr val="951968"/>
                </a:solidFill>
                <a:latin typeface="Monaco"/>
              </a:rPr>
              <a:t>generation_services.fcl</a:t>
            </a:r>
            <a:r>
              <a:rPr lang="en-US" sz="2000" b="1" dirty="0">
                <a:solidFill>
                  <a:srgbClr val="951968"/>
                </a:solidFill>
                <a:latin typeface="Monaco"/>
              </a:rPr>
              <a:t>"</a:t>
            </a:r>
            <a:endParaRPr lang="en-US" sz="2000" b="1" dirty="0">
              <a:solidFill>
                <a:srgbClr val="281717"/>
              </a:solidFill>
              <a:latin typeface="Monaco"/>
            </a:endParaRPr>
          </a:p>
          <a:p>
            <a:endParaRPr lang="en-US" sz="2000" b="1" dirty="0">
              <a:solidFill>
                <a:srgbClr val="281717"/>
              </a:solidFill>
              <a:latin typeface="Monaco"/>
            </a:endParaRPr>
          </a:p>
          <a:p>
            <a:r>
              <a:rPr lang="hu-HU" sz="2000" b="1" dirty="0">
                <a:solidFill>
                  <a:srgbClr val="B600FF"/>
                </a:solidFill>
                <a:latin typeface="Monaco"/>
              </a:rPr>
              <a:t>physics</a:t>
            </a:r>
            <a:r>
              <a:rPr lang="hu-HU" sz="2000" b="1" dirty="0">
                <a:solidFill>
                  <a:srgbClr val="281717"/>
                </a:solidFill>
                <a:latin typeface="Monaco"/>
              </a:rPr>
              <a:t>: { ... }</a:t>
            </a:r>
          </a:p>
        </p:txBody>
      </p:sp>
    </p:spTree>
    <p:extLst>
      <p:ext uri="{BB962C8B-B14F-4D97-AF65-F5344CB8AC3E}">
        <p14:creationId xmlns:p14="http://schemas.microsoft.com/office/powerpoint/2010/main" val="4116040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order for a file to be included, its containing directory must be present on the </a:t>
            </a:r>
            <a:r>
              <a:rPr lang="en-US" b="1" dirty="0" smtClean="0">
                <a:latin typeface="Courier"/>
                <a:cs typeface="Courier"/>
              </a:rPr>
              <a:t>FHICL_FILE_PATH</a:t>
            </a:r>
            <a:r>
              <a:rPr lang="en-US" dirty="0" smtClean="0"/>
              <a:t> environment variable.</a:t>
            </a:r>
          </a:p>
          <a:p>
            <a:r>
              <a:rPr lang="en-US" dirty="0" smtClean="0"/>
              <a:t>The </a:t>
            </a:r>
            <a:r>
              <a:rPr lang="en-US" b="1" dirty="0" smtClean="0">
                <a:latin typeface="Courier"/>
                <a:cs typeface="Courier"/>
              </a:rPr>
              <a:t>#include</a:t>
            </a:r>
            <a:r>
              <a:rPr lang="en-US" dirty="0" smtClean="0"/>
              <a:t> feature can be very convenient; but it can be easily abused.</a:t>
            </a:r>
          </a:p>
          <a:p>
            <a:r>
              <a:rPr lang="en-US" dirty="0" smtClean="0"/>
              <a:t>Guidelines:</a:t>
            </a:r>
          </a:p>
          <a:p>
            <a:pPr lvl="1"/>
            <a:r>
              <a:rPr lang="en-US" dirty="0" smtClean="0"/>
              <a:t>Only </a:t>
            </a:r>
            <a:r>
              <a:rPr lang="en-US" b="1" dirty="0" smtClean="0">
                <a:latin typeface="Courier"/>
                <a:cs typeface="Courier"/>
              </a:rPr>
              <a:t>#include</a:t>
            </a:r>
            <a:r>
              <a:rPr lang="en-US" dirty="0" smtClean="0"/>
              <a:t> files that contain only prologs.</a:t>
            </a:r>
          </a:p>
          <a:p>
            <a:pPr lvl="2"/>
            <a:r>
              <a:rPr lang="en-US" dirty="0" smtClean="0"/>
              <a:t>Makes it much easier to understand the configuration-file structure.</a:t>
            </a:r>
          </a:p>
          <a:p>
            <a:pPr lvl="1"/>
            <a:r>
              <a:rPr lang="en-US" dirty="0" smtClean="0"/>
              <a:t>Specify directories on your </a:t>
            </a:r>
            <a:r>
              <a:rPr lang="en-US" b="1" dirty="0" smtClean="0">
                <a:latin typeface="Courier"/>
                <a:cs typeface="Courier"/>
              </a:rPr>
              <a:t>FHICL_FILE_PATH</a:t>
            </a:r>
            <a:r>
              <a:rPr lang="en-US" dirty="0" smtClean="0"/>
              <a:t> in a manner similar to how you would specify include directories for C++ headers.</a:t>
            </a:r>
          </a:p>
          <a:p>
            <a:pPr lvl="2"/>
            <a:r>
              <a:rPr lang="en-US" dirty="0" smtClean="0"/>
              <a:t>For code you’re developing it’s better if you have to be explicit in your </a:t>
            </a:r>
            <a:r>
              <a:rPr lang="en-US" dirty="0" err="1" smtClean="0"/>
              <a:t>FHiCL</a:t>
            </a:r>
            <a:r>
              <a:rPr lang="en-US" dirty="0" smtClean="0"/>
              <a:t> file.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Helvetica"/>
              </a:rPr>
              <a:t>Using </a:t>
            </a:r>
            <a:r>
              <a:rPr lang="en-US" dirty="0" smtClean="0">
                <a:latin typeface="Courier"/>
                <a:cs typeface="Courier"/>
              </a:rPr>
              <a:t>#include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65CE6A9-B4AD-344F-9620-4BD3B31F03EE}" type="datetime1">
              <a:rPr lang="en-US" smtClean="0"/>
              <a:t>6/17/16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K. J. Knoepfel | A FHiCL feature menagerie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866C9A8-22F2-B94E-9D0A-940A0207F3FD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845226"/>
            <a:ext cx="10058400" cy="6294766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55159" y="1967274"/>
            <a:ext cx="9577456" cy="2756473"/>
          </a:xfrm>
          <a:prstGeom prst="rect">
            <a:avLst/>
          </a:prstGeom>
          <a:solidFill>
            <a:schemeClr val="bg1"/>
          </a:solidFill>
          <a:ln w="28575" cmpd="sng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b"/>
          <a:lstStyle/>
          <a:p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Courier"/>
                <a:cs typeface="Courier"/>
              </a:rPr>
              <a:t>	FHICL_FILE_PATH=</a:t>
            </a:r>
          </a:p>
          <a:p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Courier"/>
                <a:cs typeface="Courier"/>
              </a:rPr>
              <a:t>		</a:t>
            </a:r>
            <a:r>
              <a:rPr lang="en-US" sz="2000" b="1" dirty="0">
                <a:solidFill>
                  <a:srgbClr val="0000FF"/>
                </a:solidFill>
                <a:latin typeface="Courier"/>
                <a:cs typeface="Courier"/>
              </a:rPr>
              <a:t>package/package/simulation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Courier"/>
                <a:cs typeface="Courier"/>
              </a:rPr>
              <a:t>:</a:t>
            </a:r>
          </a:p>
          <a:p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Courier"/>
                <a:cs typeface="Courier"/>
              </a:rPr>
              <a:t>		</a:t>
            </a:r>
            <a:r>
              <a:rPr lang="en-US" sz="2000" b="1" dirty="0">
                <a:solidFill>
                  <a:srgbClr val="0000FF"/>
                </a:solidFill>
                <a:latin typeface="Courier"/>
                <a:cs typeface="Courier"/>
              </a:rPr>
              <a:t>package/package/simulation/generation</a:t>
            </a:r>
            <a:endParaRPr lang="en-US" sz="2000" b="1" dirty="0">
              <a:solidFill>
                <a:srgbClr val="0000FF"/>
              </a:solidFill>
              <a:latin typeface="Courier"/>
              <a:cs typeface="Courier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00247" y="2196165"/>
            <a:ext cx="5883800" cy="1360373"/>
          </a:xfrm>
          <a:prstGeom prst="rect">
            <a:avLst/>
          </a:prstGeom>
          <a:solidFill>
            <a:srgbClr val="FFFACD"/>
          </a:solidFill>
          <a:ln>
            <a:solidFill>
              <a:srgbClr val="202020"/>
            </a:solidFill>
          </a:ln>
        </p:spPr>
        <p:txBody>
          <a:bodyPr wrap="square" lIns="101882" tIns="50941" rIns="101882" bIns="50941">
            <a:spAutoFit/>
          </a:bodyPr>
          <a:lstStyle/>
          <a:p>
            <a:r>
              <a:rPr lang="en-US" sz="2000" b="1" dirty="0">
                <a:solidFill>
                  <a:srgbClr val="615F8C"/>
                </a:solidFill>
                <a:latin typeface="Monaco"/>
              </a:rPr>
              <a:t>#include</a:t>
            </a:r>
            <a:r>
              <a:rPr lang="en-US" sz="2000" b="1" dirty="0">
                <a:solidFill>
                  <a:srgbClr val="C01B14"/>
                </a:solidFill>
                <a:latin typeface="Monaco"/>
              </a:rPr>
              <a:t> </a:t>
            </a:r>
            <a:r>
              <a:rPr lang="en-US" sz="2000" b="1" dirty="0">
                <a:solidFill>
                  <a:srgbClr val="951968"/>
                </a:solidFill>
                <a:latin typeface="Monaco"/>
              </a:rPr>
              <a:t>"</a:t>
            </a:r>
            <a:r>
              <a:rPr lang="en-US" sz="2000" b="1" dirty="0" err="1">
                <a:solidFill>
                  <a:srgbClr val="951968"/>
                </a:solidFill>
                <a:latin typeface="Monaco"/>
              </a:rPr>
              <a:t>simulation_services.fcl</a:t>
            </a:r>
            <a:r>
              <a:rPr lang="en-US" sz="2000" b="1" dirty="0">
                <a:solidFill>
                  <a:srgbClr val="951968"/>
                </a:solidFill>
                <a:latin typeface="Monaco"/>
              </a:rPr>
              <a:t>"</a:t>
            </a:r>
            <a:endParaRPr lang="en-US" sz="2000" b="1" dirty="0">
              <a:solidFill>
                <a:srgbClr val="281717"/>
              </a:solidFill>
              <a:latin typeface="Monaco"/>
            </a:endParaRPr>
          </a:p>
          <a:p>
            <a:r>
              <a:rPr lang="en-US" sz="2000" b="1" dirty="0">
                <a:solidFill>
                  <a:srgbClr val="615F8C"/>
                </a:solidFill>
                <a:latin typeface="Monaco"/>
              </a:rPr>
              <a:t>#include</a:t>
            </a:r>
            <a:r>
              <a:rPr lang="en-US" sz="2000" b="1" dirty="0">
                <a:solidFill>
                  <a:srgbClr val="C01B14"/>
                </a:solidFill>
                <a:latin typeface="Monaco"/>
              </a:rPr>
              <a:t> </a:t>
            </a:r>
            <a:r>
              <a:rPr lang="en-US" sz="2000" b="1" dirty="0">
                <a:solidFill>
                  <a:srgbClr val="951968"/>
                </a:solidFill>
                <a:latin typeface="Monaco"/>
              </a:rPr>
              <a:t>"</a:t>
            </a:r>
            <a:r>
              <a:rPr lang="en-US" sz="2000" b="1" dirty="0" err="1">
                <a:solidFill>
                  <a:srgbClr val="951968"/>
                </a:solidFill>
                <a:latin typeface="Monaco"/>
              </a:rPr>
              <a:t>generation_services.fcl</a:t>
            </a:r>
            <a:r>
              <a:rPr lang="en-US" sz="2000" b="1" dirty="0">
                <a:solidFill>
                  <a:srgbClr val="951968"/>
                </a:solidFill>
                <a:latin typeface="Monaco"/>
              </a:rPr>
              <a:t>"</a:t>
            </a:r>
            <a:endParaRPr lang="en-US" sz="2000" b="1" dirty="0">
              <a:solidFill>
                <a:srgbClr val="281717"/>
              </a:solidFill>
              <a:latin typeface="Monaco"/>
            </a:endParaRPr>
          </a:p>
          <a:p>
            <a:endParaRPr lang="en-US" sz="2000" b="1" dirty="0">
              <a:solidFill>
                <a:srgbClr val="281717"/>
              </a:solidFill>
              <a:latin typeface="Monaco"/>
            </a:endParaRPr>
          </a:p>
          <a:p>
            <a:r>
              <a:rPr lang="hu-HU" sz="2000" b="1" dirty="0">
                <a:solidFill>
                  <a:srgbClr val="B600FF"/>
                </a:solidFill>
                <a:latin typeface="Monaco"/>
              </a:rPr>
              <a:t>physics</a:t>
            </a:r>
            <a:r>
              <a:rPr lang="hu-HU" sz="2000" b="1" dirty="0">
                <a:solidFill>
                  <a:srgbClr val="281717"/>
                </a:solidFill>
                <a:latin typeface="Monaco"/>
              </a:rPr>
              <a:t>: { ... }</a:t>
            </a:r>
          </a:p>
        </p:txBody>
      </p:sp>
    </p:spTree>
    <p:extLst>
      <p:ext uri="{BB962C8B-B14F-4D97-AF65-F5344CB8AC3E}">
        <p14:creationId xmlns:p14="http://schemas.microsoft.com/office/powerpoint/2010/main" val="1187466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Helvetica" pitchFamily="-111" charset="0"/>
                <a:ea typeface="ＭＳ Ｐゴシック" pitchFamily="-111" charset="-128"/>
                <a:cs typeface="ＭＳ Ｐゴシック" pitchFamily="-111" charset="-128"/>
              </a:rPr>
              <a:t>Occasionally, you may need to remove undesired parameters—can occur if using the substitutions.</a:t>
            </a:r>
          </a:p>
          <a:p>
            <a:endParaRPr lang="en-US" b="1" dirty="0" smtClean="0">
              <a:latin typeface="Helvetica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17409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Helvetica" pitchFamily="-111" charset="0"/>
                <a:ea typeface="ＭＳ Ｐゴシック" pitchFamily="-111" charset="-128"/>
                <a:cs typeface="ＭＳ Ｐゴシック" pitchFamily="-111" charset="-128"/>
              </a:rPr>
              <a:t>Removing undesired parameters</a:t>
            </a:r>
            <a:endParaRPr lang="en-US" dirty="0">
              <a:latin typeface="Helvetica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17411" name="Date Placeholder 3"/>
          <p:cNvSpPr>
            <a:spLocks noGrp="1"/>
          </p:cNvSpPr>
          <p:nvPr>
            <p:ph type="dt" sz="half" idx="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56689B8-C729-AB4F-ABB5-FE3D338A900B}" type="datetime1">
              <a:rPr lang="en-US" smtClean="0"/>
              <a:t>6/17/16</a:t>
            </a:fld>
            <a:endParaRPr lang="en-US"/>
          </a:p>
        </p:txBody>
      </p:sp>
      <p:sp>
        <p:nvSpPr>
          <p:cNvPr id="17412" name="Footer Placeholder 4"/>
          <p:cNvSpPr>
            <a:spLocks noGrp="1"/>
          </p:cNvSpPr>
          <p:nvPr>
            <p:ph type="ftr" sz="quarter" idx="3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K. J. Knoepfel | A FHiCL feature menagerie</a:t>
            </a:r>
            <a:endParaRPr lang="en-US" b="1"/>
          </a:p>
        </p:txBody>
      </p:sp>
      <p:sp>
        <p:nvSpPr>
          <p:cNvPr id="17413" name="Slide Number Placeholder 5"/>
          <p:cNvSpPr>
            <a:spLocks noGrp="1"/>
          </p:cNvSpPr>
          <p:nvPr>
            <p:ph type="sldNum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4B48CB4-0714-F842-BA2E-0FA413C5A401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40174" y="2218802"/>
            <a:ext cx="4834566" cy="4499694"/>
          </a:xfrm>
          <a:prstGeom prst="rect">
            <a:avLst/>
          </a:prstGeom>
          <a:solidFill>
            <a:srgbClr val="FFFACD"/>
          </a:solidFill>
          <a:ln w="12700" cmpd="sng">
            <a:solidFill>
              <a:schemeClr val="accent6">
                <a:lumMod val="50000"/>
              </a:schemeClr>
            </a:solidFill>
          </a:ln>
        </p:spPr>
        <p:txBody>
          <a:bodyPr wrap="square" lIns="101882" tIns="50941" rIns="101882" bIns="50941">
            <a:spAutoFit/>
          </a:bodyPr>
          <a:lstStyle/>
          <a:p>
            <a:r>
              <a:rPr lang="en-US" sz="2000" b="1" dirty="0">
                <a:solidFill>
                  <a:srgbClr val="615F8C"/>
                </a:solidFill>
                <a:latin typeface="Monaco"/>
              </a:rPr>
              <a:t>BEGIN_PROLOG                                                                                                                                          </a:t>
            </a:r>
            <a:endParaRPr lang="en-US" sz="2000" b="1" dirty="0">
              <a:solidFill>
                <a:srgbClr val="281717"/>
              </a:solidFill>
              <a:latin typeface="Monaco"/>
            </a:endParaRPr>
          </a:p>
          <a:p>
            <a:r>
              <a:rPr lang="en-US" sz="2000" b="1" dirty="0" err="1">
                <a:solidFill>
                  <a:srgbClr val="B45C15"/>
                </a:solidFill>
                <a:latin typeface="Monaco"/>
              </a:rPr>
              <a:t>default_services</a:t>
            </a:r>
            <a:r>
              <a:rPr lang="en-US" sz="2000" b="1" dirty="0">
                <a:solidFill>
                  <a:srgbClr val="281717"/>
                </a:solidFill>
                <a:latin typeface="Monaco"/>
              </a:rPr>
              <a:t>: {</a:t>
            </a:r>
          </a:p>
          <a:p>
            <a:r>
              <a:rPr lang="en-US" sz="2000" b="1" dirty="0">
                <a:solidFill>
                  <a:srgbClr val="281717"/>
                </a:solidFill>
                <a:latin typeface="Monaco"/>
              </a:rPr>
              <a:t>   </a:t>
            </a:r>
            <a:r>
              <a:rPr lang="en-US" sz="2000" b="1" dirty="0" err="1">
                <a:solidFill>
                  <a:srgbClr val="B45C15"/>
                </a:solidFill>
                <a:latin typeface="Monaco"/>
              </a:rPr>
              <a:t>MemoryTracker</a:t>
            </a:r>
            <a:r>
              <a:rPr lang="en-US" sz="2000" b="1" dirty="0">
                <a:solidFill>
                  <a:srgbClr val="281717"/>
                </a:solidFill>
                <a:latin typeface="Monaco"/>
              </a:rPr>
              <a:t>: {...}</a:t>
            </a:r>
          </a:p>
          <a:p>
            <a:r>
              <a:rPr lang="sv-SE" sz="2000" b="1" dirty="0">
                <a:solidFill>
                  <a:srgbClr val="281717"/>
                </a:solidFill>
                <a:latin typeface="Monaco"/>
              </a:rPr>
              <a:t>   </a:t>
            </a:r>
            <a:r>
              <a:rPr lang="sv-SE" sz="2000" b="1" dirty="0" err="1">
                <a:solidFill>
                  <a:srgbClr val="B45C15"/>
                </a:solidFill>
                <a:latin typeface="Monaco"/>
              </a:rPr>
              <a:t>TimeTracker</a:t>
            </a:r>
            <a:r>
              <a:rPr lang="sv-SE" sz="2000" b="1" dirty="0">
                <a:solidFill>
                  <a:srgbClr val="281717"/>
                </a:solidFill>
                <a:latin typeface="Monaco"/>
              </a:rPr>
              <a:t>: {...}</a:t>
            </a:r>
          </a:p>
          <a:p>
            <a:r>
              <a:rPr lang="sv-SE" sz="2000" b="1" dirty="0">
                <a:solidFill>
                  <a:srgbClr val="281717"/>
                </a:solidFill>
                <a:latin typeface="Monaco"/>
              </a:rPr>
              <a:t>   </a:t>
            </a:r>
            <a:r>
              <a:rPr lang="sv-SE" sz="2000" b="1" dirty="0" err="1">
                <a:solidFill>
                  <a:srgbClr val="B45C15"/>
                </a:solidFill>
                <a:latin typeface="Monaco"/>
              </a:rPr>
              <a:t>Tracer</a:t>
            </a:r>
            <a:r>
              <a:rPr lang="sv-SE" sz="2000" b="1" dirty="0">
                <a:solidFill>
                  <a:srgbClr val="281717"/>
                </a:solidFill>
                <a:latin typeface="Monaco"/>
              </a:rPr>
              <a:t>: {...}</a:t>
            </a:r>
          </a:p>
          <a:p>
            <a:r>
              <a:rPr lang="fi-FI" sz="2000" b="1" dirty="0">
                <a:solidFill>
                  <a:srgbClr val="281717"/>
                </a:solidFill>
                <a:latin typeface="Monaco"/>
              </a:rPr>
              <a:t>   </a:t>
            </a:r>
            <a:r>
              <a:rPr lang="fi-FI" sz="2000" b="1" dirty="0" err="1">
                <a:solidFill>
                  <a:srgbClr val="B45C15"/>
                </a:solidFill>
                <a:latin typeface="Monaco"/>
              </a:rPr>
              <a:t>message</a:t>
            </a:r>
            <a:r>
              <a:rPr lang="fi-FI" sz="2000" b="1" dirty="0">
                <a:solidFill>
                  <a:srgbClr val="281717"/>
                </a:solidFill>
                <a:latin typeface="Monaco"/>
              </a:rPr>
              <a:t>: {...}</a:t>
            </a:r>
          </a:p>
          <a:p>
            <a:r>
              <a:rPr lang="fi-FI" sz="2000" b="1" dirty="0">
                <a:solidFill>
                  <a:srgbClr val="281717"/>
                </a:solidFill>
                <a:latin typeface="Monaco"/>
              </a:rPr>
              <a:t>}</a:t>
            </a:r>
          </a:p>
          <a:p>
            <a:r>
              <a:rPr lang="fi-FI" sz="2000" b="1" dirty="0">
                <a:solidFill>
                  <a:srgbClr val="615F8C"/>
                </a:solidFill>
                <a:latin typeface="Monaco"/>
              </a:rPr>
              <a:t>END_PROLOG                                                                                                                                            </a:t>
            </a:r>
            <a:endParaRPr lang="fi-FI" sz="2000" b="1" dirty="0">
              <a:solidFill>
                <a:srgbClr val="281717"/>
              </a:solidFill>
              <a:latin typeface="Monaco"/>
            </a:endParaRPr>
          </a:p>
          <a:p>
            <a:endParaRPr lang="fi-FI" sz="2000" b="1" dirty="0">
              <a:solidFill>
                <a:srgbClr val="281717"/>
              </a:solidFill>
              <a:latin typeface="Monaco"/>
            </a:endParaRPr>
          </a:p>
          <a:p>
            <a:r>
              <a:rPr lang="fi-FI" sz="2000" b="1" dirty="0" err="1">
                <a:solidFill>
                  <a:srgbClr val="B600FF"/>
                </a:solidFill>
                <a:latin typeface="Monaco"/>
              </a:rPr>
              <a:t>services</a:t>
            </a:r>
            <a:r>
              <a:rPr lang="fi-FI" sz="2000" b="1" dirty="0">
                <a:solidFill>
                  <a:srgbClr val="281717"/>
                </a:solidFill>
                <a:latin typeface="Monaco"/>
              </a:rPr>
              <a:t>: {</a:t>
            </a:r>
          </a:p>
          <a:p>
            <a:r>
              <a:rPr lang="fi-FI" sz="2000" b="1" dirty="0">
                <a:solidFill>
                  <a:srgbClr val="281717"/>
                </a:solidFill>
                <a:latin typeface="Monaco"/>
              </a:rPr>
              <a:t>   </a:t>
            </a:r>
            <a:r>
              <a:rPr lang="fi-FI" sz="2000" b="1" dirty="0">
                <a:solidFill>
                  <a:srgbClr val="615F8C"/>
                </a:solidFill>
                <a:latin typeface="Monaco"/>
              </a:rPr>
              <a:t>@</a:t>
            </a:r>
            <a:r>
              <a:rPr lang="fi-FI" sz="2000" b="1" dirty="0" err="1">
                <a:solidFill>
                  <a:srgbClr val="615F8C"/>
                </a:solidFill>
                <a:latin typeface="Monaco"/>
              </a:rPr>
              <a:t>table</a:t>
            </a:r>
            <a:r>
              <a:rPr lang="fi-FI" sz="2000" b="1" dirty="0" err="1">
                <a:solidFill>
                  <a:srgbClr val="281717"/>
                </a:solidFill>
                <a:latin typeface="Monaco"/>
              </a:rPr>
              <a:t>::default_services</a:t>
            </a:r>
            <a:endParaRPr lang="fi-FI" sz="2000" b="1" dirty="0">
              <a:solidFill>
                <a:srgbClr val="281717"/>
              </a:solidFill>
              <a:latin typeface="Monaco"/>
            </a:endParaRPr>
          </a:p>
          <a:p>
            <a:r>
              <a:rPr lang="fi-FI" sz="2000" b="1" dirty="0">
                <a:solidFill>
                  <a:srgbClr val="281717"/>
                </a:solidFill>
                <a:latin typeface="Monaco"/>
              </a:rPr>
              <a:t>   </a:t>
            </a:r>
            <a:r>
              <a:rPr lang="fi-FI" sz="2000" b="1" dirty="0" err="1">
                <a:solidFill>
                  <a:srgbClr val="B45C15"/>
                </a:solidFill>
                <a:latin typeface="Monaco"/>
              </a:rPr>
              <a:t>Tracer</a:t>
            </a:r>
            <a:r>
              <a:rPr lang="fi-FI" sz="2000" b="1" dirty="0">
                <a:solidFill>
                  <a:srgbClr val="281717"/>
                </a:solidFill>
                <a:latin typeface="Monaco"/>
              </a:rPr>
              <a:t>: </a:t>
            </a:r>
            <a:r>
              <a:rPr lang="fi-FI" sz="2000" b="1" dirty="0">
                <a:solidFill>
                  <a:srgbClr val="615F8C"/>
                </a:solidFill>
                <a:latin typeface="Monaco"/>
              </a:rPr>
              <a:t>@</a:t>
            </a:r>
            <a:r>
              <a:rPr lang="fi-FI" sz="2000" b="1" dirty="0" err="1">
                <a:solidFill>
                  <a:srgbClr val="615F8C"/>
                </a:solidFill>
                <a:latin typeface="Monaco"/>
              </a:rPr>
              <a:t>erase</a:t>
            </a:r>
            <a:endParaRPr lang="fi-FI" sz="2000" b="1" dirty="0">
              <a:solidFill>
                <a:srgbClr val="281717"/>
              </a:solidFill>
              <a:latin typeface="Monaco"/>
            </a:endParaRPr>
          </a:p>
          <a:p>
            <a:r>
              <a:rPr lang="en-US" sz="2000" b="1" dirty="0">
                <a:solidFill>
                  <a:srgbClr val="281717"/>
                </a:solidFill>
                <a:latin typeface="Monaco"/>
              </a:rPr>
              <a:t>   </a:t>
            </a:r>
            <a:r>
              <a:rPr lang="en-US" sz="2000" b="1" dirty="0" err="1">
                <a:solidFill>
                  <a:srgbClr val="B45C15"/>
                </a:solidFill>
                <a:latin typeface="Monaco"/>
              </a:rPr>
              <a:t>MyService</a:t>
            </a:r>
            <a:r>
              <a:rPr lang="en-US" sz="2000" b="1" dirty="0">
                <a:solidFill>
                  <a:srgbClr val="281717"/>
                </a:solidFill>
                <a:latin typeface="Monaco"/>
              </a:rPr>
              <a:t>: {...}</a:t>
            </a:r>
          </a:p>
          <a:p>
            <a:r>
              <a:rPr lang="en-US" sz="2000" b="1" dirty="0">
                <a:solidFill>
                  <a:srgbClr val="281717"/>
                </a:solidFill>
                <a:latin typeface="Monaco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57074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will configure a producer: </a:t>
            </a:r>
            <a:r>
              <a:rPr lang="en-US" b="1" dirty="0" err="1" smtClean="0">
                <a:latin typeface="Courier"/>
                <a:cs typeface="Courier"/>
              </a:rPr>
              <a:t>EventGenerator</a:t>
            </a:r>
            <a:r>
              <a:rPr lang="en-US" dirty="0" smtClean="0"/>
              <a:t>.</a:t>
            </a:r>
            <a:endParaRPr lang="en-US" dirty="0" smtClean="0">
              <a:cs typeface="Helvetica"/>
            </a:endParaRPr>
          </a:p>
          <a:p>
            <a:r>
              <a:rPr lang="en-US" dirty="0" smtClean="0">
                <a:cs typeface="Helvetica"/>
              </a:rPr>
              <a:t>We will configure an analyzer: </a:t>
            </a:r>
            <a:r>
              <a:rPr lang="en-US" b="1" dirty="0" err="1" smtClean="0">
                <a:latin typeface="Courier"/>
                <a:cs typeface="Courier"/>
              </a:rPr>
              <a:t>ParticleViewer</a:t>
            </a:r>
            <a:r>
              <a:rPr lang="en-US" dirty="0" smtClean="0">
                <a:cs typeface="Helvetica"/>
              </a:rPr>
              <a:t>.</a:t>
            </a:r>
            <a:endParaRPr lang="en-US" dirty="0">
              <a:cs typeface="Helvetica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FHiCL</a:t>
            </a:r>
            <a:r>
              <a:rPr lang="en-US" dirty="0" smtClean="0"/>
              <a:t> file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73853CEC-BF35-0C43-88B0-EB1DA35C68E0}" type="datetime1">
              <a:rPr lang="en-US" smtClean="0"/>
              <a:t>6/17/16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83663" y="7371442"/>
            <a:ext cx="6888330" cy="275256"/>
          </a:xfrm>
        </p:spPr>
        <p:txBody>
          <a:bodyPr/>
          <a:lstStyle/>
          <a:p>
            <a:pPr>
              <a:defRPr/>
            </a:pPr>
            <a:r>
              <a:rPr lang="en-US" smtClean="0"/>
              <a:t>K. J. Knoepfel | A FHiCL feature menagerie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52426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Helvetica" pitchFamily="-111" charset="0"/>
                <a:ea typeface="ＭＳ Ｐゴシック" pitchFamily="-111" charset="-128"/>
                <a:cs typeface="ＭＳ Ｐゴシック" pitchFamily="-111" charset="-128"/>
              </a:rPr>
              <a:t>Occasionally, you may need to remove undesired parameters—can occur if using the substitutions.</a:t>
            </a:r>
          </a:p>
          <a:p>
            <a:endParaRPr lang="en-US" b="1" dirty="0" smtClean="0">
              <a:latin typeface="Helvetica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17409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Helvetica" pitchFamily="-111" charset="0"/>
                <a:ea typeface="ＭＳ Ｐゴシック" pitchFamily="-111" charset="-128"/>
                <a:cs typeface="ＭＳ Ｐゴシック" pitchFamily="-111" charset="-128"/>
              </a:rPr>
              <a:t>Removing undesired parameters</a:t>
            </a:r>
            <a:endParaRPr lang="en-US" dirty="0">
              <a:latin typeface="Helvetica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17411" name="Date Placeholder 3"/>
          <p:cNvSpPr>
            <a:spLocks noGrp="1"/>
          </p:cNvSpPr>
          <p:nvPr>
            <p:ph type="dt" sz="half" idx="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EAA7AFB-665A-BF48-A24D-64865208222F}" type="datetime1">
              <a:rPr lang="en-US" smtClean="0"/>
              <a:t>6/17/16</a:t>
            </a:fld>
            <a:endParaRPr lang="en-US"/>
          </a:p>
        </p:txBody>
      </p:sp>
      <p:sp>
        <p:nvSpPr>
          <p:cNvPr id="17412" name="Footer Placeholder 4"/>
          <p:cNvSpPr>
            <a:spLocks noGrp="1"/>
          </p:cNvSpPr>
          <p:nvPr>
            <p:ph type="ftr" sz="quarter" idx="3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K. J. Knoepfel | A FHiCL feature menagerie</a:t>
            </a:r>
            <a:endParaRPr lang="en-US" b="1"/>
          </a:p>
        </p:txBody>
      </p:sp>
      <p:sp>
        <p:nvSpPr>
          <p:cNvPr id="17413" name="Slide Number Placeholder 5"/>
          <p:cNvSpPr>
            <a:spLocks noGrp="1"/>
          </p:cNvSpPr>
          <p:nvPr>
            <p:ph type="sldNum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4B48CB4-0714-F842-BA2E-0FA413C5A401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40174" y="2218802"/>
            <a:ext cx="4834566" cy="4499694"/>
          </a:xfrm>
          <a:prstGeom prst="rect">
            <a:avLst/>
          </a:prstGeom>
          <a:solidFill>
            <a:srgbClr val="FFFACD"/>
          </a:solidFill>
          <a:ln w="12700" cmpd="sng">
            <a:solidFill>
              <a:schemeClr val="accent6">
                <a:lumMod val="50000"/>
              </a:schemeClr>
            </a:solidFill>
          </a:ln>
        </p:spPr>
        <p:txBody>
          <a:bodyPr wrap="square" lIns="101882" tIns="50941" rIns="101882" bIns="50941">
            <a:spAutoFit/>
          </a:bodyPr>
          <a:lstStyle/>
          <a:p>
            <a:r>
              <a:rPr lang="en-US" sz="2000" b="1" dirty="0">
                <a:solidFill>
                  <a:srgbClr val="615F8C"/>
                </a:solidFill>
                <a:latin typeface="Monaco"/>
              </a:rPr>
              <a:t>BEGIN_PROLOG                                                                                                                                          </a:t>
            </a:r>
            <a:endParaRPr lang="en-US" sz="2000" b="1" dirty="0">
              <a:solidFill>
                <a:srgbClr val="281717"/>
              </a:solidFill>
              <a:latin typeface="Monaco"/>
            </a:endParaRPr>
          </a:p>
          <a:p>
            <a:r>
              <a:rPr lang="en-US" sz="2000" b="1" dirty="0" err="1">
                <a:solidFill>
                  <a:srgbClr val="B45C15"/>
                </a:solidFill>
                <a:latin typeface="Monaco"/>
              </a:rPr>
              <a:t>default_services</a:t>
            </a:r>
            <a:r>
              <a:rPr lang="en-US" sz="2000" b="1" dirty="0">
                <a:solidFill>
                  <a:srgbClr val="281717"/>
                </a:solidFill>
                <a:latin typeface="Monaco"/>
              </a:rPr>
              <a:t>: {</a:t>
            </a:r>
          </a:p>
          <a:p>
            <a:r>
              <a:rPr lang="en-US" sz="2000" b="1" dirty="0">
                <a:solidFill>
                  <a:srgbClr val="281717"/>
                </a:solidFill>
                <a:latin typeface="Monaco"/>
              </a:rPr>
              <a:t>   </a:t>
            </a:r>
            <a:r>
              <a:rPr lang="en-US" sz="2000" b="1" dirty="0" err="1">
                <a:solidFill>
                  <a:srgbClr val="B45C15"/>
                </a:solidFill>
                <a:latin typeface="Monaco"/>
              </a:rPr>
              <a:t>MemoryTracker</a:t>
            </a:r>
            <a:r>
              <a:rPr lang="en-US" sz="2000" b="1" dirty="0">
                <a:solidFill>
                  <a:srgbClr val="281717"/>
                </a:solidFill>
                <a:latin typeface="Monaco"/>
              </a:rPr>
              <a:t>: {...}</a:t>
            </a:r>
          </a:p>
          <a:p>
            <a:r>
              <a:rPr lang="sv-SE" sz="2000" b="1" dirty="0">
                <a:solidFill>
                  <a:srgbClr val="281717"/>
                </a:solidFill>
                <a:latin typeface="Monaco"/>
              </a:rPr>
              <a:t>   </a:t>
            </a:r>
            <a:r>
              <a:rPr lang="sv-SE" sz="2000" b="1" dirty="0" err="1">
                <a:solidFill>
                  <a:srgbClr val="B45C15"/>
                </a:solidFill>
                <a:latin typeface="Monaco"/>
              </a:rPr>
              <a:t>TimeTracker</a:t>
            </a:r>
            <a:r>
              <a:rPr lang="sv-SE" sz="2000" b="1" dirty="0">
                <a:solidFill>
                  <a:srgbClr val="281717"/>
                </a:solidFill>
                <a:latin typeface="Monaco"/>
              </a:rPr>
              <a:t>: {...}</a:t>
            </a:r>
          </a:p>
          <a:p>
            <a:r>
              <a:rPr lang="sv-SE" sz="2000" b="1" dirty="0">
                <a:solidFill>
                  <a:srgbClr val="281717"/>
                </a:solidFill>
                <a:latin typeface="Monaco"/>
              </a:rPr>
              <a:t>   </a:t>
            </a:r>
            <a:r>
              <a:rPr lang="sv-SE" sz="2000" b="1" dirty="0" err="1">
                <a:solidFill>
                  <a:srgbClr val="B45C15"/>
                </a:solidFill>
                <a:latin typeface="Monaco"/>
              </a:rPr>
              <a:t>Tracer</a:t>
            </a:r>
            <a:r>
              <a:rPr lang="sv-SE" sz="2000" b="1" dirty="0">
                <a:solidFill>
                  <a:srgbClr val="281717"/>
                </a:solidFill>
                <a:latin typeface="Monaco"/>
              </a:rPr>
              <a:t>: {...}</a:t>
            </a:r>
          </a:p>
          <a:p>
            <a:r>
              <a:rPr lang="fi-FI" sz="2000" b="1" dirty="0">
                <a:solidFill>
                  <a:srgbClr val="281717"/>
                </a:solidFill>
                <a:latin typeface="Monaco"/>
              </a:rPr>
              <a:t>   </a:t>
            </a:r>
            <a:r>
              <a:rPr lang="fi-FI" sz="2000" b="1" dirty="0" err="1">
                <a:solidFill>
                  <a:srgbClr val="B45C15"/>
                </a:solidFill>
                <a:latin typeface="Monaco"/>
              </a:rPr>
              <a:t>message</a:t>
            </a:r>
            <a:r>
              <a:rPr lang="fi-FI" sz="2000" b="1" dirty="0">
                <a:solidFill>
                  <a:srgbClr val="281717"/>
                </a:solidFill>
                <a:latin typeface="Monaco"/>
              </a:rPr>
              <a:t>: {...}</a:t>
            </a:r>
          </a:p>
          <a:p>
            <a:r>
              <a:rPr lang="fi-FI" sz="2000" b="1" dirty="0">
                <a:solidFill>
                  <a:srgbClr val="281717"/>
                </a:solidFill>
                <a:latin typeface="Monaco"/>
              </a:rPr>
              <a:t>}</a:t>
            </a:r>
          </a:p>
          <a:p>
            <a:r>
              <a:rPr lang="fi-FI" sz="2000" b="1" dirty="0">
                <a:solidFill>
                  <a:srgbClr val="615F8C"/>
                </a:solidFill>
                <a:latin typeface="Monaco"/>
              </a:rPr>
              <a:t>END_PROLOG                                                                                                                                            </a:t>
            </a:r>
            <a:endParaRPr lang="fi-FI" sz="2000" b="1" dirty="0">
              <a:solidFill>
                <a:srgbClr val="281717"/>
              </a:solidFill>
              <a:latin typeface="Monaco"/>
            </a:endParaRPr>
          </a:p>
          <a:p>
            <a:endParaRPr lang="fi-FI" sz="2000" b="1" dirty="0">
              <a:solidFill>
                <a:srgbClr val="281717"/>
              </a:solidFill>
              <a:latin typeface="Monaco"/>
            </a:endParaRPr>
          </a:p>
          <a:p>
            <a:r>
              <a:rPr lang="fi-FI" sz="2000" b="1" dirty="0" err="1">
                <a:solidFill>
                  <a:srgbClr val="B600FF"/>
                </a:solidFill>
                <a:latin typeface="Monaco"/>
              </a:rPr>
              <a:t>services</a:t>
            </a:r>
            <a:r>
              <a:rPr lang="fi-FI" sz="2000" b="1" dirty="0">
                <a:solidFill>
                  <a:srgbClr val="281717"/>
                </a:solidFill>
                <a:latin typeface="Monaco"/>
              </a:rPr>
              <a:t>: {</a:t>
            </a:r>
          </a:p>
          <a:p>
            <a:r>
              <a:rPr lang="fi-FI" sz="2000" b="1" dirty="0">
                <a:solidFill>
                  <a:srgbClr val="281717"/>
                </a:solidFill>
                <a:latin typeface="Monaco"/>
              </a:rPr>
              <a:t>   </a:t>
            </a:r>
            <a:r>
              <a:rPr lang="fi-FI" sz="2000" b="1" dirty="0">
                <a:solidFill>
                  <a:srgbClr val="615F8C"/>
                </a:solidFill>
                <a:latin typeface="Monaco"/>
              </a:rPr>
              <a:t>@</a:t>
            </a:r>
            <a:r>
              <a:rPr lang="fi-FI" sz="2000" b="1" dirty="0" err="1">
                <a:solidFill>
                  <a:srgbClr val="615F8C"/>
                </a:solidFill>
                <a:latin typeface="Monaco"/>
              </a:rPr>
              <a:t>table</a:t>
            </a:r>
            <a:r>
              <a:rPr lang="fi-FI" sz="2000" b="1" dirty="0" err="1">
                <a:solidFill>
                  <a:srgbClr val="281717"/>
                </a:solidFill>
                <a:latin typeface="Monaco"/>
              </a:rPr>
              <a:t>::default_services</a:t>
            </a:r>
            <a:endParaRPr lang="fi-FI" sz="2000" b="1" dirty="0">
              <a:solidFill>
                <a:srgbClr val="281717"/>
              </a:solidFill>
              <a:latin typeface="Monaco"/>
            </a:endParaRPr>
          </a:p>
          <a:p>
            <a:r>
              <a:rPr lang="fi-FI" sz="2000" b="1" dirty="0">
                <a:solidFill>
                  <a:srgbClr val="281717"/>
                </a:solidFill>
                <a:latin typeface="Monaco"/>
              </a:rPr>
              <a:t>   </a:t>
            </a:r>
            <a:r>
              <a:rPr lang="fi-FI" sz="2000" b="1" dirty="0" err="1">
                <a:solidFill>
                  <a:srgbClr val="B45C15"/>
                </a:solidFill>
                <a:latin typeface="Monaco"/>
              </a:rPr>
              <a:t>Tracer</a:t>
            </a:r>
            <a:r>
              <a:rPr lang="fi-FI" sz="2000" b="1" dirty="0">
                <a:solidFill>
                  <a:srgbClr val="281717"/>
                </a:solidFill>
                <a:latin typeface="Monaco"/>
              </a:rPr>
              <a:t>: </a:t>
            </a:r>
            <a:r>
              <a:rPr lang="fi-FI" sz="2000" b="1" dirty="0">
                <a:solidFill>
                  <a:srgbClr val="615F8C"/>
                </a:solidFill>
                <a:latin typeface="Monaco"/>
              </a:rPr>
              <a:t>@</a:t>
            </a:r>
            <a:r>
              <a:rPr lang="fi-FI" sz="2000" b="1" dirty="0" err="1">
                <a:solidFill>
                  <a:srgbClr val="615F8C"/>
                </a:solidFill>
                <a:latin typeface="Monaco"/>
              </a:rPr>
              <a:t>erase</a:t>
            </a:r>
            <a:endParaRPr lang="fi-FI" sz="2000" b="1" dirty="0">
              <a:solidFill>
                <a:srgbClr val="281717"/>
              </a:solidFill>
              <a:latin typeface="Monaco"/>
            </a:endParaRPr>
          </a:p>
          <a:p>
            <a:r>
              <a:rPr lang="en-US" sz="2000" b="1" dirty="0">
                <a:solidFill>
                  <a:srgbClr val="281717"/>
                </a:solidFill>
                <a:latin typeface="Monaco"/>
              </a:rPr>
              <a:t>   </a:t>
            </a:r>
            <a:r>
              <a:rPr lang="en-US" sz="2000" b="1" dirty="0" err="1">
                <a:solidFill>
                  <a:srgbClr val="B45C15"/>
                </a:solidFill>
                <a:latin typeface="Monaco"/>
              </a:rPr>
              <a:t>MyService</a:t>
            </a:r>
            <a:r>
              <a:rPr lang="en-US" sz="2000" b="1" dirty="0">
                <a:solidFill>
                  <a:srgbClr val="281717"/>
                </a:solidFill>
                <a:latin typeface="Monaco"/>
              </a:rPr>
              <a:t>: {...}</a:t>
            </a:r>
          </a:p>
          <a:p>
            <a:r>
              <a:rPr lang="en-US" sz="2000" b="1" dirty="0">
                <a:solidFill>
                  <a:srgbClr val="281717"/>
                </a:solidFill>
                <a:latin typeface="Monaco"/>
              </a:rPr>
              <a:t>}</a:t>
            </a:r>
          </a:p>
        </p:txBody>
      </p:sp>
      <p:sp>
        <p:nvSpPr>
          <p:cNvPr id="3" name="Rectangle 2"/>
          <p:cNvSpPr/>
          <p:nvPr/>
        </p:nvSpPr>
        <p:spPr>
          <a:xfrm>
            <a:off x="5645483" y="2218803"/>
            <a:ext cx="4039195" cy="1988237"/>
          </a:xfrm>
          <a:prstGeom prst="rect">
            <a:avLst/>
          </a:prstGeom>
          <a:solidFill>
            <a:srgbClr val="FFFACD"/>
          </a:solidFill>
          <a:ln w="12700" cmpd="sng">
            <a:solidFill>
              <a:schemeClr val="accent6">
                <a:lumMod val="50000"/>
              </a:schemeClr>
            </a:solidFill>
          </a:ln>
        </p:spPr>
        <p:txBody>
          <a:bodyPr wrap="square" lIns="101882" tIns="50941" rIns="101882" bIns="50941">
            <a:spAutoFit/>
          </a:bodyPr>
          <a:lstStyle/>
          <a:p>
            <a:r>
              <a:rPr lang="en-US" sz="2000" b="1" dirty="0">
                <a:solidFill>
                  <a:srgbClr val="B600FF"/>
                </a:solidFill>
                <a:latin typeface="Monaco"/>
              </a:rPr>
              <a:t>services</a:t>
            </a:r>
            <a:r>
              <a:rPr lang="en-US" sz="2000" b="1" dirty="0">
                <a:solidFill>
                  <a:srgbClr val="281717"/>
                </a:solidFill>
                <a:latin typeface="Monaco"/>
              </a:rPr>
              <a:t>: {</a:t>
            </a:r>
          </a:p>
          <a:p>
            <a:r>
              <a:rPr lang="en-US" sz="2000" b="1" dirty="0">
                <a:solidFill>
                  <a:srgbClr val="281717"/>
                </a:solidFill>
                <a:latin typeface="Monaco"/>
              </a:rPr>
              <a:t>   </a:t>
            </a:r>
            <a:r>
              <a:rPr lang="en-US" sz="2000" b="1" dirty="0" err="1">
                <a:solidFill>
                  <a:srgbClr val="B45C15"/>
                </a:solidFill>
                <a:latin typeface="Monaco"/>
              </a:rPr>
              <a:t>MemoryTracker</a:t>
            </a:r>
            <a:r>
              <a:rPr lang="en-US" sz="2000" b="1" dirty="0">
                <a:solidFill>
                  <a:srgbClr val="281717"/>
                </a:solidFill>
                <a:latin typeface="Monaco"/>
              </a:rPr>
              <a:t>: {...}</a:t>
            </a:r>
          </a:p>
          <a:p>
            <a:r>
              <a:rPr lang="sv-SE" sz="2000" b="1" dirty="0">
                <a:solidFill>
                  <a:srgbClr val="281717"/>
                </a:solidFill>
                <a:latin typeface="Monaco"/>
              </a:rPr>
              <a:t>   </a:t>
            </a:r>
            <a:r>
              <a:rPr lang="sv-SE" sz="2000" b="1" dirty="0" err="1">
                <a:solidFill>
                  <a:srgbClr val="B45C15"/>
                </a:solidFill>
                <a:latin typeface="Monaco"/>
              </a:rPr>
              <a:t>TimeTracker</a:t>
            </a:r>
            <a:r>
              <a:rPr lang="sv-SE" sz="2000" b="1" dirty="0">
                <a:solidFill>
                  <a:srgbClr val="281717"/>
                </a:solidFill>
                <a:latin typeface="Monaco"/>
              </a:rPr>
              <a:t>: {...}</a:t>
            </a:r>
          </a:p>
          <a:p>
            <a:r>
              <a:rPr lang="fi-FI" sz="2000" b="1" dirty="0">
                <a:solidFill>
                  <a:srgbClr val="281717"/>
                </a:solidFill>
                <a:latin typeface="Monaco"/>
              </a:rPr>
              <a:t>   </a:t>
            </a:r>
            <a:r>
              <a:rPr lang="fi-FI" sz="2000" b="1" dirty="0" err="1">
                <a:solidFill>
                  <a:srgbClr val="B45C15"/>
                </a:solidFill>
                <a:latin typeface="Monaco"/>
              </a:rPr>
              <a:t>message</a:t>
            </a:r>
            <a:r>
              <a:rPr lang="fi-FI" sz="2000" b="1" dirty="0">
                <a:solidFill>
                  <a:srgbClr val="281717"/>
                </a:solidFill>
                <a:latin typeface="Monaco"/>
              </a:rPr>
              <a:t>: {...}</a:t>
            </a:r>
          </a:p>
          <a:p>
            <a:r>
              <a:rPr lang="en-US" sz="2000" b="1" dirty="0">
                <a:solidFill>
                  <a:srgbClr val="281717"/>
                </a:solidFill>
                <a:latin typeface="Monaco"/>
              </a:rPr>
              <a:t>   </a:t>
            </a:r>
            <a:r>
              <a:rPr lang="en-US" sz="2000" b="1" dirty="0" err="1">
                <a:solidFill>
                  <a:srgbClr val="B45C15"/>
                </a:solidFill>
                <a:latin typeface="Monaco"/>
              </a:rPr>
              <a:t>MyService</a:t>
            </a:r>
            <a:r>
              <a:rPr lang="en-US" sz="2000" b="1" dirty="0">
                <a:solidFill>
                  <a:srgbClr val="281717"/>
                </a:solidFill>
                <a:latin typeface="Monaco"/>
              </a:rPr>
              <a:t>: {...}</a:t>
            </a:r>
          </a:p>
          <a:p>
            <a:r>
              <a:rPr lang="en-US" sz="2000" b="1" dirty="0">
                <a:solidFill>
                  <a:srgbClr val="281717"/>
                </a:solidFill>
                <a:latin typeface="Monaco"/>
              </a:rPr>
              <a:t>}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079371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order for a file to be included, its containing directory must be present on the </a:t>
            </a:r>
            <a:r>
              <a:rPr lang="en-US" b="1" dirty="0" smtClean="0">
                <a:latin typeface="Courier"/>
                <a:cs typeface="Courier"/>
              </a:rPr>
              <a:t>FHICL_FILE_PATH</a:t>
            </a:r>
            <a:r>
              <a:rPr lang="en-US" dirty="0" smtClean="0"/>
              <a:t> environment variable.</a:t>
            </a:r>
          </a:p>
          <a:p>
            <a:r>
              <a:rPr lang="en-US" dirty="0" smtClean="0"/>
              <a:t>The </a:t>
            </a:r>
            <a:r>
              <a:rPr lang="en-US" b="1" dirty="0" smtClean="0">
                <a:latin typeface="Courier"/>
                <a:cs typeface="Courier"/>
              </a:rPr>
              <a:t>#include</a:t>
            </a:r>
            <a:r>
              <a:rPr lang="en-US" dirty="0" smtClean="0"/>
              <a:t> feature can be very convenient; but it can be easily abused.</a:t>
            </a:r>
          </a:p>
          <a:p>
            <a:r>
              <a:rPr lang="en-US" dirty="0" smtClean="0"/>
              <a:t>Guidelines:</a:t>
            </a:r>
          </a:p>
          <a:p>
            <a:pPr lvl="1"/>
            <a:r>
              <a:rPr lang="en-US" dirty="0" smtClean="0"/>
              <a:t>Only </a:t>
            </a:r>
            <a:r>
              <a:rPr lang="en-US" b="1" dirty="0" smtClean="0">
                <a:latin typeface="Courier"/>
                <a:cs typeface="Courier"/>
              </a:rPr>
              <a:t>#include</a:t>
            </a:r>
            <a:r>
              <a:rPr lang="en-US" dirty="0" smtClean="0"/>
              <a:t> files that contain only prologs.</a:t>
            </a:r>
          </a:p>
          <a:p>
            <a:pPr lvl="2"/>
            <a:r>
              <a:rPr lang="en-US" dirty="0" smtClean="0"/>
              <a:t>Makes it much easier to understand the configuration-file structure.</a:t>
            </a:r>
          </a:p>
          <a:p>
            <a:pPr lvl="1"/>
            <a:r>
              <a:rPr lang="en-US" dirty="0" smtClean="0"/>
              <a:t>Specify directories on your </a:t>
            </a:r>
            <a:r>
              <a:rPr lang="en-US" b="1" dirty="0" smtClean="0">
                <a:latin typeface="Courier"/>
                <a:cs typeface="Courier"/>
              </a:rPr>
              <a:t>FHICL_FILE_PATH</a:t>
            </a:r>
            <a:r>
              <a:rPr lang="en-US" dirty="0" smtClean="0"/>
              <a:t> in a manner similar to how you would specify include directories for C++ headers.</a:t>
            </a:r>
          </a:p>
          <a:p>
            <a:pPr lvl="2"/>
            <a:r>
              <a:rPr lang="en-US" dirty="0" smtClean="0"/>
              <a:t>For code you’re developing it’s better if you have to be explicit in your </a:t>
            </a:r>
            <a:r>
              <a:rPr lang="en-US" dirty="0" err="1" smtClean="0"/>
              <a:t>FHiCL</a:t>
            </a:r>
            <a:r>
              <a:rPr lang="en-US" dirty="0" smtClean="0"/>
              <a:t> file.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Helvetica"/>
              </a:rPr>
              <a:t>Using </a:t>
            </a:r>
            <a:r>
              <a:rPr lang="en-US" dirty="0" smtClean="0">
                <a:latin typeface="Courier"/>
                <a:cs typeface="Courier"/>
              </a:rPr>
              <a:t>#include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65CE6A9-B4AD-344F-9620-4BD3B31F03EE}" type="datetime1">
              <a:rPr lang="en-US" smtClean="0"/>
              <a:t>6/17/16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K. J. Knoepfel | A FHiCL feature menagerie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866C9A8-22F2-B94E-9D0A-940A0207F3FD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845226"/>
            <a:ext cx="10058400" cy="6294766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55159" y="1967274"/>
            <a:ext cx="9577456" cy="2756473"/>
          </a:xfrm>
          <a:prstGeom prst="rect">
            <a:avLst/>
          </a:prstGeom>
          <a:solidFill>
            <a:schemeClr val="bg1"/>
          </a:solidFill>
          <a:ln w="28575" cmpd="sng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b"/>
          <a:lstStyle/>
          <a:p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Courier"/>
                <a:cs typeface="Courier"/>
              </a:rPr>
              <a:t>	FHICL_FILE_PATH=</a:t>
            </a:r>
          </a:p>
          <a:p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Courier"/>
                <a:cs typeface="Courier"/>
              </a:rPr>
              <a:t>		</a:t>
            </a:r>
            <a:r>
              <a:rPr lang="en-US" sz="2000" b="1" dirty="0">
                <a:solidFill>
                  <a:srgbClr val="0000FF"/>
                </a:solidFill>
                <a:latin typeface="Courier"/>
                <a:cs typeface="Courier"/>
              </a:rPr>
              <a:t>package/package/simulation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Courier"/>
                <a:cs typeface="Courier"/>
              </a:rPr>
              <a:t>:</a:t>
            </a:r>
          </a:p>
          <a:p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Courier"/>
                <a:cs typeface="Courier"/>
              </a:rPr>
              <a:t>		</a:t>
            </a:r>
            <a:r>
              <a:rPr lang="en-US" sz="2000" b="1" dirty="0">
                <a:solidFill>
                  <a:srgbClr val="0000FF"/>
                </a:solidFill>
                <a:latin typeface="Courier"/>
                <a:cs typeface="Courier"/>
              </a:rPr>
              <a:t>package/package/simulation/generation</a:t>
            </a:r>
            <a:endParaRPr lang="en-US" sz="2000" b="1" dirty="0">
              <a:solidFill>
                <a:srgbClr val="0000FF"/>
              </a:solidFill>
              <a:latin typeface="Courier"/>
              <a:cs typeface="Courier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00247" y="2196165"/>
            <a:ext cx="5883800" cy="1360373"/>
          </a:xfrm>
          <a:prstGeom prst="rect">
            <a:avLst/>
          </a:prstGeom>
          <a:solidFill>
            <a:srgbClr val="FFFACD"/>
          </a:solidFill>
          <a:ln>
            <a:solidFill>
              <a:srgbClr val="202020"/>
            </a:solidFill>
          </a:ln>
        </p:spPr>
        <p:txBody>
          <a:bodyPr wrap="square" lIns="101882" tIns="50941" rIns="101882" bIns="50941">
            <a:spAutoFit/>
          </a:bodyPr>
          <a:lstStyle/>
          <a:p>
            <a:r>
              <a:rPr lang="en-US" sz="2000" b="1" dirty="0">
                <a:solidFill>
                  <a:srgbClr val="615F8C"/>
                </a:solidFill>
                <a:latin typeface="Monaco"/>
              </a:rPr>
              <a:t>#include</a:t>
            </a:r>
            <a:r>
              <a:rPr lang="en-US" sz="2000" b="1" dirty="0">
                <a:solidFill>
                  <a:srgbClr val="C01B14"/>
                </a:solidFill>
                <a:latin typeface="Monaco"/>
              </a:rPr>
              <a:t> </a:t>
            </a:r>
            <a:r>
              <a:rPr lang="en-US" sz="2000" b="1" dirty="0">
                <a:solidFill>
                  <a:srgbClr val="951968"/>
                </a:solidFill>
                <a:latin typeface="Monaco"/>
              </a:rPr>
              <a:t>"</a:t>
            </a:r>
            <a:r>
              <a:rPr lang="en-US" sz="2000" b="1" dirty="0" err="1">
                <a:solidFill>
                  <a:srgbClr val="951968"/>
                </a:solidFill>
                <a:latin typeface="Monaco"/>
              </a:rPr>
              <a:t>simulation_services.fcl</a:t>
            </a:r>
            <a:r>
              <a:rPr lang="en-US" sz="2000" b="1" dirty="0">
                <a:solidFill>
                  <a:srgbClr val="951968"/>
                </a:solidFill>
                <a:latin typeface="Monaco"/>
              </a:rPr>
              <a:t>"</a:t>
            </a:r>
            <a:endParaRPr lang="en-US" sz="2000" b="1" dirty="0">
              <a:solidFill>
                <a:srgbClr val="281717"/>
              </a:solidFill>
              <a:latin typeface="Monaco"/>
            </a:endParaRPr>
          </a:p>
          <a:p>
            <a:r>
              <a:rPr lang="en-US" sz="2000" b="1" dirty="0">
                <a:solidFill>
                  <a:srgbClr val="615F8C"/>
                </a:solidFill>
                <a:latin typeface="Monaco"/>
              </a:rPr>
              <a:t>#include</a:t>
            </a:r>
            <a:r>
              <a:rPr lang="en-US" sz="2000" b="1" dirty="0">
                <a:solidFill>
                  <a:srgbClr val="C01B14"/>
                </a:solidFill>
                <a:latin typeface="Monaco"/>
              </a:rPr>
              <a:t> </a:t>
            </a:r>
            <a:r>
              <a:rPr lang="en-US" sz="2000" b="1" dirty="0">
                <a:solidFill>
                  <a:srgbClr val="951968"/>
                </a:solidFill>
                <a:latin typeface="Monaco"/>
              </a:rPr>
              <a:t>"</a:t>
            </a:r>
            <a:r>
              <a:rPr lang="en-US" sz="2000" b="1" dirty="0" err="1">
                <a:solidFill>
                  <a:srgbClr val="951968"/>
                </a:solidFill>
                <a:latin typeface="Monaco"/>
              </a:rPr>
              <a:t>generation_services.fcl</a:t>
            </a:r>
            <a:r>
              <a:rPr lang="en-US" sz="2000" b="1" dirty="0">
                <a:solidFill>
                  <a:srgbClr val="951968"/>
                </a:solidFill>
                <a:latin typeface="Monaco"/>
              </a:rPr>
              <a:t>"</a:t>
            </a:r>
            <a:endParaRPr lang="en-US" sz="2000" b="1" dirty="0">
              <a:solidFill>
                <a:srgbClr val="281717"/>
              </a:solidFill>
              <a:latin typeface="Monaco"/>
            </a:endParaRPr>
          </a:p>
          <a:p>
            <a:endParaRPr lang="en-US" sz="2000" b="1" dirty="0">
              <a:solidFill>
                <a:srgbClr val="281717"/>
              </a:solidFill>
              <a:latin typeface="Monaco"/>
            </a:endParaRPr>
          </a:p>
          <a:p>
            <a:r>
              <a:rPr lang="hu-HU" sz="2000" b="1" dirty="0">
                <a:solidFill>
                  <a:srgbClr val="B600FF"/>
                </a:solidFill>
                <a:latin typeface="Monaco"/>
              </a:rPr>
              <a:t>physics</a:t>
            </a:r>
            <a:r>
              <a:rPr lang="hu-HU" sz="2000" b="1" dirty="0">
                <a:solidFill>
                  <a:srgbClr val="281717"/>
                </a:solidFill>
                <a:latin typeface="Monaco"/>
              </a:rPr>
              <a:t>: { ... }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55159" y="5122648"/>
            <a:ext cx="9577456" cy="2049061"/>
          </a:xfrm>
          <a:prstGeom prst="rect">
            <a:avLst/>
          </a:prstGeom>
          <a:solidFill>
            <a:schemeClr val="bg1"/>
          </a:solidFill>
          <a:ln w="28575" cmpd="sng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t"/>
          <a:lstStyle/>
          <a:p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Courier"/>
                <a:cs typeface="Courier"/>
              </a:rPr>
              <a:t>	FHICL_FILE_PATH=</a:t>
            </a:r>
            <a:r>
              <a:rPr lang="en-US" sz="2000" b="1" dirty="0">
                <a:solidFill>
                  <a:srgbClr val="0000FF"/>
                </a:solidFill>
                <a:latin typeface="Courier"/>
                <a:cs typeface="Courier"/>
              </a:rPr>
              <a:t>package</a:t>
            </a:r>
          </a:p>
          <a:p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Courier"/>
                <a:cs typeface="Courier"/>
              </a:rPr>
              <a:t>	</a:t>
            </a:r>
            <a:endParaRPr lang="en-US" sz="2000" b="1" dirty="0">
              <a:solidFill>
                <a:srgbClr val="0000FF"/>
              </a:solidFill>
              <a:latin typeface="Courier"/>
              <a:cs typeface="Courier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43903" y="5609326"/>
            <a:ext cx="8928263" cy="1487871"/>
          </a:xfrm>
          <a:prstGeom prst="rect">
            <a:avLst/>
          </a:prstGeom>
          <a:solidFill>
            <a:srgbClr val="FFFACD"/>
          </a:solidFill>
          <a:ln>
            <a:solidFill>
              <a:srgbClr val="202020"/>
            </a:solidFill>
          </a:ln>
        </p:spPr>
        <p:txBody>
          <a:bodyPr wrap="square" lIns="101882" tIns="50941" rIns="101882" bIns="50941">
            <a:spAutoFit/>
          </a:bodyPr>
          <a:lstStyle/>
          <a:p>
            <a:r>
              <a:rPr lang="en-US" sz="1800" b="1" dirty="0">
                <a:solidFill>
                  <a:srgbClr val="615F8C"/>
                </a:solidFill>
                <a:latin typeface="Monaco"/>
              </a:rPr>
              <a:t>#include</a:t>
            </a:r>
            <a:r>
              <a:rPr lang="en-US" sz="1800" b="1" dirty="0">
                <a:solidFill>
                  <a:srgbClr val="C01B14"/>
                </a:solidFill>
                <a:latin typeface="Monaco"/>
              </a:rPr>
              <a:t> </a:t>
            </a:r>
            <a:r>
              <a:rPr lang="en-US" sz="1800" b="1" dirty="0">
                <a:solidFill>
                  <a:srgbClr val="951968"/>
                </a:solidFill>
                <a:latin typeface="Monaco"/>
              </a:rPr>
              <a:t>"package/simulation/generation/</a:t>
            </a:r>
            <a:r>
              <a:rPr lang="en-US" sz="1800" b="1" dirty="0" err="1">
                <a:solidFill>
                  <a:srgbClr val="951968"/>
                </a:solidFill>
                <a:latin typeface="Monaco"/>
              </a:rPr>
              <a:t>generation_services.fcl</a:t>
            </a:r>
            <a:r>
              <a:rPr lang="en-US" sz="1800" b="1" dirty="0">
                <a:solidFill>
                  <a:srgbClr val="951968"/>
                </a:solidFill>
                <a:latin typeface="Monaco"/>
              </a:rPr>
              <a:t>"</a:t>
            </a:r>
            <a:endParaRPr lang="en-US" sz="1800" b="1" dirty="0">
              <a:solidFill>
                <a:srgbClr val="281717"/>
              </a:solidFill>
              <a:latin typeface="Monaco"/>
            </a:endParaRPr>
          </a:p>
          <a:p>
            <a:r>
              <a:rPr lang="en-US" sz="1800" b="1" dirty="0">
                <a:solidFill>
                  <a:srgbClr val="615F8C"/>
                </a:solidFill>
                <a:latin typeface="Monaco"/>
              </a:rPr>
              <a:t>#include</a:t>
            </a:r>
            <a:r>
              <a:rPr lang="en-US" sz="1800" b="1" dirty="0">
                <a:solidFill>
                  <a:srgbClr val="C01B14"/>
                </a:solidFill>
                <a:latin typeface="Monaco"/>
              </a:rPr>
              <a:t> </a:t>
            </a:r>
            <a:r>
              <a:rPr lang="en-US" sz="1800" b="1" dirty="0">
                <a:solidFill>
                  <a:srgbClr val="951968"/>
                </a:solidFill>
                <a:latin typeface="Monaco"/>
              </a:rPr>
              <a:t>"package/simulation/</a:t>
            </a:r>
            <a:r>
              <a:rPr lang="en-US" sz="1800" b="1" dirty="0" err="1">
                <a:solidFill>
                  <a:srgbClr val="951968"/>
                </a:solidFill>
                <a:latin typeface="Monaco"/>
              </a:rPr>
              <a:t>simulation_services.fcl</a:t>
            </a:r>
            <a:r>
              <a:rPr lang="en-US" sz="1800" b="1" dirty="0">
                <a:solidFill>
                  <a:srgbClr val="951968"/>
                </a:solidFill>
                <a:latin typeface="Monaco"/>
              </a:rPr>
              <a:t>"</a:t>
            </a:r>
            <a:endParaRPr lang="en-US" sz="1800" b="1" dirty="0">
              <a:solidFill>
                <a:srgbClr val="281717"/>
              </a:solidFill>
              <a:latin typeface="Monaco"/>
            </a:endParaRPr>
          </a:p>
          <a:p>
            <a:endParaRPr lang="en-US" sz="1800" b="1" dirty="0">
              <a:solidFill>
                <a:srgbClr val="281717"/>
              </a:solidFill>
              <a:latin typeface="Monaco"/>
            </a:endParaRPr>
          </a:p>
          <a:p>
            <a:r>
              <a:rPr lang="hu-HU" sz="1800" b="1" dirty="0">
                <a:solidFill>
                  <a:srgbClr val="B600FF"/>
                </a:solidFill>
                <a:latin typeface="Monaco"/>
              </a:rPr>
              <a:t>physics</a:t>
            </a:r>
            <a:r>
              <a:rPr lang="hu-HU" sz="1800" b="1" dirty="0">
                <a:solidFill>
                  <a:srgbClr val="281717"/>
                </a:solidFill>
                <a:latin typeface="Monaco"/>
              </a:rPr>
              <a:t>: { ... }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413004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Helvetica" pitchFamily="-111" charset="0"/>
                <a:ea typeface="ＭＳ Ｐゴシック" pitchFamily="-111" charset="-128"/>
                <a:cs typeface="ＭＳ Ｐゴシック" pitchFamily="-111" charset="-128"/>
              </a:rPr>
              <a:t>Occasionally, you may need to remove undesired parameters—can occur if using the substitutions.</a:t>
            </a:r>
          </a:p>
          <a:p>
            <a:endParaRPr lang="en-US" b="1" dirty="0" smtClean="0">
              <a:latin typeface="Helvetica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17409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Helvetica" pitchFamily="-111" charset="0"/>
                <a:ea typeface="ＭＳ Ｐゴシック" pitchFamily="-111" charset="-128"/>
                <a:cs typeface="ＭＳ Ｐゴシック" pitchFamily="-111" charset="-128"/>
              </a:rPr>
              <a:t>Removing undesired parameters</a:t>
            </a:r>
            <a:endParaRPr lang="en-US" dirty="0">
              <a:latin typeface="Helvetica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17411" name="Date Placeholder 3"/>
          <p:cNvSpPr>
            <a:spLocks noGrp="1"/>
          </p:cNvSpPr>
          <p:nvPr>
            <p:ph type="dt" sz="half" idx="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F46CF2D-F67B-024A-BD45-4CEED86467A2}" type="datetime1">
              <a:rPr lang="en-US" smtClean="0"/>
              <a:t>6/17/16</a:t>
            </a:fld>
            <a:endParaRPr lang="en-US"/>
          </a:p>
        </p:txBody>
      </p:sp>
      <p:sp>
        <p:nvSpPr>
          <p:cNvPr id="17412" name="Footer Placeholder 4"/>
          <p:cNvSpPr>
            <a:spLocks noGrp="1"/>
          </p:cNvSpPr>
          <p:nvPr>
            <p:ph type="ftr" sz="quarter" idx="3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K. J. Knoepfel | A FHiCL feature menagerie</a:t>
            </a:r>
            <a:endParaRPr lang="en-US" b="1"/>
          </a:p>
        </p:txBody>
      </p:sp>
      <p:sp>
        <p:nvSpPr>
          <p:cNvPr id="17413" name="Slide Number Placeholder 5"/>
          <p:cNvSpPr>
            <a:spLocks noGrp="1"/>
          </p:cNvSpPr>
          <p:nvPr>
            <p:ph type="sldNum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4B48CB4-0714-F842-BA2E-0FA413C5A401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40174" y="2218802"/>
            <a:ext cx="4834566" cy="4499694"/>
          </a:xfrm>
          <a:prstGeom prst="rect">
            <a:avLst/>
          </a:prstGeom>
          <a:solidFill>
            <a:srgbClr val="FFFACD"/>
          </a:solidFill>
          <a:ln w="12700" cmpd="sng">
            <a:solidFill>
              <a:schemeClr val="accent6">
                <a:lumMod val="50000"/>
              </a:schemeClr>
            </a:solidFill>
          </a:ln>
        </p:spPr>
        <p:txBody>
          <a:bodyPr wrap="square" lIns="101882" tIns="50941" rIns="101882" bIns="50941">
            <a:spAutoFit/>
          </a:bodyPr>
          <a:lstStyle/>
          <a:p>
            <a:r>
              <a:rPr lang="en-US" sz="2000" b="1" dirty="0">
                <a:solidFill>
                  <a:srgbClr val="615F8C"/>
                </a:solidFill>
                <a:latin typeface="Monaco"/>
              </a:rPr>
              <a:t>BEGIN_PROLOG                                                                                                                                          </a:t>
            </a:r>
            <a:endParaRPr lang="en-US" sz="2000" b="1" dirty="0">
              <a:solidFill>
                <a:srgbClr val="281717"/>
              </a:solidFill>
              <a:latin typeface="Monaco"/>
            </a:endParaRPr>
          </a:p>
          <a:p>
            <a:r>
              <a:rPr lang="en-US" sz="2000" b="1" dirty="0" err="1">
                <a:solidFill>
                  <a:srgbClr val="B45C15"/>
                </a:solidFill>
                <a:latin typeface="Monaco"/>
              </a:rPr>
              <a:t>default_services</a:t>
            </a:r>
            <a:r>
              <a:rPr lang="en-US" sz="2000" b="1" dirty="0">
                <a:solidFill>
                  <a:srgbClr val="281717"/>
                </a:solidFill>
                <a:latin typeface="Monaco"/>
              </a:rPr>
              <a:t>: {</a:t>
            </a:r>
          </a:p>
          <a:p>
            <a:r>
              <a:rPr lang="en-US" sz="2000" b="1" dirty="0">
                <a:solidFill>
                  <a:srgbClr val="281717"/>
                </a:solidFill>
                <a:latin typeface="Monaco"/>
              </a:rPr>
              <a:t>   </a:t>
            </a:r>
            <a:r>
              <a:rPr lang="en-US" sz="2000" b="1" dirty="0" err="1">
                <a:solidFill>
                  <a:srgbClr val="B45C15"/>
                </a:solidFill>
                <a:latin typeface="Monaco"/>
              </a:rPr>
              <a:t>MemoryTracker</a:t>
            </a:r>
            <a:r>
              <a:rPr lang="en-US" sz="2000" b="1" dirty="0">
                <a:solidFill>
                  <a:srgbClr val="281717"/>
                </a:solidFill>
                <a:latin typeface="Monaco"/>
              </a:rPr>
              <a:t>: {...}</a:t>
            </a:r>
          </a:p>
          <a:p>
            <a:r>
              <a:rPr lang="sv-SE" sz="2000" b="1" dirty="0">
                <a:solidFill>
                  <a:srgbClr val="281717"/>
                </a:solidFill>
                <a:latin typeface="Monaco"/>
              </a:rPr>
              <a:t>   </a:t>
            </a:r>
            <a:r>
              <a:rPr lang="sv-SE" sz="2000" b="1" dirty="0" err="1">
                <a:solidFill>
                  <a:srgbClr val="B45C15"/>
                </a:solidFill>
                <a:latin typeface="Monaco"/>
              </a:rPr>
              <a:t>TimeTracker</a:t>
            </a:r>
            <a:r>
              <a:rPr lang="sv-SE" sz="2000" b="1" dirty="0">
                <a:solidFill>
                  <a:srgbClr val="281717"/>
                </a:solidFill>
                <a:latin typeface="Monaco"/>
              </a:rPr>
              <a:t>: {...}</a:t>
            </a:r>
          </a:p>
          <a:p>
            <a:r>
              <a:rPr lang="sv-SE" sz="2000" b="1" dirty="0">
                <a:solidFill>
                  <a:srgbClr val="281717"/>
                </a:solidFill>
                <a:latin typeface="Monaco"/>
              </a:rPr>
              <a:t>   </a:t>
            </a:r>
            <a:r>
              <a:rPr lang="sv-SE" sz="2000" b="1" dirty="0" err="1">
                <a:solidFill>
                  <a:srgbClr val="B45C15"/>
                </a:solidFill>
                <a:latin typeface="Monaco"/>
              </a:rPr>
              <a:t>Tracer</a:t>
            </a:r>
            <a:r>
              <a:rPr lang="sv-SE" sz="2000" b="1" dirty="0">
                <a:solidFill>
                  <a:srgbClr val="281717"/>
                </a:solidFill>
                <a:latin typeface="Monaco"/>
              </a:rPr>
              <a:t>: {...}</a:t>
            </a:r>
          </a:p>
          <a:p>
            <a:r>
              <a:rPr lang="fi-FI" sz="2000" b="1" dirty="0">
                <a:solidFill>
                  <a:srgbClr val="281717"/>
                </a:solidFill>
                <a:latin typeface="Monaco"/>
              </a:rPr>
              <a:t>   </a:t>
            </a:r>
            <a:r>
              <a:rPr lang="fi-FI" sz="2000" b="1" dirty="0" err="1">
                <a:solidFill>
                  <a:srgbClr val="B45C15"/>
                </a:solidFill>
                <a:latin typeface="Monaco"/>
              </a:rPr>
              <a:t>message</a:t>
            </a:r>
            <a:r>
              <a:rPr lang="fi-FI" sz="2000" b="1" dirty="0">
                <a:solidFill>
                  <a:srgbClr val="281717"/>
                </a:solidFill>
                <a:latin typeface="Monaco"/>
              </a:rPr>
              <a:t>: {...}</a:t>
            </a:r>
          </a:p>
          <a:p>
            <a:r>
              <a:rPr lang="fi-FI" sz="2000" b="1" dirty="0">
                <a:solidFill>
                  <a:srgbClr val="281717"/>
                </a:solidFill>
                <a:latin typeface="Monaco"/>
              </a:rPr>
              <a:t>}</a:t>
            </a:r>
          </a:p>
          <a:p>
            <a:r>
              <a:rPr lang="fi-FI" sz="2000" b="1" dirty="0">
                <a:solidFill>
                  <a:srgbClr val="615F8C"/>
                </a:solidFill>
                <a:latin typeface="Monaco"/>
              </a:rPr>
              <a:t>END_PROLOG                                                                                                                                            </a:t>
            </a:r>
            <a:endParaRPr lang="fi-FI" sz="2000" b="1" dirty="0">
              <a:solidFill>
                <a:srgbClr val="281717"/>
              </a:solidFill>
              <a:latin typeface="Monaco"/>
            </a:endParaRPr>
          </a:p>
          <a:p>
            <a:endParaRPr lang="fi-FI" sz="2000" b="1" dirty="0">
              <a:solidFill>
                <a:srgbClr val="281717"/>
              </a:solidFill>
              <a:latin typeface="Monaco"/>
            </a:endParaRPr>
          </a:p>
          <a:p>
            <a:r>
              <a:rPr lang="fi-FI" sz="2000" b="1" dirty="0" err="1">
                <a:solidFill>
                  <a:srgbClr val="B600FF"/>
                </a:solidFill>
                <a:latin typeface="Monaco"/>
              </a:rPr>
              <a:t>services</a:t>
            </a:r>
            <a:r>
              <a:rPr lang="fi-FI" sz="2000" b="1" dirty="0">
                <a:solidFill>
                  <a:srgbClr val="281717"/>
                </a:solidFill>
                <a:latin typeface="Monaco"/>
              </a:rPr>
              <a:t>: {</a:t>
            </a:r>
          </a:p>
          <a:p>
            <a:r>
              <a:rPr lang="fi-FI" sz="2000" b="1" dirty="0">
                <a:solidFill>
                  <a:srgbClr val="281717"/>
                </a:solidFill>
                <a:latin typeface="Monaco"/>
              </a:rPr>
              <a:t>   </a:t>
            </a:r>
            <a:r>
              <a:rPr lang="fi-FI" sz="2000" b="1" dirty="0">
                <a:solidFill>
                  <a:srgbClr val="615F8C"/>
                </a:solidFill>
                <a:latin typeface="Monaco"/>
              </a:rPr>
              <a:t>@</a:t>
            </a:r>
            <a:r>
              <a:rPr lang="fi-FI" sz="2000" b="1" dirty="0" err="1">
                <a:solidFill>
                  <a:srgbClr val="615F8C"/>
                </a:solidFill>
                <a:latin typeface="Monaco"/>
              </a:rPr>
              <a:t>table</a:t>
            </a:r>
            <a:r>
              <a:rPr lang="fi-FI" sz="2000" b="1" dirty="0" err="1">
                <a:solidFill>
                  <a:srgbClr val="281717"/>
                </a:solidFill>
                <a:latin typeface="Monaco"/>
              </a:rPr>
              <a:t>::default_services</a:t>
            </a:r>
            <a:endParaRPr lang="fi-FI" sz="2000" b="1" dirty="0">
              <a:solidFill>
                <a:srgbClr val="281717"/>
              </a:solidFill>
              <a:latin typeface="Monaco"/>
            </a:endParaRPr>
          </a:p>
          <a:p>
            <a:r>
              <a:rPr lang="fi-FI" sz="2000" b="1" dirty="0">
                <a:solidFill>
                  <a:srgbClr val="281717"/>
                </a:solidFill>
                <a:latin typeface="Monaco"/>
              </a:rPr>
              <a:t>   </a:t>
            </a:r>
            <a:r>
              <a:rPr lang="fi-FI" sz="2000" b="1" dirty="0" err="1">
                <a:solidFill>
                  <a:srgbClr val="B45C15"/>
                </a:solidFill>
                <a:latin typeface="Monaco"/>
              </a:rPr>
              <a:t>Tracer</a:t>
            </a:r>
            <a:r>
              <a:rPr lang="fi-FI" sz="2000" b="1" dirty="0">
                <a:solidFill>
                  <a:srgbClr val="281717"/>
                </a:solidFill>
                <a:latin typeface="Monaco"/>
              </a:rPr>
              <a:t>: </a:t>
            </a:r>
            <a:r>
              <a:rPr lang="fi-FI" sz="2000" b="1" dirty="0">
                <a:solidFill>
                  <a:srgbClr val="615F8C"/>
                </a:solidFill>
                <a:latin typeface="Monaco"/>
              </a:rPr>
              <a:t>@</a:t>
            </a:r>
            <a:r>
              <a:rPr lang="fi-FI" sz="2000" b="1" dirty="0" err="1">
                <a:solidFill>
                  <a:srgbClr val="615F8C"/>
                </a:solidFill>
                <a:latin typeface="Monaco"/>
              </a:rPr>
              <a:t>erase</a:t>
            </a:r>
            <a:endParaRPr lang="fi-FI" sz="2000" b="1" dirty="0">
              <a:solidFill>
                <a:srgbClr val="281717"/>
              </a:solidFill>
              <a:latin typeface="Monaco"/>
            </a:endParaRPr>
          </a:p>
          <a:p>
            <a:r>
              <a:rPr lang="en-US" sz="2000" b="1" dirty="0">
                <a:solidFill>
                  <a:srgbClr val="281717"/>
                </a:solidFill>
                <a:latin typeface="Monaco"/>
              </a:rPr>
              <a:t>   </a:t>
            </a:r>
            <a:r>
              <a:rPr lang="en-US" sz="2000" b="1" dirty="0" err="1">
                <a:solidFill>
                  <a:srgbClr val="B45C15"/>
                </a:solidFill>
                <a:latin typeface="Monaco"/>
              </a:rPr>
              <a:t>MyService</a:t>
            </a:r>
            <a:r>
              <a:rPr lang="en-US" sz="2000" b="1" dirty="0">
                <a:solidFill>
                  <a:srgbClr val="281717"/>
                </a:solidFill>
                <a:latin typeface="Monaco"/>
              </a:rPr>
              <a:t>: {...}</a:t>
            </a:r>
          </a:p>
          <a:p>
            <a:r>
              <a:rPr lang="en-US" sz="2000" b="1" dirty="0">
                <a:solidFill>
                  <a:srgbClr val="281717"/>
                </a:solidFill>
                <a:latin typeface="Monaco"/>
              </a:rPr>
              <a:t>}</a:t>
            </a:r>
          </a:p>
        </p:txBody>
      </p:sp>
      <p:sp>
        <p:nvSpPr>
          <p:cNvPr id="3" name="Rectangle 2"/>
          <p:cNvSpPr/>
          <p:nvPr/>
        </p:nvSpPr>
        <p:spPr>
          <a:xfrm>
            <a:off x="5645483" y="2218803"/>
            <a:ext cx="4039195" cy="1988237"/>
          </a:xfrm>
          <a:prstGeom prst="rect">
            <a:avLst/>
          </a:prstGeom>
          <a:solidFill>
            <a:srgbClr val="FFFACD"/>
          </a:solidFill>
          <a:ln w="12700" cmpd="sng">
            <a:solidFill>
              <a:schemeClr val="accent6">
                <a:lumMod val="50000"/>
              </a:schemeClr>
            </a:solidFill>
          </a:ln>
        </p:spPr>
        <p:txBody>
          <a:bodyPr wrap="square" lIns="101882" tIns="50941" rIns="101882" bIns="50941">
            <a:spAutoFit/>
          </a:bodyPr>
          <a:lstStyle/>
          <a:p>
            <a:r>
              <a:rPr lang="en-US" sz="2000" b="1" dirty="0">
                <a:solidFill>
                  <a:srgbClr val="B600FF"/>
                </a:solidFill>
                <a:latin typeface="Monaco"/>
              </a:rPr>
              <a:t>services</a:t>
            </a:r>
            <a:r>
              <a:rPr lang="en-US" sz="2000" b="1" dirty="0">
                <a:solidFill>
                  <a:srgbClr val="281717"/>
                </a:solidFill>
                <a:latin typeface="Monaco"/>
              </a:rPr>
              <a:t>: {</a:t>
            </a:r>
          </a:p>
          <a:p>
            <a:r>
              <a:rPr lang="en-US" sz="2000" b="1" dirty="0">
                <a:solidFill>
                  <a:srgbClr val="281717"/>
                </a:solidFill>
                <a:latin typeface="Monaco"/>
              </a:rPr>
              <a:t>   </a:t>
            </a:r>
            <a:r>
              <a:rPr lang="en-US" sz="2000" b="1" dirty="0" err="1">
                <a:solidFill>
                  <a:srgbClr val="B45C15"/>
                </a:solidFill>
                <a:latin typeface="Monaco"/>
              </a:rPr>
              <a:t>MemoryTracker</a:t>
            </a:r>
            <a:r>
              <a:rPr lang="en-US" sz="2000" b="1" dirty="0">
                <a:solidFill>
                  <a:srgbClr val="281717"/>
                </a:solidFill>
                <a:latin typeface="Monaco"/>
              </a:rPr>
              <a:t>: {...}</a:t>
            </a:r>
          </a:p>
          <a:p>
            <a:r>
              <a:rPr lang="sv-SE" sz="2000" b="1" dirty="0">
                <a:solidFill>
                  <a:srgbClr val="281717"/>
                </a:solidFill>
                <a:latin typeface="Monaco"/>
              </a:rPr>
              <a:t>   </a:t>
            </a:r>
            <a:r>
              <a:rPr lang="sv-SE" sz="2000" b="1" dirty="0" err="1">
                <a:solidFill>
                  <a:srgbClr val="B45C15"/>
                </a:solidFill>
                <a:latin typeface="Monaco"/>
              </a:rPr>
              <a:t>TimeTracker</a:t>
            </a:r>
            <a:r>
              <a:rPr lang="sv-SE" sz="2000" b="1" dirty="0">
                <a:solidFill>
                  <a:srgbClr val="281717"/>
                </a:solidFill>
                <a:latin typeface="Monaco"/>
              </a:rPr>
              <a:t>: {...}</a:t>
            </a:r>
          </a:p>
          <a:p>
            <a:r>
              <a:rPr lang="fi-FI" sz="2000" b="1" dirty="0">
                <a:solidFill>
                  <a:srgbClr val="281717"/>
                </a:solidFill>
                <a:latin typeface="Monaco"/>
              </a:rPr>
              <a:t>   </a:t>
            </a:r>
            <a:r>
              <a:rPr lang="fi-FI" sz="2000" b="1" dirty="0" err="1">
                <a:solidFill>
                  <a:srgbClr val="B45C15"/>
                </a:solidFill>
                <a:latin typeface="Monaco"/>
              </a:rPr>
              <a:t>message</a:t>
            </a:r>
            <a:r>
              <a:rPr lang="fi-FI" sz="2000" b="1" dirty="0">
                <a:solidFill>
                  <a:srgbClr val="281717"/>
                </a:solidFill>
                <a:latin typeface="Monaco"/>
              </a:rPr>
              <a:t>: {...}</a:t>
            </a:r>
          </a:p>
          <a:p>
            <a:r>
              <a:rPr lang="en-US" sz="2000" b="1" dirty="0">
                <a:solidFill>
                  <a:srgbClr val="281717"/>
                </a:solidFill>
                <a:latin typeface="Monaco"/>
              </a:rPr>
              <a:t>   </a:t>
            </a:r>
            <a:r>
              <a:rPr lang="en-US" sz="2000" b="1" dirty="0" err="1">
                <a:solidFill>
                  <a:srgbClr val="B45C15"/>
                </a:solidFill>
                <a:latin typeface="Monaco"/>
              </a:rPr>
              <a:t>MyService</a:t>
            </a:r>
            <a:r>
              <a:rPr lang="en-US" sz="2000" b="1" dirty="0">
                <a:solidFill>
                  <a:srgbClr val="281717"/>
                </a:solidFill>
                <a:latin typeface="Monaco"/>
              </a:rPr>
              <a:t>: {...}</a:t>
            </a:r>
          </a:p>
          <a:p>
            <a:r>
              <a:rPr lang="en-US" sz="2000" b="1" dirty="0">
                <a:solidFill>
                  <a:srgbClr val="281717"/>
                </a:solidFill>
                <a:latin typeface="Monaco"/>
              </a:rPr>
              <a:t>}</a:t>
            </a:r>
            <a:endParaRPr 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645482" y="4598186"/>
            <a:ext cx="3848639" cy="1764871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r>
              <a:rPr lang="en-US" dirty="0" smtClean="0">
                <a:latin typeface="Helvetica"/>
                <a:cs typeface="Helvetica"/>
              </a:rPr>
              <a:t>Use judiciously: </a:t>
            </a:r>
            <a:r>
              <a:rPr lang="en-US" dirty="0" smtClean="0">
                <a:solidFill>
                  <a:srgbClr val="4E4E4E"/>
                </a:solidFill>
                <a:latin typeface="Helvetica"/>
                <a:cs typeface="Helvetica"/>
              </a:rPr>
              <a:t>frequent use of </a:t>
            </a:r>
            <a:r>
              <a:rPr lang="en-US" b="1" dirty="0" smtClean="0">
                <a:solidFill>
                  <a:srgbClr val="4E4E4E"/>
                </a:solidFill>
                <a:latin typeface="Courier"/>
                <a:cs typeface="Courier"/>
              </a:rPr>
              <a:t>@erase </a:t>
            </a:r>
            <a:r>
              <a:rPr lang="en-US" dirty="0" smtClean="0">
                <a:solidFill>
                  <a:srgbClr val="4E4E4E"/>
                </a:solidFill>
                <a:latin typeface="Helvetica"/>
                <a:cs typeface="Helvetica"/>
              </a:rPr>
              <a:t>implies a factorization problem.</a:t>
            </a:r>
            <a:endParaRPr lang="en-US" dirty="0">
              <a:solidFill>
                <a:srgbClr val="4E4E4E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279621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you structure the allowed configuration influences how you design your module, and vice versa.</a:t>
            </a:r>
          </a:p>
          <a:p>
            <a:r>
              <a:rPr lang="en-US" dirty="0" smtClean="0"/>
              <a:t>Design the expected configuration in a way that is:</a:t>
            </a:r>
          </a:p>
          <a:p>
            <a:pPr lvl="1"/>
            <a:r>
              <a:rPr lang="en-US" dirty="0" smtClean="0"/>
              <a:t>amenable to good C++ usage</a:t>
            </a:r>
          </a:p>
          <a:p>
            <a:pPr lvl="1"/>
            <a:r>
              <a:rPr lang="en-US" dirty="0" smtClean="0"/>
              <a:t>robust against future changes (i.e. maintainable)</a:t>
            </a:r>
          </a:p>
          <a:p>
            <a:pPr lvl="1"/>
            <a:r>
              <a:rPr lang="en-US" dirty="0" smtClean="0"/>
              <a:t>easy to understand</a:t>
            </a:r>
          </a:p>
          <a:p>
            <a:r>
              <a:rPr lang="en-US" dirty="0" smtClean="0"/>
              <a:t>Avoid “flat” configuration designs—i.e. use the nested table pattern.</a:t>
            </a:r>
          </a:p>
          <a:p>
            <a:r>
              <a:rPr lang="en-US" dirty="0" smtClean="0"/>
              <a:t>For example ...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Nested table pattern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944A6A4-931C-F447-9EB7-2A42033085CC}" type="datetime1">
              <a:rPr lang="en-US" smtClean="0"/>
              <a:t>6/17/16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K. J. Knoepfel | A FHiCL feature menagerie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866C9A8-22F2-B94E-9D0A-940A0207F3FD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294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Your module: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Nested table pattern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6568A57-1A23-CE4D-9874-BBDBAC40E1C2}" type="datetime1">
              <a:rPr lang="en-US" smtClean="0"/>
              <a:t>6/17/16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K. J. Knoepfel | A FHiCL feature menagerie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866C9A8-22F2-B94E-9D0A-940A0207F3FD}" type="slidenum">
              <a:rPr lang="en-US" smtClean="0"/>
              <a:pPr/>
              <a:t>64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31222" y="1678888"/>
            <a:ext cx="7711625" cy="1778948"/>
          </a:xfrm>
          <a:prstGeom prst="rect">
            <a:avLst/>
          </a:prstGeom>
        </p:spPr>
        <p:txBody>
          <a:bodyPr wrap="square" lIns="101882" tIns="50941" rIns="101882" bIns="50941">
            <a:spAutoFit/>
          </a:bodyPr>
          <a:lstStyle/>
          <a:p>
            <a:r>
              <a:rPr lang="en-US" sz="1800" b="1" dirty="0" err="1">
                <a:solidFill>
                  <a:srgbClr val="228785"/>
                </a:solidFill>
                <a:latin typeface="Monaco"/>
              </a:rPr>
              <a:t>MyMod</a:t>
            </a:r>
            <a:r>
              <a:rPr lang="en-US" sz="1800" b="1" dirty="0">
                <a:solidFill>
                  <a:srgbClr val="281717"/>
                </a:solidFill>
                <a:latin typeface="Monaco"/>
              </a:rPr>
              <a:t>::</a:t>
            </a:r>
            <a:r>
              <a:rPr lang="en-US" sz="1800" b="1" dirty="0" err="1">
                <a:solidFill>
                  <a:srgbClr val="4000FF"/>
                </a:solidFill>
                <a:latin typeface="Monaco"/>
              </a:rPr>
              <a:t>MyMod</a:t>
            </a:r>
            <a:r>
              <a:rPr lang="en-US" sz="1800" b="1" dirty="0">
                <a:solidFill>
                  <a:srgbClr val="281717"/>
                </a:solidFill>
                <a:latin typeface="Monaco"/>
              </a:rPr>
              <a:t>(</a:t>
            </a:r>
            <a:r>
              <a:rPr lang="en-US" sz="1800" b="1" dirty="0" err="1">
                <a:solidFill>
                  <a:srgbClr val="228785"/>
                </a:solidFill>
                <a:latin typeface="Monaco"/>
              </a:rPr>
              <a:t>fhicl</a:t>
            </a:r>
            <a:r>
              <a:rPr lang="en-US" sz="1800" b="1" dirty="0">
                <a:solidFill>
                  <a:srgbClr val="281717"/>
                </a:solidFill>
                <a:latin typeface="Monaco"/>
              </a:rPr>
              <a:t>::</a:t>
            </a:r>
            <a:r>
              <a:rPr lang="en-US" sz="1800" b="1" dirty="0" err="1">
                <a:solidFill>
                  <a:srgbClr val="248B16"/>
                </a:solidFill>
                <a:latin typeface="Monaco"/>
              </a:rPr>
              <a:t>ParameterSet</a:t>
            </a:r>
            <a:r>
              <a:rPr lang="en-US" sz="1800" b="1" dirty="0">
                <a:solidFill>
                  <a:srgbClr val="281717"/>
                </a:solidFill>
                <a:latin typeface="Monaco"/>
              </a:rPr>
              <a:t> </a:t>
            </a:r>
            <a:r>
              <a:rPr lang="en-US" sz="1800" b="1" dirty="0" err="1">
                <a:solidFill>
                  <a:srgbClr val="B600FF"/>
                </a:solidFill>
                <a:latin typeface="Monaco"/>
              </a:rPr>
              <a:t>const</a:t>
            </a:r>
            <a:r>
              <a:rPr lang="en-US" sz="1800" b="1" dirty="0">
                <a:solidFill>
                  <a:srgbClr val="281717"/>
                </a:solidFill>
                <a:latin typeface="Monaco"/>
              </a:rPr>
              <a:t>&amp; </a:t>
            </a:r>
            <a:r>
              <a:rPr lang="en-US" sz="1800" b="1" dirty="0" err="1">
                <a:solidFill>
                  <a:srgbClr val="B45C15"/>
                </a:solidFill>
                <a:latin typeface="Monaco"/>
              </a:rPr>
              <a:t>pset</a:t>
            </a:r>
            <a:r>
              <a:rPr lang="en-US" sz="1800" b="1" dirty="0">
                <a:solidFill>
                  <a:srgbClr val="281717"/>
                </a:solidFill>
                <a:latin typeface="Monaco"/>
              </a:rPr>
              <a:t>)</a:t>
            </a:r>
            <a:endParaRPr lang="en-US" sz="1800" b="1" dirty="0">
              <a:solidFill>
                <a:srgbClr val="281717"/>
              </a:solidFill>
              <a:latin typeface="Monaco"/>
            </a:endParaRPr>
          </a:p>
          <a:p>
            <a:r>
              <a:rPr lang="en-US" sz="1800" b="1" dirty="0">
                <a:solidFill>
                  <a:srgbClr val="281717"/>
                </a:solidFill>
                <a:latin typeface="Monaco"/>
              </a:rPr>
              <a:t>{</a:t>
            </a:r>
          </a:p>
          <a:p>
            <a:r>
              <a:rPr lang="en-US" sz="1800" b="1" dirty="0">
                <a:solidFill>
                  <a:srgbClr val="281717"/>
                </a:solidFill>
                <a:latin typeface="Monaco"/>
              </a:rPr>
              <a:t>  f(...);  </a:t>
            </a:r>
            <a:r>
              <a:rPr lang="en-US" sz="1800" b="1" dirty="0">
                <a:solidFill>
                  <a:srgbClr val="C01B14"/>
                </a:solidFill>
                <a:latin typeface="Monaco"/>
              </a:rPr>
              <a:t>// Needs parameters 'a1' and 'a2'                    </a:t>
            </a:r>
            <a:endParaRPr lang="en-US" sz="1800" b="1" dirty="0">
              <a:solidFill>
                <a:srgbClr val="281717"/>
              </a:solidFill>
              <a:latin typeface="Monaco"/>
            </a:endParaRPr>
          </a:p>
          <a:p>
            <a:r>
              <a:rPr lang="en-US" sz="1800" b="1" dirty="0">
                <a:solidFill>
                  <a:srgbClr val="281717"/>
                </a:solidFill>
                <a:latin typeface="Monaco"/>
              </a:rPr>
              <a:t>  g(...);  </a:t>
            </a:r>
            <a:r>
              <a:rPr lang="en-US" sz="1800" b="1" dirty="0">
                <a:solidFill>
                  <a:srgbClr val="C01B14"/>
                </a:solidFill>
                <a:latin typeface="Monaco"/>
              </a:rPr>
              <a:t>// Needs parameters 'b1', 'b2', and 'b3'             </a:t>
            </a:r>
            <a:endParaRPr lang="en-US" sz="1800" b="1" dirty="0">
              <a:solidFill>
                <a:srgbClr val="281717"/>
              </a:solidFill>
              <a:latin typeface="Monaco"/>
            </a:endParaRPr>
          </a:p>
          <a:p>
            <a:r>
              <a:rPr lang="nl-NL" sz="1800" b="1" dirty="0">
                <a:solidFill>
                  <a:srgbClr val="281717"/>
                </a:solidFill>
                <a:latin typeface="Monaco"/>
              </a:rPr>
              <a:t>  h(...);  </a:t>
            </a:r>
            <a:r>
              <a:rPr lang="nl-NL" sz="1800" b="1" dirty="0">
                <a:solidFill>
                  <a:srgbClr val="C01B14"/>
                </a:solidFill>
                <a:latin typeface="Monaco"/>
              </a:rPr>
              <a:t>// </a:t>
            </a:r>
            <a:r>
              <a:rPr lang="nl-NL" sz="1800" b="1" dirty="0" err="1">
                <a:solidFill>
                  <a:srgbClr val="C01B14"/>
                </a:solidFill>
                <a:latin typeface="Monaco"/>
              </a:rPr>
              <a:t>Needs</a:t>
            </a:r>
            <a:r>
              <a:rPr lang="nl-NL" sz="1800" b="1" dirty="0">
                <a:solidFill>
                  <a:srgbClr val="C01B14"/>
                </a:solidFill>
                <a:latin typeface="Monaco"/>
              </a:rPr>
              <a:t> parameter  </a:t>
            </a:r>
            <a:r>
              <a:rPr lang="nl-NL" sz="1800" b="1" dirty="0">
                <a:solidFill>
                  <a:srgbClr val="C01B14"/>
                </a:solidFill>
                <a:latin typeface="Monaco"/>
              </a:rPr>
              <a:t>'c</a:t>
            </a:r>
            <a:r>
              <a:rPr lang="nl-NL" sz="1800" b="1" dirty="0">
                <a:solidFill>
                  <a:srgbClr val="C01B14"/>
                </a:solidFill>
                <a:latin typeface="Monaco"/>
              </a:rPr>
              <a:t>'</a:t>
            </a:r>
            <a:r>
              <a:rPr lang="nl-NL" sz="1800" b="1" dirty="0">
                <a:solidFill>
                  <a:srgbClr val="C01B14"/>
                </a:solidFill>
                <a:latin typeface="Monaco"/>
              </a:rPr>
              <a:t>                               </a:t>
            </a:r>
            <a:endParaRPr lang="nl-NL" sz="1800" b="1" dirty="0">
              <a:solidFill>
                <a:srgbClr val="281717"/>
              </a:solidFill>
              <a:latin typeface="Monaco"/>
            </a:endParaRPr>
          </a:p>
          <a:p>
            <a:r>
              <a:rPr lang="nl-NL" sz="1800" b="1" dirty="0">
                <a:solidFill>
                  <a:srgbClr val="281717"/>
                </a:solidFill>
                <a:latin typeface="Monaco"/>
              </a:rPr>
              <a:t>}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472729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Your module: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Nested table pattern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91E085B-43AB-6941-9F95-081A80ACD8DA}" type="datetime1">
              <a:rPr lang="en-US" smtClean="0"/>
              <a:t>6/17/16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K. J. Knoepfel | A FHiCL feature menagerie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866C9A8-22F2-B94E-9D0A-940A0207F3FD}" type="slidenum">
              <a:rPr lang="en-US" smtClean="0"/>
              <a:pPr/>
              <a:t>65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31222" y="1678888"/>
            <a:ext cx="7711625" cy="1778948"/>
          </a:xfrm>
          <a:prstGeom prst="rect">
            <a:avLst/>
          </a:prstGeom>
        </p:spPr>
        <p:txBody>
          <a:bodyPr wrap="square" lIns="101882" tIns="50941" rIns="101882" bIns="50941">
            <a:spAutoFit/>
          </a:bodyPr>
          <a:lstStyle/>
          <a:p>
            <a:r>
              <a:rPr lang="en-US" sz="1800" b="1" dirty="0" err="1">
                <a:solidFill>
                  <a:srgbClr val="228785"/>
                </a:solidFill>
                <a:latin typeface="Monaco"/>
              </a:rPr>
              <a:t>MyMod</a:t>
            </a:r>
            <a:r>
              <a:rPr lang="en-US" sz="1800" b="1" dirty="0">
                <a:solidFill>
                  <a:srgbClr val="281717"/>
                </a:solidFill>
                <a:latin typeface="Monaco"/>
              </a:rPr>
              <a:t>::</a:t>
            </a:r>
            <a:r>
              <a:rPr lang="en-US" sz="1800" b="1" dirty="0" err="1">
                <a:solidFill>
                  <a:srgbClr val="4000FF"/>
                </a:solidFill>
                <a:latin typeface="Monaco"/>
              </a:rPr>
              <a:t>MyMod</a:t>
            </a:r>
            <a:r>
              <a:rPr lang="en-US" sz="1800" b="1" dirty="0">
                <a:solidFill>
                  <a:srgbClr val="281717"/>
                </a:solidFill>
                <a:latin typeface="Monaco"/>
              </a:rPr>
              <a:t>(</a:t>
            </a:r>
            <a:r>
              <a:rPr lang="en-US" sz="1800" b="1" dirty="0" err="1">
                <a:solidFill>
                  <a:srgbClr val="228785"/>
                </a:solidFill>
                <a:latin typeface="Monaco"/>
              </a:rPr>
              <a:t>fhicl</a:t>
            </a:r>
            <a:r>
              <a:rPr lang="en-US" sz="1800" b="1" dirty="0">
                <a:solidFill>
                  <a:srgbClr val="281717"/>
                </a:solidFill>
                <a:latin typeface="Monaco"/>
              </a:rPr>
              <a:t>::</a:t>
            </a:r>
            <a:r>
              <a:rPr lang="en-US" sz="1800" b="1" dirty="0" err="1">
                <a:solidFill>
                  <a:srgbClr val="248B16"/>
                </a:solidFill>
                <a:latin typeface="Monaco"/>
              </a:rPr>
              <a:t>ParameterSet</a:t>
            </a:r>
            <a:r>
              <a:rPr lang="en-US" sz="1800" b="1" dirty="0">
                <a:solidFill>
                  <a:srgbClr val="281717"/>
                </a:solidFill>
                <a:latin typeface="Monaco"/>
              </a:rPr>
              <a:t> </a:t>
            </a:r>
            <a:r>
              <a:rPr lang="en-US" sz="1800" b="1" dirty="0" err="1">
                <a:solidFill>
                  <a:srgbClr val="B600FF"/>
                </a:solidFill>
                <a:latin typeface="Monaco"/>
              </a:rPr>
              <a:t>const</a:t>
            </a:r>
            <a:r>
              <a:rPr lang="en-US" sz="1800" b="1" dirty="0">
                <a:solidFill>
                  <a:srgbClr val="281717"/>
                </a:solidFill>
                <a:latin typeface="Monaco"/>
              </a:rPr>
              <a:t>&amp; </a:t>
            </a:r>
            <a:r>
              <a:rPr lang="en-US" sz="1800" b="1" dirty="0" err="1">
                <a:solidFill>
                  <a:srgbClr val="B45C15"/>
                </a:solidFill>
                <a:latin typeface="Monaco"/>
              </a:rPr>
              <a:t>pset</a:t>
            </a:r>
            <a:r>
              <a:rPr lang="en-US" sz="1800" b="1" dirty="0">
                <a:solidFill>
                  <a:srgbClr val="281717"/>
                </a:solidFill>
                <a:latin typeface="Monaco"/>
              </a:rPr>
              <a:t>)</a:t>
            </a:r>
            <a:endParaRPr lang="en-US" sz="1800" b="1" dirty="0">
              <a:solidFill>
                <a:srgbClr val="281717"/>
              </a:solidFill>
              <a:latin typeface="Monaco"/>
            </a:endParaRPr>
          </a:p>
          <a:p>
            <a:r>
              <a:rPr lang="en-US" sz="1800" b="1" dirty="0">
                <a:solidFill>
                  <a:srgbClr val="281717"/>
                </a:solidFill>
                <a:latin typeface="Monaco"/>
              </a:rPr>
              <a:t>{</a:t>
            </a:r>
          </a:p>
          <a:p>
            <a:r>
              <a:rPr lang="en-US" sz="1800" b="1" dirty="0">
                <a:solidFill>
                  <a:srgbClr val="281717"/>
                </a:solidFill>
                <a:latin typeface="Monaco"/>
              </a:rPr>
              <a:t>  f(...);  </a:t>
            </a:r>
            <a:r>
              <a:rPr lang="en-US" sz="1800" b="1" dirty="0">
                <a:solidFill>
                  <a:srgbClr val="C01B14"/>
                </a:solidFill>
                <a:latin typeface="Monaco"/>
              </a:rPr>
              <a:t>// Needs parameters 'a1' and 'a2'                    </a:t>
            </a:r>
            <a:endParaRPr lang="en-US" sz="1800" b="1" dirty="0">
              <a:solidFill>
                <a:srgbClr val="281717"/>
              </a:solidFill>
              <a:latin typeface="Monaco"/>
            </a:endParaRPr>
          </a:p>
          <a:p>
            <a:r>
              <a:rPr lang="en-US" sz="1800" b="1" dirty="0">
                <a:solidFill>
                  <a:srgbClr val="281717"/>
                </a:solidFill>
                <a:latin typeface="Monaco"/>
              </a:rPr>
              <a:t>  g(...);  </a:t>
            </a:r>
            <a:r>
              <a:rPr lang="en-US" sz="1800" b="1" dirty="0">
                <a:solidFill>
                  <a:srgbClr val="C01B14"/>
                </a:solidFill>
                <a:latin typeface="Monaco"/>
              </a:rPr>
              <a:t>// Needs parameters 'b1', 'b2', and 'b3'             </a:t>
            </a:r>
            <a:endParaRPr lang="en-US" sz="1800" b="1" dirty="0">
              <a:solidFill>
                <a:srgbClr val="281717"/>
              </a:solidFill>
              <a:latin typeface="Monaco"/>
            </a:endParaRPr>
          </a:p>
          <a:p>
            <a:r>
              <a:rPr lang="nl-NL" sz="1800" b="1" dirty="0">
                <a:solidFill>
                  <a:srgbClr val="281717"/>
                </a:solidFill>
                <a:latin typeface="Monaco"/>
              </a:rPr>
              <a:t>  h(...);  </a:t>
            </a:r>
            <a:r>
              <a:rPr lang="nl-NL" sz="1800" b="1" dirty="0">
                <a:solidFill>
                  <a:srgbClr val="C01B14"/>
                </a:solidFill>
                <a:latin typeface="Monaco"/>
              </a:rPr>
              <a:t>// </a:t>
            </a:r>
            <a:r>
              <a:rPr lang="nl-NL" sz="1800" b="1" dirty="0" err="1">
                <a:solidFill>
                  <a:srgbClr val="C01B14"/>
                </a:solidFill>
                <a:latin typeface="Monaco"/>
              </a:rPr>
              <a:t>Needs</a:t>
            </a:r>
            <a:r>
              <a:rPr lang="nl-NL" sz="1800" b="1" dirty="0">
                <a:solidFill>
                  <a:srgbClr val="C01B14"/>
                </a:solidFill>
                <a:latin typeface="Monaco"/>
              </a:rPr>
              <a:t> parameter  </a:t>
            </a:r>
            <a:r>
              <a:rPr lang="nl-NL" sz="1800" b="1" dirty="0">
                <a:solidFill>
                  <a:srgbClr val="C01B14"/>
                </a:solidFill>
                <a:latin typeface="Monaco"/>
              </a:rPr>
              <a:t>'c</a:t>
            </a:r>
            <a:r>
              <a:rPr lang="nl-NL" sz="1800" b="1" dirty="0">
                <a:solidFill>
                  <a:srgbClr val="C01B14"/>
                </a:solidFill>
                <a:latin typeface="Monaco"/>
              </a:rPr>
              <a:t>'</a:t>
            </a:r>
            <a:r>
              <a:rPr lang="nl-NL" sz="1800" b="1" dirty="0">
                <a:solidFill>
                  <a:srgbClr val="C01B14"/>
                </a:solidFill>
                <a:latin typeface="Monaco"/>
              </a:rPr>
              <a:t>                               </a:t>
            </a:r>
            <a:endParaRPr lang="nl-NL" sz="1800" b="1" dirty="0">
              <a:solidFill>
                <a:srgbClr val="281717"/>
              </a:solidFill>
              <a:latin typeface="Monaco"/>
            </a:endParaRPr>
          </a:p>
          <a:p>
            <a:r>
              <a:rPr lang="nl-NL" sz="1800" b="1" dirty="0">
                <a:solidFill>
                  <a:srgbClr val="281717"/>
                </a:solidFill>
                <a:latin typeface="Monaco"/>
              </a:rPr>
              <a:t>}</a:t>
            </a:r>
            <a:endParaRPr lang="en-US" sz="1800" b="1" dirty="0"/>
          </a:p>
        </p:txBody>
      </p:sp>
      <p:sp>
        <p:nvSpPr>
          <p:cNvPr id="8" name="Rectangle 7"/>
          <p:cNvSpPr/>
          <p:nvPr/>
        </p:nvSpPr>
        <p:spPr>
          <a:xfrm>
            <a:off x="887096" y="3568122"/>
            <a:ext cx="3412278" cy="3453253"/>
          </a:xfrm>
          <a:prstGeom prst="rect">
            <a:avLst/>
          </a:prstGeom>
          <a:solidFill>
            <a:srgbClr val="FFFACD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lIns="101882" tIns="50941" rIns="101882" bIns="50941">
            <a:spAutoFit/>
          </a:bodyPr>
          <a:lstStyle/>
          <a:p>
            <a:r>
              <a:rPr lang="en-US" sz="1800" b="1" dirty="0">
                <a:solidFill>
                  <a:srgbClr val="B45C15"/>
                </a:solidFill>
                <a:latin typeface="Monaco"/>
              </a:rPr>
              <a:t>mod</a:t>
            </a:r>
            <a:r>
              <a:rPr lang="en-US" sz="1800" b="1" dirty="0">
                <a:solidFill>
                  <a:srgbClr val="281717"/>
                </a:solidFill>
                <a:latin typeface="Monaco"/>
              </a:rPr>
              <a:t>: {</a:t>
            </a:r>
          </a:p>
          <a:p>
            <a:r>
              <a:rPr lang="en-US" sz="1800" b="1" dirty="0">
                <a:solidFill>
                  <a:srgbClr val="281717"/>
                </a:solidFill>
                <a:latin typeface="Monaco"/>
              </a:rPr>
              <a:t>   </a:t>
            </a:r>
            <a:r>
              <a:rPr lang="en-US" sz="1800" b="1" dirty="0" err="1">
                <a:solidFill>
                  <a:srgbClr val="248B16"/>
                </a:solidFill>
                <a:latin typeface="Monaco"/>
              </a:rPr>
              <a:t>module_type</a:t>
            </a:r>
            <a:r>
              <a:rPr lang="en-US" sz="1800" b="1" dirty="0">
                <a:solidFill>
                  <a:srgbClr val="281717"/>
                </a:solidFill>
                <a:latin typeface="Monaco"/>
              </a:rPr>
              <a:t>: </a:t>
            </a:r>
            <a:r>
              <a:rPr lang="en-US" sz="1800" b="1" dirty="0" err="1">
                <a:solidFill>
                  <a:srgbClr val="281717"/>
                </a:solidFill>
                <a:latin typeface="Monaco"/>
              </a:rPr>
              <a:t>MyMod</a:t>
            </a:r>
            <a:endParaRPr lang="en-US" sz="1800" b="1" dirty="0">
              <a:solidFill>
                <a:srgbClr val="281717"/>
              </a:solidFill>
              <a:latin typeface="Monaco"/>
            </a:endParaRPr>
          </a:p>
          <a:p>
            <a:endParaRPr lang="en-US" sz="1800" b="1" dirty="0">
              <a:solidFill>
                <a:srgbClr val="281717"/>
              </a:solidFill>
              <a:latin typeface="Monaco"/>
            </a:endParaRPr>
          </a:p>
          <a:p>
            <a:r>
              <a:rPr lang="en-US" sz="1800" b="1" dirty="0">
                <a:solidFill>
                  <a:srgbClr val="281717"/>
                </a:solidFill>
                <a:latin typeface="Monaco"/>
              </a:rPr>
              <a:t>   </a:t>
            </a:r>
            <a:r>
              <a:rPr lang="en-US" sz="1800" b="1" dirty="0">
                <a:solidFill>
                  <a:srgbClr val="B45C15"/>
                </a:solidFill>
                <a:latin typeface="Monaco"/>
              </a:rPr>
              <a:t>a1</a:t>
            </a:r>
            <a:r>
              <a:rPr lang="en-US" sz="1800" b="1" dirty="0">
                <a:solidFill>
                  <a:srgbClr val="281717"/>
                </a:solidFill>
                <a:latin typeface="Monaco"/>
              </a:rPr>
              <a:t>: ...</a:t>
            </a:r>
          </a:p>
          <a:p>
            <a:r>
              <a:rPr lang="en-US" sz="1800" b="1" dirty="0">
                <a:solidFill>
                  <a:srgbClr val="281717"/>
                </a:solidFill>
                <a:latin typeface="Monaco"/>
              </a:rPr>
              <a:t>   </a:t>
            </a:r>
            <a:r>
              <a:rPr lang="en-US" sz="1800" b="1" dirty="0">
                <a:solidFill>
                  <a:srgbClr val="B45C15"/>
                </a:solidFill>
                <a:latin typeface="Monaco"/>
              </a:rPr>
              <a:t>a2</a:t>
            </a:r>
            <a:r>
              <a:rPr lang="en-US" sz="1800" b="1" dirty="0">
                <a:solidFill>
                  <a:srgbClr val="281717"/>
                </a:solidFill>
                <a:latin typeface="Monaco"/>
              </a:rPr>
              <a:t>: ...</a:t>
            </a:r>
          </a:p>
          <a:p>
            <a:endParaRPr lang="en-US" sz="1800" b="1" dirty="0">
              <a:solidFill>
                <a:srgbClr val="281717"/>
              </a:solidFill>
              <a:latin typeface="Monaco"/>
            </a:endParaRPr>
          </a:p>
          <a:p>
            <a:r>
              <a:rPr lang="en-US" sz="1800" b="1" dirty="0">
                <a:solidFill>
                  <a:srgbClr val="281717"/>
                </a:solidFill>
                <a:latin typeface="Monaco"/>
              </a:rPr>
              <a:t>   </a:t>
            </a:r>
            <a:r>
              <a:rPr lang="en-US" sz="1800" b="1" dirty="0">
                <a:solidFill>
                  <a:srgbClr val="B45C15"/>
                </a:solidFill>
                <a:latin typeface="Monaco"/>
              </a:rPr>
              <a:t>b1</a:t>
            </a:r>
            <a:r>
              <a:rPr lang="en-US" sz="1800" b="1" dirty="0">
                <a:solidFill>
                  <a:srgbClr val="281717"/>
                </a:solidFill>
                <a:latin typeface="Monaco"/>
              </a:rPr>
              <a:t>: ...</a:t>
            </a:r>
          </a:p>
          <a:p>
            <a:r>
              <a:rPr lang="en-US" sz="1800" b="1" dirty="0">
                <a:solidFill>
                  <a:srgbClr val="281717"/>
                </a:solidFill>
                <a:latin typeface="Monaco"/>
              </a:rPr>
              <a:t>   </a:t>
            </a:r>
            <a:r>
              <a:rPr lang="en-US" sz="1800" b="1" dirty="0">
                <a:solidFill>
                  <a:srgbClr val="B45C15"/>
                </a:solidFill>
                <a:latin typeface="Monaco"/>
              </a:rPr>
              <a:t>b2</a:t>
            </a:r>
            <a:r>
              <a:rPr lang="en-US" sz="1800" b="1" dirty="0">
                <a:solidFill>
                  <a:srgbClr val="281717"/>
                </a:solidFill>
                <a:latin typeface="Monaco"/>
              </a:rPr>
              <a:t>: ...</a:t>
            </a:r>
          </a:p>
          <a:p>
            <a:r>
              <a:rPr lang="en-US" sz="1800" b="1" dirty="0">
                <a:solidFill>
                  <a:srgbClr val="281717"/>
                </a:solidFill>
                <a:latin typeface="Monaco"/>
              </a:rPr>
              <a:t>   </a:t>
            </a:r>
            <a:r>
              <a:rPr lang="en-US" sz="1800" b="1" dirty="0">
                <a:solidFill>
                  <a:srgbClr val="B45C15"/>
                </a:solidFill>
                <a:latin typeface="Monaco"/>
              </a:rPr>
              <a:t>b3</a:t>
            </a:r>
            <a:r>
              <a:rPr lang="en-US" sz="1800" b="1" dirty="0">
                <a:solidFill>
                  <a:srgbClr val="281717"/>
                </a:solidFill>
                <a:latin typeface="Monaco"/>
              </a:rPr>
              <a:t>: ...</a:t>
            </a:r>
          </a:p>
          <a:p>
            <a:endParaRPr lang="en-US" sz="1800" b="1" dirty="0">
              <a:solidFill>
                <a:srgbClr val="281717"/>
              </a:solidFill>
              <a:latin typeface="Monaco"/>
            </a:endParaRPr>
          </a:p>
          <a:p>
            <a:r>
              <a:rPr lang="en-US" sz="1800" b="1" dirty="0">
                <a:solidFill>
                  <a:srgbClr val="281717"/>
                </a:solidFill>
                <a:latin typeface="Monaco"/>
              </a:rPr>
              <a:t>   </a:t>
            </a:r>
            <a:r>
              <a:rPr lang="en-US" sz="1800" b="1" dirty="0">
                <a:solidFill>
                  <a:srgbClr val="B45C15"/>
                </a:solidFill>
                <a:latin typeface="Monaco"/>
              </a:rPr>
              <a:t>c</a:t>
            </a:r>
            <a:r>
              <a:rPr lang="en-US" sz="1800" b="1" dirty="0">
                <a:solidFill>
                  <a:srgbClr val="281717"/>
                </a:solidFill>
                <a:latin typeface="Monaco"/>
              </a:rPr>
              <a:t>: ...</a:t>
            </a:r>
          </a:p>
          <a:p>
            <a:r>
              <a:rPr lang="en-US" sz="1800" b="1" dirty="0">
                <a:solidFill>
                  <a:srgbClr val="281717"/>
                </a:solidFill>
                <a:latin typeface="Monaco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93301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Your module: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Nested table pattern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FC90B35-0579-1E43-9FEE-ED013CD3BBCF}" type="datetime1">
              <a:rPr lang="en-US" smtClean="0"/>
              <a:t>6/17/16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K. J. Knoepfel | A FHiCL feature menagerie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866C9A8-22F2-B94E-9D0A-940A0207F3FD}" type="slidenum">
              <a:rPr lang="en-US" smtClean="0"/>
              <a:pPr/>
              <a:t>66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31222" y="1678888"/>
            <a:ext cx="7711625" cy="1778948"/>
          </a:xfrm>
          <a:prstGeom prst="rect">
            <a:avLst/>
          </a:prstGeom>
        </p:spPr>
        <p:txBody>
          <a:bodyPr wrap="square" lIns="101882" tIns="50941" rIns="101882" bIns="50941">
            <a:spAutoFit/>
          </a:bodyPr>
          <a:lstStyle/>
          <a:p>
            <a:r>
              <a:rPr lang="en-US" sz="1800" b="1" dirty="0" err="1">
                <a:solidFill>
                  <a:srgbClr val="228785"/>
                </a:solidFill>
                <a:latin typeface="Monaco"/>
              </a:rPr>
              <a:t>MyMod</a:t>
            </a:r>
            <a:r>
              <a:rPr lang="en-US" sz="1800" b="1" dirty="0">
                <a:solidFill>
                  <a:srgbClr val="281717"/>
                </a:solidFill>
                <a:latin typeface="Monaco"/>
              </a:rPr>
              <a:t>::</a:t>
            </a:r>
            <a:r>
              <a:rPr lang="en-US" sz="1800" b="1" dirty="0" err="1">
                <a:solidFill>
                  <a:srgbClr val="4000FF"/>
                </a:solidFill>
                <a:latin typeface="Monaco"/>
              </a:rPr>
              <a:t>MyMod</a:t>
            </a:r>
            <a:r>
              <a:rPr lang="en-US" sz="1800" b="1" dirty="0">
                <a:solidFill>
                  <a:srgbClr val="281717"/>
                </a:solidFill>
                <a:latin typeface="Monaco"/>
              </a:rPr>
              <a:t>(</a:t>
            </a:r>
            <a:r>
              <a:rPr lang="en-US" sz="1800" b="1" dirty="0" err="1">
                <a:solidFill>
                  <a:srgbClr val="228785"/>
                </a:solidFill>
                <a:latin typeface="Monaco"/>
              </a:rPr>
              <a:t>fhicl</a:t>
            </a:r>
            <a:r>
              <a:rPr lang="en-US" sz="1800" b="1" dirty="0">
                <a:solidFill>
                  <a:srgbClr val="281717"/>
                </a:solidFill>
                <a:latin typeface="Monaco"/>
              </a:rPr>
              <a:t>::</a:t>
            </a:r>
            <a:r>
              <a:rPr lang="en-US" sz="1800" b="1" dirty="0" err="1">
                <a:solidFill>
                  <a:srgbClr val="248B16"/>
                </a:solidFill>
                <a:latin typeface="Monaco"/>
              </a:rPr>
              <a:t>ParameterSet</a:t>
            </a:r>
            <a:r>
              <a:rPr lang="en-US" sz="1800" b="1" dirty="0">
                <a:solidFill>
                  <a:srgbClr val="281717"/>
                </a:solidFill>
                <a:latin typeface="Monaco"/>
              </a:rPr>
              <a:t> </a:t>
            </a:r>
            <a:r>
              <a:rPr lang="en-US" sz="1800" b="1" dirty="0" err="1">
                <a:solidFill>
                  <a:srgbClr val="B600FF"/>
                </a:solidFill>
                <a:latin typeface="Monaco"/>
              </a:rPr>
              <a:t>const</a:t>
            </a:r>
            <a:r>
              <a:rPr lang="en-US" sz="1800" b="1" dirty="0">
                <a:solidFill>
                  <a:srgbClr val="281717"/>
                </a:solidFill>
                <a:latin typeface="Monaco"/>
              </a:rPr>
              <a:t>&amp; </a:t>
            </a:r>
            <a:r>
              <a:rPr lang="en-US" sz="1800" b="1" dirty="0" err="1">
                <a:solidFill>
                  <a:srgbClr val="B45C15"/>
                </a:solidFill>
                <a:latin typeface="Monaco"/>
              </a:rPr>
              <a:t>pset</a:t>
            </a:r>
            <a:r>
              <a:rPr lang="en-US" sz="1800" b="1" dirty="0">
                <a:solidFill>
                  <a:srgbClr val="281717"/>
                </a:solidFill>
                <a:latin typeface="Monaco"/>
              </a:rPr>
              <a:t>)</a:t>
            </a:r>
            <a:endParaRPr lang="en-US" sz="1800" b="1" dirty="0">
              <a:solidFill>
                <a:srgbClr val="281717"/>
              </a:solidFill>
              <a:latin typeface="Monaco"/>
            </a:endParaRPr>
          </a:p>
          <a:p>
            <a:r>
              <a:rPr lang="en-US" sz="1800" b="1" dirty="0">
                <a:solidFill>
                  <a:srgbClr val="281717"/>
                </a:solidFill>
                <a:latin typeface="Monaco"/>
              </a:rPr>
              <a:t>{</a:t>
            </a:r>
          </a:p>
          <a:p>
            <a:r>
              <a:rPr lang="en-US" sz="1800" b="1" dirty="0">
                <a:solidFill>
                  <a:srgbClr val="281717"/>
                </a:solidFill>
                <a:latin typeface="Monaco"/>
              </a:rPr>
              <a:t>  f(...);  </a:t>
            </a:r>
            <a:r>
              <a:rPr lang="en-US" sz="1800" b="1" dirty="0">
                <a:solidFill>
                  <a:srgbClr val="C01B14"/>
                </a:solidFill>
                <a:latin typeface="Monaco"/>
              </a:rPr>
              <a:t>// Needs parameters 'a1' and 'a2'                    </a:t>
            </a:r>
            <a:endParaRPr lang="en-US" sz="1800" b="1" dirty="0">
              <a:solidFill>
                <a:srgbClr val="281717"/>
              </a:solidFill>
              <a:latin typeface="Monaco"/>
            </a:endParaRPr>
          </a:p>
          <a:p>
            <a:r>
              <a:rPr lang="en-US" sz="1800" b="1" dirty="0">
                <a:solidFill>
                  <a:srgbClr val="281717"/>
                </a:solidFill>
                <a:latin typeface="Monaco"/>
              </a:rPr>
              <a:t>  g(...);  </a:t>
            </a:r>
            <a:r>
              <a:rPr lang="en-US" sz="1800" b="1" dirty="0">
                <a:solidFill>
                  <a:srgbClr val="C01B14"/>
                </a:solidFill>
                <a:latin typeface="Monaco"/>
              </a:rPr>
              <a:t>// Needs parameters 'b1', 'b2', and 'b3'             </a:t>
            </a:r>
            <a:endParaRPr lang="en-US" sz="1800" b="1" dirty="0">
              <a:solidFill>
                <a:srgbClr val="281717"/>
              </a:solidFill>
              <a:latin typeface="Monaco"/>
            </a:endParaRPr>
          </a:p>
          <a:p>
            <a:r>
              <a:rPr lang="nl-NL" sz="1800" b="1" dirty="0">
                <a:solidFill>
                  <a:srgbClr val="281717"/>
                </a:solidFill>
                <a:latin typeface="Monaco"/>
              </a:rPr>
              <a:t>  h(...);  </a:t>
            </a:r>
            <a:r>
              <a:rPr lang="nl-NL" sz="1800" b="1" dirty="0">
                <a:solidFill>
                  <a:srgbClr val="C01B14"/>
                </a:solidFill>
                <a:latin typeface="Monaco"/>
              </a:rPr>
              <a:t>// </a:t>
            </a:r>
            <a:r>
              <a:rPr lang="nl-NL" sz="1800" b="1" dirty="0" err="1">
                <a:solidFill>
                  <a:srgbClr val="C01B14"/>
                </a:solidFill>
                <a:latin typeface="Monaco"/>
              </a:rPr>
              <a:t>Needs</a:t>
            </a:r>
            <a:r>
              <a:rPr lang="nl-NL" sz="1800" b="1" dirty="0">
                <a:solidFill>
                  <a:srgbClr val="C01B14"/>
                </a:solidFill>
                <a:latin typeface="Monaco"/>
              </a:rPr>
              <a:t> parameter  </a:t>
            </a:r>
            <a:r>
              <a:rPr lang="nl-NL" sz="1800" b="1" dirty="0">
                <a:solidFill>
                  <a:srgbClr val="C01B14"/>
                </a:solidFill>
                <a:latin typeface="Monaco"/>
              </a:rPr>
              <a:t>'c</a:t>
            </a:r>
            <a:r>
              <a:rPr lang="nl-NL" sz="1800" b="1" dirty="0">
                <a:solidFill>
                  <a:srgbClr val="C01B14"/>
                </a:solidFill>
                <a:latin typeface="Monaco"/>
              </a:rPr>
              <a:t>'</a:t>
            </a:r>
            <a:r>
              <a:rPr lang="nl-NL" sz="1800" b="1" dirty="0">
                <a:solidFill>
                  <a:srgbClr val="C01B14"/>
                </a:solidFill>
                <a:latin typeface="Monaco"/>
              </a:rPr>
              <a:t>                               </a:t>
            </a:r>
            <a:endParaRPr lang="nl-NL" sz="1800" b="1" dirty="0">
              <a:solidFill>
                <a:srgbClr val="281717"/>
              </a:solidFill>
              <a:latin typeface="Monaco"/>
            </a:endParaRPr>
          </a:p>
          <a:p>
            <a:r>
              <a:rPr lang="nl-NL" sz="1800" b="1" dirty="0">
                <a:solidFill>
                  <a:srgbClr val="281717"/>
                </a:solidFill>
                <a:latin typeface="Monaco"/>
              </a:rPr>
              <a:t>}</a:t>
            </a:r>
            <a:endParaRPr lang="en-US" sz="1800" b="1" dirty="0"/>
          </a:p>
        </p:txBody>
      </p:sp>
      <p:sp>
        <p:nvSpPr>
          <p:cNvPr id="8" name="Rectangle 7"/>
          <p:cNvSpPr/>
          <p:nvPr/>
        </p:nvSpPr>
        <p:spPr>
          <a:xfrm>
            <a:off x="887096" y="3568122"/>
            <a:ext cx="3412278" cy="3453253"/>
          </a:xfrm>
          <a:prstGeom prst="rect">
            <a:avLst/>
          </a:prstGeom>
          <a:solidFill>
            <a:srgbClr val="FFFACD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lIns="101882" tIns="50941" rIns="101882" bIns="50941">
            <a:spAutoFit/>
          </a:bodyPr>
          <a:lstStyle/>
          <a:p>
            <a:r>
              <a:rPr lang="en-US" sz="1800" b="1" dirty="0">
                <a:solidFill>
                  <a:srgbClr val="B45C15"/>
                </a:solidFill>
                <a:latin typeface="Monaco"/>
              </a:rPr>
              <a:t>mod</a:t>
            </a:r>
            <a:r>
              <a:rPr lang="en-US" sz="1800" b="1" dirty="0">
                <a:solidFill>
                  <a:srgbClr val="281717"/>
                </a:solidFill>
                <a:latin typeface="Monaco"/>
              </a:rPr>
              <a:t>: {</a:t>
            </a:r>
          </a:p>
          <a:p>
            <a:r>
              <a:rPr lang="en-US" sz="1800" b="1" dirty="0">
                <a:solidFill>
                  <a:srgbClr val="281717"/>
                </a:solidFill>
                <a:latin typeface="Monaco"/>
              </a:rPr>
              <a:t>   </a:t>
            </a:r>
            <a:r>
              <a:rPr lang="en-US" sz="1800" b="1" dirty="0" err="1">
                <a:solidFill>
                  <a:srgbClr val="248B16"/>
                </a:solidFill>
                <a:latin typeface="Monaco"/>
              </a:rPr>
              <a:t>module_type</a:t>
            </a:r>
            <a:r>
              <a:rPr lang="en-US" sz="1800" b="1" dirty="0">
                <a:solidFill>
                  <a:srgbClr val="281717"/>
                </a:solidFill>
                <a:latin typeface="Monaco"/>
              </a:rPr>
              <a:t>: </a:t>
            </a:r>
            <a:r>
              <a:rPr lang="en-US" sz="1800" b="1" dirty="0" err="1">
                <a:solidFill>
                  <a:srgbClr val="281717"/>
                </a:solidFill>
                <a:latin typeface="Monaco"/>
              </a:rPr>
              <a:t>MyMod</a:t>
            </a:r>
            <a:endParaRPr lang="en-US" sz="1800" b="1" dirty="0">
              <a:solidFill>
                <a:srgbClr val="281717"/>
              </a:solidFill>
              <a:latin typeface="Monaco"/>
            </a:endParaRPr>
          </a:p>
          <a:p>
            <a:endParaRPr lang="en-US" sz="1800" b="1" dirty="0">
              <a:solidFill>
                <a:srgbClr val="281717"/>
              </a:solidFill>
              <a:latin typeface="Monaco"/>
            </a:endParaRPr>
          </a:p>
          <a:p>
            <a:r>
              <a:rPr lang="en-US" sz="1800" b="1" dirty="0">
                <a:solidFill>
                  <a:srgbClr val="281717"/>
                </a:solidFill>
                <a:latin typeface="Monaco"/>
              </a:rPr>
              <a:t>   </a:t>
            </a:r>
            <a:r>
              <a:rPr lang="en-US" sz="1800" b="1" dirty="0">
                <a:solidFill>
                  <a:srgbClr val="B45C15"/>
                </a:solidFill>
                <a:latin typeface="Monaco"/>
              </a:rPr>
              <a:t>a1</a:t>
            </a:r>
            <a:r>
              <a:rPr lang="en-US" sz="1800" b="1" dirty="0">
                <a:solidFill>
                  <a:srgbClr val="281717"/>
                </a:solidFill>
                <a:latin typeface="Monaco"/>
              </a:rPr>
              <a:t>: ...</a:t>
            </a:r>
          </a:p>
          <a:p>
            <a:r>
              <a:rPr lang="en-US" sz="1800" b="1" dirty="0">
                <a:solidFill>
                  <a:srgbClr val="281717"/>
                </a:solidFill>
                <a:latin typeface="Monaco"/>
              </a:rPr>
              <a:t>   </a:t>
            </a:r>
            <a:r>
              <a:rPr lang="en-US" sz="1800" b="1" dirty="0">
                <a:solidFill>
                  <a:srgbClr val="B45C15"/>
                </a:solidFill>
                <a:latin typeface="Monaco"/>
              </a:rPr>
              <a:t>a2</a:t>
            </a:r>
            <a:r>
              <a:rPr lang="en-US" sz="1800" b="1" dirty="0">
                <a:solidFill>
                  <a:srgbClr val="281717"/>
                </a:solidFill>
                <a:latin typeface="Monaco"/>
              </a:rPr>
              <a:t>: ...</a:t>
            </a:r>
          </a:p>
          <a:p>
            <a:endParaRPr lang="en-US" sz="1800" b="1" dirty="0">
              <a:solidFill>
                <a:srgbClr val="281717"/>
              </a:solidFill>
              <a:latin typeface="Monaco"/>
            </a:endParaRPr>
          </a:p>
          <a:p>
            <a:r>
              <a:rPr lang="en-US" sz="1800" b="1" dirty="0">
                <a:solidFill>
                  <a:srgbClr val="281717"/>
                </a:solidFill>
                <a:latin typeface="Monaco"/>
              </a:rPr>
              <a:t>   </a:t>
            </a:r>
            <a:r>
              <a:rPr lang="en-US" sz="1800" b="1" dirty="0">
                <a:solidFill>
                  <a:srgbClr val="B45C15"/>
                </a:solidFill>
                <a:latin typeface="Monaco"/>
              </a:rPr>
              <a:t>b1</a:t>
            </a:r>
            <a:r>
              <a:rPr lang="en-US" sz="1800" b="1" dirty="0">
                <a:solidFill>
                  <a:srgbClr val="281717"/>
                </a:solidFill>
                <a:latin typeface="Monaco"/>
              </a:rPr>
              <a:t>: ...</a:t>
            </a:r>
          </a:p>
          <a:p>
            <a:r>
              <a:rPr lang="en-US" sz="1800" b="1" dirty="0">
                <a:solidFill>
                  <a:srgbClr val="281717"/>
                </a:solidFill>
                <a:latin typeface="Monaco"/>
              </a:rPr>
              <a:t>   </a:t>
            </a:r>
            <a:r>
              <a:rPr lang="en-US" sz="1800" b="1" dirty="0">
                <a:solidFill>
                  <a:srgbClr val="B45C15"/>
                </a:solidFill>
                <a:latin typeface="Monaco"/>
              </a:rPr>
              <a:t>b2</a:t>
            </a:r>
            <a:r>
              <a:rPr lang="en-US" sz="1800" b="1" dirty="0">
                <a:solidFill>
                  <a:srgbClr val="281717"/>
                </a:solidFill>
                <a:latin typeface="Monaco"/>
              </a:rPr>
              <a:t>: ...</a:t>
            </a:r>
          </a:p>
          <a:p>
            <a:r>
              <a:rPr lang="en-US" sz="1800" b="1" dirty="0">
                <a:solidFill>
                  <a:srgbClr val="281717"/>
                </a:solidFill>
                <a:latin typeface="Monaco"/>
              </a:rPr>
              <a:t>   </a:t>
            </a:r>
            <a:r>
              <a:rPr lang="en-US" sz="1800" b="1" dirty="0">
                <a:solidFill>
                  <a:srgbClr val="B45C15"/>
                </a:solidFill>
                <a:latin typeface="Monaco"/>
              </a:rPr>
              <a:t>b3</a:t>
            </a:r>
            <a:r>
              <a:rPr lang="en-US" sz="1800" b="1" dirty="0">
                <a:solidFill>
                  <a:srgbClr val="281717"/>
                </a:solidFill>
                <a:latin typeface="Monaco"/>
              </a:rPr>
              <a:t>: ...</a:t>
            </a:r>
          </a:p>
          <a:p>
            <a:endParaRPr lang="en-US" sz="1800" b="1" dirty="0">
              <a:solidFill>
                <a:srgbClr val="281717"/>
              </a:solidFill>
              <a:latin typeface="Monaco"/>
            </a:endParaRPr>
          </a:p>
          <a:p>
            <a:r>
              <a:rPr lang="en-US" sz="1800" b="1" dirty="0">
                <a:solidFill>
                  <a:srgbClr val="281717"/>
                </a:solidFill>
                <a:latin typeface="Monaco"/>
              </a:rPr>
              <a:t>   </a:t>
            </a:r>
            <a:r>
              <a:rPr lang="en-US" sz="1800" b="1" dirty="0">
                <a:solidFill>
                  <a:srgbClr val="B45C15"/>
                </a:solidFill>
                <a:latin typeface="Monaco"/>
              </a:rPr>
              <a:t>c</a:t>
            </a:r>
            <a:r>
              <a:rPr lang="en-US" sz="1800" b="1" dirty="0">
                <a:solidFill>
                  <a:srgbClr val="281717"/>
                </a:solidFill>
                <a:latin typeface="Monaco"/>
              </a:rPr>
              <a:t>: ...</a:t>
            </a:r>
          </a:p>
          <a:p>
            <a:r>
              <a:rPr lang="en-US" sz="1800" b="1" dirty="0">
                <a:solidFill>
                  <a:srgbClr val="281717"/>
                </a:solidFill>
                <a:latin typeface="Monaco"/>
              </a:rPr>
              <a:t>}</a:t>
            </a:r>
          </a:p>
        </p:txBody>
      </p:sp>
      <p:sp>
        <p:nvSpPr>
          <p:cNvPr id="10" name="Rectangle 9"/>
          <p:cNvSpPr/>
          <p:nvPr/>
        </p:nvSpPr>
        <p:spPr>
          <a:xfrm>
            <a:off x="2827686" y="4912226"/>
            <a:ext cx="6979255" cy="1778948"/>
          </a:xfrm>
          <a:prstGeom prst="rect">
            <a:avLst/>
          </a:prstGeom>
          <a:solidFill>
            <a:srgbClr val="FFFFFF"/>
          </a:solidFill>
          <a:ln>
            <a:solidFill>
              <a:srgbClr val="202020"/>
            </a:solidFill>
          </a:ln>
        </p:spPr>
        <p:txBody>
          <a:bodyPr wrap="square" lIns="101882" tIns="50941" rIns="101882" bIns="50941">
            <a:spAutoFit/>
          </a:bodyPr>
          <a:lstStyle/>
          <a:p>
            <a:r>
              <a:rPr lang="en-US" sz="1800" b="1" dirty="0" err="1">
                <a:solidFill>
                  <a:srgbClr val="228785"/>
                </a:solidFill>
                <a:latin typeface="Monaco"/>
              </a:rPr>
              <a:t>MyMod</a:t>
            </a:r>
            <a:r>
              <a:rPr lang="en-US" sz="1800" b="1" dirty="0">
                <a:solidFill>
                  <a:srgbClr val="281717"/>
                </a:solidFill>
                <a:latin typeface="Monaco"/>
              </a:rPr>
              <a:t>::</a:t>
            </a:r>
            <a:r>
              <a:rPr lang="en-US" sz="1800" b="1" dirty="0" err="1">
                <a:solidFill>
                  <a:srgbClr val="4000FF"/>
                </a:solidFill>
                <a:latin typeface="Monaco"/>
              </a:rPr>
              <a:t>MyMod</a:t>
            </a:r>
            <a:r>
              <a:rPr lang="en-US" sz="1800" b="1" dirty="0">
                <a:solidFill>
                  <a:srgbClr val="281717"/>
                </a:solidFill>
                <a:latin typeface="Monaco"/>
              </a:rPr>
              <a:t>(</a:t>
            </a:r>
            <a:r>
              <a:rPr lang="en-US" sz="1800" b="1" dirty="0" err="1">
                <a:solidFill>
                  <a:srgbClr val="228785"/>
                </a:solidFill>
                <a:latin typeface="Monaco"/>
              </a:rPr>
              <a:t>fhicl</a:t>
            </a:r>
            <a:r>
              <a:rPr lang="en-US" sz="1800" b="1" dirty="0">
                <a:solidFill>
                  <a:srgbClr val="281717"/>
                </a:solidFill>
                <a:latin typeface="Monaco"/>
              </a:rPr>
              <a:t>::</a:t>
            </a:r>
            <a:r>
              <a:rPr lang="en-US" sz="1800" b="1" dirty="0" err="1">
                <a:solidFill>
                  <a:srgbClr val="248B16"/>
                </a:solidFill>
                <a:latin typeface="Monaco"/>
              </a:rPr>
              <a:t>ParameterSet</a:t>
            </a:r>
            <a:r>
              <a:rPr lang="en-US" sz="1800" b="1" dirty="0">
                <a:solidFill>
                  <a:srgbClr val="281717"/>
                </a:solidFill>
                <a:latin typeface="Monaco"/>
              </a:rPr>
              <a:t> </a:t>
            </a:r>
            <a:r>
              <a:rPr lang="en-US" sz="1800" b="1" dirty="0" err="1">
                <a:solidFill>
                  <a:srgbClr val="B600FF"/>
                </a:solidFill>
                <a:latin typeface="Monaco"/>
              </a:rPr>
              <a:t>const</a:t>
            </a:r>
            <a:r>
              <a:rPr lang="en-US" sz="1800" b="1" dirty="0">
                <a:solidFill>
                  <a:srgbClr val="281717"/>
                </a:solidFill>
                <a:latin typeface="Monaco"/>
              </a:rPr>
              <a:t>&amp; </a:t>
            </a:r>
            <a:r>
              <a:rPr lang="en-US" sz="1800" b="1" dirty="0" err="1">
                <a:solidFill>
                  <a:srgbClr val="B45C15"/>
                </a:solidFill>
                <a:latin typeface="Monaco"/>
              </a:rPr>
              <a:t>pset</a:t>
            </a:r>
            <a:r>
              <a:rPr lang="en-US" sz="1800" b="1" dirty="0">
                <a:solidFill>
                  <a:srgbClr val="281717"/>
                </a:solidFill>
                <a:latin typeface="Monaco"/>
              </a:rPr>
              <a:t>)</a:t>
            </a:r>
          </a:p>
          <a:p>
            <a:r>
              <a:rPr lang="en-US" sz="1800" b="1" dirty="0">
                <a:solidFill>
                  <a:srgbClr val="281717"/>
                </a:solidFill>
                <a:latin typeface="Monaco"/>
              </a:rPr>
              <a:t>{</a:t>
            </a:r>
          </a:p>
          <a:p>
            <a:r>
              <a:rPr lang="en-US" sz="1800" b="1" dirty="0">
                <a:solidFill>
                  <a:srgbClr val="281717"/>
                </a:solidFill>
                <a:latin typeface="Monaco"/>
              </a:rPr>
              <a:t>  f(</a:t>
            </a:r>
            <a:r>
              <a:rPr lang="en-US" sz="1800" b="1" dirty="0" err="1">
                <a:solidFill>
                  <a:srgbClr val="281717"/>
                </a:solidFill>
                <a:latin typeface="Monaco"/>
              </a:rPr>
              <a:t>pset</a:t>
            </a:r>
            <a:r>
              <a:rPr lang="en-US" sz="1800" b="1" dirty="0">
                <a:solidFill>
                  <a:srgbClr val="281717"/>
                </a:solidFill>
                <a:latin typeface="Monaco"/>
              </a:rPr>
              <a:t>); </a:t>
            </a:r>
            <a:r>
              <a:rPr lang="en-US" sz="1800" b="1" dirty="0">
                <a:solidFill>
                  <a:srgbClr val="C01B14"/>
                </a:solidFill>
                <a:latin typeface="Monaco"/>
              </a:rPr>
              <a:t>// 'f' has more info than it needs                                                                                                                                                                                  </a:t>
            </a:r>
            <a:endParaRPr lang="en-US" sz="1800" b="1" dirty="0">
              <a:solidFill>
                <a:srgbClr val="281717"/>
              </a:solidFill>
              <a:latin typeface="Monaco"/>
            </a:endParaRPr>
          </a:p>
          <a:p>
            <a:r>
              <a:rPr lang="fr-FR" sz="1800" b="1" dirty="0">
                <a:solidFill>
                  <a:srgbClr val="281717"/>
                </a:solidFill>
                <a:latin typeface="Monaco"/>
              </a:rPr>
              <a:t>  g(</a:t>
            </a:r>
            <a:r>
              <a:rPr lang="fr-FR" sz="1800" b="1" dirty="0" err="1">
                <a:solidFill>
                  <a:srgbClr val="281717"/>
                </a:solidFill>
                <a:latin typeface="Monaco"/>
              </a:rPr>
              <a:t>pset</a:t>
            </a:r>
            <a:r>
              <a:rPr lang="fr-FR" sz="1800" b="1" dirty="0">
                <a:solidFill>
                  <a:srgbClr val="281717"/>
                </a:solidFill>
                <a:latin typeface="Monaco"/>
              </a:rPr>
              <a:t>); </a:t>
            </a:r>
            <a:r>
              <a:rPr lang="fr-FR" sz="1800" b="1" dirty="0">
                <a:solidFill>
                  <a:srgbClr val="C01B14"/>
                </a:solidFill>
                <a:latin typeface="Monaco"/>
              </a:rPr>
              <a:t>// 'g' ""                                                                                                                                                                                                           </a:t>
            </a:r>
            <a:endParaRPr lang="fr-FR" sz="1800" b="1" dirty="0">
              <a:solidFill>
                <a:srgbClr val="281717"/>
              </a:solidFill>
              <a:latin typeface="Monaco"/>
            </a:endParaRPr>
          </a:p>
          <a:p>
            <a:r>
              <a:rPr lang="fr-FR" sz="1800" b="1" dirty="0">
                <a:solidFill>
                  <a:srgbClr val="281717"/>
                </a:solidFill>
                <a:latin typeface="Monaco"/>
              </a:rPr>
              <a:t>  h(</a:t>
            </a:r>
            <a:r>
              <a:rPr lang="fr-FR" sz="1800" b="1" dirty="0" err="1">
                <a:solidFill>
                  <a:srgbClr val="281717"/>
                </a:solidFill>
                <a:latin typeface="Monaco"/>
              </a:rPr>
              <a:t>pset.</a:t>
            </a:r>
            <a:r>
              <a:rPr lang="fr-FR" sz="1800" b="1" dirty="0" err="1">
                <a:solidFill>
                  <a:srgbClr val="248B16"/>
                </a:solidFill>
                <a:latin typeface="Monaco"/>
              </a:rPr>
              <a:t>get</a:t>
            </a:r>
            <a:r>
              <a:rPr lang="fr-FR" sz="1800" b="1" dirty="0">
                <a:solidFill>
                  <a:srgbClr val="281717"/>
                </a:solidFill>
                <a:latin typeface="Monaco"/>
              </a:rPr>
              <a:t>&lt;</a:t>
            </a:r>
            <a:r>
              <a:rPr lang="fr-FR" sz="1800" b="1" dirty="0" err="1">
                <a:solidFill>
                  <a:srgbClr val="281717"/>
                </a:solidFill>
                <a:latin typeface="Monaco"/>
              </a:rPr>
              <a:t>T</a:t>
            </a:r>
            <a:r>
              <a:rPr lang="fr-FR" sz="1800" b="1" dirty="0">
                <a:solidFill>
                  <a:srgbClr val="281717"/>
                </a:solidFill>
                <a:latin typeface="Monaco"/>
              </a:rPr>
              <a:t>&gt;(</a:t>
            </a:r>
            <a:r>
              <a:rPr lang="fr-FR" sz="1800" b="1" dirty="0">
                <a:solidFill>
                  <a:srgbClr val="951968"/>
                </a:solidFill>
                <a:latin typeface="Monaco"/>
              </a:rPr>
              <a:t>"c"</a:t>
            </a:r>
            <a:r>
              <a:rPr lang="fr-FR" sz="1800" b="1" dirty="0">
                <a:solidFill>
                  <a:srgbClr val="281717"/>
                </a:solidFill>
                <a:latin typeface="Monaco"/>
              </a:rPr>
              <a:t>));</a:t>
            </a:r>
          </a:p>
          <a:p>
            <a:r>
              <a:rPr lang="fr-FR" sz="1800" b="1" dirty="0">
                <a:solidFill>
                  <a:srgbClr val="281717"/>
                </a:solidFill>
                <a:latin typeface="Monaco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705179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Your module: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Nested table pattern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5E5D636-A18B-FC41-B0DC-576D884518D9}" type="datetime1">
              <a:rPr lang="en-US" smtClean="0"/>
              <a:t>6/17/16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K. J. Knoepfel | A FHiCL feature menagerie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866C9A8-22F2-B94E-9D0A-940A0207F3FD}" type="slidenum">
              <a:rPr lang="en-US" smtClean="0"/>
              <a:pPr/>
              <a:t>67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31222" y="1678888"/>
            <a:ext cx="7711625" cy="1778948"/>
          </a:xfrm>
          <a:prstGeom prst="rect">
            <a:avLst/>
          </a:prstGeom>
        </p:spPr>
        <p:txBody>
          <a:bodyPr wrap="square" lIns="101882" tIns="50941" rIns="101882" bIns="50941">
            <a:spAutoFit/>
          </a:bodyPr>
          <a:lstStyle/>
          <a:p>
            <a:r>
              <a:rPr lang="en-US" sz="1800" b="1" dirty="0" err="1">
                <a:solidFill>
                  <a:srgbClr val="228785"/>
                </a:solidFill>
                <a:latin typeface="Monaco"/>
              </a:rPr>
              <a:t>MyMod</a:t>
            </a:r>
            <a:r>
              <a:rPr lang="en-US" sz="1800" b="1" dirty="0">
                <a:solidFill>
                  <a:srgbClr val="281717"/>
                </a:solidFill>
                <a:latin typeface="Monaco"/>
              </a:rPr>
              <a:t>::</a:t>
            </a:r>
            <a:r>
              <a:rPr lang="en-US" sz="1800" b="1" dirty="0" err="1">
                <a:solidFill>
                  <a:srgbClr val="4000FF"/>
                </a:solidFill>
                <a:latin typeface="Monaco"/>
              </a:rPr>
              <a:t>MyMod</a:t>
            </a:r>
            <a:r>
              <a:rPr lang="en-US" sz="1800" b="1" dirty="0">
                <a:solidFill>
                  <a:srgbClr val="281717"/>
                </a:solidFill>
                <a:latin typeface="Monaco"/>
              </a:rPr>
              <a:t>(</a:t>
            </a:r>
            <a:r>
              <a:rPr lang="en-US" sz="1800" b="1" dirty="0" err="1">
                <a:solidFill>
                  <a:srgbClr val="228785"/>
                </a:solidFill>
                <a:latin typeface="Monaco"/>
              </a:rPr>
              <a:t>fhicl</a:t>
            </a:r>
            <a:r>
              <a:rPr lang="en-US" sz="1800" b="1" dirty="0">
                <a:solidFill>
                  <a:srgbClr val="281717"/>
                </a:solidFill>
                <a:latin typeface="Monaco"/>
              </a:rPr>
              <a:t>::</a:t>
            </a:r>
            <a:r>
              <a:rPr lang="en-US" sz="1800" b="1" dirty="0" err="1">
                <a:solidFill>
                  <a:srgbClr val="248B16"/>
                </a:solidFill>
                <a:latin typeface="Monaco"/>
              </a:rPr>
              <a:t>ParameterSet</a:t>
            </a:r>
            <a:r>
              <a:rPr lang="en-US" sz="1800" b="1" dirty="0">
                <a:solidFill>
                  <a:srgbClr val="281717"/>
                </a:solidFill>
                <a:latin typeface="Monaco"/>
              </a:rPr>
              <a:t> </a:t>
            </a:r>
            <a:r>
              <a:rPr lang="en-US" sz="1800" b="1" dirty="0" err="1">
                <a:solidFill>
                  <a:srgbClr val="B600FF"/>
                </a:solidFill>
                <a:latin typeface="Monaco"/>
              </a:rPr>
              <a:t>const</a:t>
            </a:r>
            <a:r>
              <a:rPr lang="en-US" sz="1800" b="1" dirty="0">
                <a:solidFill>
                  <a:srgbClr val="281717"/>
                </a:solidFill>
                <a:latin typeface="Monaco"/>
              </a:rPr>
              <a:t>&amp; </a:t>
            </a:r>
            <a:r>
              <a:rPr lang="en-US" sz="1800" b="1" dirty="0" err="1">
                <a:solidFill>
                  <a:srgbClr val="B45C15"/>
                </a:solidFill>
                <a:latin typeface="Monaco"/>
              </a:rPr>
              <a:t>pset</a:t>
            </a:r>
            <a:r>
              <a:rPr lang="en-US" sz="1800" b="1" dirty="0">
                <a:solidFill>
                  <a:srgbClr val="281717"/>
                </a:solidFill>
                <a:latin typeface="Monaco"/>
              </a:rPr>
              <a:t>)</a:t>
            </a:r>
            <a:endParaRPr lang="en-US" sz="1800" b="1" dirty="0">
              <a:solidFill>
                <a:srgbClr val="281717"/>
              </a:solidFill>
              <a:latin typeface="Monaco"/>
            </a:endParaRPr>
          </a:p>
          <a:p>
            <a:r>
              <a:rPr lang="en-US" sz="1800" b="1" dirty="0">
                <a:solidFill>
                  <a:srgbClr val="281717"/>
                </a:solidFill>
                <a:latin typeface="Monaco"/>
              </a:rPr>
              <a:t>{</a:t>
            </a:r>
          </a:p>
          <a:p>
            <a:r>
              <a:rPr lang="en-US" sz="1800" b="1" dirty="0">
                <a:solidFill>
                  <a:srgbClr val="281717"/>
                </a:solidFill>
                <a:latin typeface="Monaco"/>
              </a:rPr>
              <a:t>  f(...);  </a:t>
            </a:r>
            <a:r>
              <a:rPr lang="en-US" sz="1800" b="1" dirty="0">
                <a:solidFill>
                  <a:srgbClr val="C01B14"/>
                </a:solidFill>
                <a:latin typeface="Monaco"/>
              </a:rPr>
              <a:t>// Needs parameters 'a1' and 'a2'                    </a:t>
            </a:r>
            <a:endParaRPr lang="en-US" sz="1800" b="1" dirty="0">
              <a:solidFill>
                <a:srgbClr val="281717"/>
              </a:solidFill>
              <a:latin typeface="Monaco"/>
            </a:endParaRPr>
          </a:p>
          <a:p>
            <a:r>
              <a:rPr lang="en-US" sz="1800" b="1" dirty="0">
                <a:solidFill>
                  <a:srgbClr val="281717"/>
                </a:solidFill>
                <a:latin typeface="Monaco"/>
              </a:rPr>
              <a:t>  g(...);  </a:t>
            </a:r>
            <a:r>
              <a:rPr lang="en-US" sz="1800" b="1" dirty="0">
                <a:solidFill>
                  <a:srgbClr val="C01B14"/>
                </a:solidFill>
                <a:latin typeface="Monaco"/>
              </a:rPr>
              <a:t>// Needs parameters 'b1', 'b2', and 'b3'             </a:t>
            </a:r>
            <a:endParaRPr lang="en-US" sz="1800" b="1" dirty="0">
              <a:solidFill>
                <a:srgbClr val="281717"/>
              </a:solidFill>
              <a:latin typeface="Monaco"/>
            </a:endParaRPr>
          </a:p>
          <a:p>
            <a:r>
              <a:rPr lang="nl-NL" sz="1800" b="1" dirty="0">
                <a:solidFill>
                  <a:srgbClr val="281717"/>
                </a:solidFill>
                <a:latin typeface="Monaco"/>
              </a:rPr>
              <a:t>  h(...);  </a:t>
            </a:r>
            <a:r>
              <a:rPr lang="nl-NL" sz="1800" b="1" dirty="0">
                <a:solidFill>
                  <a:srgbClr val="C01B14"/>
                </a:solidFill>
                <a:latin typeface="Monaco"/>
              </a:rPr>
              <a:t>// </a:t>
            </a:r>
            <a:r>
              <a:rPr lang="nl-NL" sz="1800" b="1" dirty="0" err="1">
                <a:solidFill>
                  <a:srgbClr val="C01B14"/>
                </a:solidFill>
                <a:latin typeface="Monaco"/>
              </a:rPr>
              <a:t>Needs</a:t>
            </a:r>
            <a:r>
              <a:rPr lang="nl-NL" sz="1800" b="1" dirty="0">
                <a:solidFill>
                  <a:srgbClr val="C01B14"/>
                </a:solidFill>
                <a:latin typeface="Monaco"/>
              </a:rPr>
              <a:t> parameter  </a:t>
            </a:r>
            <a:r>
              <a:rPr lang="nl-NL" sz="1800" b="1" dirty="0">
                <a:solidFill>
                  <a:srgbClr val="C01B14"/>
                </a:solidFill>
                <a:latin typeface="Monaco"/>
              </a:rPr>
              <a:t>'c</a:t>
            </a:r>
            <a:r>
              <a:rPr lang="nl-NL" sz="1800" b="1" dirty="0">
                <a:solidFill>
                  <a:srgbClr val="C01B14"/>
                </a:solidFill>
                <a:latin typeface="Monaco"/>
              </a:rPr>
              <a:t>'</a:t>
            </a:r>
            <a:r>
              <a:rPr lang="nl-NL" sz="1800" b="1" dirty="0">
                <a:solidFill>
                  <a:srgbClr val="C01B14"/>
                </a:solidFill>
                <a:latin typeface="Monaco"/>
              </a:rPr>
              <a:t>                               </a:t>
            </a:r>
            <a:endParaRPr lang="nl-NL" sz="1800" b="1" dirty="0">
              <a:solidFill>
                <a:srgbClr val="281717"/>
              </a:solidFill>
              <a:latin typeface="Monaco"/>
            </a:endParaRPr>
          </a:p>
          <a:p>
            <a:r>
              <a:rPr lang="nl-NL" sz="1800" b="1" dirty="0">
                <a:solidFill>
                  <a:srgbClr val="281717"/>
                </a:solidFill>
                <a:latin typeface="Monaco"/>
              </a:rPr>
              <a:t>}</a:t>
            </a:r>
            <a:endParaRPr lang="en-US" sz="1800" b="1" dirty="0"/>
          </a:p>
        </p:txBody>
      </p:sp>
      <p:sp>
        <p:nvSpPr>
          <p:cNvPr id="9" name="Rectangle 8"/>
          <p:cNvSpPr/>
          <p:nvPr/>
        </p:nvSpPr>
        <p:spPr>
          <a:xfrm>
            <a:off x="453079" y="2497361"/>
            <a:ext cx="3819157" cy="4569456"/>
          </a:xfrm>
          <a:prstGeom prst="rect">
            <a:avLst/>
          </a:prstGeom>
          <a:solidFill>
            <a:srgbClr val="FFFACD"/>
          </a:solidFill>
          <a:ln>
            <a:solidFill>
              <a:srgbClr val="202020"/>
            </a:solidFill>
          </a:ln>
        </p:spPr>
        <p:txBody>
          <a:bodyPr wrap="square" lIns="101882" tIns="50941" rIns="101882" bIns="50941">
            <a:spAutoFit/>
          </a:bodyPr>
          <a:lstStyle/>
          <a:p>
            <a:r>
              <a:rPr lang="en-US" sz="1800" b="1" dirty="0">
                <a:solidFill>
                  <a:srgbClr val="B45C15"/>
                </a:solidFill>
                <a:latin typeface="Monaco"/>
              </a:rPr>
              <a:t>mod</a:t>
            </a:r>
            <a:r>
              <a:rPr lang="en-US" sz="1800" b="1" dirty="0">
                <a:solidFill>
                  <a:srgbClr val="281717"/>
                </a:solidFill>
                <a:latin typeface="Monaco"/>
              </a:rPr>
              <a:t>: {</a:t>
            </a:r>
          </a:p>
          <a:p>
            <a:r>
              <a:rPr lang="en-US" sz="1800" b="1" dirty="0">
                <a:solidFill>
                  <a:srgbClr val="281717"/>
                </a:solidFill>
                <a:latin typeface="Monaco"/>
              </a:rPr>
              <a:t>   </a:t>
            </a:r>
            <a:r>
              <a:rPr lang="en-US" sz="1800" b="1" dirty="0" err="1">
                <a:solidFill>
                  <a:srgbClr val="248B16"/>
                </a:solidFill>
                <a:latin typeface="Monaco"/>
              </a:rPr>
              <a:t>module_type</a:t>
            </a:r>
            <a:r>
              <a:rPr lang="en-US" sz="1800" b="1" dirty="0">
                <a:solidFill>
                  <a:srgbClr val="281717"/>
                </a:solidFill>
                <a:latin typeface="Monaco"/>
              </a:rPr>
              <a:t>: </a:t>
            </a:r>
            <a:r>
              <a:rPr lang="en-US" sz="1800" b="1" dirty="0" err="1">
                <a:solidFill>
                  <a:srgbClr val="281717"/>
                </a:solidFill>
                <a:latin typeface="Monaco"/>
              </a:rPr>
              <a:t>MyMod</a:t>
            </a:r>
            <a:endParaRPr lang="en-US" sz="1800" b="1" dirty="0">
              <a:solidFill>
                <a:srgbClr val="281717"/>
              </a:solidFill>
              <a:latin typeface="Monaco"/>
            </a:endParaRPr>
          </a:p>
          <a:p>
            <a:endParaRPr lang="en-US" sz="1800" b="1" dirty="0">
              <a:solidFill>
                <a:srgbClr val="281717"/>
              </a:solidFill>
              <a:latin typeface="Monaco"/>
            </a:endParaRPr>
          </a:p>
          <a:p>
            <a:r>
              <a:rPr lang="en-US" sz="1800" b="1" dirty="0">
                <a:solidFill>
                  <a:srgbClr val="281717"/>
                </a:solidFill>
                <a:latin typeface="Monaco"/>
              </a:rPr>
              <a:t>   </a:t>
            </a:r>
            <a:r>
              <a:rPr lang="en-US" sz="1800" b="1" dirty="0">
                <a:solidFill>
                  <a:srgbClr val="B45C15"/>
                </a:solidFill>
                <a:latin typeface="Monaco"/>
              </a:rPr>
              <a:t>a</a:t>
            </a:r>
            <a:r>
              <a:rPr lang="en-US" sz="1800" b="1" dirty="0">
                <a:solidFill>
                  <a:srgbClr val="281717"/>
                </a:solidFill>
                <a:latin typeface="Monaco"/>
              </a:rPr>
              <a:t>: {</a:t>
            </a:r>
          </a:p>
          <a:p>
            <a:r>
              <a:rPr lang="en-US" sz="1800" b="1" dirty="0">
                <a:solidFill>
                  <a:srgbClr val="281717"/>
                </a:solidFill>
                <a:latin typeface="Monaco"/>
              </a:rPr>
              <a:t>      </a:t>
            </a:r>
            <a:r>
              <a:rPr lang="en-US" sz="1800" b="1" dirty="0">
                <a:solidFill>
                  <a:srgbClr val="B45C15"/>
                </a:solidFill>
                <a:latin typeface="Monaco"/>
              </a:rPr>
              <a:t>a1</a:t>
            </a:r>
            <a:r>
              <a:rPr lang="en-US" sz="1800" b="1" dirty="0">
                <a:solidFill>
                  <a:srgbClr val="281717"/>
                </a:solidFill>
                <a:latin typeface="Monaco"/>
              </a:rPr>
              <a:t>: ...</a:t>
            </a:r>
          </a:p>
          <a:p>
            <a:r>
              <a:rPr lang="en-US" sz="1800" b="1" dirty="0">
                <a:solidFill>
                  <a:srgbClr val="281717"/>
                </a:solidFill>
                <a:latin typeface="Monaco"/>
              </a:rPr>
              <a:t>      </a:t>
            </a:r>
            <a:r>
              <a:rPr lang="en-US" sz="1800" b="1" dirty="0">
                <a:solidFill>
                  <a:srgbClr val="B45C15"/>
                </a:solidFill>
                <a:latin typeface="Monaco"/>
              </a:rPr>
              <a:t>a2</a:t>
            </a:r>
            <a:r>
              <a:rPr lang="en-US" sz="1800" b="1" dirty="0">
                <a:solidFill>
                  <a:srgbClr val="281717"/>
                </a:solidFill>
                <a:latin typeface="Monaco"/>
              </a:rPr>
              <a:t>: ...</a:t>
            </a:r>
          </a:p>
          <a:p>
            <a:r>
              <a:rPr lang="en-US" sz="1800" b="1" dirty="0">
                <a:solidFill>
                  <a:srgbClr val="281717"/>
                </a:solidFill>
                <a:latin typeface="Monaco"/>
              </a:rPr>
              <a:t>   }</a:t>
            </a:r>
          </a:p>
          <a:p>
            <a:endParaRPr lang="en-US" sz="1800" b="1" dirty="0">
              <a:solidFill>
                <a:srgbClr val="281717"/>
              </a:solidFill>
              <a:latin typeface="Monaco"/>
            </a:endParaRPr>
          </a:p>
          <a:p>
            <a:r>
              <a:rPr lang="en-US" sz="1800" b="1" dirty="0">
                <a:solidFill>
                  <a:srgbClr val="281717"/>
                </a:solidFill>
                <a:latin typeface="Monaco"/>
              </a:rPr>
              <a:t>   </a:t>
            </a:r>
            <a:r>
              <a:rPr lang="en-US" sz="1800" b="1" dirty="0">
                <a:solidFill>
                  <a:srgbClr val="B45C15"/>
                </a:solidFill>
                <a:latin typeface="Monaco"/>
              </a:rPr>
              <a:t>b</a:t>
            </a:r>
            <a:r>
              <a:rPr lang="en-US" sz="1800" b="1" dirty="0">
                <a:solidFill>
                  <a:srgbClr val="281717"/>
                </a:solidFill>
                <a:latin typeface="Monaco"/>
              </a:rPr>
              <a:t>: {</a:t>
            </a:r>
          </a:p>
          <a:p>
            <a:r>
              <a:rPr lang="en-US" sz="1800" b="1" dirty="0">
                <a:solidFill>
                  <a:srgbClr val="281717"/>
                </a:solidFill>
                <a:latin typeface="Monaco"/>
              </a:rPr>
              <a:t>      </a:t>
            </a:r>
            <a:r>
              <a:rPr lang="en-US" sz="1800" b="1" dirty="0">
                <a:solidFill>
                  <a:srgbClr val="B45C15"/>
                </a:solidFill>
                <a:latin typeface="Monaco"/>
              </a:rPr>
              <a:t>b1</a:t>
            </a:r>
            <a:r>
              <a:rPr lang="en-US" sz="1800" b="1" dirty="0">
                <a:solidFill>
                  <a:srgbClr val="281717"/>
                </a:solidFill>
                <a:latin typeface="Monaco"/>
              </a:rPr>
              <a:t>: ...</a:t>
            </a:r>
          </a:p>
          <a:p>
            <a:r>
              <a:rPr lang="en-US" sz="1800" b="1" dirty="0">
                <a:solidFill>
                  <a:srgbClr val="281717"/>
                </a:solidFill>
                <a:latin typeface="Monaco"/>
              </a:rPr>
              <a:t>      </a:t>
            </a:r>
            <a:r>
              <a:rPr lang="en-US" sz="1800" b="1" dirty="0">
                <a:solidFill>
                  <a:srgbClr val="B45C15"/>
                </a:solidFill>
                <a:latin typeface="Monaco"/>
              </a:rPr>
              <a:t>b2</a:t>
            </a:r>
            <a:r>
              <a:rPr lang="en-US" sz="1800" b="1" dirty="0">
                <a:solidFill>
                  <a:srgbClr val="281717"/>
                </a:solidFill>
                <a:latin typeface="Monaco"/>
              </a:rPr>
              <a:t>: ...</a:t>
            </a:r>
          </a:p>
          <a:p>
            <a:r>
              <a:rPr lang="en-US" sz="1800" b="1" dirty="0">
                <a:solidFill>
                  <a:srgbClr val="281717"/>
                </a:solidFill>
                <a:latin typeface="Monaco"/>
              </a:rPr>
              <a:t>      </a:t>
            </a:r>
            <a:r>
              <a:rPr lang="en-US" sz="1800" b="1" dirty="0">
                <a:solidFill>
                  <a:srgbClr val="B45C15"/>
                </a:solidFill>
                <a:latin typeface="Monaco"/>
              </a:rPr>
              <a:t>b3</a:t>
            </a:r>
            <a:r>
              <a:rPr lang="en-US" sz="1800" b="1" dirty="0">
                <a:solidFill>
                  <a:srgbClr val="281717"/>
                </a:solidFill>
                <a:latin typeface="Monaco"/>
              </a:rPr>
              <a:t>: ...</a:t>
            </a:r>
          </a:p>
          <a:p>
            <a:r>
              <a:rPr lang="en-US" sz="1800" b="1" dirty="0">
                <a:solidFill>
                  <a:srgbClr val="281717"/>
                </a:solidFill>
                <a:latin typeface="Monaco"/>
              </a:rPr>
              <a:t>   }</a:t>
            </a:r>
          </a:p>
          <a:p>
            <a:endParaRPr lang="en-US" sz="1800" b="1" dirty="0">
              <a:solidFill>
                <a:srgbClr val="281717"/>
              </a:solidFill>
              <a:latin typeface="Monaco"/>
            </a:endParaRPr>
          </a:p>
          <a:p>
            <a:r>
              <a:rPr lang="en-US" sz="1800" b="1" dirty="0">
                <a:solidFill>
                  <a:srgbClr val="281717"/>
                </a:solidFill>
                <a:latin typeface="Monaco"/>
              </a:rPr>
              <a:t>   </a:t>
            </a:r>
            <a:r>
              <a:rPr lang="en-US" sz="1800" b="1" dirty="0">
                <a:solidFill>
                  <a:srgbClr val="B45C15"/>
                </a:solidFill>
                <a:latin typeface="Monaco"/>
              </a:rPr>
              <a:t>c</a:t>
            </a:r>
            <a:r>
              <a:rPr lang="en-US" sz="1800" b="1" dirty="0">
                <a:solidFill>
                  <a:srgbClr val="281717"/>
                </a:solidFill>
                <a:latin typeface="Monaco"/>
              </a:rPr>
              <a:t>: ...</a:t>
            </a:r>
          </a:p>
          <a:p>
            <a:r>
              <a:rPr lang="en-US" sz="1800" b="1" dirty="0">
                <a:solidFill>
                  <a:srgbClr val="281717"/>
                </a:solidFill>
                <a:latin typeface="Monaco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411981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Your module: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Nested table pattern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35F1B2A-BEB1-8849-8BB7-2359CF82CE38}" type="datetime1">
              <a:rPr lang="en-US" smtClean="0"/>
              <a:t>6/17/16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K. J. Knoepfel | A FHiCL feature menagerie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866C9A8-22F2-B94E-9D0A-940A0207F3FD}" type="slidenum">
              <a:rPr lang="en-US" smtClean="0"/>
              <a:pPr/>
              <a:t>68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31222" y="1678888"/>
            <a:ext cx="7711625" cy="1778948"/>
          </a:xfrm>
          <a:prstGeom prst="rect">
            <a:avLst/>
          </a:prstGeom>
        </p:spPr>
        <p:txBody>
          <a:bodyPr wrap="square" lIns="101882" tIns="50941" rIns="101882" bIns="50941">
            <a:spAutoFit/>
          </a:bodyPr>
          <a:lstStyle/>
          <a:p>
            <a:r>
              <a:rPr lang="en-US" sz="1800" b="1" dirty="0" err="1">
                <a:solidFill>
                  <a:srgbClr val="228785"/>
                </a:solidFill>
                <a:latin typeface="Monaco"/>
              </a:rPr>
              <a:t>MyMod</a:t>
            </a:r>
            <a:r>
              <a:rPr lang="en-US" sz="1800" b="1" dirty="0">
                <a:solidFill>
                  <a:srgbClr val="281717"/>
                </a:solidFill>
                <a:latin typeface="Monaco"/>
              </a:rPr>
              <a:t>::</a:t>
            </a:r>
            <a:r>
              <a:rPr lang="en-US" sz="1800" b="1" dirty="0" err="1">
                <a:solidFill>
                  <a:srgbClr val="4000FF"/>
                </a:solidFill>
                <a:latin typeface="Monaco"/>
              </a:rPr>
              <a:t>MyMod</a:t>
            </a:r>
            <a:r>
              <a:rPr lang="en-US" sz="1800" b="1" dirty="0">
                <a:solidFill>
                  <a:srgbClr val="281717"/>
                </a:solidFill>
                <a:latin typeface="Monaco"/>
              </a:rPr>
              <a:t>(</a:t>
            </a:r>
            <a:r>
              <a:rPr lang="en-US" sz="1800" b="1" dirty="0" err="1">
                <a:solidFill>
                  <a:srgbClr val="228785"/>
                </a:solidFill>
                <a:latin typeface="Monaco"/>
              </a:rPr>
              <a:t>fhicl</a:t>
            </a:r>
            <a:r>
              <a:rPr lang="en-US" sz="1800" b="1" dirty="0">
                <a:solidFill>
                  <a:srgbClr val="281717"/>
                </a:solidFill>
                <a:latin typeface="Monaco"/>
              </a:rPr>
              <a:t>::</a:t>
            </a:r>
            <a:r>
              <a:rPr lang="en-US" sz="1800" b="1" dirty="0" err="1">
                <a:solidFill>
                  <a:srgbClr val="248B16"/>
                </a:solidFill>
                <a:latin typeface="Monaco"/>
              </a:rPr>
              <a:t>ParameterSet</a:t>
            </a:r>
            <a:r>
              <a:rPr lang="en-US" sz="1800" b="1" dirty="0">
                <a:solidFill>
                  <a:srgbClr val="281717"/>
                </a:solidFill>
                <a:latin typeface="Monaco"/>
              </a:rPr>
              <a:t> </a:t>
            </a:r>
            <a:r>
              <a:rPr lang="en-US" sz="1800" b="1" dirty="0" err="1">
                <a:solidFill>
                  <a:srgbClr val="B600FF"/>
                </a:solidFill>
                <a:latin typeface="Monaco"/>
              </a:rPr>
              <a:t>const</a:t>
            </a:r>
            <a:r>
              <a:rPr lang="en-US" sz="1800" b="1" dirty="0">
                <a:solidFill>
                  <a:srgbClr val="281717"/>
                </a:solidFill>
                <a:latin typeface="Monaco"/>
              </a:rPr>
              <a:t>&amp; </a:t>
            </a:r>
            <a:r>
              <a:rPr lang="en-US" sz="1800" b="1" dirty="0" err="1">
                <a:solidFill>
                  <a:srgbClr val="B45C15"/>
                </a:solidFill>
                <a:latin typeface="Monaco"/>
              </a:rPr>
              <a:t>pset</a:t>
            </a:r>
            <a:r>
              <a:rPr lang="en-US" sz="1800" b="1" dirty="0">
                <a:solidFill>
                  <a:srgbClr val="281717"/>
                </a:solidFill>
                <a:latin typeface="Monaco"/>
              </a:rPr>
              <a:t>)</a:t>
            </a:r>
            <a:endParaRPr lang="en-US" sz="1800" b="1" dirty="0">
              <a:solidFill>
                <a:srgbClr val="281717"/>
              </a:solidFill>
              <a:latin typeface="Monaco"/>
            </a:endParaRPr>
          </a:p>
          <a:p>
            <a:r>
              <a:rPr lang="en-US" sz="1800" b="1" dirty="0">
                <a:solidFill>
                  <a:srgbClr val="281717"/>
                </a:solidFill>
                <a:latin typeface="Monaco"/>
              </a:rPr>
              <a:t>{</a:t>
            </a:r>
          </a:p>
          <a:p>
            <a:r>
              <a:rPr lang="en-US" sz="1800" b="1" dirty="0">
                <a:solidFill>
                  <a:srgbClr val="281717"/>
                </a:solidFill>
                <a:latin typeface="Monaco"/>
              </a:rPr>
              <a:t>  f(...);  </a:t>
            </a:r>
            <a:r>
              <a:rPr lang="en-US" sz="1800" b="1" dirty="0">
                <a:solidFill>
                  <a:srgbClr val="C01B14"/>
                </a:solidFill>
                <a:latin typeface="Monaco"/>
              </a:rPr>
              <a:t>// Needs parameters 'a1' and 'a2'                    </a:t>
            </a:r>
            <a:endParaRPr lang="en-US" sz="1800" b="1" dirty="0">
              <a:solidFill>
                <a:srgbClr val="281717"/>
              </a:solidFill>
              <a:latin typeface="Monaco"/>
            </a:endParaRPr>
          </a:p>
          <a:p>
            <a:r>
              <a:rPr lang="en-US" sz="1800" b="1" dirty="0">
                <a:solidFill>
                  <a:srgbClr val="281717"/>
                </a:solidFill>
                <a:latin typeface="Monaco"/>
              </a:rPr>
              <a:t>  g(...);  </a:t>
            </a:r>
            <a:r>
              <a:rPr lang="en-US" sz="1800" b="1" dirty="0">
                <a:solidFill>
                  <a:srgbClr val="C01B14"/>
                </a:solidFill>
                <a:latin typeface="Monaco"/>
              </a:rPr>
              <a:t>// Needs parameters 'b1', 'b2', and 'b3'             </a:t>
            </a:r>
            <a:endParaRPr lang="en-US" sz="1800" b="1" dirty="0">
              <a:solidFill>
                <a:srgbClr val="281717"/>
              </a:solidFill>
              <a:latin typeface="Monaco"/>
            </a:endParaRPr>
          </a:p>
          <a:p>
            <a:r>
              <a:rPr lang="nl-NL" sz="1800" b="1" dirty="0">
                <a:solidFill>
                  <a:srgbClr val="281717"/>
                </a:solidFill>
                <a:latin typeface="Monaco"/>
              </a:rPr>
              <a:t>  h(...);  </a:t>
            </a:r>
            <a:r>
              <a:rPr lang="nl-NL" sz="1800" b="1" dirty="0">
                <a:solidFill>
                  <a:srgbClr val="C01B14"/>
                </a:solidFill>
                <a:latin typeface="Monaco"/>
              </a:rPr>
              <a:t>// </a:t>
            </a:r>
            <a:r>
              <a:rPr lang="nl-NL" sz="1800" b="1" dirty="0" err="1">
                <a:solidFill>
                  <a:srgbClr val="C01B14"/>
                </a:solidFill>
                <a:latin typeface="Monaco"/>
              </a:rPr>
              <a:t>Needs</a:t>
            </a:r>
            <a:r>
              <a:rPr lang="nl-NL" sz="1800" b="1" dirty="0">
                <a:solidFill>
                  <a:srgbClr val="C01B14"/>
                </a:solidFill>
                <a:latin typeface="Monaco"/>
              </a:rPr>
              <a:t> parameter  </a:t>
            </a:r>
            <a:r>
              <a:rPr lang="nl-NL" sz="1800" b="1" dirty="0">
                <a:solidFill>
                  <a:srgbClr val="C01B14"/>
                </a:solidFill>
                <a:latin typeface="Monaco"/>
              </a:rPr>
              <a:t>'c</a:t>
            </a:r>
            <a:r>
              <a:rPr lang="nl-NL" sz="1800" b="1" dirty="0">
                <a:solidFill>
                  <a:srgbClr val="C01B14"/>
                </a:solidFill>
                <a:latin typeface="Monaco"/>
              </a:rPr>
              <a:t>'</a:t>
            </a:r>
            <a:r>
              <a:rPr lang="nl-NL" sz="1800" b="1" dirty="0">
                <a:solidFill>
                  <a:srgbClr val="C01B14"/>
                </a:solidFill>
                <a:latin typeface="Monaco"/>
              </a:rPr>
              <a:t>                               </a:t>
            </a:r>
            <a:endParaRPr lang="nl-NL" sz="1800" b="1" dirty="0">
              <a:solidFill>
                <a:srgbClr val="281717"/>
              </a:solidFill>
              <a:latin typeface="Monaco"/>
            </a:endParaRPr>
          </a:p>
          <a:p>
            <a:r>
              <a:rPr lang="nl-NL" sz="1800" b="1" dirty="0">
                <a:solidFill>
                  <a:srgbClr val="281717"/>
                </a:solidFill>
                <a:latin typeface="Monaco"/>
              </a:rPr>
              <a:t>}</a:t>
            </a:r>
            <a:endParaRPr lang="en-US" sz="1800" b="1" dirty="0"/>
          </a:p>
        </p:txBody>
      </p:sp>
      <p:sp>
        <p:nvSpPr>
          <p:cNvPr id="9" name="Rectangle 8"/>
          <p:cNvSpPr/>
          <p:nvPr/>
        </p:nvSpPr>
        <p:spPr>
          <a:xfrm>
            <a:off x="453079" y="2497361"/>
            <a:ext cx="3819157" cy="4569456"/>
          </a:xfrm>
          <a:prstGeom prst="rect">
            <a:avLst/>
          </a:prstGeom>
          <a:solidFill>
            <a:srgbClr val="FFFACD"/>
          </a:solidFill>
          <a:ln>
            <a:solidFill>
              <a:srgbClr val="202020"/>
            </a:solidFill>
          </a:ln>
        </p:spPr>
        <p:txBody>
          <a:bodyPr wrap="square" lIns="101882" tIns="50941" rIns="101882" bIns="50941">
            <a:spAutoFit/>
          </a:bodyPr>
          <a:lstStyle/>
          <a:p>
            <a:r>
              <a:rPr lang="en-US" sz="1800" b="1" dirty="0">
                <a:solidFill>
                  <a:srgbClr val="B45C15"/>
                </a:solidFill>
                <a:latin typeface="Monaco"/>
              </a:rPr>
              <a:t>mod</a:t>
            </a:r>
            <a:r>
              <a:rPr lang="en-US" sz="1800" b="1" dirty="0">
                <a:solidFill>
                  <a:srgbClr val="281717"/>
                </a:solidFill>
                <a:latin typeface="Monaco"/>
              </a:rPr>
              <a:t>: {</a:t>
            </a:r>
          </a:p>
          <a:p>
            <a:r>
              <a:rPr lang="en-US" sz="1800" b="1" dirty="0">
                <a:solidFill>
                  <a:srgbClr val="281717"/>
                </a:solidFill>
                <a:latin typeface="Monaco"/>
              </a:rPr>
              <a:t>   </a:t>
            </a:r>
            <a:r>
              <a:rPr lang="en-US" sz="1800" b="1" dirty="0" err="1">
                <a:solidFill>
                  <a:srgbClr val="248B16"/>
                </a:solidFill>
                <a:latin typeface="Monaco"/>
              </a:rPr>
              <a:t>module_type</a:t>
            </a:r>
            <a:r>
              <a:rPr lang="en-US" sz="1800" b="1" dirty="0">
                <a:solidFill>
                  <a:srgbClr val="281717"/>
                </a:solidFill>
                <a:latin typeface="Monaco"/>
              </a:rPr>
              <a:t>: </a:t>
            </a:r>
            <a:r>
              <a:rPr lang="en-US" sz="1800" b="1" dirty="0" err="1">
                <a:solidFill>
                  <a:srgbClr val="281717"/>
                </a:solidFill>
                <a:latin typeface="Monaco"/>
              </a:rPr>
              <a:t>MyMod</a:t>
            </a:r>
            <a:endParaRPr lang="en-US" sz="1800" b="1" dirty="0">
              <a:solidFill>
                <a:srgbClr val="281717"/>
              </a:solidFill>
              <a:latin typeface="Monaco"/>
            </a:endParaRPr>
          </a:p>
          <a:p>
            <a:endParaRPr lang="en-US" sz="1800" b="1" dirty="0">
              <a:solidFill>
                <a:srgbClr val="281717"/>
              </a:solidFill>
              <a:latin typeface="Monaco"/>
            </a:endParaRPr>
          </a:p>
          <a:p>
            <a:r>
              <a:rPr lang="en-US" sz="1800" b="1" dirty="0">
                <a:solidFill>
                  <a:srgbClr val="281717"/>
                </a:solidFill>
                <a:latin typeface="Monaco"/>
              </a:rPr>
              <a:t>   </a:t>
            </a:r>
            <a:r>
              <a:rPr lang="en-US" sz="1800" b="1" dirty="0">
                <a:solidFill>
                  <a:srgbClr val="B45C15"/>
                </a:solidFill>
                <a:latin typeface="Monaco"/>
              </a:rPr>
              <a:t>a</a:t>
            </a:r>
            <a:r>
              <a:rPr lang="en-US" sz="1800" b="1" dirty="0">
                <a:solidFill>
                  <a:srgbClr val="281717"/>
                </a:solidFill>
                <a:latin typeface="Monaco"/>
              </a:rPr>
              <a:t>: {</a:t>
            </a:r>
          </a:p>
          <a:p>
            <a:r>
              <a:rPr lang="en-US" sz="1800" b="1" dirty="0">
                <a:solidFill>
                  <a:srgbClr val="281717"/>
                </a:solidFill>
                <a:latin typeface="Monaco"/>
              </a:rPr>
              <a:t>      </a:t>
            </a:r>
            <a:r>
              <a:rPr lang="en-US" sz="1800" b="1" dirty="0">
                <a:solidFill>
                  <a:srgbClr val="B45C15"/>
                </a:solidFill>
                <a:latin typeface="Monaco"/>
              </a:rPr>
              <a:t>a1</a:t>
            </a:r>
            <a:r>
              <a:rPr lang="en-US" sz="1800" b="1" dirty="0">
                <a:solidFill>
                  <a:srgbClr val="281717"/>
                </a:solidFill>
                <a:latin typeface="Monaco"/>
              </a:rPr>
              <a:t>: ...</a:t>
            </a:r>
          </a:p>
          <a:p>
            <a:r>
              <a:rPr lang="en-US" sz="1800" b="1" dirty="0">
                <a:solidFill>
                  <a:srgbClr val="281717"/>
                </a:solidFill>
                <a:latin typeface="Monaco"/>
              </a:rPr>
              <a:t>      </a:t>
            </a:r>
            <a:r>
              <a:rPr lang="en-US" sz="1800" b="1" dirty="0">
                <a:solidFill>
                  <a:srgbClr val="B45C15"/>
                </a:solidFill>
                <a:latin typeface="Monaco"/>
              </a:rPr>
              <a:t>a2</a:t>
            </a:r>
            <a:r>
              <a:rPr lang="en-US" sz="1800" b="1" dirty="0">
                <a:solidFill>
                  <a:srgbClr val="281717"/>
                </a:solidFill>
                <a:latin typeface="Monaco"/>
              </a:rPr>
              <a:t>: ...</a:t>
            </a:r>
          </a:p>
          <a:p>
            <a:r>
              <a:rPr lang="en-US" sz="1800" b="1" dirty="0">
                <a:solidFill>
                  <a:srgbClr val="281717"/>
                </a:solidFill>
                <a:latin typeface="Monaco"/>
              </a:rPr>
              <a:t>   }</a:t>
            </a:r>
          </a:p>
          <a:p>
            <a:endParaRPr lang="en-US" sz="1800" b="1" dirty="0">
              <a:solidFill>
                <a:srgbClr val="281717"/>
              </a:solidFill>
              <a:latin typeface="Monaco"/>
            </a:endParaRPr>
          </a:p>
          <a:p>
            <a:r>
              <a:rPr lang="en-US" sz="1800" b="1" dirty="0">
                <a:solidFill>
                  <a:srgbClr val="281717"/>
                </a:solidFill>
                <a:latin typeface="Monaco"/>
              </a:rPr>
              <a:t>   </a:t>
            </a:r>
            <a:r>
              <a:rPr lang="en-US" sz="1800" b="1" dirty="0">
                <a:solidFill>
                  <a:srgbClr val="B45C15"/>
                </a:solidFill>
                <a:latin typeface="Monaco"/>
              </a:rPr>
              <a:t>b</a:t>
            </a:r>
            <a:r>
              <a:rPr lang="en-US" sz="1800" b="1" dirty="0">
                <a:solidFill>
                  <a:srgbClr val="281717"/>
                </a:solidFill>
                <a:latin typeface="Monaco"/>
              </a:rPr>
              <a:t>: {</a:t>
            </a:r>
          </a:p>
          <a:p>
            <a:r>
              <a:rPr lang="en-US" sz="1800" b="1" dirty="0">
                <a:solidFill>
                  <a:srgbClr val="281717"/>
                </a:solidFill>
                <a:latin typeface="Monaco"/>
              </a:rPr>
              <a:t>      </a:t>
            </a:r>
            <a:r>
              <a:rPr lang="en-US" sz="1800" b="1" dirty="0">
                <a:solidFill>
                  <a:srgbClr val="B45C15"/>
                </a:solidFill>
                <a:latin typeface="Monaco"/>
              </a:rPr>
              <a:t>b1</a:t>
            </a:r>
            <a:r>
              <a:rPr lang="en-US" sz="1800" b="1" dirty="0">
                <a:solidFill>
                  <a:srgbClr val="281717"/>
                </a:solidFill>
                <a:latin typeface="Monaco"/>
              </a:rPr>
              <a:t>: ...</a:t>
            </a:r>
          </a:p>
          <a:p>
            <a:r>
              <a:rPr lang="en-US" sz="1800" b="1" dirty="0">
                <a:solidFill>
                  <a:srgbClr val="281717"/>
                </a:solidFill>
                <a:latin typeface="Monaco"/>
              </a:rPr>
              <a:t>      </a:t>
            </a:r>
            <a:r>
              <a:rPr lang="en-US" sz="1800" b="1" dirty="0">
                <a:solidFill>
                  <a:srgbClr val="B45C15"/>
                </a:solidFill>
                <a:latin typeface="Monaco"/>
              </a:rPr>
              <a:t>b2</a:t>
            </a:r>
            <a:r>
              <a:rPr lang="en-US" sz="1800" b="1" dirty="0">
                <a:solidFill>
                  <a:srgbClr val="281717"/>
                </a:solidFill>
                <a:latin typeface="Monaco"/>
              </a:rPr>
              <a:t>: ...</a:t>
            </a:r>
          </a:p>
          <a:p>
            <a:r>
              <a:rPr lang="en-US" sz="1800" b="1" dirty="0">
                <a:solidFill>
                  <a:srgbClr val="281717"/>
                </a:solidFill>
                <a:latin typeface="Monaco"/>
              </a:rPr>
              <a:t>      </a:t>
            </a:r>
            <a:r>
              <a:rPr lang="en-US" sz="1800" b="1" dirty="0">
                <a:solidFill>
                  <a:srgbClr val="B45C15"/>
                </a:solidFill>
                <a:latin typeface="Monaco"/>
              </a:rPr>
              <a:t>b3</a:t>
            </a:r>
            <a:r>
              <a:rPr lang="en-US" sz="1800" b="1" dirty="0">
                <a:solidFill>
                  <a:srgbClr val="281717"/>
                </a:solidFill>
                <a:latin typeface="Monaco"/>
              </a:rPr>
              <a:t>: ...</a:t>
            </a:r>
          </a:p>
          <a:p>
            <a:r>
              <a:rPr lang="en-US" sz="1800" b="1" dirty="0">
                <a:solidFill>
                  <a:srgbClr val="281717"/>
                </a:solidFill>
                <a:latin typeface="Monaco"/>
              </a:rPr>
              <a:t>   }</a:t>
            </a:r>
          </a:p>
          <a:p>
            <a:endParaRPr lang="en-US" sz="1800" b="1" dirty="0">
              <a:solidFill>
                <a:srgbClr val="281717"/>
              </a:solidFill>
              <a:latin typeface="Monaco"/>
            </a:endParaRPr>
          </a:p>
          <a:p>
            <a:r>
              <a:rPr lang="en-US" sz="1800" b="1" dirty="0">
                <a:solidFill>
                  <a:srgbClr val="281717"/>
                </a:solidFill>
                <a:latin typeface="Monaco"/>
              </a:rPr>
              <a:t>   </a:t>
            </a:r>
            <a:r>
              <a:rPr lang="en-US" sz="1800" b="1" dirty="0">
                <a:solidFill>
                  <a:srgbClr val="B45C15"/>
                </a:solidFill>
                <a:latin typeface="Monaco"/>
              </a:rPr>
              <a:t>c</a:t>
            </a:r>
            <a:r>
              <a:rPr lang="en-US" sz="1800" b="1" dirty="0">
                <a:solidFill>
                  <a:srgbClr val="281717"/>
                </a:solidFill>
                <a:latin typeface="Monaco"/>
              </a:rPr>
              <a:t>: ...</a:t>
            </a:r>
          </a:p>
          <a:p>
            <a:r>
              <a:rPr lang="en-US" sz="1800" b="1" dirty="0">
                <a:solidFill>
                  <a:srgbClr val="281717"/>
                </a:solidFill>
                <a:latin typeface="Monaco"/>
              </a:rPr>
              <a:t>}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95725" y="4213889"/>
            <a:ext cx="6313890" cy="2041869"/>
          </a:xfrm>
          <a:prstGeom prst="rect">
            <a:avLst/>
          </a:prstGeom>
          <a:solidFill>
            <a:schemeClr val="bg1"/>
          </a:solidFill>
          <a:ln>
            <a:solidFill>
              <a:srgbClr val="202020"/>
            </a:solidFill>
          </a:ln>
        </p:spPr>
        <p:txBody>
          <a:bodyPr wrap="square" lIns="101882" tIns="50941" rIns="101882" bIns="50941">
            <a:spAutoFit/>
          </a:bodyPr>
          <a:lstStyle/>
          <a:p>
            <a:r>
              <a:rPr lang="en-US" sz="1800" b="1" dirty="0" err="1">
                <a:solidFill>
                  <a:srgbClr val="228785"/>
                </a:solidFill>
                <a:latin typeface="Monaco"/>
              </a:rPr>
              <a:t>MyMod</a:t>
            </a:r>
            <a:r>
              <a:rPr lang="en-US" sz="1800" b="1" dirty="0">
                <a:solidFill>
                  <a:srgbClr val="281717"/>
                </a:solidFill>
                <a:latin typeface="Monaco"/>
              </a:rPr>
              <a:t>::</a:t>
            </a:r>
            <a:r>
              <a:rPr lang="en-US" sz="1800" b="1" dirty="0" err="1">
                <a:solidFill>
                  <a:srgbClr val="4000FF"/>
                </a:solidFill>
                <a:latin typeface="Monaco"/>
              </a:rPr>
              <a:t>MyMod</a:t>
            </a:r>
            <a:r>
              <a:rPr lang="en-US" sz="1800" b="1" dirty="0">
                <a:solidFill>
                  <a:srgbClr val="281717"/>
                </a:solidFill>
                <a:latin typeface="Monaco"/>
              </a:rPr>
              <a:t>(</a:t>
            </a:r>
            <a:r>
              <a:rPr lang="en-US" sz="1800" b="1" dirty="0" err="1">
                <a:solidFill>
                  <a:srgbClr val="228785"/>
                </a:solidFill>
                <a:latin typeface="Monaco"/>
              </a:rPr>
              <a:t>fhicl</a:t>
            </a:r>
            <a:r>
              <a:rPr lang="en-US" sz="1800" b="1" dirty="0">
                <a:solidFill>
                  <a:srgbClr val="281717"/>
                </a:solidFill>
                <a:latin typeface="Monaco"/>
              </a:rPr>
              <a:t>::</a:t>
            </a:r>
            <a:r>
              <a:rPr lang="en-US" sz="1800" b="1" dirty="0" err="1">
                <a:solidFill>
                  <a:srgbClr val="248B16"/>
                </a:solidFill>
                <a:latin typeface="Monaco"/>
              </a:rPr>
              <a:t>ParameterSet</a:t>
            </a:r>
            <a:r>
              <a:rPr lang="en-US" sz="1800" b="1" dirty="0">
                <a:solidFill>
                  <a:srgbClr val="281717"/>
                </a:solidFill>
                <a:latin typeface="Monaco"/>
              </a:rPr>
              <a:t> </a:t>
            </a:r>
            <a:r>
              <a:rPr lang="en-US" sz="1800" b="1" dirty="0" err="1">
                <a:solidFill>
                  <a:srgbClr val="B600FF"/>
                </a:solidFill>
                <a:latin typeface="Monaco"/>
              </a:rPr>
              <a:t>const</a:t>
            </a:r>
            <a:r>
              <a:rPr lang="en-US" sz="1800" b="1" dirty="0">
                <a:solidFill>
                  <a:srgbClr val="281717"/>
                </a:solidFill>
                <a:latin typeface="Monaco"/>
              </a:rPr>
              <a:t>&amp; </a:t>
            </a:r>
            <a:r>
              <a:rPr lang="en-US" sz="1800" b="1" dirty="0" err="1">
                <a:solidFill>
                  <a:srgbClr val="B45C15"/>
                </a:solidFill>
                <a:latin typeface="Monaco"/>
              </a:rPr>
              <a:t>pset</a:t>
            </a:r>
            <a:r>
              <a:rPr lang="en-US" sz="1800" b="1" dirty="0">
                <a:solidFill>
                  <a:srgbClr val="281717"/>
                </a:solidFill>
                <a:latin typeface="Monaco"/>
              </a:rPr>
              <a:t>)</a:t>
            </a:r>
          </a:p>
          <a:p>
            <a:r>
              <a:rPr lang="en-US" sz="1800" b="1" dirty="0">
                <a:solidFill>
                  <a:srgbClr val="281717"/>
                </a:solidFill>
                <a:latin typeface="Monaco"/>
              </a:rPr>
              <a:t>{</a:t>
            </a:r>
          </a:p>
          <a:p>
            <a:r>
              <a:rPr lang="en-US" sz="1800" b="1" dirty="0">
                <a:solidFill>
                  <a:srgbClr val="281717"/>
                </a:solidFill>
                <a:latin typeface="Monaco"/>
              </a:rPr>
              <a:t>  f(</a:t>
            </a:r>
            <a:r>
              <a:rPr lang="en-US" sz="1800" b="1" dirty="0" err="1">
                <a:solidFill>
                  <a:srgbClr val="281717"/>
                </a:solidFill>
                <a:latin typeface="Monaco"/>
              </a:rPr>
              <a:t>pset.</a:t>
            </a:r>
            <a:r>
              <a:rPr lang="en-US" sz="1800" b="1" dirty="0" err="1">
                <a:solidFill>
                  <a:srgbClr val="248B16"/>
                </a:solidFill>
                <a:latin typeface="Monaco"/>
              </a:rPr>
              <a:t>get</a:t>
            </a:r>
            <a:r>
              <a:rPr lang="en-US" sz="1800" b="1" dirty="0">
                <a:solidFill>
                  <a:srgbClr val="281717"/>
                </a:solidFill>
                <a:latin typeface="Monaco"/>
              </a:rPr>
              <a:t>&lt;</a:t>
            </a:r>
            <a:r>
              <a:rPr lang="en-US" sz="1800" b="1" dirty="0" err="1">
                <a:solidFill>
                  <a:srgbClr val="248B16"/>
                </a:solidFill>
                <a:latin typeface="Monaco"/>
              </a:rPr>
              <a:t>ParameterSet</a:t>
            </a:r>
            <a:r>
              <a:rPr lang="en-US" sz="1800" b="1" dirty="0">
                <a:solidFill>
                  <a:srgbClr val="281717"/>
                </a:solidFill>
                <a:latin typeface="Monaco"/>
              </a:rPr>
              <a:t>&gt;(</a:t>
            </a:r>
            <a:r>
              <a:rPr lang="en-US" sz="1800" b="1" dirty="0">
                <a:solidFill>
                  <a:srgbClr val="951968"/>
                </a:solidFill>
                <a:latin typeface="Monaco"/>
              </a:rPr>
              <a:t>"a"</a:t>
            </a:r>
            <a:r>
              <a:rPr lang="en-US" sz="1800" b="1" dirty="0">
                <a:solidFill>
                  <a:srgbClr val="281717"/>
                </a:solidFill>
                <a:latin typeface="Monaco"/>
              </a:rPr>
              <a:t>));</a:t>
            </a:r>
          </a:p>
          <a:p>
            <a:r>
              <a:rPr lang="en-US" sz="1800" b="1" dirty="0">
                <a:solidFill>
                  <a:srgbClr val="281717"/>
                </a:solidFill>
                <a:latin typeface="Monaco"/>
              </a:rPr>
              <a:t>  g(</a:t>
            </a:r>
            <a:r>
              <a:rPr lang="en-US" sz="1800" b="1" dirty="0" err="1">
                <a:solidFill>
                  <a:srgbClr val="281717"/>
                </a:solidFill>
                <a:latin typeface="Monaco"/>
              </a:rPr>
              <a:t>pset.</a:t>
            </a:r>
            <a:r>
              <a:rPr lang="en-US" sz="1800" b="1" dirty="0" err="1">
                <a:solidFill>
                  <a:srgbClr val="248B16"/>
                </a:solidFill>
                <a:latin typeface="Monaco"/>
              </a:rPr>
              <a:t>get</a:t>
            </a:r>
            <a:r>
              <a:rPr lang="en-US" sz="1800" b="1" dirty="0">
                <a:solidFill>
                  <a:srgbClr val="281717"/>
                </a:solidFill>
                <a:latin typeface="Monaco"/>
              </a:rPr>
              <a:t>&lt;</a:t>
            </a:r>
            <a:r>
              <a:rPr lang="en-US" sz="1800" b="1" dirty="0" err="1">
                <a:solidFill>
                  <a:srgbClr val="248B16"/>
                </a:solidFill>
                <a:latin typeface="Monaco"/>
              </a:rPr>
              <a:t>ParameterSet</a:t>
            </a:r>
            <a:r>
              <a:rPr lang="en-US" sz="1800" b="1" dirty="0">
                <a:solidFill>
                  <a:srgbClr val="281717"/>
                </a:solidFill>
                <a:latin typeface="Monaco"/>
              </a:rPr>
              <a:t>&gt;(</a:t>
            </a:r>
            <a:r>
              <a:rPr lang="en-US" sz="1800" b="1" dirty="0">
                <a:solidFill>
                  <a:srgbClr val="951968"/>
                </a:solidFill>
                <a:latin typeface="Monaco"/>
              </a:rPr>
              <a:t>"b"</a:t>
            </a:r>
            <a:r>
              <a:rPr lang="en-US" sz="1800" b="1" dirty="0">
                <a:solidFill>
                  <a:srgbClr val="281717"/>
                </a:solidFill>
                <a:latin typeface="Monaco"/>
              </a:rPr>
              <a:t>));</a:t>
            </a:r>
          </a:p>
          <a:p>
            <a:r>
              <a:rPr lang="en-US" sz="1800" b="1" dirty="0">
                <a:solidFill>
                  <a:srgbClr val="281717"/>
                </a:solidFill>
                <a:latin typeface="Monaco"/>
              </a:rPr>
              <a:t>  h(</a:t>
            </a:r>
            <a:r>
              <a:rPr lang="en-US" sz="1800" b="1" dirty="0" err="1">
                <a:solidFill>
                  <a:srgbClr val="281717"/>
                </a:solidFill>
                <a:latin typeface="Monaco"/>
              </a:rPr>
              <a:t>pset.</a:t>
            </a:r>
            <a:r>
              <a:rPr lang="en-US" sz="1800" b="1" dirty="0" err="1">
                <a:solidFill>
                  <a:srgbClr val="248B16"/>
                </a:solidFill>
                <a:latin typeface="Monaco"/>
              </a:rPr>
              <a:t>get</a:t>
            </a:r>
            <a:r>
              <a:rPr lang="en-US" sz="1800" b="1" dirty="0">
                <a:solidFill>
                  <a:srgbClr val="281717"/>
                </a:solidFill>
                <a:latin typeface="Monaco"/>
              </a:rPr>
              <a:t>&lt;T&gt;(</a:t>
            </a:r>
            <a:r>
              <a:rPr lang="en-US" sz="1800" b="1" dirty="0">
                <a:solidFill>
                  <a:srgbClr val="951968"/>
                </a:solidFill>
                <a:latin typeface="Monaco"/>
              </a:rPr>
              <a:t>"c"</a:t>
            </a:r>
            <a:r>
              <a:rPr lang="en-US" sz="1800" b="1" dirty="0">
                <a:solidFill>
                  <a:srgbClr val="281717"/>
                </a:solidFill>
                <a:latin typeface="Monaco"/>
              </a:rPr>
              <a:t>));</a:t>
            </a:r>
          </a:p>
          <a:p>
            <a:r>
              <a:rPr lang="en-US" sz="1800" b="1" dirty="0">
                <a:solidFill>
                  <a:srgbClr val="281717"/>
                </a:solidFill>
                <a:latin typeface="Monaco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850734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Your module: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Nested table pattern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432C6EF-4396-AF4C-9103-AE9199D942DB}" type="datetime1">
              <a:rPr lang="en-US" smtClean="0"/>
              <a:t>6/17/16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K. J. Knoepfel | A FHiCL feature menagerie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866C9A8-22F2-B94E-9D0A-940A0207F3FD}" type="slidenum">
              <a:rPr lang="en-US" smtClean="0"/>
              <a:pPr/>
              <a:t>69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31222" y="1678888"/>
            <a:ext cx="7711625" cy="1778948"/>
          </a:xfrm>
          <a:prstGeom prst="rect">
            <a:avLst/>
          </a:prstGeom>
        </p:spPr>
        <p:txBody>
          <a:bodyPr wrap="square" lIns="101882" tIns="50941" rIns="101882" bIns="50941">
            <a:spAutoFit/>
          </a:bodyPr>
          <a:lstStyle/>
          <a:p>
            <a:r>
              <a:rPr lang="en-US" sz="1800" b="1" dirty="0" err="1">
                <a:solidFill>
                  <a:srgbClr val="228785"/>
                </a:solidFill>
                <a:latin typeface="Monaco"/>
              </a:rPr>
              <a:t>MyMod</a:t>
            </a:r>
            <a:r>
              <a:rPr lang="en-US" sz="1800" b="1" dirty="0">
                <a:solidFill>
                  <a:srgbClr val="281717"/>
                </a:solidFill>
                <a:latin typeface="Monaco"/>
              </a:rPr>
              <a:t>::</a:t>
            </a:r>
            <a:r>
              <a:rPr lang="en-US" sz="1800" b="1" dirty="0" err="1">
                <a:solidFill>
                  <a:srgbClr val="4000FF"/>
                </a:solidFill>
                <a:latin typeface="Monaco"/>
              </a:rPr>
              <a:t>MyMod</a:t>
            </a:r>
            <a:r>
              <a:rPr lang="en-US" sz="1800" b="1" dirty="0">
                <a:solidFill>
                  <a:srgbClr val="281717"/>
                </a:solidFill>
                <a:latin typeface="Monaco"/>
              </a:rPr>
              <a:t>(</a:t>
            </a:r>
            <a:r>
              <a:rPr lang="en-US" sz="1800" b="1" dirty="0" err="1">
                <a:solidFill>
                  <a:srgbClr val="228785"/>
                </a:solidFill>
                <a:latin typeface="Monaco"/>
              </a:rPr>
              <a:t>fhicl</a:t>
            </a:r>
            <a:r>
              <a:rPr lang="en-US" sz="1800" b="1" dirty="0">
                <a:solidFill>
                  <a:srgbClr val="281717"/>
                </a:solidFill>
                <a:latin typeface="Monaco"/>
              </a:rPr>
              <a:t>::</a:t>
            </a:r>
            <a:r>
              <a:rPr lang="en-US" sz="1800" b="1" dirty="0" err="1">
                <a:solidFill>
                  <a:srgbClr val="248B16"/>
                </a:solidFill>
                <a:latin typeface="Monaco"/>
              </a:rPr>
              <a:t>ParameterSet</a:t>
            </a:r>
            <a:r>
              <a:rPr lang="en-US" sz="1800" b="1" dirty="0">
                <a:solidFill>
                  <a:srgbClr val="281717"/>
                </a:solidFill>
                <a:latin typeface="Monaco"/>
              </a:rPr>
              <a:t> </a:t>
            </a:r>
            <a:r>
              <a:rPr lang="en-US" sz="1800" b="1" dirty="0" err="1">
                <a:solidFill>
                  <a:srgbClr val="B600FF"/>
                </a:solidFill>
                <a:latin typeface="Monaco"/>
              </a:rPr>
              <a:t>const</a:t>
            </a:r>
            <a:r>
              <a:rPr lang="en-US" sz="1800" b="1" dirty="0">
                <a:solidFill>
                  <a:srgbClr val="281717"/>
                </a:solidFill>
                <a:latin typeface="Monaco"/>
              </a:rPr>
              <a:t>&amp; </a:t>
            </a:r>
            <a:r>
              <a:rPr lang="en-US" sz="1800" b="1" dirty="0" err="1">
                <a:solidFill>
                  <a:srgbClr val="B45C15"/>
                </a:solidFill>
                <a:latin typeface="Monaco"/>
              </a:rPr>
              <a:t>pset</a:t>
            </a:r>
            <a:r>
              <a:rPr lang="en-US" sz="1800" b="1" dirty="0">
                <a:solidFill>
                  <a:srgbClr val="281717"/>
                </a:solidFill>
                <a:latin typeface="Monaco"/>
              </a:rPr>
              <a:t>)</a:t>
            </a:r>
            <a:endParaRPr lang="en-US" sz="1800" b="1" dirty="0">
              <a:solidFill>
                <a:srgbClr val="281717"/>
              </a:solidFill>
              <a:latin typeface="Monaco"/>
            </a:endParaRPr>
          </a:p>
          <a:p>
            <a:r>
              <a:rPr lang="en-US" sz="1800" b="1" dirty="0">
                <a:solidFill>
                  <a:srgbClr val="281717"/>
                </a:solidFill>
                <a:latin typeface="Monaco"/>
              </a:rPr>
              <a:t>{</a:t>
            </a:r>
          </a:p>
          <a:p>
            <a:r>
              <a:rPr lang="en-US" sz="1800" b="1" dirty="0">
                <a:solidFill>
                  <a:srgbClr val="281717"/>
                </a:solidFill>
                <a:latin typeface="Monaco"/>
              </a:rPr>
              <a:t>  f(...);  </a:t>
            </a:r>
            <a:r>
              <a:rPr lang="en-US" sz="1800" b="1" dirty="0">
                <a:solidFill>
                  <a:srgbClr val="C01B14"/>
                </a:solidFill>
                <a:latin typeface="Monaco"/>
              </a:rPr>
              <a:t>// Needs parameters 'a1' and 'a2'                    </a:t>
            </a:r>
            <a:endParaRPr lang="en-US" sz="1800" b="1" dirty="0">
              <a:solidFill>
                <a:srgbClr val="281717"/>
              </a:solidFill>
              <a:latin typeface="Monaco"/>
            </a:endParaRPr>
          </a:p>
          <a:p>
            <a:r>
              <a:rPr lang="en-US" sz="1800" b="1" dirty="0">
                <a:solidFill>
                  <a:srgbClr val="281717"/>
                </a:solidFill>
                <a:latin typeface="Monaco"/>
              </a:rPr>
              <a:t>  g(...);  </a:t>
            </a:r>
            <a:r>
              <a:rPr lang="en-US" sz="1800" b="1" dirty="0">
                <a:solidFill>
                  <a:srgbClr val="C01B14"/>
                </a:solidFill>
                <a:latin typeface="Monaco"/>
              </a:rPr>
              <a:t>// Needs parameters 'b1', 'b2', and 'b3'             </a:t>
            </a:r>
            <a:endParaRPr lang="en-US" sz="1800" b="1" dirty="0">
              <a:solidFill>
                <a:srgbClr val="281717"/>
              </a:solidFill>
              <a:latin typeface="Monaco"/>
            </a:endParaRPr>
          </a:p>
          <a:p>
            <a:r>
              <a:rPr lang="nl-NL" sz="1800" b="1" dirty="0">
                <a:solidFill>
                  <a:srgbClr val="281717"/>
                </a:solidFill>
                <a:latin typeface="Monaco"/>
              </a:rPr>
              <a:t>  h(...);  </a:t>
            </a:r>
            <a:r>
              <a:rPr lang="nl-NL" sz="1800" b="1" dirty="0">
                <a:solidFill>
                  <a:srgbClr val="C01B14"/>
                </a:solidFill>
                <a:latin typeface="Monaco"/>
              </a:rPr>
              <a:t>// </a:t>
            </a:r>
            <a:r>
              <a:rPr lang="nl-NL" sz="1800" b="1" dirty="0" err="1">
                <a:solidFill>
                  <a:srgbClr val="C01B14"/>
                </a:solidFill>
                <a:latin typeface="Monaco"/>
              </a:rPr>
              <a:t>Needs</a:t>
            </a:r>
            <a:r>
              <a:rPr lang="nl-NL" sz="1800" b="1" dirty="0">
                <a:solidFill>
                  <a:srgbClr val="C01B14"/>
                </a:solidFill>
                <a:latin typeface="Monaco"/>
              </a:rPr>
              <a:t> parameter  </a:t>
            </a:r>
            <a:r>
              <a:rPr lang="nl-NL" sz="1800" b="1" dirty="0">
                <a:solidFill>
                  <a:srgbClr val="C01B14"/>
                </a:solidFill>
                <a:latin typeface="Monaco"/>
              </a:rPr>
              <a:t>'c</a:t>
            </a:r>
            <a:r>
              <a:rPr lang="nl-NL" sz="1800" b="1" dirty="0">
                <a:solidFill>
                  <a:srgbClr val="C01B14"/>
                </a:solidFill>
                <a:latin typeface="Monaco"/>
              </a:rPr>
              <a:t>'</a:t>
            </a:r>
            <a:r>
              <a:rPr lang="nl-NL" sz="1800" b="1" dirty="0">
                <a:solidFill>
                  <a:srgbClr val="C01B14"/>
                </a:solidFill>
                <a:latin typeface="Monaco"/>
              </a:rPr>
              <a:t>                               </a:t>
            </a:r>
            <a:endParaRPr lang="nl-NL" sz="1800" b="1" dirty="0">
              <a:solidFill>
                <a:srgbClr val="281717"/>
              </a:solidFill>
              <a:latin typeface="Monaco"/>
            </a:endParaRPr>
          </a:p>
          <a:p>
            <a:r>
              <a:rPr lang="nl-NL" sz="1800" b="1" dirty="0">
                <a:solidFill>
                  <a:srgbClr val="281717"/>
                </a:solidFill>
                <a:latin typeface="Monaco"/>
              </a:rPr>
              <a:t>}</a:t>
            </a:r>
            <a:endParaRPr lang="en-US" sz="1800" b="1" dirty="0"/>
          </a:p>
        </p:txBody>
      </p:sp>
      <p:sp>
        <p:nvSpPr>
          <p:cNvPr id="9" name="Rectangle 8"/>
          <p:cNvSpPr/>
          <p:nvPr/>
        </p:nvSpPr>
        <p:spPr>
          <a:xfrm>
            <a:off x="453079" y="2497361"/>
            <a:ext cx="3819157" cy="4569456"/>
          </a:xfrm>
          <a:prstGeom prst="rect">
            <a:avLst/>
          </a:prstGeom>
          <a:solidFill>
            <a:srgbClr val="FFFACD"/>
          </a:solidFill>
          <a:ln>
            <a:solidFill>
              <a:srgbClr val="202020"/>
            </a:solidFill>
          </a:ln>
        </p:spPr>
        <p:txBody>
          <a:bodyPr wrap="square" lIns="101882" tIns="50941" rIns="101882" bIns="50941">
            <a:spAutoFit/>
          </a:bodyPr>
          <a:lstStyle/>
          <a:p>
            <a:r>
              <a:rPr lang="en-US" sz="1800" b="1" dirty="0">
                <a:solidFill>
                  <a:srgbClr val="B45C15"/>
                </a:solidFill>
                <a:latin typeface="Monaco"/>
              </a:rPr>
              <a:t>mod</a:t>
            </a:r>
            <a:r>
              <a:rPr lang="en-US" sz="1800" b="1" dirty="0">
                <a:solidFill>
                  <a:srgbClr val="281717"/>
                </a:solidFill>
                <a:latin typeface="Monaco"/>
              </a:rPr>
              <a:t>: {</a:t>
            </a:r>
          </a:p>
          <a:p>
            <a:r>
              <a:rPr lang="en-US" sz="1800" b="1" dirty="0">
                <a:solidFill>
                  <a:srgbClr val="281717"/>
                </a:solidFill>
                <a:latin typeface="Monaco"/>
              </a:rPr>
              <a:t>   </a:t>
            </a:r>
            <a:r>
              <a:rPr lang="en-US" sz="1800" b="1" dirty="0" err="1">
                <a:solidFill>
                  <a:srgbClr val="248B16"/>
                </a:solidFill>
                <a:latin typeface="Monaco"/>
              </a:rPr>
              <a:t>module_type</a:t>
            </a:r>
            <a:r>
              <a:rPr lang="en-US" sz="1800" b="1" dirty="0">
                <a:solidFill>
                  <a:srgbClr val="281717"/>
                </a:solidFill>
                <a:latin typeface="Monaco"/>
              </a:rPr>
              <a:t>: </a:t>
            </a:r>
            <a:r>
              <a:rPr lang="en-US" sz="1800" b="1" dirty="0" err="1">
                <a:solidFill>
                  <a:srgbClr val="281717"/>
                </a:solidFill>
                <a:latin typeface="Monaco"/>
              </a:rPr>
              <a:t>MyMod</a:t>
            </a:r>
            <a:endParaRPr lang="en-US" sz="1800" b="1" dirty="0">
              <a:solidFill>
                <a:srgbClr val="281717"/>
              </a:solidFill>
              <a:latin typeface="Monaco"/>
            </a:endParaRPr>
          </a:p>
          <a:p>
            <a:endParaRPr lang="en-US" sz="1800" b="1" dirty="0">
              <a:solidFill>
                <a:srgbClr val="281717"/>
              </a:solidFill>
              <a:latin typeface="Monaco"/>
            </a:endParaRPr>
          </a:p>
          <a:p>
            <a:r>
              <a:rPr lang="en-US" sz="1800" b="1" dirty="0">
                <a:solidFill>
                  <a:srgbClr val="281717"/>
                </a:solidFill>
                <a:latin typeface="Monaco"/>
              </a:rPr>
              <a:t>   </a:t>
            </a:r>
            <a:r>
              <a:rPr lang="en-US" sz="1800" b="1" dirty="0">
                <a:solidFill>
                  <a:srgbClr val="B45C15"/>
                </a:solidFill>
                <a:latin typeface="Monaco"/>
              </a:rPr>
              <a:t>a</a:t>
            </a:r>
            <a:r>
              <a:rPr lang="en-US" sz="1800" b="1" dirty="0">
                <a:solidFill>
                  <a:srgbClr val="281717"/>
                </a:solidFill>
                <a:latin typeface="Monaco"/>
              </a:rPr>
              <a:t>: {</a:t>
            </a:r>
          </a:p>
          <a:p>
            <a:r>
              <a:rPr lang="en-US" sz="1800" b="1" dirty="0">
                <a:solidFill>
                  <a:srgbClr val="281717"/>
                </a:solidFill>
                <a:latin typeface="Monaco"/>
              </a:rPr>
              <a:t>      </a:t>
            </a:r>
            <a:r>
              <a:rPr lang="en-US" sz="1800" b="1" dirty="0">
                <a:solidFill>
                  <a:srgbClr val="B45C15"/>
                </a:solidFill>
                <a:latin typeface="Monaco"/>
              </a:rPr>
              <a:t>a1</a:t>
            </a:r>
            <a:r>
              <a:rPr lang="en-US" sz="1800" b="1" dirty="0">
                <a:solidFill>
                  <a:srgbClr val="281717"/>
                </a:solidFill>
                <a:latin typeface="Monaco"/>
              </a:rPr>
              <a:t>: ...</a:t>
            </a:r>
          </a:p>
          <a:p>
            <a:r>
              <a:rPr lang="en-US" sz="1800" b="1" dirty="0">
                <a:solidFill>
                  <a:srgbClr val="281717"/>
                </a:solidFill>
                <a:latin typeface="Monaco"/>
              </a:rPr>
              <a:t>      </a:t>
            </a:r>
            <a:r>
              <a:rPr lang="en-US" sz="1800" b="1" dirty="0">
                <a:solidFill>
                  <a:srgbClr val="B45C15"/>
                </a:solidFill>
                <a:latin typeface="Monaco"/>
              </a:rPr>
              <a:t>a2</a:t>
            </a:r>
            <a:r>
              <a:rPr lang="en-US" sz="1800" b="1" dirty="0">
                <a:solidFill>
                  <a:srgbClr val="281717"/>
                </a:solidFill>
                <a:latin typeface="Monaco"/>
              </a:rPr>
              <a:t>: ...</a:t>
            </a:r>
          </a:p>
          <a:p>
            <a:r>
              <a:rPr lang="en-US" sz="1800" b="1" dirty="0">
                <a:solidFill>
                  <a:srgbClr val="281717"/>
                </a:solidFill>
                <a:latin typeface="Monaco"/>
              </a:rPr>
              <a:t>   }</a:t>
            </a:r>
          </a:p>
          <a:p>
            <a:endParaRPr lang="en-US" sz="1800" b="1" dirty="0">
              <a:solidFill>
                <a:srgbClr val="281717"/>
              </a:solidFill>
              <a:latin typeface="Monaco"/>
            </a:endParaRPr>
          </a:p>
          <a:p>
            <a:r>
              <a:rPr lang="en-US" sz="1800" b="1" dirty="0">
                <a:solidFill>
                  <a:srgbClr val="281717"/>
                </a:solidFill>
                <a:latin typeface="Monaco"/>
              </a:rPr>
              <a:t>   </a:t>
            </a:r>
            <a:r>
              <a:rPr lang="en-US" sz="1800" b="1" dirty="0">
                <a:solidFill>
                  <a:srgbClr val="B45C15"/>
                </a:solidFill>
                <a:latin typeface="Monaco"/>
              </a:rPr>
              <a:t>b</a:t>
            </a:r>
            <a:r>
              <a:rPr lang="en-US" sz="1800" b="1" dirty="0">
                <a:solidFill>
                  <a:srgbClr val="281717"/>
                </a:solidFill>
                <a:latin typeface="Monaco"/>
              </a:rPr>
              <a:t>: {</a:t>
            </a:r>
          </a:p>
          <a:p>
            <a:r>
              <a:rPr lang="en-US" sz="1800" b="1" dirty="0">
                <a:solidFill>
                  <a:srgbClr val="281717"/>
                </a:solidFill>
                <a:latin typeface="Monaco"/>
              </a:rPr>
              <a:t>      </a:t>
            </a:r>
            <a:r>
              <a:rPr lang="en-US" sz="1800" b="1" dirty="0">
                <a:solidFill>
                  <a:srgbClr val="B45C15"/>
                </a:solidFill>
                <a:latin typeface="Monaco"/>
              </a:rPr>
              <a:t>b1</a:t>
            </a:r>
            <a:r>
              <a:rPr lang="en-US" sz="1800" b="1" dirty="0">
                <a:solidFill>
                  <a:srgbClr val="281717"/>
                </a:solidFill>
                <a:latin typeface="Monaco"/>
              </a:rPr>
              <a:t>: ...</a:t>
            </a:r>
          </a:p>
          <a:p>
            <a:r>
              <a:rPr lang="en-US" sz="1800" b="1" dirty="0">
                <a:solidFill>
                  <a:srgbClr val="281717"/>
                </a:solidFill>
                <a:latin typeface="Monaco"/>
              </a:rPr>
              <a:t>      </a:t>
            </a:r>
            <a:r>
              <a:rPr lang="en-US" sz="1800" b="1" dirty="0">
                <a:solidFill>
                  <a:srgbClr val="B45C15"/>
                </a:solidFill>
                <a:latin typeface="Monaco"/>
              </a:rPr>
              <a:t>b2</a:t>
            </a:r>
            <a:r>
              <a:rPr lang="en-US" sz="1800" b="1" dirty="0">
                <a:solidFill>
                  <a:srgbClr val="281717"/>
                </a:solidFill>
                <a:latin typeface="Monaco"/>
              </a:rPr>
              <a:t>: ...</a:t>
            </a:r>
          </a:p>
          <a:p>
            <a:r>
              <a:rPr lang="en-US" sz="1800" b="1" dirty="0">
                <a:solidFill>
                  <a:srgbClr val="281717"/>
                </a:solidFill>
                <a:latin typeface="Monaco"/>
              </a:rPr>
              <a:t>      </a:t>
            </a:r>
            <a:r>
              <a:rPr lang="en-US" sz="1800" b="1" dirty="0">
                <a:solidFill>
                  <a:srgbClr val="B45C15"/>
                </a:solidFill>
                <a:latin typeface="Monaco"/>
              </a:rPr>
              <a:t>b3</a:t>
            </a:r>
            <a:r>
              <a:rPr lang="en-US" sz="1800" b="1" dirty="0">
                <a:solidFill>
                  <a:srgbClr val="281717"/>
                </a:solidFill>
                <a:latin typeface="Monaco"/>
              </a:rPr>
              <a:t>: ...</a:t>
            </a:r>
          </a:p>
          <a:p>
            <a:r>
              <a:rPr lang="en-US" sz="1800" b="1" dirty="0">
                <a:solidFill>
                  <a:srgbClr val="281717"/>
                </a:solidFill>
                <a:latin typeface="Monaco"/>
              </a:rPr>
              <a:t>   }</a:t>
            </a:r>
          </a:p>
          <a:p>
            <a:endParaRPr lang="en-US" sz="1800" b="1" dirty="0">
              <a:solidFill>
                <a:srgbClr val="281717"/>
              </a:solidFill>
              <a:latin typeface="Monaco"/>
            </a:endParaRPr>
          </a:p>
          <a:p>
            <a:r>
              <a:rPr lang="en-US" sz="1800" b="1" dirty="0">
                <a:solidFill>
                  <a:srgbClr val="281717"/>
                </a:solidFill>
                <a:latin typeface="Monaco"/>
              </a:rPr>
              <a:t>   </a:t>
            </a:r>
            <a:r>
              <a:rPr lang="en-US" sz="1800" b="1" dirty="0">
                <a:solidFill>
                  <a:srgbClr val="B45C15"/>
                </a:solidFill>
                <a:latin typeface="Monaco"/>
              </a:rPr>
              <a:t>c</a:t>
            </a:r>
            <a:r>
              <a:rPr lang="en-US" sz="1800" b="1" dirty="0">
                <a:solidFill>
                  <a:srgbClr val="281717"/>
                </a:solidFill>
                <a:latin typeface="Monaco"/>
              </a:rPr>
              <a:t>: ...</a:t>
            </a:r>
          </a:p>
          <a:p>
            <a:r>
              <a:rPr lang="en-US" sz="1800" b="1" dirty="0">
                <a:solidFill>
                  <a:srgbClr val="281717"/>
                </a:solidFill>
                <a:latin typeface="Monaco"/>
              </a:rPr>
              <a:t>}</a:t>
            </a:r>
          </a:p>
        </p:txBody>
      </p:sp>
      <p:sp>
        <p:nvSpPr>
          <p:cNvPr id="8" name="Rectangle 7"/>
          <p:cNvSpPr/>
          <p:nvPr/>
        </p:nvSpPr>
        <p:spPr>
          <a:xfrm>
            <a:off x="3080100" y="4074899"/>
            <a:ext cx="6466857" cy="2058000"/>
          </a:xfrm>
          <a:prstGeom prst="rect">
            <a:avLst/>
          </a:prstGeom>
          <a:solidFill>
            <a:srgbClr val="FFFFFF"/>
          </a:solidFill>
          <a:ln>
            <a:solidFill>
              <a:srgbClr val="202020"/>
            </a:solidFill>
          </a:ln>
        </p:spPr>
        <p:txBody>
          <a:bodyPr wrap="square" lIns="101882" tIns="50941" rIns="101882" bIns="50941">
            <a:spAutoFit/>
          </a:bodyPr>
          <a:lstStyle/>
          <a:p>
            <a:r>
              <a:rPr lang="en-US" sz="1800" b="1" dirty="0">
                <a:solidFill>
                  <a:srgbClr val="B600FF"/>
                </a:solidFill>
                <a:latin typeface="Monaco"/>
              </a:rPr>
              <a:t>using</a:t>
            </a:r>
            <a:r>
              <a:rPr lang="en-US" sz="1800" b="1" dirty="0">
                <a:solidFill>
                  <a:srgbClr val="281717"/>
                </a:solidFill>
                <a:latin typeface="Monaco"/>
              </a:rPr>
              <a:t> </a:t>
            </a:r>
            <a:r>
              <a:rPr lang="en-US" sz="1800" b="1" dirty="0">
                <a:solidFill>
                  <a:srgbClr val="248B16"/>
                </a:solidFill>
                <a:latin typeface="Monaco"/>
              </a:rPr>
              <a:t>Parameters</a:t>
            </a:r>
            <a:r>
              <a:rPr lang="en-US" sz="1800" b="1" dirty="0">
                <a:solidFill>
                  <a:srgbClr val="281717"/>
                </a:solidFill>
                <a:latin typeface="Monaco"/>
              </a:rPr>
              <a:t> = </a:t>
            </a:r>
            <a:r>
              <a:rPr lang="en-US" sz="1800" b="1" dirty="0" err="1">
                <a:solidFill>
                  <a:srgbClr val="228785"/>
                </a:solidFill>
                <a:latin typeface="Monaco"/>
              </a:rPr>
              <a:t>EDAnalyzer</a:t>
            </a:r>
            <a:r>
              <a:rPr lang="en-US" sz="1800" b="1" dirty="0">
                <a:solidFill>
                  <a:srgbClr val="281717"/>
                </a:solidFill>
                <a:latin typeface="Monaco"/>
              </a:rPr>
              <a:t>::</a:t>
            </a:r>
            <a:r>
              <a:rPr lang="en-US" sz="1800" b="1" dirty="0">
                <a:solidFill>
                  <a:srgbClr val="248B16"/>
                </a:solidFill>
                <a:latin typeface="Monaco"/>
              </a:rPr>
              <a:t>Table</a:t>
            </a:r>
            <a:r>
              <a:rPr lang="en-US" sz="1800" b="1" dirty="0">
                <a:solidFill>
                  <a:srgbClr val="281717"/>
                </a:solidFill>
                <a:latin typeface="Monaco"/>
              </a:rPr>
              <a:t>&lt;</a:t>
            </a:r>
            <a:r>
              <a:rPr lang="en-US" sz="1800" b="1" dirty="0" err="1">
                <a:solidFill>
                  <a:srgbClr val="248B16"/>
                </a:solidFill>
                <a:latin typeface="Monaco"/>
              </a:rPr>
              <a:t>Config</a:t>
            </a:r>
            <a:r>
              <a:rPr lang="en-US" sz="1800" b="1" dirty="0">
                <a:solidFill>
                  <a:srgbClr val="281717"/>
                </a:solidFill>
                <a:latin typeface="Monaco"/>
              </a:rPr>
              <a:t>&gt;;</a:t>
            </a:r>
          </a:p>
          <a:p>
            <a:r>
              <a:rPr lang="en-US" sz="1800" b="1" dirty="0" err="1">
                <a:solidFill>
                  <a:srgbClr val="228785"/>
                </a:solidFill>
                <a:latin typeface="Monaco"/>
              </a:rPr>
              <a:t>MyMod</a:t>
            </a:r>
            <a:r>
              <a:rPr lang="en-US" sz="1800" b="1" dirty="0">
                <a:solidFill>
                  <a:srgbClr val="281717"/>
                </a:solidFill>
                <a:latin typeface="Monaco"/>
              </a:rPr>
              <a:t>::</a:t>
            </a:r>
            <a:r>
              <a:rPr lang="en-US" sz="1800" b="1" dirty="0" err="1">
                <a:solidFill>
                  <a:srgbClr val="4000FF"/>
                </a:solidFill>
                <a:latin typeface="Monaco"/>
              </a:rPr>
              <a:t>MyMod</a:t>
            </a:r>
            <a:r>
              <a:rPr lang="en-US" sz="1800" b="1" dirty="0">
                <a:solidFill>
                  <a:srgbClr val="281717"/>
                </a:solidFill>
                <a:latin typeface="Monaco"/>
              </a:rPr>
              <a:t>(</a:t>
            </a:r>
            <a:r>
              <a:rPr lang="en-US" sz="1800" b="1" dirty="0">
                <a:solidFill>
                  <a:srgbClr val="248B16"/>
                </a:solidFill>
                <a:latin typeface="Monaco"/>
              </a:rPr>
              <a:t>Parameters</a:t>
            </a:r>
            <a:r>
              <a:rPr lang="en-US" sz="1800" b="1" dirty="0">
                <a:solidFill>
                  <a:srgbClr val="281717"/>
                </a:solidFill>
                <a:latin typeface="Monaco"/>
              </a:rPr>
              <a:t> </a:t>
            </a:r>
            <a:r>
              <a:rPr lang="en-US" sz="1800" b="1" dirty="0" err="1">
                <a:solidFill>
                  <a:srgbClr val="B600FF"/>
                </a:solidFill>
                <a:latin typeface="Monaco"/>
              </a:rPr>
              <a:t>const</a:t>
            </a:r>
            <a:r>
              <a:rPr lang="en-US" sz="1800" b="1" dirty="0">
                <a:solidFill>
                  <a:srgbClr val="281717"/>
                </a:solidFill>
                <a:latin typeface="Monaco"/>
              </a:rPr>
              <a:t>&amp; </a:t>
            </a:r>
            <a:r>
              <a:rPr lang="en-US" sz="1800" b="1" dirty="0" err="1">
                <a:solidFill>
                  <a:srgbClr val="B45C15"/>
                </a:solidFill>
                <a:latin typeface="Monaco"/>
              </a:rPr>
              <a:t>ps</a:t>
            </a:r>
            <a:r>
              <a:rPr lang="en-US" sz="1800" b="1" dirty="0">
                <a:solidFill>
                  <a:srgbClr val="281717"/>
                </a:solidFill>
                <a:latin typeface="Monaco"/>
              </a:rPr>
              <a:t>)</a:t>
            </a:r>
          </a:p>
          <a:p>
            <a:r>
              <a:rPr lang="en-US" sz="1800" b="1" dirty="0">
                <a:solidFill>
                  <a:srgbClr val="281717"/>
                </a:solidFill>
                <a:latin typeface="Monaco"/>
              </a:rPr>
              <a:t>{</a:t>
            </a:r>
          </a:p>
          <a:p>
            <a:r>
              <a:rPr lang="en-US" sz="1800" b="1" dirty="0">
                <a:solidFill>
                  <a:srgbClr val="281717"/>
                </a:solidFill>
                <a:latin typeface="Monaco"/>
              </a:rPr>
              <a:t>  f(</a:t>
            </a:r>
            <a:r>
              <a:rPr lang="en-US" sz="1800" b="1" dirty="0" err="1">
                <a:solidFill>
                  <a:srgbClr val="281717"/>
                </a:solidFill>
                <a:latin typeface="Monaco"/>
              </a:rPr>
              <a:t>ps</a:t>
            </a:r>
            <a:r>
              <a:rPr lang="en-US" sz="1800" b="1" dirty="0">
                <a:solidFill>
                  <a:srgbClr val="281717"/>
                </a:solidFill>
                <a:latin typeface="Monaco"/>
              </a:rPr>
              <a:t>().a());</a:t>
            </a:r>
          </a:p>
          <a:p>
            <a:r>
              <a:rPr lang="en-US" sz="1800" b="1" dirty="0">
                <a:solidFill>
                  <a:srgbClr val="281717"/>
                </a:solidFill>
                <a:latin typeface="Monaco"/>
              </a:rPr>
              <a:t>  g(</a:t>
            </a:r>
            <a:r>
              <a:rPr lang="en-US" sz="1800" b="1" dirty="0" err="1">
                <a:solidFill>
                  <a:srgbClr val="281717"/>
                </a:solidFill>
                <a:latin typeface="Monaco"/>
              </a:rPr>
              <a:t>ps</a:t>
            </a:r>
            <a:r>
              <a:rPr lang="en-US" sz="1800" b="1" dirty="0">
                <a:solidFill>
                  <a:srgbClr val="281717"/>
                </a:solidFill>
                <a:latin typeface="Monaco"/>
              </a:rPr>
              <a:t>().b());</a:t>
            </a:r>
          </a:p>
          <a:p>
            <a:r>
              <a:rPr lang="en-US" sz="1800" b="1" dirty="0">
                <a:solidFill>
                  <a:srgbClr val="281717"/>
                </a:solidFill>
                <a:latin typeface="Monaco"/>
              </a:rPr>
              <a:t>  h(</a:t>
            </a:r>
            <a:r>
              <a:rPr lang="en-US" sz="1800" b="1" dirty="0" err="1">
                <a:solidFill>
                  <a:srgbClr val="281717"/>
                </a:solidFill>
                <a:latin typeface="Monaco"/>
              </a:rPr>
              <a:t>ps</a:t>
            </a:r>
            <a:r>
              <a:rPr lang="en-US" sz="1800" b="1" dirty="0">
                <a:solidFill>
                  <a:srgbClr val="281717"/>
                </a:solidFill>
                <a:latin typeface="Monaco"/>
              </a:rPr>
              <a:t>().c());</a:t>
            </a:r>
          </a:p>
          <a:p>
            <a:r>
              <a:rPr lang="en-US" sz="1800" b="1" dirty="0">
                <a:solidFill>
                  <a:srgbClr val="281717"/>
                </a:solidFill>
                <a:latin typeface="Monaco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438942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461" y="1101091"/>
            <a:ext cx="9539764" cy="1134566"/>
          </a:xfrm>
        </p:spPr>
        <p:txBody>
          <a:bodyPr/>
          <a:lstStyle/>
          <a:p>
            <a:r>
              <a:rPr lang="en-US" dirty="0" smtClean="0"/>
              <a:t>We will configure a producer: </a:t>
            </a:r>
            <a:r>
              <a:rPr lang="en-US" b="1" dirty="0" err="1" smtClean="0">
                <a:latin typeface="Courier"/>
                <a:cs typeface="Courier"/>
              </a:rPr>
              <a:t>EventGenerator</a:t>
            </a:r>
            <a:r>
              <a:rPr lang="en-US" dirty="0" smtClean="0"/>
              <a:t>.</a:t>
            </a:r>
            <a:endParaRPr lang="en-US" dirty="0" smtClean="0">
              <a:cs typeface="Helvetica"/>
            </a:endParaRPr>
          </a:p>
          <a:p>
            <a:r>
              <a:rPr lang="en-US" dirty="0" smtClean="0">
                <a:cs typeface="Helvetica"/>
              </a:rPr>
              <a:t>We will configure an analyzer: </a:t>
            </a:r>
            <a:r>
              <a:rPr lang="en-US" b="1" dirty="0" err="1" smtClean="0">
                <a:latin typeface="Courier"/>
                <a:cs typeface="Courier"/>
              </a:rPr>
              <a:t>ParticleViewer</a:t>
            </a:r>
            <a:r>
              <a:rPr lang="en-US" dirty="0" smtClean="0">
                <a:cs typeface="Helvetica"/>
              </a:rPr>
              <a:t>.</a:t>
            </a:r>
            <a:endParaRPr lang="en-US" dirty="0">
              <a:cs typeface="Helvetica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FHiCL</a:t>
            </a:r>
            <a:r>
              <a:rPr lang="en-US" dirty="0" smtClean="0"/>
              <a:t> file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49F02CE4-3040-FD42-88E8-8E05F1671F1E}" type="datetime1">
              <a:rPr lang="en-US" smtClean="0"/>
              <a:t>6/17/16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K. J. Knoepfel | A FHiCL feature menagerie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51460" y="2429473"/>
            <a:ext cx="5720233" cy="4813626"/>
          </a:xfrm>
          <a:prstGeom prst="rect">
            <a:avLst/>
          </a:prstGeom>
        </p:spPr>
        <p:txBody>
          <a:bodyPr wrap="square" lIns="101882" tIns="50941" rIns="101882" bIns="50941">
            <a:spAutoFit/>
          </a:bodyPr>
          <a:lstStyle/>
          <a:p>
            <a:r>
              <a:rPr lang="en-US" sz="2000" b="1" dirty="0">
                <a:solidFill>
                  <a:srgbClr val="B600FF"/>
                </a:solidFill>
                <a:latin typeface="Monaco"/>
              </a:rPr>
              <a:t>physics</a:t>
            </a:r>
            <a:r>
              <a:rPr lang="en-US" sz="2000" b="1" dirty="0">
                <a:solidFill>
                  <a:srgbClr val="281717"/>
                </a:solidFill>
                <a:latin typeface="Monaco"/>
              </a:rPr>
              <a:t>: {</a:t>
            </a:r>
          </a:p>
          <a:p>
            <a:r>
              <a:rPr lang="en-US" sz="2000" b="1" dirty="0">
                <a:solidFill>
                  <a:srgbClr val="281717"/>
                </a:solidFill>
                <a:latin typeface="Monaco"/>
              </a:rPr>
              <a:t>   </a:t>
            </a:r>
            <a:r>
              <a:rPr lang="en-US" sz="2000" b="1" dirty="0">
                <a:solidFill>
                  <a:srgbClr val="4000FF"/>
                </a:solidFill>
                <a:latin typeface="Monaco"/>
              </a:rPr>
              <a:t>producers</a:t>
            </a:r>
            <a:r>
              <a:rPr lang="en-US" sz="2000" b="1" dirty="0">
                <a:solidFill>
                  <a:srgbClr val="281717"/>
                </a:solidFill>
                <a:latin typeface="Monaco"/>
              </a:rPr>
              <a:t>: {</a:t>
            </a:r>
          </a:p>
          <a:p>
            <a:r>
              <a:rPr lang="it-IT" sz="2000" b="1" dirty="0">
                <a:solidFill>
                  <a:srgbClr val="281717"/>
                </a:solidFill>
                <a:latin typeface="Monaco"/>
              </a:rPr>
              <a:t>      </a:t>
            </a:r>
            <a:r>
              <a:rPr lang="it-IT" sz="2000" b="1" dirty="0">
                <a:solidFill>
                  <a:srgbClr val="B45C15"/>
                </a:solidFill>
                <a:latin typeface="Monaco"/>
              </a:rPr>
              <a:t>generator</a:t>
            </a:r>
            <a:r>
              <a:rPr lang="it-IT" sz="2000" b="1" dirty="0">
                <a:solidFill>
                  <a:srgbClr val="281717"/>
                </a:solidFill>
                <a:latin typeface="Monaco"/>
              </a:rPr>
              <a:t>: {</a:t>
            </a:r>
          </a:p>
          <a:p>
            <a:r>
              <a:rPr lang="it-IT" sz="2000" b="1" dirty="0">
                <a:solidFill>
                  <a:srgbClr val="281717"/>
                </a:solidFill>
                <a:latin typeface="Monaco"/>
              </a:rPr>
              <a:t>         </a:t>
            </a:r>
            <a:r>
              <a:rPr lang="it-IT" sz="2000" b="1" dirty="0" err="1">
                <a:solidFill>
                  <a:srgbClr val="248B16"/>
                </a:solidFill>
                <a:latin typeface="Monaco"/>
              </a:rPr>
              <a:t>module_type</a:t>
            </a:r>
            <a:r>
              <a:rPr lang="it-IT" sz="2000" b="1" dirty="0">
                <a:solidFill>
                  <a:srgbClr val="281717"/>
                </a:solidFill>
                <a:latin typeface="Monaco"/>
              </a:rPr>
              <a:t>: </a:t>
            </a:r>
            <a:r>
              <a:rPr lang="it-IT" sz="2000" b="1" dirty="0" err="1">
                <a:solidFill>
                  <a:srgbClr val="281717"/>
                </a:solidFill>
                <a:latin typeface="Monaco"/>
              </a:rPr>
              <a:t>EventGenerator</a:t>
            </a:r>
            <a:endParaRPr lang="it-IT" sz="2000" b="1" dirty="0">
              <a:solidFill>
                <a:srgbClr val="281717"/>
              </a:solidFill>
              <a:latin typeface="Monaco"/>
            </a:endParaRPr>
          </a:p>
          <a:p>
            <a:r>
              <a:rPr lang="it-IT" sz="2000" b="1" dirty="0">
                <a:solidFill>
                  <a:srgbClr val="281717"/>
                </a:solidFill>
                <a:latin typeface="Monaco"/>
              </a:rPr>
              <a:t>         </a:t>
            </a:r>
            <a:r>
              <a:rPr lang="it-IT" sz="2000" b="1" dirty="0">
                <a:solidFill>
                  <a:srgbClr val="281717"/>
                </a:solidFill>
                <a:latin typeface="Monaco"/>
              </a:rPr>
              <a:t>...</a:t>
            </a:r>
            <a:endParaRPr lang="it-IT" sz="2000" b="1" dirty="0">
              <a:solidFill>
                <a:srgbClr val="281717"/>
              </a:solidFill>
              <a:latin typeface="Monaco"/>
            </a:endParaRPr>
          </a:p>
          <a:p>
            <a:r>
              <a:rPr lang="it-IT" sz="2000" b="1" dirty="0">
                <a:solidFill>
                  <a:srgbClr val="281717"/>
                </a:solidFill>
                <a:latin typeface="Monaco"/>
              </a:rPr>
              <a:t>      }</a:t>
            </a:r>
          </a:p>
          <a:p>
            <a:r>
              <a:rPr lang="it-IT" sz="2000" b="1" dirty="0">
                <a:solidFill>
                  <a:srgbClr val="281717"/>
                </a:solidFill>
                <a:latin typeface="Monaco"/>
              </a:rPr>
              <a:t>   }</a:t>
            </a:r>
          </a:p>
          <a:p>
            <a:endParaRPr lang="it-IT" sz="2000" b="1" dirty="0">
              <a:solidFill>
                <a:srgbClr val="281717"/>
              </a:solidFill>
              <a:latin typeface="Monaco"/>
            </a:endParaRPr>
          </a:p>
          <a:p>
            <a:r>
              <a:rPr lang="it-IT" sz="2000" b="1" dirty="0">
                <a:solidFill>
                  <a:srgbClr val="281717"/>
                </a:solidFill>
                <a:latin typeface="Monaco"/>
              </a:rPr>
              <a:t>   </a:t>
            </a:r>
            <a:r>
              <a:rPr lang="it-IT" sz="2000" b="1" dirty="0" err="1">
                <a:solidFill>
                  <a:srgbClr val="4000FF"/>
                </a:solidFill>
                <a:latin typeface="Monaco"/>
              </a:rPr>
              <a:t>analyzers</a:t>
            </a:r>
            <a:r>
              <a:rPr lang="it-IT" sz="2000" b="1" dirty="0">
                <a:solidFill>
                  <a:srgbClr val="281717"/>
                </a:solidFill>
                <a:latin typeface="Monaco"/>
              </a:rPr>
              <a:t>: {</a:t>
            </a:r>
          </a:p>
          <a:p>
            <a:r>
              <a:rPr lang="en-US" sz="2000" b="1" dirty="0">
                <a:solidFill>
                  <a:srgbClr val="281717"/>
                </a:solidFill>
                <a:latin typeface="Monaco"/>
              </a:rPr>
              <a:t>      </a:t>
            </a:r>
            <a:r>
              <a:rPr lang="en-US" sz="2000" b="1" dirty="0">
                <a:solidFill>
                  <a:srgbClr val="B45C15"/>
                </a:solidFill>
                <a:latin typeface="Monaco"/>
              </a:rPr>
              <a:t>viewer</a:t>
            </a:r>
            <a:r>
              <a:rPr lang="en-US" sz="2000" b="1" dirty="0">
                <a:solidFill>
                  <a:srgbClr val="281717"/>
                </a:solidFill>
                <a:latin typeface="Monaco"/>
              </a:rPr>
              <a:t>: {</a:t>
            </a:r>
          </a:p>
          <a:p>
            <a:r>
              <a:rPr lang="en-US" sz="2000" b="1" dirty="0">
                <a:solidFill>
                  <a:srgbClr val="281717"/>
                </a:solidFill>
                <a:latin typeface="Monaco"/>
              </a:rPr>
              <a:t>         </a:t>
            </a:r>
            <a:r>
              <a:rPr lang="en-US" sz="2000" b="1" dirty="0" err="1">
                <a:solidFill>
                  <a:srgbClr val="248B16"/>
                </a:solidFill>
                <a:latin typeface="Monaco"/>
              </a:rPr>
              <a:t>module_type</a:t>
            </a:r>
            <a:r>
              <a:rPr lang="en-US" sz="2000" b="1" dirty="0">
                <a:solidFill>
                  <a:srgbClr val="281717"/>
                </a:solidFill>
                <a:latin typeface="Monaco"/>
              </a:rPr>
              <a:t>: </a:t>
            </a:r>
            <a:r>
              <a:rPr lang="en-US" sz="2000" b="1" dirty="0" err="1">
                <a:solidFill>
                  <a:srgbClr val="281717"/>
                </a:solidFill>
                <a:latin typeface="Monaco"/>
              </a:rPr>
              <a:t>ParticleViewer</a:t>
            </a:r>
            <a:endParaRPr lang="en-US" sz="2000" b="1" dirty="0">
              <a:solidFill>
                <a:srgbClr val="281717"/>
              </a:solidFill>
              <a:latin typeface="Monaco"/>
            </a:endParaRPr>
          </a:p>
          <a:p>
            <a:r>
              <a:rPr lang="en-US" sz="2000" b="1" dirty="0">
                <a:solidFill>
                  <a:srgbClr val="281717"/>
                </a:solidFill>
                <a:latin typeface="Monaco"/>
              </a:rPr>
              <a:t>         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Monaco"/>
              </a:rPr>
              <a:t>...</a:t>
            </a:r>
          </a:p>
          <a:p>
            <a:r>
              <a:rPr lang="en-US" sz="2000" b="1" dirty="0">
                <a:solidFill>
                  <a:srgbClr val="281717"/>
                </a:solidFill>
                <a:latin typeface="Monaco"/>
              </a:rPr>
              <a:t>      } </a:t>
            </a:r>
          </a:p>
          <a:p>
            <a:r>
              <a:rPr lang="en-US" sz="2000" b="1" dirty="0">
                <a:solidFill>
                  <a:srgbClr val="281717"/>
                </a:solidFill>
                <a:latin typeface="Monaco"/>
              </a:rPr>
              <a:t>   }</a:t>
            </a:r>
            <a:endParaRPr lang="en-US" sz="2000" b="1" dirty="0">
              <a:solidFill>
                <a:srgbClr val="281717"/>
              </a:solidFill>
              <a:latin typeface="Monaco"/>
            </a:endParaRPr>
          </a:p>
          <a:p>
            <a:r>
              <a:rPr lang="en-US" sz="2000" b="1" dirty="0">
                <a:solidFill>
                  <a:srgbClr val="281717"/>
                </a:solidFill>
                <a:latin typeface="Monaco"/>
              </a:rPr>
              <a:t>}</a:t>
            </a:r>
            <a:endParaRPr lang="en-US" sz="2000" b="1" dirty="0">
              <a:solidFill>
                <a:srgbClr val="281717"/>
              </a:solidFill>
              <a:latin typeface="Monaco"/>
            </a:endParaRPr>
          </a:p>
        </p:txBody>
      </p:sp>
    </p:spTree>
    <p:extLst>
      <p:ext uri="{BB962C8B-B14F-4D97-AF65-F5344CB8AC3E}">
        <p14:creationId xmlns:p14="http://schemas.microsoft.com/office/powerpoint/2010/main" val="1256824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US" b="1" dirty="0" smtClean="0">
                <a:latin typeface="Helvetica" pitchFamily="-111" charset="0"/>
                <a:ea typeface="ＭＳ Ｐゴシック" pitchFamily="-111" charset="-128"/>
                <a:cs typeface="ＭＳ Ｐゴシック" pitchFamily="-111" charset="-128"/>
              </a:rPr>
              <a:t>Atom</a:t>
            </a:r>
            <a:r>
              <a:rPr lang="en-US" dirty="0" smtClean="0">
                <a:latin typeface="Helvetica" pitchFamily="-111" charset="0"/>
                <a:ea typeface="ＭＳ Ｐゴシック" pitchFamily="-111" charset="-128"/>
                <a:cs typeface="ＭＳ Ｐゴシック" pitchFamily="-111" charset="-128"/>
              </a:rPr>
              <a:t>: a value with no underlying structure.</a:t>
            </a:r>
          </a:p>
          <a:p>
            <a:pPr marL="0" indent="0">
              <a:buNone/>
            </a:pPr>
            <a:endParaRPr lang="en-US" sz="1100" b="1" dirty="0">
              <a:latin typeface="Helvetica" pitchFamily="-111" charset="0"/>
              <a:ea typeface="ＭＳ Ｐゴシック" pitchFamily="-111" charset="-128"/>
              <a:cs typeface="ＭＳ Ｐゴシック" pitchFamily="-111" charset="-128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248B16"/>
                </a:solidFill>
                <a:latin typeface="Helvetica" pitchFamily="-111" charset="0"/>
                <a:ea typeface="ＭＳ Ｐゴシック" pitchFamily="-111" charset="-128"/>
                <a:cs typeface="ＭＳ Ｐゴシック" pitchFamily="-111" charset="-128"/>
              </a:rPr>
              <a:t>			</a:t>
            </a:r>
            <a:r>
              <a:rPr lang="en-US" sz="2000" b="1" dirty="0" err="1">
                <a:solidFill>
                  <a:srgbClr val="248B16"/>
                </a:solidFill>
                <a:latin typeface="Monaco"/>
              </a:rPr>
              <a:t>module_type</a:t>
            </a:r>
            <a:r>
              <a:rPr lang="en-US" sz="2000" b="1" dirty="0">
                <a:solidFill>
                  <a:srgbClr val="281717"/>
                </a:solidFill>
                <a:latin typeface="Monaco"/>
              </a:rPr>
              <a:t>: </a:t>
            </a:r>
            <a:r>
              <a:rPr lang="en-US" sz="2000" b="1" dirty="0" err="1">
                <a:solidFill>
                  <a:srgbClr val="281717"/>
                </a:solidFill>
                <a:latin typeface="Monaco"/>
              </a:rPr>
              <a:t>ParticleViewer</a:t>
            </a:r>
            <a:endParaRPr lang="en-US" sz="2000" b="1" dirty="0">
              <a:solidFill>
                <a:srgbClr val="281717"/>
              </a:solidFill>
              <a:latin typeface="Monaco"/>
            </a:endParaRPr>
          </a:p>
          <a:p>
            <a:pPr marL="0" indent="0">
              <a:buNone/>
            </a:pPr>
            <a:endParaRPr lang="en-US" sz="1100" b="1" dirty="0">
              <a:latin typeface="Helvetica" pitchFamily="-111" charset="0"/>
              <a:ea typeface="ＭＳ Ｐゴシック" pitchFamily="-111" charset="-128"/>
              <a:cs typeface="ＭＳ Ｐゴシック" pitchFamily="-111" charset="-128"/>
            </a:endParaRPr>
          </a:p>
          <a:p>
            <a:pPr marL="0" indent="0">
              <a:buNone/>
            </a:pPr>
            <a:r>
              <a:rPr lang="en-US" b="1" dirty="0" smtClean="0">
                <a:latin typeface="Helvetica" pitchFamily="-111" charset="0"/>
                <a:ea typeface="ＭＳ Ｐゴシック" pitchFamily="-111" charset="-128"/>
                <a:cs typeface="ＭＳ Ｐゴシック" pitchFamily="-111" charset="-128"/>
              </a:rPr>
              <a:t>Sequence</a:t>
            </a:r>
            <a:r>
              <a:rPr lang="en-US" dirty="0" smtClean="0">
                <a:latin typeface="Helvetica" pitchFamily="-111" charset="0"/>
                <a:ea typeface="ＭＳ Ｐゴシック" pitchFamily="-111" charset="-128"/>
                <a:cs typeface="ＭＳ Ｐゴシック" pitchFamily="-111" charset="-128"/>
              </a:rPr>
              <a:t>: a list of values. </a:t>
            </a:r>
          </a:p>
          <a:p>
            <a:pPr marL="0" indent="0">
              <a:buNone/>
            </a:pPr>
            <a:endParaRPr lang="en-US" sz="1100" b="1" dirty="0">
              <a:latin typeface="Helvetica" pitchFamily="-111" charset="0"/>
              <a:ea typeface="ＭＳ Ｐゴシック" pitchFamily="-111" charset="-128"/>
              <a:cs typeface="ＭＳ Ｐゴシック" pitchFamily="-111" charset="-128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B45C15"/>
                </a:solidFill>
                <a:latin typeface="Monaco"/>
              </a:rPr>
              <a:t>			</a:t>
            </a:r>
            <a:r>
              <a:rPr lang="en-US" sz="2000" b="1" dirty="0" err="1">
                <a:solidFill>
                  <a:srgbClr val="B45C15"/>
                </a:solidFill>
                <a:latin typeface="Monaco"/>
              </a:rPr>
              <a:t>pdgIDs</a:t>
            </a:r>
            <a:r>
              <a:rPr lang="en-US" sz="2000" b="1" dirty="0">
                <a:solidFill>
                  <a:srgbClr val="281717"/>
                </a:solidFill>
                <a:latin typeface="Monaco"/>
              </a:rPr>
              <a:t>: [11,13,15]</a:t>
            </a:r>
          </a:p>
          <a:p>
            <a:pPr marL="0" indent="0">
              <a:buNone/>
            </a:pPr>
            <a:endParaRPr lang="en-US" sz="1100" b="1" dirty="0">
              <a:latin typeface="Helvetica" pitchFamily="-111" charset="0"/>
              <a:ea typeface="ＭＳ Ｐゴシック" pitchFamily="-111" charset="-128"/>
              <a:cs typeface="ＭＳ Ｐゴシック" pitchFamily="-111" charset="-128"/>
            </a:endParaRPr>
          </a:p>
          <a:p>
            <a:pPr marL="0" indent="0">
              <a:buNone/>
            </a:pPr>
            <a:r>
              <a:rPr lang="en-US" b="1" dirty="0" smtClean="0">
                <a:latin typeface="Helvetica" pitchFamily="-111" charset="0"/>
                <a:ea typeface="ＭＳ Ｐゴシック" pitchFamily="-111" charset="-128"/>
                <a:cs typeface="ＭＳ Ｐゴシック" pitchFamily="-111" charset="-128"/>
              </a:rPr>
              <a:t>Table</a:t>
            </a:r>
            <a:r>
              <a:rPr lang="en-US" dirty="0" smtClean="0">
                <a:latin typeface="Helvetica" pitchFamily="-111" charset="0"/>
                <a:ea typeface="ＭＳ Ｐゴシック" pitchFamily="-111" charset="-128"/>
                <a:cs typeface="ＭＳ Ｐゴシック" pitchFamily="-111" charset="-128"/>
              </a:rPr>
              <a:t>: a collection of name-value pairs.</a:t>
            </a:r>
          </a:p>
          <a:p>
            <a:pPr marL="0" indent="0">
              <a:buNone/>
            </a:pPr>
            <a:endParaRPr lang="en-US" sz="1100" b="1" dirty="0">
              <a:latin typeface="Helvetica" pitchFamily="-111" charset="0"/>
              <a:ea typeface="ＭＳ Ｐゴシック" pitchFamily="-111" charset="-128"/>
              <a:cs typeface="ＭＳ Ｐゴシック" pitchFamily="-111" charset="-128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B45C15"/>
                </a:solidFill>
                <a:latin typeface="Monaco"/>
              </a:rPr>
              <a:t>		</a:t>
            </a:r>
            <a:r>
              <a:rPr lang="en-US" sz="2000" b="1" dirty="0">
                <a:solidFill>
                  <a:srgbClr val="B45C15"/>
                </a:solidFill>
                <a:latin typeface="Monaco"/>
              </a:rPr>
              <a:t>prod1</a:t>
            </a:r>
            <a:r>
              <a:rPr lang="en-US" sz="2000" b="1" dirty="0">
                <a:solidFill>
                  <a:srgbClr val="281717"/>
                </a:solidFill>
                <a:latin typeface="Monaco"/>
              </a:rPr>
              <a:t>: {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281717"/>
                </a:solidFill>
                <a:latin typeface="Monaco"/>
              </a:rPr>
              <a:t>   			</a:t>
            </a:r>
            <a:r>
              <a:rPr lang="en-US" sz="2000" b="1" dirty="0" err="1">
                <a:solidFill>
                  <a:srgbClr val="248B16"/>
                </a:solidFill>
                <a:latin typeface="Monaco"/>
              </a:rPr>
              <a:t>module_type</a:t>
            </a:r>
            <a:r>
              <a:rPr lang="en-US" sz="2000" b="1" dirty="0">
                <a:solidFill>
                  <a:srgbClr val="281717"/>
                </a:solidFill>
                <a:latin typeface="Monaco"/>
              </a:rPr>
              <a:t>: </a:t>
            </a:r>
            <a:r>
              <a:rPr lang="en-US" sz="2000" b="1" dirty="0" err="1">
                <a:solidFill>
                  <a:srgbClr val="281717"/>
                </a:solidFill>
                <a:latin typeface="Monaco"/>
              </a:rPr>
              <a:t>ParticleViewer</a:t>
            </a:r>
            <a:endParaRPr lang="en-US" sz="2000" b="1" dirty="0">
              <a:solidFill>
                <a:srgbClr val="281717"/>
              </a:solidFill>
              <a:latin typeface="Monaco"/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rgbClr val="281717"/>
                </a:solidFill>
                <a:latin typeface="Monaco"/>
              </a:rPr>
              <a:t>   			</a:t>
            </a:r>
            <a:r>
              <a:rPr lang="en-US" sz="2000" b="1" dirty="0" err="1">
                <a:solidFill>
                  <a:srgbClr val="B45C15"/>
                </a:solidFill>
                <a:latin typeface="Monaco"/>
              </a:rPr>
              <a:t>pdgIDs</a:t>
            </a:r>
            <a:r>
              <a:rPr lang="en-US" sz="2000" b="1" dirty="0">
                <a:solidFill>
                  <a:srgbClr val="281717"/>
                </a:solidFill>
                <a:latin typeface="Monaco"/>
              </a:rPr>
              <a:t>: [11,13,15]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281717"/>
                </a:solidFill>
                <a:latin typeface="Monaco"/>
              </a:rPr>
              <a:t>		}</a:t>
            </a:r>
          </a:p>
          <a:p>
            <a:pPr marL="0" indent="0">
              <a:buNone/>
            </a:pPr>
            <a:endParaRPr lang="en-US" b="1" dirty="0">
              <a:latin typeface="Helvetica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17409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Helvetica" pitchFamily="-111" charset="0"/>
                <a:ea typeface="ＭＳ Ｐゴシック" pitchFamily="-111" charset="-128"/>
                <a:cs typeface="ＭＳ Ｐゴシック" pitchFamily="-111" charset="-128"/>
              </a:rPr>
              <a:t>Preliminaries</a:t>
            </a:r>
            <a:endParaRPr lang="en-US" dirty="0">
              <a:latin typeface="Helvetica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17411" name="Date Placeholder 3"/>
          <p:cNvSpPr>
            <a:spLocks noGrp="1"/>
          </p:cNvSpPr>
          <p:nvPr>
            <p:ph type="dt" sz="half" idx="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FB4742F-CF40-344B-B789-89E5CD9BABDF}" type="datetime1">
              <a:rPr lang="en-US" smtClean="0"/>
              <a:t>6/17/16</a:t>
            </a:fld>
            <a:endParaRPr lang="en-US"/>
          </a:p>
        </p:txBody>
      </p:sp>
      <p:sp>
        <p:nvSpPr>
          <p:cNvPr id="17413" name="Slide Number Placeholder 5"/>
          <p:cNvSpPr>
            <a:spLocks noGrp="1"/>
          </p:cNvSpPr>
          <p:nvPr>
            <p:ph type="sldNum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4B48CB4-0714-F842-BA2E-0FA413C5A401}" type="slidenum">
              <a:rPr lang="en-US" smtClean="0"/>
              <a:pPr/>
              <a:t>70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83663" y="7371442"/>
            <a:ext cx="6888330" cy="275256"/>
          </a:xfrm>
        </p:spPr>
        <p:txBody>
          <a:bodyPr/>
          <a:lstStyle/>
          <a:p>
            <a:pPr>
              <a:defRPr/>
            </a:pPr>
            <a:r>
              <a:rPr lang="en-US" smtClean="0"/>
              <a:t>K. J. Knoepfel | A FHiCL feature menagerie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05905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300" dirty="0">
                <a:latin typeface="Courier"/>
                <a:cs typeface="Courier"/>
              </a:rPr>
              <a:t>art --help</a:t>
            </a:r>
            <a:endParaRPr lang="en-US" sz="3300" dirty="0">
              <a:latin typeface="Courier"/>
              <a:cs typeface="Courier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EFB1B2-AA5F-6547-BA73-A7AE8C4A0AA8}" type="slidenum">
              <a:rPr lang="en-US" smtClean="0"/>
              <a:t>71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44475" y="1273486"/>
            <a:ext cx="9562465" cy="5104247"/>
          </a:xfrm>
          <a:prstGeom prst="rect">
            <a:avLst/>
          </a:prstGeom>
          <a:solidFill>
            <a:srgbClr val="FDF9CE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01882" tIns="50941" rIns="101882" bIns="50941">
            <a:spAutoFit/>
          </a:bodyPr>
          <a:lstStyle/>
          <a:p>
            <a:r>
              <a:rPr lang="en-US" sz="1300" dirty="0">
                <a:solidFill>
                  <a:srgbClr val="281717"/>
                </a:solidFill>
                <a:latin typeface="Monaco"/>
              </a:rPr>
              <a:t>$ </a:t>
            </a:r>
            <a:r>
              <a:rPr lang="en-US" sz="1300" dirty="0">
                <a:solidFill>
                  <a:srgbClr val="281717"/>
                </a:solidFill>
                <a:latin typeface="Monaco"/>
              </a:rPr>
              <a:t>art --help</a:t>
            </a:r>
          </a:p>
          <a:p>
            <a:r>
              <a:rPr lang="en-US" sz="1300" dirty="0">
                <a:solidFill>
                  <a:srgbClr val="281717"/>
                </a:solidFill>
                <a:latin typeface="Monaco"/>
              </a:rPr>
              <a:t>  </a:t>
            </a:r>
          </a:p>
          <a:p>
            <a:r>
              <a:rPr lang="en-US" sz="1300" dirty="0">
                <a:solidFill>
                  <a:srgbClr val="281717"/>
                </a:solidFill>
                <a:latin typeface="Monaco"/>
              </a:rPr>
              <a:t>  </a:t>
            </a:r>
            <a:r>
              <a:rPr lang="en-US" sz="1300" b="1" dirty="0">
                <a:solidFill>
                  <a:srgbClr val="650C0B"/>
                </a:solidFill>
                <a:latin typeface="Monaco"/>
              </a:rPr>
              <a:t>Usage</a:t>
            </a:r>
            <a:r>
              <a:rPr lang="en-US" sz="1300" dirty="0">
                <a:solidFill>
                  <a:srgbClr val="281717"/>
                </a:solidFill>
                <a:latin typeface="Monaco"/>
              </a:rPr>
              <a:t>: art &lt;-c &lt;</a:t>
            </a:r>
            <a:r>
              <a:rPr lang="en-US" sz="1300" dirty="0" err="1">
                <a:solidFill>
                  <a:srgbClr val="281717"/>
                </a:solidFill>
                <a:latin typeface="Monaco"/>
              </a:rPr>
              <a:t>config</a:t>
            </a:r>
            <a:r>
              <a:rPr lang="en-US" sz="1300" dirty="0">
                <a:solidFill>
                  <a:srgbClr val="281717"/>
                </a:solidFill>
                <a:latin typeface="Monaco"/>
              </a:rPr>
              <a:t>-file&gt;&gt; &lt;other-options&gt; [&lt;source-file&gt;]+</a:t>
            </a:r>
          </a:p>
          <a:p>
            <a:r>
              <a:rPr lang="en-US" sz="1300" dirty="0">
                <a:solidFill>
                  <a:srgbClr val="281717"/>
                </a:solidFill>
                <a:latin typeface="Monaco"/>
              </a:rPr>
              <a:t>  </a:t>
            </a:r>
          </a:p>
          <a:p>
            <a:r>
              <a:rPr lang="en-US" sz="1300" dirty="0">
                <a:solidFill>
                  <a:srgbClr val="281717"/>
                </a:solidFill>
                <a:latin typeface="Monaco"/>
              </a:rPr>
              <a:t>  </a:t>
            </a:r>
            <a:r>
              <a:rPr lang="en-US" sz="1300" b="1" dirty="0">
                <a:solidFill>
                  <a:srgbClr val="650C0B"/>
                </a:solidFill>
                <a:latin typeface="Monaco"/>
              </a:rPr>
              <a:t>Basic options</a:t>
            </a:r>
            <a:r>
              <a:rPr lang="en-US" sz="1300" dirty="0">
                <a:solidFill>
                  <a:srgbClr val="281717"/>
                </a:solidFill>
                <a:latin typeface="Monaco"/>
              </a:rPr>
              <a:t>:</a:t>
            </a:r>
          </a:p>
          <a:p>
            <a:r>
              <a:rPr lang="fi-FI" sz="1300" dirty="0">
                <a:solidFill>
                  <a:srgbClr val="281717"/>
                </a:solidFill>
                <a:latin typeface="Monaco"/>
              </a:rPr>
              <a:t>    -h [ </a:t>
            </a:r>
            <a:r>
              <a:rPr lang="fi-FI" sz="1300" dirty="0" err="1">
                <a:solidFill>
                  <a:srgbClr val="281717"/>
                </a:solidFill>
                <a:latin typeface="Monaco"/>
              </a:rPr>
              <a:t>--help</a:t>
            </a:r>
            <a:r>
              <a:rPr lang="fi-FI" sz="1300" dirty="0">
                <a:solidFill>
                  <a:srgbClr val="281717"/>
                </a:solidFill>
                <a:latin typeface="Monaco"/>
              </a:rPr>
              <a:t> ]                         </a:t>
            </a:r>
            <a:r>
              <a:rPr lang="fi-FI" sz="1300" dirty="0" err="1">
                <a:solidFill>
                  <a:srgbClr val="281717"/>
                </a:solidFill>
                <a:latin typeface="Monaco"/>
              </a:rPr>
              <a:t>produce</a:t>
            </a:r>
            <a:r>
              <a:rPr lang="fi-FI" sz="1300" dirty="0">
                <a:solidFill>
                  <a:srgbClr val="281717"/>
                </a:solidFill>
                <a:latin typeface="Monaco"/>
              </a:rPr>
              <a:t> help </a:t>
            </a:r>
            <a:r>
              <a:rPr lang="fi-FI" sz="1300" dirty="0" err="1">
                <a:solidFill>
                  <a:srgbClr val="281717"/>
                </a:solidFill>
                <a:latin typeface="Monaco"/>
              </a:rPr>
              <a:t>message</a:t>
            </a:r>
            <a:endParaRPr lang="fi-FI" sz="1300" dirty="0">
              <a:solidFill>
                <a:srgbClr val="281717"/>
              </a:solidFill>
              <a:latin typeface="Monaco"/>
            </a:endParaRPr>
          </a:p>
          <a:p>
            <a:r>
              <a:rPr lang="hu-HU" sz="1300" dirty="0">
                <a:solidFill>
                  <a:srgbClr val="281717"/>
                </a:solidFill>
                <a:latin typeface="Monaco"/>
              </a:rPr>
              <a:t>    --version                             Print art version (2.01.00)</a:t>
            </a:r>
          </a:p>
          <a:p>
            <a:r>
              <a:rPr lang="en-US" sz="1300" dirty="0">
                <a:solidFill>
                  <a:srgbClr val="281717"/>
                </a:solidFill>
                <a:latin typeface="Monaco"/>
              </a:rPr>
              <a:t>    -c [ --</a:t>
            </a:r>
            <a:r>
              <a:rPr lang="en-US" sz="1300" dirty="0" err="1">
                <a:solidFill>
                  <a:srgbClr val="281717"/>
                </a:solidFill>
                <a:latin typeface="Monaco"/>
              </a:rPr>
              <a:t>config</a:t>
            </a:r>
            <a:r>
              <a:rPr lang="en-US" sz="1300" dirty="0">
                <a:solidFill>
                  <a:srgbClr val="281717"/>
                </a:solidFill>
                <a:latin typeface="Monaco"/>
              </a:rPr>
              <a:t> ] </a:t>
            </a:r>
            <a:r>
              <a:rPr lang="en-US" sz="1300" dirty="0" err="1">
                <a:solidFill>
                  <a:srgbClr val="281717"/>
                </a:solidFill>
                <a:latin typeface="Monaco"/>
              </a:rPr>
              <a:t>arg</a:t>
            </a:r>
            <a:r>
              <a:rPr lang="en-US" sz="1300" dirty="0">
                <a:solidFill>
                  <a:srgbClr val="281717"/>
                </a:solidFill>
                <a:latin typeface="Monaco"/>
              </a:rPr>
              <a:t>                   Configuration file.</a:t>
            </a:r>
          </a:p>
          <a:p>
            <a:r>
              <a:rPr lang="en-US" sz="1300" dirty="0">
                <a:solidFill>
                  <a:srgbClr val="281717"/>
                </a:solidFill>
                <a:latin typeface="Monaco"/>
              </a:rPr>
              <a:t>    --process-name </a:t>
            </a:r>
            <a:r>
              <a:rPr lang="en-US" sz="1300" dirty="0" err="1">
                <a:solidFill>
                  <a:srgbClr val="281717"/>
                </a:solidFill>
                <a:latin typeface="Monaco"/>
              </a:rPr>
              <a:t>arg</a:t>
            </a:r>
            <a:r>
              <a:rPr lang="en-US" sz="1300" dirty="0">
                <a:solidFill>
                  <a:srgbClr val="281717"/>
                </a:solidFill>
                <a:latin typeface="Monaco"/>
              </a:rPr>
              <a:t>                    art process name.</a:t>
            </a:r>
          </a:p>
          <a:p>
            <a:r>
              <a:rPr lang="en-US" sz="1300" dirty="0">
                <a:solidFill>
                  <a:srgbClr val="281717"/>
                </a:solidFill>
                <a:latin typeface="Monaco"/>
              </a:rPr>
              <a:t>    --print-available </a:t>
            </a:r>
            <a:r>
              <a:rPr lang="en-US" sz="1300" dirty="0" err="1">
                <a:solidFill>
                  <a:srgbClr val="281717"/>
                </a:solidFill>
                <a:latin typeface="Monaco"/>
              </a:rPr>
              <a:t>arg</a:t>
            </a:r>
            <a:r>
              <a:rPr lang="en-US" sz="1300" dirty="0">
                <a:solidFill>
                  <a:srgbClr val="281717"/>
                </a:solidFill>
                <a:latin typeface="Monaco"/>
              </a:rPr>
              <a:t>                 List all available plugins with the </a:t>
            </a:r>
          </a:p>
          <a:p>
            <a:r>
              <a:rPr lang="en-US" sz="1300" dirty="0">
                <a:solidFill>
                  <a:srgbClr val="281717"/>
                </a:solidFill>
                <a:latin typeface="Monaco"/>
              </a:rPr>
              <a:t>                                          provided suffix.  Choose from:</a:t>
            </a:r>
          </a:p>
          <a:p>
            <a:r>
              <a:rPr lang="tr-TR" sz="1300" dirty="0">
                <a:solidFill>
                  <a:srgbClr val="281717"/>
                </a:solidFill>
                <a:latin typeface="Monaco"/>
              </a:rPr>
              <a:t>                                              '</a:t>
            </a:r>
            <a:r>
              <a:rPr lang="tr-TR" sz="1300" dirty="0" err="1">
                <a:solidFill>
                  <a:srgbClr val="281717"/>
                </a:solidFill>
                <a:latin typeface="Monaco"/>
              </a:rPr>
              <a:t>module</a:t>
            </a:r>
            <a:r>
              <a:rPr lang="tr-TR" sz="1300" dirty="0">
                <a:solidFill>
                  <a:srgbClr val="281717"/>
                </a:solidFill>
                <a:latin typeface="Monaco"/>
              </a:rPr>
              <a:t>'</a:t>
            </a:r>
          </a:p>
          <a:p>
            <a:r>
              <a:rPr lang="fr-FR" sz="1300" dirty="0">
                <a:solidFill>
                  <a:srgbClr val="281717"/>
                </a:solidFill>
                <a:latin typeface="Monaco"/>
              </a:rPr>
              <a:t>                                              'plugin'</a:t>
            </a:r>
          </a:p>
          <a:p>
            <a:r>
              <a:rPr lang="en-US" sz="1300" dirty="0">
                <a:solidFill>
                  <a:srgbClr val="281717"/>
                </a:solidFill>
                <a:latin typeface="Monaco"/>
              </a:rPr>
              <a:t>                                              'service'</a:t>
            </a:r>
          </a:p>
          <a:p>
            <a:r>
              <a:rPr lang="en-US" sz="1300" dirty="0">
                <a:solidFill>
                  <a:srgbClr val="281717"/>
                </a:solidFill>
                <a:latin typeface="Monaco"/>
              </a:rPr>
              <a:t>                                              'source'</a:t>
            </a:r>
          </a:p>
          <a:p>
            <a:r>
              <a:rPr lang="en-US" sz="1300" dirty="0">
                <a:solidFill>
                  <a:srgbClr val="281717"/>
                </a:solidFill>
                <a:latin typeface="Monaco"/>
              </a:rPr>
              <a:t>    --print-available-modules             List all available modules that can be </a:t>
            </a:r>
          </a:p>
          <a:p>
            <a:r>
              <a:rPr lang="en-US" sz="1300" dirty="0">
                <a:solidFill>
                  <a:srgbClr val="281717"/>
                </a:solidFill>
                <a:latin typeface="Monaco"/>
              </a:rPr>
              <a:t>                                          invoked in a </a:t>
            </a:r>
            <a:r>
              <a:rPr lang="en-US" sz="1300" dirty="0" err="1">
                <a:solidFill>
                  <a:srgbClr val="281717"/>
                </a:solidFill>
                <a:latin typeface="Monaco"/>
              </a:rPr>
              <a:t>FHiCL</a:t>
            </a:r>
            <a:r>
              <a:rPr lang="en-US" sz="1300" dirty="0">
                <a:solidFill>
                  <a:srgbClr val="281717"/>
                </a:solidFill>
                <a:latin typeface="Monaco"/>
              </a:rPr>
              <a:t> file.</a:t>
            </a:r>
          </a:p>
          <a:p>
            <a:r>
              <a:rPr lang="en-US" sz="1300" dirty="0">
                <a:solidFill>
                  <a:srgbClr val="281717"/>
                </a:solidFill>
                <a:latin typeface="Monaco"/>
              </a:rPr>
              <a:t>    --print-available-services            List all available services that can be</a:t>
            </a:r>
          </a:p>
          <a:p>
            <a:r>
              <a:rPr lang="en-US" sz="1300" dirty="0">
                <a:solidFill>
                  <a:srgbClr val="281717"/>
                </a:solidFill>
                <a:latin typeface="Monaco"/>
              </a:rPr>
              <a:t>                                          invoked in a </a:t>
            </a:r>
            <a:r>
              <a:rPr lang="en-US" sz="1300" dirty="0" err="1">
                <a:solidFill>
                  <a:srgbClr val="281717"/>
                </a:solidFill>
                <a:latin typeface="Monaco"/>
              </a:rPr>
              <a:t>FHiCL</a:t>
            </a:r>
            <a:r>
              <a:rPr lang="en-US" sz="1300" dirty="0">
                <a:solidFill>
                  <a:srgbClr val="281717"/>
                </a:solidFill>
                <a:latin typeface="Monaco"/>
              </a:rPr>
              <a:t> file.</a:t>
            </a:r>
          </a:p>
          <a:p>
            <a:r>
              <a:rPr lang="en-US" sz="1300" dirty="0">
                <a:solidFill>
                  <a:srgbClr val="281717"/>
                </a:solidFill>
                <a:latin typeface="Monaco"/>
              </a:rPr>
              <a:t>    --print-description </a:t>
            </a:r>
            <a:r>
              <a:rPr lang="en-US" sz="1300" dirty="0" err="1">
                <a:solidFill>
                  <a:srgbClr val="281717"/>
                </a:solidFill>
                <a:latin typeface="Monaco"/>
              </a:rPr>
              <a:t>arg</a:t>
            </a:r>
            <a:r>
              <a:rPr lang="en-US" sz="1300" dirty="0">
                <a:solidFill>
                  <a:srgbClr val="281717"/>
                </a:solidFill>
                <a:latin typeface="Monaco"/>
              </a:rPr>
              <a:t>               Print description of specified module, </a:t>
            </a:r>
          </a:p>
          <a:p>
            <a:r>
              <a:rPr lang="en-US" sz="1300" dirty="0">
                <a:solidFill>
                  <a:srgbClr val="281717"/>
                </a:solidFill>
                <a:latin typeface="Monaco"/>
              </a:rPr>
              <a:t>                                          service, source, or other plugin </a:t>
            </a:r>
          </a:p>
          <a:p>
            <a:r>
              <a:rPr lang="ro-RO" sz="1300" dirty="0">
                <a:solidFill>
                  <a:srgbClr val="281717"/>
                </a:solidFill>
                <a:latin typeface="Monaco"/>
              </a:rPr>
              <a:t>                                          (multiple OK)</a:t>
            </a:r>
            <a:r>
              <a:rPr lang="ro-RO" sz="1300" dirty="0">
                <a:solidFill>
                  <a:srgbClr val="281717"/>
                </a:solidFill>
                <a:latin typeface="Monaco"/>
              </a:rPr>
              <a:t>.</a:t>
            </a:r>
          </a:p>
          <a:p>
            <a:r>
              <a:rPr lang="ro-RO" sz="1300" dirty="0">
                <a:solidFill>
                  <a:srgbClr val="281717"/>
                </a:solidFill>
                <a:latin typeface="Monaco"/>
              </a:rPr>
              <a:t> </a:t>
            </a:r>
            <a:r>
              <a:rPr lang="ro-RO" sz="1300" dirty="0">
                <a:solidFill>
                  <a:srgbClr val="281717"/>
                </a:solidFill>
                <a:latin typeface="Monaco"/>
              </a:rPr>
              <a:t> ...</a:t>
            </a:r>
          </a:p>
          <a:p>
            <a:r>
              <a:rPr lang="ro-RO" sz="1300" dirty="0">
                <a:solidFill>
                  <a:srgbClr val="281717"/>
                </a:solidFill>
                <a:latin typeface="Monaco"/>
              </a:rPr>
              <a:t> </a:t>
            </a:r>
            <a:r>
              <a:rPr lang="ro-RO" sz="1300" dirty="0">
                <a:solidFill>
                  <a:srgbClr val="281717"/>
                </a:solidFill>
                <a:latin typeface="Monaco"/>
              </a:rPr>
              <a:t> ...</a:t>
            </a:r>
          </a:p>
          <a:p>
            <a:r>
              <a:rPr lang="ro-RO" sz="1300" dirty="0">
                <a:solidFill>
                  <a:srgbClr val="281717"/>
                </a:solidFill>
                <a:latin typeface="Monaco"/>
              </a:rPr>
              <a:t> </a:t>
            </a:r>
            <a:r>
              <a:rPr lang="ro-RO" sz="1300" dirty="0">
                <a:solidFill>
                  <a:srgbClr val="281717"/>
                </a:solidFill>
                <a:latin typeface="Monaco"/>
              </a:rPr>
              <a:t> ...</a:t>
            </a:r>
            <a:endParaRPr lang="ro-RO" sz="1300" dirty="0">
              <a:solidFill>
                <a:srgbClr val="281717"/>
              </a:solidFill>
              <a:latin typeface="Monaco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4B769B07-BE5B-DF42-A8F6-684BE11318DD}" type="datetime1">
              <a:rPr lang="en-US" smtClean="0"/>
              <a:t>6/17/16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K. J. Knoepfel | A FHiCL feature menagerie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38497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44475" y="1273486"/>
            <a:ext cx="9562465" cy="5104247"/>
          </a:xfrm>
          <a:prstGeom prst="rect">
            <a:avLst/>
          </a:prstGeom>
          <a:solidFill>
            <a:srgbClr val="FDF9CE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01882" tIns="50941" rIns="101882" bIns="50941">
            <a:spAutoFit/>
          </a:bodyPr>
          <a:lstStyle/>
          <a:p>
            <a:r>
              <a:rPr lang="en-US" sz="1300" dirty="0">
                <a:solidFill>
                  <a:srgbClr val="281717"/>
                </a:solidFill>
                <a:latin typeface="Monaco"/>
              </a:rPr>
              <a:t>$ </a:t>
            </a:r>
            <a:r>
              <a:rPr lang="en-US" sz="1300" dirty="0">
                <a:solidFill>
                  <a:srgbClr val="281717"/>
                </a:solidFill>
                <a:latin typeface="Monaco"/>
              </a:rPr>
              <a:t>art --help</a:t>
            </a:r>
          </a:p>
          <a:p>
            <a:r>
              <a:rPr lang="en-US" sz="1300" dirty="0">
                <a:solidFill>
                  <a:srgbClr val="281717"/>
                </a:solidFill>
                <a:latin typeface="Monaco"/>
              </a:rPr>
              <a:t>  </a:t>
            </a:r>
          </a:p>
          <a:p>
            <a:r>
              <a:rPr lang="en-US" sz="1300" dirty="0">
                <a:solidFill>
                  <a:srgbClr val="281717"/>
                </a:solidFill>
                <a:latin typeface="Monaco"/>
              </a:rPr>
              <a:t>  </a:t>
            </a:r>
            <a:r>
              <a:rPr lang="en-US" sz="1300" b="1" dirty="0">
                <a:solidFill>
                  <a:srgbClr val="650C0B"/>
                </a:solidFill>
                <a:latin typeface="Monaco"/>
              </a:rPr>
              <a:t>Usage</a:t>
            </a:r>
            <a:r>
              <a:rPr lang="en-US" sz="1300" dirty="0">
                <a:solidFill>
                  <a:srgbClr val="281717"/>
                </a:solidFill>
                <a:latin typeface="Monaco"/>
              </a:rPr>
              <a:t>: art &lt;-c &lt;</a:t>
            </a:r>
            <a:r>
              <a:rPr lang="en-US" sz="1300" dirty="0" err="1">
                <a:solidFill>
                  <a:srgbClr val="281717"/>
                </a:solidFill>
                <a:latin typeface="Monaco"/>
              </a:rPr>
              <a:t>config</a:t>
            </a:r>
            <a:r>
              <a:rPr lang="en-US" sz="1300" dirty="0">
                <a:solidFill>
                  <a:srgbClr val="281717"/>
                </a:solidFill>
                <a:latin typeface="Monaco"/>
              </a:rPr>
              <a:t>-file&gt;&gt; &lt;other-options&gt; [&lt;source-file&gt;]+</a:t>
            </a:r>
          </a:p>
          <a:p>
            <a:r>
              <a:rPr lang="en-US" sz="1300" dirty="0">
                <a:solidFill>
                  <a:srgbClr val="281717"/>
                </a:solidFill>
                <a:latin typeface="Monaco"/>
              </a:rPr>
              <a:t>  </a:t>
            </a:r>
          </a:p>
          <a:p>
            <a:r>
              <a:rPr lang="en-US" sz="1300" dirty="0">
                <a:solidFill>
                  <a:srgbClr val="281717"/>
                </a:solidFill>
                <a:latin typeface="Monaco"/>
              </a:rPr>
              <a:t>  </a:t>
            </a:r>
            <a:r>
              <a:rPr lang="en-US" sz="1300" b="1" dirty="0">
                <a:solidFill>
                  <a:srgbClr val="650C0B"/>
                </a:solidFill>
                <a:latin typeface="Monaco"/>
              </a:rPr>
              <a:t>Basic options</a:t>
            </a:r>
            <a:r>
              <a:rPr lang="en-US" sz="1300" dirty="0">
                <a:solidFill>
                  <a:srgbClr val="281717"/>
                </a:solidFill>
                <a:latin typeface="Monaco"/>
              </a:rPr>
              <a:t>:</a:t>
            </a:r>
          </a:p>
          <a:p>
            <a:r>
              <a:rPr lang="fi-FI" sz="1300" dirty="0">
                <a:solidFill>
                  <a:srgbClr val="281717"/>
                </a:solidFill>
                <a:latin typeface="Monaco"/>
              </a:rPr>
              <a:t>    -h [ </a:t>
            </a:r>
            <a:r>
              <a:rPr lang="fi-FI" sz="1300" dirty="0" err="1">
                <a:solidFill>
                  <a:srgbClr val="281717"/>
                </a:solidFill>
                <a:latin typeface="Monaco"/>
              </a:rPr>
              <a:t>--help</a:t>
            </a:r>
            <a:r>
              <a:rPr lang="fi-FI" sz="1300" dirty="0">
                <a:solidFill>
                  <a:srgbClr val="281717"/>
                </a:solidFill>
                <a:latin typeface="Monaco"/>
              </a:rPr>
              <a:t> ]                         </a:t>
            </a:r>
            <a:r>
              <a:rPr lang="fi-FI" sz="1300" dirty="0" err="1">
                <a:solidFill>
                  <a:srgbClr val="281717"/>
                </a:solidFill>
                <a:latin typeface="Monaco"/>
              </a:rPr>
              <a:t>produce</a:t>
            </a:r>
            <a:r>
              <a:rPr lang="fi-FI" sz="1300" dirty="0">
                <a:solidFill>
                  <a:srgbClr val="281717"/>
                </a:solidFill>
                <a:latin typeface="Monaco"/>
              </a:rPr>
              <a:t> help </a:t>
            </a:r>
            <a:r>
              <a:rPr lang="fi-FI" sz="1300" dirty="0" err="1">
                <a:solidFill>
                  <a:srgbClr val="281717"/>
                </a:solidFill>
                <a:latin typeface="Monaco"/>
              </a:rPr>
              <a:t>message</a:t>
            </a:r>
            <a:endParaRPr lang="fi-FI" sz="1300" dirty="0">
              <a:solidFill>
                <a:srgbClr val="281717"/>
              </a:solidFill>
              <a:latin typeface="Monaco"/>
            </a:endParaRPr>
          </a:p>
          <a:p>
            <a:r>
              <a:rPr lang="hu-HU" sz="1300" dirty="0">
                <a:solidFill>
                  <a:srgbClr val="281717"/>
                </a:solidFill>
                <a:latin typeface="Monaco"/>
              </a:rPr>
              <a:t>    --version                             Print art version (2.01.00)</a:t>
            </a:r>
          </a:p>
          <a:p>
            <a:r>
              <a:rPr lang="en-US" sz="1300" dirty="0">
                <a:solidFill>
                  <a:srgbClr val="281717"/>
                </a:solidFill>
                <a:latin typeface="Monaco"/>
              </a:rPr>
              <a:t>    -c [ --</a:t>
            </a:r>
            <a:r>
              <a:rPr lang="en-US" sz="1300" dirty="0" err="1">
                <a:solidFill>
                  <a:srgbClr val="281717"/>
                </a:solidFill>
                <a:latin typeface="Monaco"/>
              </a:rPr>
              <a:t>config</a:t>
            </a:r>
            <a:r>
              <a:rPr lang="en-US" sz="1300" dirty="0">
                <a:solidFill>
                  <a:srgbClr val="281717"/>
                </a:solidFill>
                <a:latin typeface="Monaco"/>
              </a:rPr>
              <a:t> ] </a:t>
            </a:r>
            <a:r>
              <a:rPr lang="en-US" sz="1300" dirty="0" err="1">
                <a:solidFill>
                  <a:srgbClr val="281717"/>
                </a:solidFill>
                <a:latin typeface="Monaco"/>
              </a:rPr>
              <a:t>arg</a:t>
            </a:r>
            <a:r>
              <a:rPr lang="en-US" sz="1300" dirty="0">
                <a:solidFill>
                  <a:srgbClr val="281717"/>
                </a:solidFill>
                <a:latin typeface="Monaco"/>
              </a:rPr>
              <a:t>                   Configuration file.</a:t>
            </a:r>
          </a:p>
          <a:p>
            <a:r>
              <a:rPr lang="en-US" sz="1300" dirty="0">
                <a:solidFill>
                  <a:srgbClr val="281717"/>
                </a:solidFill>
                <a:latin typeface="Monaco"/>
              </a:rPr>
              <a:t>    --process-name </a:t>
            </a:r>
            <a:r>
              <a:rPr lang="en-US" sz="1300" dirty="0" err="1">
                <a:solidFill>
                  <a:srgbClr val="281717"/>
                </a:solidFill>
                <a:latin typeface="Monaco"/>
              </a:rPr>
              <a:t>arg</a:t>
            </a:r>
            <a:r>
              <a:rPr lang="en-US" sz="1300" dirty="0">
                <a:solidFill>
                  <a:srgbClr val="281717"/>
                </a:solidFill>
                <a:latin typeface="Monaco"/>
              </a:rPr>
              <a:t>                    art process name.</a:t>
            </a:r>
          </a:p>
          <a:p>
            <a:r>
              <a:rPr lang="en-US" sz="1300" dirty="0">
                <a:solidFill>
                  <a:srgbClr val="281717"/>
                </a:solidFill>
                <a:latin typeface="Monaco"/>
              </a:rPr>
              <a:t>    --print-available </a:t>
            </a:r>
            <a:r>
              <a:rPr lang="en-US" sz="1300" dirty="0" err="1">
                <a:solidFill>
                  <a:srgbClr val="281717"/>
                </a:solidFill>
                <a:latin typeface="Monaco"/>
              </a:rPr>
              <a:t>arg</a:t>
            </a:r>
            <a:r>
              <a:rPr lang="en-US" sz="1300" dirty="0">
                <a:solidFill>
                  <a:srgbClr val="281717"/>
                </a:solidFill>
                <a:latin typeface="Monaco"/>
              </a:rPr>
              <a:t>                 List all available plugins with the </a:t>
            </a:r>
          </a:p>
          <a:p>
            <a:r>
              <a:rPr lang="en-US" sz="1300" dirty="0">
                <a:solidFill>
                  <a:srgbClr val="281717"/>
                </a:solidFill>
                <a:latin typeface="Monaco"/>
              </a:rPr>
              <a:t>                                          provided suffix.  Choose from:</a:t>
            </a:r>
          </a:p>
          <a:p>
            <a:r>
              <a:rPr lang="tr-TR" sz="1300" dirty="0">
                <a:solidFill>
                  <a:srgbClr val="281717"/>
                </a:solidFill>
                <a:latin typeface="Monaco"/>
              </a:rPr>
              <a:t>                                              '</a:t>
            </a:r>
            <a:r>
              <a:rPr lang="tr-TR" sz="1300" dirty="0" err="1">
                <a:solidFill>
                  <a:srgbClr val="281717"/>
                </a:solidFill>
                <a:latin typeface="Monaco"/>
              </a:rPr>
              <a:t>module</a:t>
            </a:r>
            <a:r>
              <a:rPr lang="tr-TR" sz="1300" dirty="0">
                <a:solidFill>
                  <a:srgbClr val="281717"/>
                </a:solidFill>
                <a:latin typeface="Monaco"/>
              </a:rPr>
              <a:t>'</a:t>
            </a:r>
          </a:p>
          <a:p>
            <a:r>
              <a:rPr lang="fr-FR" sz="1300" dirty="0">
                <a:solidFill>
                  <a:srgbClr val="281717"/>
                </a:solidFill>
                <a:latin typeface="Monaco"/>
              </a:rPr>
              <a:t>                                              'plugin'</a:t>
            </a:r>
          </a:p>
          <a:p>
            <a:r>
              <a:rPr lang="en-US" sz="1300" dirty="0">
                <a:solidFill>
                  <a:srgbClr val="281717"/>
                </a:solidFill>
                <a:latin typeface="Monaco"/>
              </a:rPr>
              <a:t>                                              'service'</a:t>
            </a:r>
          </a:p>
          <a:p>
            <a:r>
              <a:rPr lang="en-US" sz="1300" dirty="0">
                <a:solidFill>
                  <a:srgbClr val="281717"/>
                </a:solidFill>
                <a:latin typeface="Monaco"/>
              </a:rPr>
              <a:t>                                              'source'</a:t>
            </a:r>
          </a:p>
          <a:p>
            <a:r>
              <a:rPr lang="en-US" sz="1300" dirty="0">
                <a:solidFill>
                  <a:srgbClr val="281717"/>
                </a:solidFill>
                <a:latin typeface="Monaco"/>
              </a:rPr>
              <a:t>    --print-available-modules             List all available modules that can be </a:t>
            </a:r>
          </a:p>
          <a:p>
            <a:r>
              <a:rPr lang="en-US" sz="1300" dirty="0">
                <a:solidFill>
                  <a:srgbClr val="281717"/>
                </a:solidFill>
                <a:latin typeface="Monaco"/>
              </a:rPr>
              <a:t>                                          invoked in a </a:t>
            </a:r>
            <a:r>
              <a:rPr lang="en-US" sz="1300" dirty="0" err="1">
                <a:solidFill>
                  <a:srgbClr val="281717"/>
                </a:solidFill>
                <a:latin typeface="Monaco"/>
              </a:rPr>
              <a:t>FHiCL</a:t>
            </a:r>
            <a:r>
              <a:rPr lang="en-US" sz="1300" dirty="0">
                <a:solidFill>
                  <a:srgbClr val="281717"/>
                </a:solidFill>
                <a:latin typeface="Monaco"/>
              </a:rPr>
              <a:t> file.</a:t>
            </a:r>
          </a:p>
          <a:p>
            <a:r>
              <a:rPr lang="en-US" sz="1300" dirty="0">
                <a:solidFill>
                  <a:srgbClr val="281717"/>
                </a:solidFill>
                <a:latin typeface="Monaco"/>
              </a:rPr>
              <a:t>    --print-available-services            List all available services that can be</a:t>
            </a:r>
          </a:p>
          <a:p>
            <a:r>
              <a:rPr lang="en-US" sz="1300" dirty="0">
                <a:solidFill>
                  <a:srgbClr val="281717"/>
                </a:solidFill>
                <a:latin typeface="Monaco"/>
              </a:rPr>
              <a:t>                                          invoked in a </a:t>
            </a:r>
            <a:r>
              <a:rPr lang="en-US" sz="1300" dirty="0" err="1">
                <a:solidFill>
                  <a:srgbClr val="281717"/>
                </a:solidFill>
                <a:latin typeface="Monaco"/>
              </a:rPr>
              <a:t>FHiCL</a:t>
            </a:r>
            <a:r>
              <a:rPr lang="en-US" sz="1300" dirty="0">
                <a:solidFill>
                  <a:srgbClr val="281717"/>
                </a:solidFill>
                <a:latin typeface="Monaco"/>
              </a:rPr>
              <a:t> file.</a:t>
            </a:r>
          </a:p>
          <a:p>
            <a:r>
              <a:rPr lang="en-US" sz="1300" dirty="0">
                <a:solidFill>
                  <a:srgbClr val="281717"/>
                </a:solidFill>
                <a:latin typeface="Monaco"/>
              </a:rPr>
              <a:t>    --print-description </a:t>
            </a:r>
            <a:r>
              <a:rPr lang="en-US" sz="1300" dirty="0" err="1">
                <a:solidFill>
                  <a:srgbClr val="281717"/>
                </a:solidFill>
                <a:latin typeface="Monaco"/>
              </a:rPr>
              <a:t>arg</a:t>
            </a:r>
            <a:r>
              <a:rPr lang="en-US" sz="1300" dirty="0">
                <a:solidFill>
                  <a:srgbClr val="281717"/>
                </a:solidFill>
                <a:latin typeface="Monaco"/>
              </a:rPr>
              <a:t>               Print description of specified module, </a:t>
            </a:r>
          </a:p>
          <a:p>
            <a:r>
              <a:rPr lang="en-US" sz="1300" dirty="0">
                <a:solidFill>
                  <a:srgbClr val="281717"/>
                </a:solidFill>
                <a:latin typeface="Monaco"/>
              </a:rPr>
              <a:t>                                          service, source, or other plugin </a:t>
            </a:r>
          </a:p>
          <a:p>
            <a:r>
              <a:rPr lang="ro-RO" sz="1300" dirty="0">
                <a:solidFill>
                  <a:srgbClr val="281717"/>
                </a:solidFill>
                <a:latin typeface="Monaco"/>
              </a:rPr>
              <a:t>                                          (multiple OK)</a:t>
            </a:r>
            <a:r>
              <a:rPr lang="ro-RO" sz="1300" dirty="0">
                <a:solidFill>
                  <a:srgbClr val="281717"/>
                </a:solidFill>
                <a:latin typeface="Monaco"/>
              </a:rPr>
              <a:t>.</a:t>
            </a:r>
          </a:p>
          <a:p>
            <a:r>
              <a:rPr lang="ro-RO" sz="1300" dirty="0">
                <a:solidFill>
                  <a:srgbClr val="281717"/>
                </a:solidFill>
                <a:latin typeface="Monaco"/>
              </a:rPr>
              <a:t> </a:t>
            </a:r>
            <a:r>
              <a:rPr lang="ro-RO" sz="1300" dirty="0">
                <a:solidFill>
                  <a:srgbClr val="281717"/>
                </a:solidFill>
                <a:latin typeface="Monaco"/>
              </a:rPr>
              <a:t> ...</a:t>
            </a:r>
          </a:p>
          <a:p>
            <a:r>
              <a:rPr lang="ro-RO" sz="1300" dirty="0">
                <a:solidFill>
                  <a:srgbClr val="281717"/>
                </a:solidFill>
                <a:latin typeface="Monaco"/>
              </a:rPr>
              <a:t> </a:t>
            </a:r>
            <a:r>
              <a:rPr lang="ro-RO" sz="1300" dirty="0">
                <a:solidFill>
                  <a:srgbClr val="281717"/>
                </a:solidFill>
                <a:latin typeface="Monaco"/>
              </a:rPr>
              <a:t> ...</a:t>
            </a:r>
          </a:p>
          <a:p>
            <a:r>
              <a:rPr lang="ro-RO" sz="1300" dirty="0">
                <a:solidFill>
                  <a:srgbClr val="281717"/>
                </a:solidFill>
                <a:latin typeface="Monaco"/>
              </a:rPr>
              <a:t> </a:t>
            </a:r>
            <a:r>
              <a:rPr lang="ro-RO" sz="1300" dirty="0">
                <a:solidFill>
                  <a:srgbClr val="281717"/>
                </a:solidFill>
                <a:latin typeface="Monaco"/>
              </a:rPr>
              <a:t> ...</a:t>
            </a:r>
            <a:endParaRPr lang="ro-RO" sz="1300" dirty="0">
              <a:solidFill>
                <a:srgbClr val="281717"/>
              </a:solidFill>
              <a:latin typeface="Monaco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300" dirty="0">
                <a:latin typeface="Courier"/>
                <a:cs typeface="Courier"/>
              </a:rPr>
              <a:t>art --help</a:t>
            </a:r>
            <a:endParaRPr lang="en-US" sz="3300" dirty="0">
              <a:latin typeface="Courier"/>
              <a:cs typeface="Courier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EFB1B2-AA5F-6547-BA73-A7AE8C4A0AA8}" type="slidenum">
              <a:rPr lang="en-US" smtClean="0"/>
              <a:t>72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2064" y="1101090"/>
            <a:ext cx="9684876" cy="5941228"/>
          </a:xfrm>
          <a:custGeom>
            <a:avLst/>
            <a:gdLst/>
            <a:ahLst/>
            <a:cxnLst/>
            <a:rect l="l" t="t" r="r" b="b"/>
            <a:pathLst>
              <a:path w="8804433" h="5242260">
                <a:moveTo>
                  <a:pt x="525621" y="2888924"/>
                </a:moveTo>
                <a:lnTo>
                  <a:pt x="525621" y="3329043"/>
                </a:lnTo>
                <a:lnTo>
                  <a:pt x="7709683" y="3329043"/>
                </a:lnTo>
                <a:lnTo>
                  <a:pt x="7709683" y="2888924"/>
                </a:lnTo>
                <a:close/>
                <a:moveTo>
                  <a:pt x="0" y="0"/>
                </a:moveTo>
                <a:lnTo>
                  <a:pt x="8804433" y="0"/>
                </a:lnTo>
                <a:lnTo>
                  <a:pt x="8804433" y="5242260"/>
                </a:lnTo>
                <a:lnTo>
                  <a:pt x="0" y="5242260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0247" y="4391158"/>
            <a:ext cx="7902468" cy="498802"/>
          </a:xfrm>
          <a:prstGeom prst="rect">
            <a:avLst/>
          </a:prstGeom>
          <a:noFill/>
          <a:ln w="28575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270B60D1-6A68-6748-8676-0C5C1A9CC1F8}" type="datetime1">
              <a:rPr lang="en-US" smtClean="0"/>
              <a:t>6/17/16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K. J. Knoepfel | A FHiCL feature menagerie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00836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300" dirty="0">
                <a:latin typeface="Courier"/>
                <a:cs typeface="Courier"/>
              </a:rPr>
              <a:t>art --print-available-modules</a:t>
            </a:r>
            <a:endParaRPr lang="en-US" sz="3300" dirty="0">
              <a:latin typeface="Courier"/>
              <a:cs typeface="Courier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EFB1B2-AA5F-6547-BA73-A7AE8C4A0AA8}" type="slidenum">
              <a:rPr lang="en-US" smtClean="0"/>
              <a:t>73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3528" y="1735509"/>
            <a:ext cx="9968992" cy="3488419"/>
          </a:xfrm>
          <a:prstGeom prst="rect">
            <a:avLst/>
          </a:prstGeom>
          <a:solidFill>
            <a:srgbClr val="FDF9CE"/>
          </a:solidFill>
          <a:ln>
            <a:solidFill>
              <a:srgbClr val="000000"/>
            </a:solidFill>
          </a:ln>
        </p:spPr>
        <p:txBody>
          <a:bodyPr wrap="square" lIns="101882" tIns="50941" rIns="101882" bIns="50941">
            <a:spAutoFit/>
          </a:bodyPr>
          <a:lstStyle/>
          <a:p>
            <a:r>
              <a:rPr lang="en-US" sz="1000" dirty="0">
                <a:solidFill>
                  <a:srgbClr val="281717"/>
                </a:solidFill>
                <a:latin typeface="Monaco"/>
              </a:rPr>
              <a:t>=============================</a:t>
            </a:r>
            <a:r>
              <a:rPr lang="en-US" sz="1000" dirty="0">
                <a:solidFill>
                  <a:srgbClr val="281717"/>
                </a:solidFill>
                <a:latin typeface="Monaco"/>
              </a:rPr>
              <a:t>==</a:t>
            </a:r>
            <a:r>
              <a:rPr lang="en-US" sz="1000" dirty="0">
                <a:solidFill>
                  <a:srgbClr val="281717"/>
                </a:solidFill>
                <a:latin typeface="Monaco"/>
              </a:rPr>
              <a:t>===============</a:t>
            </a:r>
            <a:r>
              <a:rPr lang="en-US" sz="1000" dirty="0">
                <a:solidFill>
                  <a:srgbClr val="281717"/>
                </a:solidFill>
                <a:latin typeface="Monaco"/>
              </a:rPr>
              <a:t>==</a:t>
            </a:r>
            <a:r>
              <a:rPr lang="en-US" sz="1000" dirty="0">
                <a:solidFill>
                  <a:srgbClr val="281717"/>
                </a:solidFill>
                <a:latin typeface="Monaco"/>
              </a:rPr>
              <a:t>==============================================================================</a:t>
            </a:r>
            <a:r>
              <a:rPr lang="en-US" sz="1000" dirty="0">
                <a:solidFill>
                  <a:srgbClr val="281717"/>
                </a:solidFill>
                <a:latin typeface="Monaco"/>
              </a:rPr>
              <a:t>=</a:t>
            </a:r>
            <a:endParaRPr lang="en-US" sz="1000" dirty="0">
              <a:solidFill>
                <a:srgbClr val="281717"/>
              </a:solidFill>
              <a:latin typeface="Monaco"/>
            </a:endParaRPr>
          </a:p>
          <a:p>
            <a:endParaRPr lang="en-US" sz="1000" dirty="0">
              <a:solidFill>
                <a:srgbClr val="281717"/>
              </a:solidFill>
              <a:latin typeface="Monaco"/>
            </a:endParaRPr>
          </a:p>
          <a:p>
            <a:r>
              <a:rPr lang="en-US" sz="1000" dirty="0">
                <a:solidFill>
                  <a:srgbClr val="281717"/>
                </a:solidFill>
                <a:latin typeface="Monaco"/>
              </a:rPr>
              <a:t>   </a:t>
            </a:r>
            <a:r>
              <a:rPr lang="en-US" sz="1000" dirty="0" err="1">
                <a:solidFill>
                  <a:srgbClr val="281717"/>
                </a:solidFill>
                <a:latin typeface="Monaco"/>
              </a:rPr>
              <a:t>module_type</a:t>
            </a:r>
            <a:r>
              <a:rPr lang="en-US" sz="1000" dirty="0">
                <a:solidFill>
                  <a:srgbClr val="281717"/>
                </a:solidFill>
                <a:latin typeface="Monaco"/>
              </a:rPr>
              <a:t>               </a:t>
            </a:r>
            <a:r>
              <a:rPr lang="en-US" sz="1000" dirty="0">
                <a:solidFill>
                  <a:srgbClr val="281717"/>
                </a:solidFill>
                <a:latin typeface="Monaco"/>
              </a:rPr>
              <a:t>Type        </a:t>
            </a:r>
            <a:r>
              <a:rPr lang="en-US" sz="1000" dirty="0">
                <a:solidFill>
                  <a:srgbClr val="281717"/>
                </a:solidFill>
                <a:latin typeface="Monaco"/>
              </a:rPr>
              <a:t>Source location</a:t>
            </a:r>
          </a:p>
          <a:p>
            <a:r>
              <a:rPr lang="en-US" sz="1000" dirty="0">
                <a:solidFill>
                  <a:srgbClr val="281717"/>
                </a:solidFill>
                <a:latin typeface="Monaco"/>
              </a:rPr>
              <a:t>----------------------------</a:t>
            </a:r>
            <a:r>
              <a:rPr lang="en-US" sz="1000" dirty="0">
                <a:solidFill>
                  <a:srgbClr val="281717"/>
                </a:solidFill>
                <a:latin typeface="Monaco"/>
              </a:rPr>
              <a:t>--</a:t>
            </a:r>
            <a:r>
              <a:rPr lang="en-US" sz="1000" dirty="0">
                <a:solidFill>
                  <a:srgbClr val="281717"/>
                </a:solidFill>
                <a:latin typeface="Monaco"/>
              </a:rPr>
              <a:t>-------------</a:t>
            </a:r>
            <a:r>
              <a:rPr lang="en-US" sz="1000" dirty="0">
                <a:solidFill>
                  <a:srgbClr val="281717"/>
                </a:solidFill>
                <a:latin typeface="Monaco"/>
              </a:rPr>
              <a:t>--</a:t>
            </a:r>
            <a:r>
              <a:rPr lang="en-US" sz="1000" dirty="0">
                <a:solidFill>
                  <a:srgbClr val="281717"/>
                </a:solidFill>
                <a:latin typeface="Monaco"/>
              </a:rPr>
              <a:t>---------------------------------------------------------------------------------</a:t>
            </a:r>
            <a:r>
              <a:rPr lang="en-US" sz="1000" dirty="0">
                <a:solidFill>
                  <a:srgbClr val="281717"/>
                </a:solidFill>
                <a:latin typeface="Monaco"/>
              </a:rPr>
              <a:t>-                         </a:t>
            </a:r>
          </a:p>
          <a:p>
            <a:r>
              <a:rPr lang="en-US" sz="1000" dirty="0">
                <a:solidFill>
                  <a:srgbClr val="281717"/>
                </a:solidFill>
                <a:latin typeface="Monaco"/>
              </a:rPr>
              <a:t> </a:t>
            </a:r>
            <a:r>
              <a:rPr lang="en-US" sz="1000" dirty="0">
                <a:solidFill>
                  <a:srgbClr val="281717"/>
                </a:solidFill>
                <a:latin typeface="Monaco"/>
              </a:rPr>
              <a:t>  </a:t>
            </a:r>
            <a:r>
              <a:rPr lang="en-US" sz="1000" dirty="0" err="1">
                <a:solidFill>
                  <a:srgbClr val="281717"/>
                </a:solidFill>
                <a:latin typeface="Monaco"/>
              </a:rPr>
              <a:t>AddIntsProducer</a:t>
            </a:r>
            <a:r>
              <a:rPr lang="en-US" sz="1000" dirty="0">
                <a:solidFill>
                  <a:srgbClr val="281717"/>
                </a:solidFill>
                <a:latin typeface="Monaco"/>
              </a:rPr>
              <a:t>           producer    </a:t>
            </a:r>
            <a:r>
              <a:rPr lang="en-US" sz="1000" dirty="0">
                <a:solidFill>
                  <a:srgbClr val="281717"/>
                </a:solidFill>
                <a:latin typeface="Monaco"/>
              </a:rPr>
              <a:t>/home/</a:t>
            </a:r>
            <a:r>
              <a:rPr lang="en-US" sz="1000" dirty="0" err="1">
                <a:solidFill>
                  <a:srgbClr val="281717"/>
                </a:solidFill>
                <a:latin typeface="Monaco"/>
              </a:rPr>
              <a:t>knoepfel</a:t>
            </a:r>
            <a:r>
              <a:rPr lang="en-US" sz="1000" dirty="0">
                <a:solidFill>
                  <a:srgbClr val="281717"/>
                </a:solidFill>
                <a:latin typeface="Monaco"/>
              </a:rPr>
              <a:t>/art/art/test/Integration/</a:t>
            </a:r>
            <a:r>
              <a:rPr lang="en-US" sz="1000" dirty="0" err="1">
                <a:solidFill>
                  <a:srgbClr val="281717"/>
                </a:solidFill>
                <a:latin typeface="Monaco"/>
              </a:rPr>
              <a:t>AddIntsProducer_module.cc</a:t>
            </a:r>
            <a:endParaRPr lang="en-US" sz="1000" dirty="0">
              <a:solidFill>
                <a:srgbClr val="281717"/>
              </a:solidFill>
              <a:latin typeface="Monaco"/>
            </a:endParaRPr>
          </a:p>
          <a:p>
            <a:r>
              <a:rPr lang="en-US" sz="1000" dirty="0">
                <a:solidFill>
                  <a:srgbClr val="281717"/>
                </a:solidFill>
                <a:latin typeface="Monaco"/>
              </a:rPr>
              <a:t>   </a:t>
            </a:r>
            <a:r>
              <a:rPr lang="en-US" sz="1000" dirty="0" err="1">
                <a:solidFill>
                  <a:srgbClr val="281717"/>
                </a:solidFill>
                <a:latin typeface="Monaco"/>
              </a:rPr>
              <a:t>AssembleProducts</a:t>
            </a:r>
            <a:r>
              <a:rPr lang="en-US" sz="1000" dirty="0">
                <a:solidFill>
                  <a:srgbClr val="281717"/>
                </a:solidFill>
                <a:latin typeface="Monaco"/>
              </a:rPr>
              <a:t>          producer    </a:t>
            </a:r>
            <a:r>
              <a:rPr lang="en-US" sz="1000" dirty="0">
                <a:solidFill>
                  <a:srgbClr val="281717"/>
                </a:solidFill>
                <a:latin typeface="Monaco"/>
              </a:rPr>
              <a:t>/home/</a:t>
            </a:r>
            <a:r>
              <a:rPr lang="en-US" sz="1000" dirty="0" err="1">
                <a:solidFill>
                  <a:srgbClr val="281717"/>
                </a:solidFill>
                <a:latin typeface="Monaco"/>
              </a:rPr>
              <a:t>knoepfel</a:t>
            </a:r>
            <a:r>
              <a:rPr lang="en-US" sz="1000" dirty="0">
                <a:solidFill>
                  <a:srgbClr val="281717"/>
                </a:solidFill>
                <a:latin typeface="Monaco"/>
              </a:rPr>
              <a:t>/art/art/test/Integration/product-aggregation/</a:t>
            </a:r>
            <a:r>
              <a:rPr lang="en-US" sz="1000" dirty="0" err="1">
                <a:solidFill>
                  <a:srgbClr val="281717"/>
                </a:solidFill>
                <a:latin typeface="Monaco"/>
              </a:rPr>
              <a:t>AssembleProducts_module.cc</a:t>
            </a:r>
            <a:endParaRPr lang="en-US" sz="1000" dirty="0">
              <a:solidFill>
                <a:srgbClr val="281717"/>
              </a:solidFill>
              <a:latin typeface="Monaco"/>
            </a:endParaRPr>
          </a:p>
          <a:p>
            <a:r>
              <a:rPr lang="en-US" sz="1000" dirty="0">
                <a:solidFill>
                  <a:srgbClr val="281717"/>
                </a:solidFill>
                <a:latin typeface="Monaco"/>
              </a:rPr>
              <a:t>   </a:t>
            </a:r>
            <a:r>
              <a:rPr lang="en-US" sz="1000" dirty="0" err="1">
                <a:solidFill>
                  <a:srgbClr val="281717"/>
                </a:solidFill>
                <a:latin typeface="Monaco"/>
              </a:rPr>
              <a:t>AssnsAnalyzer</a:t>
            </a:r>
            <a:r>
              <a:rPr lang="en-US" sz="1000" dirty="0">
                <a:solidFill>
                  <a:srgbClr val="281717"/>
                </a:solidFill>
                <a:latin typeface="Monaco"/>
              </a:rPr>
              <a:t>     </a:t>
            </a:r>
            <a:r>
              <a:rPr lang="en-US" sz="1000" dirty="0">
                <a:solidFill>
                  <a:srgbClr val="281717"/>
                </a:solidFill>
                <a:latin typeface="Monaco"/>
              </a:rPr>
              <a:t>        analyzer    </a:t>
            </a:r>
            <a:r>
              <a:rPr lang="en-US" sz="1000" dirty="0">
                <a:solidFill>
                  <a:srgbClr val="281717"/>
                </a:solidFill>
                <a:latin typeface="Monaco"/>
              </a:rPr>
              <a:t>/home/</a:t>
            </a:r>
            <a:r>
              <a:rPr lang="en-US" sz="1000" dirty="0" err="1">
                <a:solidFill>
                  <a:srgbClr val="281717"/>
                </a:solidFill>
                <a:latin typeface="Monaco"/>
              </a:rPr>
              <a:t>knoepfel</a:t>
            </a:r>
            <a:r>
              <a:rPr lang="en-US" sz="1000" dirty="0">
                <a:solidFill>
                  <a:srgbClr val="281717"/>
                </a:solidFill>
                <a:latin typeface="Monaco"/>
              </a:rPr>
              <a:t>/art/art/test/Integration/</a:t>
            </a:r>
            <a:r>
              <a:rPr lang="en-US" sz="1000" dirty="0" err="1">
                <a:solidFill>
                  <a:srgbClr val="281717"/>
                </a:solidFill>
                <a:latin typeface="Monaco"/>
              </a:rPr>
              <a:t>AssnsAnalyzer_module.cc</a:t>
            </a:r>
            <a:endParaRPr lang="en-US" sz="1000" dirty="0">
              <a:solidFill>
                <a:srgbClr val="281717"/>
              </a:solidFill>
              <a:latin typeface="Monaco"/>
            </a:endParaRPr>
          </a:p>
          <a:p>
            <a:r>
              <a:rPr lang="en-US" sz="1000" dirty="0">
                <a:solidFill>
                  <a:srgbClr val="281717"/>
                </a:solidFill>
                <a:latin typeface="Monaco"/>
              </a:rPr>
              <a:t>   </a:t>
            </a:r>
            <a:r>
              <a:rPr lang="en-US" sz="1000" dirty="0" err="1">
                <a:solidFill>
                  <a:srgbClr val="281717"/>
                </a:solidFill>
                <a:latin typeface="Monaco"/>
              </a:rPr>
              <a:t>AssnsProducer</a:t>
            </a:r>
            <a:r>
              <a:rPr lang="en-US" sz="1000" dirty="0">
                <a:solidFill>
                  <a:srgbClr val="281717"/>
                </a:solidFill>
                <a:latin typeface="Monaco"/>
              </a:rPr>
              <a:t>             producer    /home/</a:t>
            </a:r>
            <a:r>
              <a:rPr lang="en-US" sz="1000" dirty="0" err="1">
                <a:solidFill>
                  <a:srgbClr val="281717"/>
                </a:solidFill>
                <a:latin typeface="Monaco"/>
              </a:rPr>
              <a:t>knoepfel</a:t>
            </a:r>
            <a:r>
              <a:rPr lang="en-US" sz="1000" dirty="0">
                <a:solidFill>
                  <a:srgbClr val="281717"/>
                </a:solidFill>
                <a:latin typeface="Monaco"/>
              </a:rPr>
              <a:t>/art/art/test/Integration/</a:t>
            </a:r>
            <a:r>
              <a:rPr lang="en-US" sz="1000" dirty="0" err="1">
                <a:solidFill>
                  <a:srgbClr val="281717"/>
                </a:solidFill>
                <a:latin typeface="Monaco"/>
              </a:rPr>
              <a:t>AssnsProducer_module.cc</a:t>
            </a:r>
            <a:endParaRPr lang="en-US" sz="1000" dirty="0">
              <a:solidFill>
                <a:srgbClr val="281717"/>
              </a:solidFill>
              <a:latin typeface="Monaco"/>
            </a:endParaRPr>
          </a:p>
          <a:p>
            <a:r>
              <a:rPr lang="en-US" sz="1000" dirty="0">
                <a:solidFill>
                  <a:srgbClr val="281717"/>
                </a:solidFill>
                <a:latin typeface="Monaco"/>
              </a:rPr>
              <a:t>   </a:t>
            </a:r>
            <a:r>
              <a:rPr lang="en-US" sz="1000" dirty="0" err="1">
                <a:solidFill>
                  <a:srgbClr val="281717"/>
                </a:solidFill>
                <a:latin typeface="Monaco"/>
              </a:rPr>
              <a:t>BlockingPrescaler</a:t>
            </a:r>
            <a:r>
              <a:rPr lang="en-US" sz="1000" dirty="0">
                <a:solidFill>
                  <a:srgbClr val="281717"/>
                </a:solidFill>
                <a:latin typeface="Monaco"/>
              </a:rPr>
              <a:t>         filter      /home/</a:t>
            </a:r>
            <a:r>
              <a:rPr lang="en-US" sz="1000" dirty="0" err="1">
                <a:solidFill>
                  <a:srgbClr val="281717"/>
                </a:solidFill>
                <a:latin typeface="Monaco"/>
              </a:rPr>
              <a:t>knoepfel</a:t>
            </a:r>
            <a:r>
              <a:rPr lang="en-US" sz="1000" dirty="0">
                <a:solidFill>
                  <a:srgbClr val="281717"/>
                </a:solidFill>
                <a:latin typeface="Monaco"/>
              </a:rPr>
              <a:t>/art/art/Framework/Modules/</a:t>
            </a:r>
            <a:r>
              <a:rPr lang="en-US" sz="1000" dirty="0" err="1">
                <a:solidFill>
                  <a:srgbClr val="281717"/>
                </a:solidFill>
                <a:latin typeface="Monaco"/>
              </a:rPr>
              <a:t>BlockingPrescaler_module.cc</a:t>
            </a:r>
            <a:endParaRPr lang="en-US" sz="1000" dirty="0">
              <a:solidFill>
                <a:srgbClr val="281717"/>
              </a:solidFill>
              <a:latin typeface="Monaco"/>
            </a:endParaRPr>
          </a:p>
          <a:p>
            <a:r>
              <a:rPr lang="en-US" sz="1000" dirty="0">
                <a:solidFill>
                  <a:srgbClr val="281717"/>
                </a:solidFill>
                <a:latin typeface="Monaco"/>
              </a:rPr>
              <a:t>   </a:t>
            </a:r>
            <a:r>
              <a:rPr lang="en-US" sz="1000" dirty="0" err="1">
                <a:solidFill>
                  <a:srgbClr val="281717"/>
                </a:solidFill>
                <a:latin typeface="Monaco"/>
              </a:rPr>
              <a:t>CheckProducts</a:t>
            </a:r>
            <a:r>
              <a:rPr lang="en-US" sz="1000" dirty="0">
                <a:solidFill>
                  <a:srgbClr val="281717"/>
                </a:solidFill>
                <a:latin typeface="Monaco"/>
              </a:rPr>
              <a:t>             analyzer    /home/</a:t>
            </a:r>
            <a:r>
              <a:rPr lang="en-US" sz="1000" dirty="0" err="1">
                <a:solidFill>
                  <a:srgbClr val="281717"/>
                </a:solidFill>
                <a:latin typeface="Monaco"/>
              </a:rPr>
              <a:t>knoepfel</a:t>
            </a:r>
            <a:r>
              <a:rPr lang="en-US" sz="1000" dirty="0">
                <a:solidFill>
                  <a:srgbClr val="281717"/>
                </a:solidFill>
                <a:latin typeface="Monaco"/>
              </a:rPr>
              <a:t>/art/art/test/Integration/product-aggregation/</a:t>
            </a:r>
            <a:r>
              <a:rPr lang="en-US" sz="1000" dirty="0" err="1">
                <a:solidFill>
                  <a:srgbClr val="281717"/>
                </a:solidFill>
                <a:latin typeface="Monaco"/>
              </a:rPr>
              <a:t>CheckProducts_module.cc</a:t>
            </a:r>
            <a:endParaRPr lang="en-US" sz="1000" dirty="0">
              <a:solidFill>
                <a:srgbClr val="281717"/>
              </a:solidFill>
              <a:latin typeface="Monaco"/>
            </a:endParaRPr>
          </a:p>
          <a:p>
            <a:r>
              <a:rPr lang="en-US" sz="1000" dirty="0">
                <a:solidFill>
                  <a:srgbClr val="281717"/>
                </a:solidFill>
                <a:latin typeface="Monaco"/>
              </a:rPr>
              <a:t>   </a:t>
            </a:r>
            <a:r>
              <a:rPr lang="en-US" sz="1000" dirty="0" err="1">
                <a:solidFill>
                  <a:srgbClr val="281717"/>
                </a:solidFill>
                <a:latin typeface="Monaco"/>
              </a:rPr>
              <a:t>CompressedIntProducer</a:t>
            </a:r>
            <a:r>
              <a:rPr lang="en-US" sz="1000" dirty="0">
                <a:solidFill>
                  <a:srgbClr val="281717"/>
                </a:solidFill>
                <a:latin typeface="Monaco"/>
              </a:rPr>
              <a:t>     producer    /home/</a:t>
            </a:r>
            <a:r>
              <a:rPr lang="en-US" sz="1000" dirty="0" err="1">
                <a:solidFill>
                  <a:srgbClr val="281717"/>
                </a:solidFill>
                <a:latin typeface="Monaco"/>
              </a:rPr>
              <a:t>knoepfel</a:t>
            </a:r>
            <a:r>
              <a:rPr lang="en-US" sz="1000" dirty="0">
                <a:solidFill>
                  <a:srgbClr val="281717"/>
                </a:solidFill>
                <a:latin typeface="Monaco"/>
              </a:rPr>
              <a:t>/art/art/test/Integration/</a:t>
            </a:r>
            <a:r>
              <a:rPr lang="en-US" sz="1000" dirty="0" err="1">
                <a:solidFill>
                  <a:srgbClr val="281717"/>
                </a:solidFill>
                <a:latin typeface="Monaco"/>
              </a:rPr>
              <a:t>CompressedIntProducer_module.cc</a:t>
            </a:r>
            <a:endParaRPr lang="en-US" sz="1000" dirty="0">
              <a:solidFill>
                <a:srgbClr val="281717"/>
              </a:solidFill>
              <a:latin typeface="Monaco"/>
            </a:endParaRPr>
          </a:p>
          <a:p>
            <a:r>
              <a:rPr lang="en-US" sz="1000" dirty="0">
                <a:solidFill>
                  <a:srgbClr val="281717"/>
                </a:solidFill>
                <a:latin typeface="Monaco"/>
              </a:rPr>
              <a:t>   .</a:t>
            </a:r>
          </a:p>
          <a:p>
            <a:r>
              <a:rPr lang="en-US" sz="1000" dirty="0">
                <a:solidFill>
                  <a:srgbClr val="281717"/>
                </a:solidFill>
                <a:latin typeface="Monaco"/>
              </a:rPr>
              <a:t> </a:t>
            </a:r>
            <a:r>
              <a:rPr lang="en-US" sz="1000" dirty="0">
                <a:solidFill>
                  <a:srgbClr val="281717"/>
                </a:solidFill>
                <a:latin typeface="Monaco"/>
              </a:rPr>
              <a:t>  .</a:t>
            </a:r>
          </a:p>
          <a:p>
            <a:r>
              <a:rPr lang="en-US" sz="1000" dirty="0">
                <a:solidFill>
                  <a:srgbClr val="281717"/>
                </a:solidFill>
                <a:latin typeface="Monaco"/>
              </a:rPr>
              <a:t>   .</a:t>
            </a:r>
            <a:endParaRPr lang="en-US" sz="1000" dirty="0">
              <a:solidFill>
                <a:srgbClr val="281717"/>
              </a:solidFill>
              <a:latin typeface="Monaco"/>
            </a:endParaRPr>
          </a:p>
          <a:p>
            <a:r>
              <a:rPr lang="en-US" sz="1000" dirty="0">
                <a:solidFill>
                  <a:srgbClr val="281717"/>
                </a:solidFill>
                <a:latin typeface="Monaco"/>
              </a:rPr>
              <a:t> </a:t>
            </a:r>
            <a:r>
              <a:rPr lang="en-US" sz="1000" dirty="0">
                <a:solidFill>
                  <a:srgbClr val="281717"/>
                </a:solidFill>
                <a:latin typeface="Monaco"/>
              </a:rPr>
              <a:t>  </a:t>
            </a:r>
            <a:r>
              <a:rPr lang="en-US" sz="1000" dirty="0" err="1">
                <a:solidFill>
                  <a:srgbClr val="281717"/>
                </a:solidFill>
                <a:latin typeface="Monaco"/>
              </a:rPr>
              <a:t>InputProducer</a:t>
            </a:r>
            <a:r>
              <a:rPr lang="en-US" sz="1000" dirty="0">
                <a:solidFill>
                  <a:srgbClr val="281717"/>
                </a:solidFill>
                <a:latin typeface="Monaco"/>
              </a:rPr>
              <a:t>             producer    </a:t>
            </a:r>
            <a:r>
              <a:rPr lang="en-US" sz="1000" dirty="0">
                <a:solidFill>
                  <a:srgbClr val="281717"/>
                </a:solidFill>
                <a:latin typeface="Monaco"/>
              </a:rPr>
              <a:t>/home/</a:t>
            </a:r>
            <a:r>
              <a:rPr lang="en-US" sz="1000" dirty="0" err="1">
                <a:solidFill>
                  <a:srgbClr val="281717"/>
                </a:solidFill>
                <a:latin typeface="Monaco"/>
              </a:rPr>
              <a:t>knoepfel</a:t>
            </a:r>
            <a:r>
              <a:rPr lang="en-US" sz="1000" dirty="0">
                <a:solidFill>
                  <a:srgbClr val="281717"/>
                </a:solidFill>
                <a:latin typeface="Monaco"/>
              </a:rPr>
              <a:t>/art/art/test/Integration/event-shape/</a:t>
            </a:r>
            <a:r>
              <a:rPr lang="en-US" sz="1000" dirty="0" err="1">
                <a:solidFill>
                  <a:srgbClr val="281717"/>
                </a:solidFill>
                <a:latin typeface="Monaco"/>
              </a:rPr>
              <a:t>InputProducer_module.cc</a:t>
            </a:r>
            <a:endParaRPr lang="en-US" sz="1000" dirty="0">
              <a:solidFill>
                <a:srgbClr val="281717"/>
              </a:solidFill>
              <a:latin typeface="Monaco"/>
            </a:endParaRPr>
          </a:p>
          <a:p>
            <a:r>
              <a:rPr lang="en-US" sz="1000" dirty="0">
                <a:solidFill>
                  <a:srgbClr val="281717"/>
                </a:solidFill>
                <a:latin typeface="Monaco"/>
              </a:rPr>
              <a:t>***</a:t>
            </a:r>
            <a:r>
              <a:rPr lang="en-US" sz="1000" dirty="0" err="1">
                <a:solidFill>
                  <a:srgbClr val="281717"/>
                </a:solidFill>
                <a:latin typeface="Monaco"/>
              </a:rPr>
              <a:t>InputProducerNoEvents</a:t>
            </a:r>
            <a:r>
              <a:rPr lang="en-US" sz="1000" dirty="0">
                <a:solidFill>
                  <a:srgbClr val="281717"/>
                </a:solidFill>
                <a:latin typeface="Monaco"/>
              </a:rPr>
              <a:t>     </a:t>
            </a:r>
            <a:r>
              <a:rPr lang="en-US" sz="1000" dirty="0">
                <a:solidFill>
                  <a:srgbClr val="281717"/>
                </a:solidFill>
                <a:latin typeface="Monaco"/>
              </a:rPr>
              <a:t>producer    </a:t>
            </a:r>
            <a:r>
              <a:rPr lang="en-US" sz="1000" dirty="0">
                <a:solidFill>
                  <a:srgbClr val="281717"/>
                </a:solidFill>
                <a:latin typeface="Monaco"/>
              </a:rPr>
              <a:t>/home/</a:t>
            </a:r>
            <a:r>
              <a:rPr lang="en-US" sz="1000" dirty="0" err="1">
                <a:solidFill>
                  <a:srgbClr val="281717"/>
                </a:solidFill>
                <a:latin typeface="Monaco"/>
              </a:rPr>
              <a:t>knoepfel</a:t>
            </a:r>
            <a:r>
              <a:rPr lang="en-US" sz="1000" dirty="0">
                <a:solidFill>
                  <a:srgbClr val="281717"/>
                </a:solidFill>
                <a:latin typeface="Monaco"/>
              </a:rPr>
              <a:t>/art/art/test/Integration/event-shape/</a:t>
            </a:r>
            <a:r>
              <a:rPr lang="en-US" sz="1000" dirty="0" err="1">
                <a:solidFill>
                  <a:srgbClr val="281717"/>
                </a:solidFill>
                <a:latin typeface="Monaco"/>
              </a:rPr>
              <a:t>InputProducerNoEvents_module.cc</a:t>
            </a:r>
            <a:endParaRPr lang="en-US" sz="1000" dirty="0">
              <a:solidFill>
                <a:srgbClr val="281717"/>
              </a:solidFill>
              <a:latin typeface="Monaco"/>
            </a:endParaRPr>
          </a:p>
          <a:p>
            <a:r>
              <a:rPr lang="en-US" sz="1000" dirty="0">
                <a:solidFill>
                  <a:srgbClr val="281717"/>
                </a:solidFill>
                <a:latin typeface="Monaco"/>
              </a:rPr>
              <a:t>***</a:t>
            </a:r>
            <a:r>
              <a:rPr lang="en-US" sz="1000" dirty="0" err="1">
                <a:solidFill>
                  <a:srgbClr val="281717"/>
                </a:solidFill>
                <a:latin typeface="Monaco"/>
              </a:rPr>
              <a:t>InputProducerNoEvents</a:t>
            </a:r>
            <a:r>
              <a:rPr lang="en-US" sz="1000" dirty="0">
                <a:solidFill>
                  <a:srgbClr val="281717"/>
                </a:solidFill>
                <a:latin typeface="Monaco"/>
              </a:rPr>
              <a:t>     </a:t>
            </a:r>
            <a:r>
              <a:rPr lang="en-US" sz="1000" dirty="0">
                <a:solidFill>
                  <a:srgbClr val="281717"/>
                </a:solidFill>
                <a:latin typeface="Monaco"/>
              </a:rPr>
              <a:t>producer    </a:t>
            </a:r>
            <a:r>
              <a:rPr lang="en-US" sz="1000" dirty="0">
                <a:solidFill>
                  <a:srgbClr val="281717"/>
                </a:solidFill>
                <a:latin typeface="Monaco"/>
              </a:rPr>
              <a:t>/home/</a:t>
            </a:r>
            <a:r>
              <a:rPr lang="en-US" sz="1000" dirty="0" err="1">
                <a:solidFill>
                  <a:srgbClr val="281717"/>
                </a:solidFill>
                <a:latin typeface="Monaco"/>
              </a:rPr>
              <a:t>knoepfel</a:t>
            </a:r>
            <a:r>
              <a:rPr lang="en-US" sz="1000" dirty="0">
                <a:solidFill>
                  <a:srgbClr val="281717"/>
                </a:solidFill>
                <a:latin typeface="Monaco"/>
              </a:rPr>
              <a:t>/art/art/test/Integration/run-</a:t>
            </a:r>
            <a:r>
              <a:rPr lang="en-US" sz="1000" dirty="0" err="1">
                <a:solidFill>
                  <a:srgbClr val="281717"/>
                </a:solidFill>
                <a:latin typeface="Monaco"/>
              </a:rPr>
              <a:t>subrun</a:t>
            </a:r>
            <a:r>
              <a:rPr lang="en-US" sz="1000" dirty="0">
                <a:solidFill>
                  <a:srgbClr val="281717"/>
                </a:solidFill>
                <a:latin typeface="Monaco"/>
              </a:rPr>
              <a:t>-shape/</a:t>
            </a:r>
            <a:r>
              <a:rPr lang="en-US" sz="1000" dirty="0" err="1">
                <a:solidFill>
                  <a:srgbClr val="281717"/>
                </a:solidFill>
                <a:latin typeface="Monaco"/>
              </a:rPr>
              <a:t>InputProducerNoEvents_module.cc</a:t>
            </a:r>
            <a:endParaRPr lang="en-US" sz="1000" dirty="0">
              <a:solidFill>
                <a:srgbClr val="281717"/>
              </a:solidFill>
              <a:latin typeface="Monaco"/>
            </a:endParaRPr>
          </a:p>
          <a:p>
            <a:r>
              <a:rPr lang="en-US" sz="1000" dirty="0">
                <a:solidFill>
                  <a:srgbClr val="281717"/>
                </a:solidFill>
                <a:latin typeface="Monaco"/>
              </a:rPr>
              <a:t>   </a:t>
            </a:r>
            <a:r>
              <a:rPr lang="en-US" sz="1000" dirty="0" err="1">
                <a:solidFill>
                  <a:srgbClr val="281717"/>
                </a:solidFill>
                <a:latin typeface="Monaco"/>
              </a:rPr>
              <a:t>InputProducerOnlyEvents</a:t>
            </a:r>
            <a:r>
              <a:rPr lang="en-US" sz="1000" dirty="0">
                <a:solidFill>
                  <a:srgbClr val="281717"/>
                </a:solidFill>
                <a:latin typeface="Monaco"/>
              </a:rPr>
              <a:t>   </a:t>
            </a:r>
            <a:r>
              <a:rPr lang="en-US" sz="1000" dirty="0">
                <a:solidFill>
                  <a:srgbClr val="281717"/>
                </a:solidFill>
                <a:latin typeface="Monaco"/>
              </a:rPr>
              <a:t>producer    </a:t>
            </a:r>
            <a:r>
              <a:rPr lang="en-US" sz="1000" dirty="0">
                <a:solidFill>
                  <a:srgbClr val="281717"/>
                </a:solidFill>
                <a:latin typeface="Monaco"/>
              </a:rPr>
              <a:t>/home/</a:t>
            </a:r>
            <a:r>
              <a:rPr lang="en-US" sz="1000" dirty="0" err="1">
                <a:solidFill>
                  <a:srgbClr val="281717"/>
                </a:solidFill>
                <a:latin typeface="Monaco"/>
              </a:rPr>
              <a:t>knoepfel</a:t>
            </a:r>
            <a:r>
              <a:rPr lang="en-US" sz="1000" dirty="0">
                <a:solidFill>
                  <a:srgbClr val="281717"/>
                </a:solidFill>
                <a:latin typeface="Monaco"/>
              </a:rPr>
              <a:t>/art/art/test/Integration/event-shape/</a:t>
            </a:r>
            <a:r>
              <a:rPr lang="en-US" sz="1000" dirty="0" err="1">
                <a:solidFill>
                  <a:srgbClr val="281717"/>
                </a:solidFill>
                <a:latin typeface="Monaco"/>
              </a:rPr>
              <a:t>InputProducerOnlyEvents_module.cc</a:t>
            </a:r>
            <a:endParaRPr lang="en-US" sz="1000" dirty="0">
              <a:solidFill>
                <a:srgbClr val="281717"/>
              </a:solidFill>
              <a:latin typeface="Monaco"/>
            </a:endParaRPr>
          </a:p>
          <a:p>
            <a:r>
              <a:rPr lang="en-US" sz="1000" dirty="0">
                <a:solidFill>
                  <a:srgbClr val="281717"/>
                </a:solidFill>
                <a:latin typeface="Monaco"/>
              </a:rPr>
              <a:t>   .</a:t>
            </a:r>
            <a:endParaRPr lang="en-US" sz="1000" dirty="0">
              <a:solidFill>
                <a:srgbClr val="281717"/>
              </a:solidFill>
              <a:latin typeface="Monaco"/>
            </a:endParaRPr>
          </a:p>
          <a:p>
            <a:r>
              <a:rPr lang="en-US" sz="1000" dirty="0">
                <a:solidFill>
                  <a:srgbClr val="281717"/>
                </a:solidFill>
                <a:latin typeface="Monaco"/>
              </a:rPr>
              <a:t> </a:t>
            </a:r>
            <a:r>
              <a:rPr lang="en-US" sz="1000" dirty="0">
                <a:solidFill>
                  <a:srgbClr val="281717"/>
                </a:solidFill>
                <a:latin typeface="Monaco"/>
              </a:rPr>
              <a:t>  .</a:t>
            </a:r>
          </a:p>
          <a:p>
            <a:r>
              <a:rPr lang="en-US" sz="1000" dirty="0">
                <a:solidFill>
                  <a:srgbClr val="281717"/>
                </a:solidFill>
                <a:latin typeface="Monaco"/>
              </a:rPr>
              <a:t> </a:t>
            </a:r>
            <a:r>
              <a:rPr lang="en-US" sz="1000" dirty="0">
                <a:solidFill>
                  <a:srgbClr val="281717"/>
                </a:solidFill>
                <a:latin typeface="Monaco"/>
              </a:rPr>
              <a:t>  .</a:t>
            </a:r>
            <a:endParaRPr lang="en-US" sz="1000" dirty="0">
              <a:solidFill>
                <a:srgbClr val="281717"/>
              </a:solidFill>
              <a:latin typeface="Monaco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4A85B87A-6AF7-0141-84B3-E84C25502019}" type="datetime1">
              <a:rPr lang="en-US" smtClean="0"/>
              <a:t>6/17/16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K. J. Knoepfel | A FHiCL feature menagerie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72246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300" dirty="0">
                <a:latin typeface="Courier"/>
                <a:cs typeface="Courier"/>
              </a:rPr>
              <a:t>art --print-available-modules</a:t>
            </a:r>
            <a:endParaRPr lang="en-US" sz="3300" dirty="0">
              <a:latin typeface="Courier"/>
              <a:cs typeface="Courier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EFB1B2-AA5F-6547-BA73-A7AE8C4A0AA8}" type="slidenum">
              <a:rPr lang="en-US" smtClean="0"/>
              <a:t>74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3528" y="1735509"/>
            <a:ext cx="9968992" cy="3488419"/>
          </a:xfrm>
          <a:prstGeom prst="rect">
            <a:avLst/>
          </a:prstGeom>
          <a:solidFill>
            <a:srgbClr val="FDF9CE"/>
          </a:solidFill>
          <a:ln>
            <a:solidFill>
              <a:srgbClr val="000000"/>
            </a:solidFill>
          </a:ln>
        </p:spPr>
        <p:txBody>
          <a:bodyPr wrap="square" lIns="101882" tIns="50941" rIns="101882" bIns="50941">
            <a:spAutoFit/>
          </a:bodyPr>
          <a:lstStyle/>
          <a:p>
            <a:r>
              <a:rPr lang="en-US" sz="1000" dirty="0">
                <a:solidFill>
                  <a:srgbClr val="281717"/>
                </a:solidFill>
                <a:latin typeface="Monaco"/>
              </a:rPr>
              <a:t>=============================</a:t>
            </a:r>
            <a:r>
              <a:rPr lang="en-US" sz="1000" dirty="0">
                <a:solidFill>
                  <a:srgbClr val="281717"/>
                </a:solidFill>
                <a:latin typeface="Monaco"/>
              </a:rPr>
              <a:t>==</a:t>
            </a:r>
            <a:r>
              <a:rPr lang="en-US" sz="1000" dirty="0">
                <a:solidFill>
                  <a:srgbClr val="281717"/>
                </a:solidFill>
                <a:latin typeface="Monaco"/>
              </a:rPr>
              <a:t>===============</a:t>
            </a:r>
            <a:r>
              <a:rPr lang="en-US" sz="1000" dirty="0">
                <a:solidFill>
                  <a:srgbClr val="281717"/>
                </a:solidFill>
                <a:latin typeface="Monaco"/>
              </a:rPr>
              <a:t>==</a:t>
            </a:r>
            <a:r>
              <a:rPr lang="en-US" sz="1000" dirty="0">
                <a:solidFill>
                  <a:srgbClr val="281717"/>
                </a:solidFill>
                <a:latin typeface="Monaco"/>
              </a:rPr>
              <a:t>==============================================================================</a:t>
            </a:r>
            <a:r>
              <a:rPr lang="en-US" sz="1000" dirty="0">
                <a:solidFill>
                  <a:srgbClr val="281717"/>
                </a:solidFill>
                <a:latin typeface="Monaco"/>
              </a:rPr>
              <a:t>=</a:t>
            </a:r>
            <a:endParaRPr lang="en-US" sz="1000" dirty="0">
              <a:solidFill>
                <a:srgbClr val="281717"/>
              </a:solidFill>
              <a:latin typeface="Monaco"/>
            </a:endParaRPr>
          </a:p>
          <a:p>
            <a:endParaRPr lang="en-US" sz="1000" dirty="0">
              <a:solidFill>
                <a:srgbClr val="281717"/>
              </a:solidFill>
              <a:latin typeface="Monaco"/>
            </a:endParaRPr>
          </a:p>
          <a:p>
            <a:r>
              <a:rPr lang="en-US" sz="1000" dirty="0">
                <a:solidFill>
                  <a:srgbClr val="281717"/>
                </a:solidFill>
                <a:latin typeface="Monaco"/>
              </a:rPr>
              <a:t>   </a:t>
            </a:r>
            <a:r>
              <a:rPr lang="en-US" sz="1000" dirty="0" err="1">
                <a:solidFill>
                  <a:srgbClr val="281717"/>
                </a:solidFill>
                <a:latin typeface="Monaco"/>
              </a:rPr>
              <a:t>module_type</a:t>
            </a:r>
            <a:r>
              <a:rPr lang="en-US" sz="1000" dirty="0">
                <a:solidFill>
                  <a:srgbClr val="281717"/>
                </a:solidFill>
                <a:latin typeface="Monaco"/>
              </a:rPr>
              <a:t>               </a:t>
            </a:r>
            <a:r>
              <a:rPr lang="en-US" sz="1000" dirty="0">
                <a:solidFill>
                  <a:srgbClr val="281717"/>
                </a:solidFill>
                <a:latin typeface="Monaco"/>
              </a:rPr>
              <a:t>Type        </a:t>
            </a:r>
            <a:r>
              <a:rPr lang="en-US" sz="1000" dirty="0">
                <a:solidFill>
                  <a:srgbClr val="281717"/>
                </a:solidFill>
                <a:latin typeface="Monaco"/>
              </a:rPr>
              <a:t>Source location</a:t>
            </a:r>
          </a:p>
          <a:p>
            <a:r>
              <a:rPr lang="en-US" sz="1000" dirty="0">
                <a:solidFill>
                  <a:srgbClr val="281717"/>
                </a:solidFill>
                <a:latin typeface="Monaco"/>
              </a:rPr>
              <a:t>----------------------------</a:t>
            </a:r>
            <a:r>
              <a:rPr lang="en-US" sz="1000" dirty="0">
                <a:solidFill>
                  <a:srgbClr val="281717"/>
                </a:solidFill>
                <a:latin typeface="Monaco"/>
              </a:rPr>
              <a:t>--</a:t>
            </a:r>
            <a:r>
              <a:rPr lang="en-US" sz="1000" dirty="0">
                <a:solidFill>
                  <a:srgbClr val="281717"/>
                </a:solidFill>
                <a:latin typeface="Monaco"/>
              </a:rPr>
              <a:t>-------------</a:t>
            </a:r>
            <a:r>
              <a:rPr lang="en-US" sz="1000" dirty="0">
                <a:solidFill>
                  <a:srgbClr val="281717"/>
                </a:solidFill>
                <a:latin typeface="Monaco"/>
              </a:rPr>
              <a:t>--</a:t>
            </a:r>
            <a:r>
              <a:rPr lang="en-US" sz="1000" dirty="0">
                <a:solidFill>
                  <a:srgbClr val="281717"/>
                </a:solidFill>
                <a:latin typeface="Monaco"/>
              </a:rPr>
              <a:t>---------------------------------------------------------------------------------</a:t>
            </a:r>
            <a:r>
              <a:rPr lang="en-US" sz="1000" dirty="0">
                <a:solidFill>
                  <a:srgbClr val="281717"/>
                </a:solidFill>
                <a:latin typeface="Monaco"/>
              </a:rPr>
              <a:t>-                         </a:t>
            </a:r>
          </a:p>
          <a:p>
            <a:r>
              <a:rPr lang="en-US" sz="1000" dirty="0">
                <a:solidFill>
                  <a:srgbClr val="281717"/>
                </a:solidFill>
                <a:latin typeface="Monaco"/>
              </a:rPr>
              <a:t> </a:t>
            </a:r>
            <a:r>
              <a:rPr lang="en-US" sz="1000" dirty="0">
                <a:solidFill>
                  <a:srgbClr val="281717"/>
                </a:solidFill>
                <a:latin typeface="Monaco"/>
              </a:rPr>
              <a:t>  </a:t>
            </a:r>
            <a:r>
              <a:rPr lang="en-US" sz="1000" dirty="0" err="1">
                <a:solidFill>
                  <a:srgbClr val="281717"/>
                </a:solidFill>
                <a:latin typeface="Monaco"/>
              </a:rPr>
              <a:t>AddIntsProducer</a:t>
            </a:r>
            <a:r>
              <a:rPr lang="en-US" sz="1000" dirty="0">
                <a:solidFill>
                  <a:srgbClr val="281717"/>
                </a:solidFill>
                <a:latin typeface="Monaco"/>
              </a:rPr>
              <a:t>           producer    </a:t>
            </a:r>
            <a:r>
              <a:rPr lang="en-US" sz="1000" dirty="0">
                <a:solidFill>
                  <a:srgbClr val="281717"/>
                </a:solidFill>
                <a:latin typeface="Monaco"/>
              </a:rPr>
              <a:t>/home/</a:t>
            </a:r>
            <a:r>
              <a:rPr lang="en-US" sz="1000" dirty="0" err="1">
                <a:solidFill>
                  <a:srgbClr val="281717"/>
                </a:solidFill>
                <a:latin typeface="Monaco"/>
              </a:rPr>
              <a:t>knoepfel</a:t>
            </a:r>
            <a:r>
              <a:rPr lang="en-US" sz="1000" dirty="0">
                <a:solidFill>
                  <a:srgbClr val="281717"/>
                </a:solidFill>
                <a:latin typeface="Monaco"/>
              </a:rPr>
              <a:t>/art/art/test/Integration/</a:t>
            </a:r>
            <a:r>
              <a:rPr lang="en-US" sz="1000" dirty="0" err="1">
                <a:solidFill>
                  <a:srgbClr val="281717"/>
                </a:solidFill>
                <a:latin typeface="Monaco"/>
              </a:rPr>
              <a:t>AddIntsProducer_module.cc</a:t>
            </a:r>
            <a:endParaRPr lang="en-US" sz="1000" dirty="0">
              <a:solidFill>
                <a:srgbClr val="281717"/>
              </a:solidFill>
              <a:latin typeface="Monaco"/>
            </a:endParaRPr>
          </a:p>
          <a:p>
            <a:r>
              <a:rPr lang="en-US" sz="1000" dirty="0">
                <a:solidFill>
                  <a:srgbClr val="281717"/>
                </a:solidFill>
                <a:latin typeface="Monaco"/>
              </a:rPr>
              <a:t>   </a:t>
            </a:r>
            <a:r>
              <a:rPr lang="en-US" sz="1000" dirty="0" err="1">
                <a:solidFill>
                  <a:srgbClr val="281717"/>
                </a:solidFill>
                <a:latin typeface="Monaco"/>
              </a:rPr>
              <a:t>AssembleProducts</a:t>
            </a:r>
            <a:r>
              <a:rPr lang="en-US" sz="1000" dirty="0">
                <a:solidFill>
                  <a:srgbClr val="281717"/>
                </a:solidFill>
                <a:latin typeface="Monaco"/>
              </a:rPr>
              <a:t>          producer    </a:t>
            </a:r>
            <a:r>
              <a:rPr lang="en-US" sz="1000" dirty="0">
                <a:solidFill>
                  <a:srgbClr val="281717"/>
                </a:solidFill>
                <a:latin typeface="Monaco"/>
              </a:rPr>
              <a:t>/home/</a:t>
            </a:r>
            <a:r>
              <a:rPr lang="en-US" sz="1000" dirty="0" err="1">
                <a:solidFill>
                  <a:srgbClr val="281717"/>
                </a:solidFill>
                <a:latin typeface="Monaco"/>
              </a:rPr>
              <a:t>knoepfel</a:t>
            </a:r>
            <a:r>
              <a:rPr lang="en-US" sz="1000" dirty="0">
                <a:solidFill>
                  <a:srgbClr val="281717"/>
                </a:solidFill>
                <a:latin typeface="Monaco"/>
              </a:rPr>
              <a:t>/art/art/test/Integration/product-aggregation/</a:t>
            </a:r>
            <a:r>
              <a:rPr lang="en-US" sz="1000" dirty="0" err="1">
                <a:solidFill>
                  <a:srgbClr val="281717"/>
                </a:solidFill>
                <a:latin typeface="Monaco"/>
              </a:rPr>
              <a:t>AssembleProducts_module.cc</a:t>
            </a:r>
            <a:endParaRPr lang="en-US" sz="1000" dirty="0">
              <a:solidFill>
                <a:srgbClr val="281717"/>
              </a:solidFill>
              <a:latin typeface="Monaco"/>
            </a:endParaRPr>
          </a:p>
          <a:p>
            <a:r>
              <a:rPr lang="en-US" sz="1000" dirty="0">
                <a:solidFill>
                  <a:srgbClr val="281717"/>
                </a:solidFill>
                <a:latin typeface="Monaco"/>
              </a:rPr>
              <a:t>   </a:t>
            </a:r>
            <a:r>
              <a:rPr lang="en-US" sz="1000" dirty="0" err="1">
                <a:solidFill>
                  <a:srgbClr val="281717"/>
                </a:solidFill>
                <a:latin typeface="Monaco"/>
              </a:rPr>
              <a:t>AssnsAnalyzer</a:t>
            </a:r>
            <a:r>
              <a:rPr lang="en-US" sz="1000" dirty="0">
                <a:solidFill>
                  <a:srgbClr val="281717"/>
                </a:solidFill>
                <a:latin typeface="Monaco"/>
              </a:rPr>
              <a:t>     </a:t>
            </a:r>
            <a:r>
              <a:rPr lang="en-US" sz="1000" dirty="0">
                <a:solidFill>
                  <a:srgbClr val="281717"/>
                </a:solidFill>
                <a:latin typeface="Monaco"/>
              </a:rPr>
              <a:t>        analyzer    </a:t>
            </a:r>
            <a:r>
              <a:rPr lang="en-US" sz="1000" dirty="0">
                <a:solidFill>
                  <a:srgbClr val="281717"/>
                </a:solidFill>
                <a:latin typeface="Monaco"/>
              </a:rPr>
              <a:t>/home/</a:t>
            </a:r>
            <a:r>
              <a:rPr lang="en-US" sz="1000" dirty="0" err="1">
                <a:solidFill>
                  <a:srgbClr val="281717"/>
                </a:solidFill>
                <a:latin typeface="Monaco"/>
              </a:rPr>
              <a:t>knoepfel</a:t>
            </a:r>
            <a:r>
              <a:rPr lang="en-US" sz="1000" dirty="0">
                <a:solidFill>
                  <a:srgbClr val="281717"/>
                </a:solidFill>
                <a:latin typeface="Monaco"/>
              </a:rPr>
              <a:t>/art/art/test/Integration/</a:t>
            </a:r>
            <a:r>
              <a:rPr lang="en-US" sz="1000" dirty="0" err="1">
                <a:solidFill>
                  <a:srgbClr val="281717"/>
                </a:solidFill>
                <a:latin typeface="Monaco"/>
              </a:rPr>
              <a:t>AssnsAnalyzer_module.cc</a:t>
            </a:r>
            <a:endParaRPr lang="en-US" sz="1000" dirty="0">
              <a:solidFill>
                <a:srgbClr val="281717"/>
              </a:solidFill>
              <a:latin typeface="Monaco"/>
            </a:endParaRPr>
          </a:p>
          <a:p>
            <a:r>
              <a:rPr lang="en-US" sz="1000" dirty="0">
                <a:solidFill>
                  <a:srgbClr val="281717"/>
                </a:solidFill>
                <a:latin typeface="Monaco"/>
              </a:rPr>
              <a:t>   </a:t>
            </a:r>
            <a:r>
              <a:rPr lang="en-US" sz="1000" dirty="0" err="1">
                <a:solidFill>
                  <a:srgbClr val="281717"/>
                </a:solidFill>
                <a:latin typeface="Monaco"/>
              </a:rPr>
              <a:t>AssnsProducer</a:t>
            </a:r>
            <a:r>
              <a:rPr lang="en-US" sz="1000" dirty="0">
                <a:solidFill>
                  <a:srgbClr val="281717"/>
                </a:solidFill>
                <a:latin typeface="Monaco"/>
              </a:rPr>
              <a:t>             producer    /home/</a:t>
            </a:r>
            <a:r>
              <a:rPr lang="en-US" sz="1000" dirty="0" err="1">
                <a:solidFill>
                  <a:srgbClr val="281717"/>
                </a:solidFill>
                <a:latin typeface="Monaco"/>
              </a:rPr>
              <a:t>knoepfel</a:t>
            </a:r>
            <a:r>
              <a:rPr lang="en-US" sz="1000" dirty="0">
                <a:solidFill>
                  <a:srgbClr val="281717"/>
                </a:solidFill>
                <a:latin typeface="Monaco"/>
              </a:rPr>
              <a:t>/art/art/test/Integration/</a:t>
            </a:r>
            <a:r>
              <a:rPr lang="en-US" sz="1000" dirty="0" err="1">
                <a:solidFill>
                  <a:srgbClr val="281717"/>
                </a:solidFill>
                <a:latin typeface="Monaco"/>
              </a:rPr>
              <a:t>AssnsProducer_module.cc</a:t>
            </a:r>
            <a:endParaRPr lang="en-US" sz="1000" dirty="0">
              <a:solidFill>
                <a:srgbClr val="281717"/>
              </a:solidFill>
              <a:latin typeface="Monaco"/>
            </a:endParaRPr>
          </a:p>
          <a:p>
            <a:r>
              <a:rPr lang="en-US" sz="1000" dirty="0">
                <a:solidFill>
                  <a:srgbClr val="281717"/>
                </a:solidFill>
                <a:latin typeface="Monaco"/>
              </a:rPr>
              <a:t>   </a:t>
            </a:r>
            <a:r>
              <a:rPr lang="en-US" sz="1000" dirty="0" err="1">
                <a:solidFill>
                  <a:srgbClr val="281717"/>
                </a:solidFill>
                <a:latin typeface="Monaco"/>
              </a:rPr>
              <a:t>BlockingPrescaler</a:t>
            </a:r>
            <a:r>
              <a:rPr lang="en-US" sz="1000" dirty="0">
                <a:solidFill>
                  <a:srgbClr val="281717"/>
                </a:solidFill>
                <a:latin typeface="Monaco"/>
              </a:rPr>
              <a:t>         filter      /home/</a:t>
            </a:r>
            <a:r>
              <a:rPr lang="en-US" sz="1000" dirty="0" err="1">
                <a:solidFill>
                  <a:srgbClr val="281717"/>
                </a:solidFill>
                <a:latin typeface="Monaco"/>
              </a:rPr>
              <a:t>knoepfel</a:t>
            </a:r>
            <a:r>
              <a:rPr lang="en-US" sz="1000" dirty="0">
                <a:solidFill>
                  <a:srgbClr val="281717"/>
                </a:solidFill>
                <a:latin typeface="Monaco"/>
              </a:rPr>
              <a:t>/art/art/Framework/Modules/</a:t>
            </a:r>
            <a:r>
              <a:rPr lang="en-US" sz="1000" dirty="0" err="1">
                <a:solidFill>
                  <a:srgbClr val="281717"/>
                </a:solidFill>
                <a:latin typeface="Monaco"/>
              </a:rPr>
              <a:t>BlockingPrescaler_module.cc</a:t>
            </a:r>
            <a:endParaRPr lang="en-US" sz="1000" dirty="0">
              <a:solidFill>
                <a:srgbClr val="281717"/>
              </a:solidFill>
              <a:latin typeface="Monaco"/>
            </a:endParaRPr>
          </a:p>
          <a:p>
            <a:r>
              <a:rPr lang="en-US" sz="1000" dirty="0">
                <a:solidFill>
                  <a:srgbClr val="281717"/>
                </a:solidFill>
                <a:latin typeface="Monaco"/>
              </a:rPr>
              <a:t>   </a:t>
            </a:r>
            <a:r>
              <a:rPr lang="en-US" sz="1000" dirty="0" err="1">
                <a:solidFill>
                  <a:srgbClr val="281717"/>
                </a:solidFill>
                <a:latin typeface="Monaco"/>
              </a:rPr>
              <a:t>CheckProducts</a:t>
            </a:r>
            <a:r>
              <a:rPr lang="en-US" sz="1000" dirty="0">
                <a:solidFill>
                  <a:srgbClr val="281717"/>
                </a:solidFill>
                <a:latin typeface="Monaco"/>
              </a:rPr>
              <a:t>             analyzer    /home/</a:t>
            </a:r>
            <a:r>
              <a:rPr lang="en-US" sz="1000" dirty="0" err="1">
                <a:solidFill>
                  <a:srgbClr val="281717"/>
                </a:solidFill>
                <a:latin typeface="Monaco"/>
              </a:rPr>
              <a:t>knoepfel</a:t>
            </a:r>
            <a:r>
              <a:rPr lang="en-US" sz="1000" dirty="0">
                <a:solidFill>
                  <a:srgbClr val="281717"/>
                </a:solidFill>
                <a:latin typeface="Monaco"/>
              </a:rPr>
              <a:t>/art/art/test/Integration/product-aggregation/</a:t>
            </a:r>
            <a:r>
              <a:rPr lang="en-US" sz="1000" dirty="0" err="1">
                <a:solidFill>
                  <a:srgbClr val="281717"/>
                </a:solidFill>
                <a:latin typeface="Monaco"/>
              </a:rPr>
              <a:t>CheckProducts_module.cc</a:t>
            </a:r>
            <a:endParaRPr lang="en-US" sz="1000" dirty="0">
              <a:solidFill>
                <a:srgbClr val="281717"/>
              </a:solidFill>
              <a:latin typeface="Monaco"/>
            </a:endParaRPr>
          </a:p>
          <a:p>
            <a:r>
              <a:rPr lang="en-US" sz="1000" dirty="0">
                <a:solidFill>
                  <a:srgbClr val="281717"/>
                </a:solidFill>
                <a:latin typeface="Monaco"/>
              </a:rPr>
              <a:t>   </a:t>
            </a:r>
            <a:r>
              <a:rPr lang="en-US" sz="1000" dirty="0" err="1">
                <a:solidFill>
                  <a:srgbClr val="281717"/>
                </a:solidFill>
                <a:latin typeface="Monaco"/>
              </a:rPr>
              <a:t>CompressedIntProducer</a:t>
            </a:r>
            <a:r>
              <a:rPr lang="en-US" sz="1000" dirty="0">
                <a:solidFill>
                  <a:srgbClr val="281717"/>
                </a:solidFill>
                <a:latin typeface="Monaco"/>
              </a:rPr>
              <a:t>     producer    /home/</a:t>
            </a:r>
            <a:r>
              <a:rPr lang="en-US" sz="1000" dirty="0" err="1">
                <a:solidFill>
                  <a:srgbClr val="281717"/>
                </a:solidFill>
                <a:latin typeface="Monaco"/>
              </a:rPr>
              <a:t>knoepfel</a:t>
            </a:r>
            <a:r>
              <a:rPr lang="en-US" sz="1000" dirty="0">
                <a:solidFill>
                  <a:srgbClr val="281717"/>
                </a:solidFill>
                <a:latin typeface="Monaco"/>
              </a:rPr>
              <a:t>/art/art/test/Integration/</a:t>
            </a:r>
            <a:r>
              <a:rPr lang="en-US" sz="1000" dirty="0" err="1">
                <a:solidFill>
                  <a:srgbClr val="281717"/>
                </a:solidFill>
                <a:latin typeface="Monaco"/>
              </a:rPr>
              <a:t>CompressedIntProducer_module.cc</a:t>
            </a:r>
            <a:endParaRPr lang="en-US" sz="1000" dirty="0">
              <a:solidFill>
                <a:srgbClr val="281717"/>
              </a:solidFill>
              <a:latin typeface="Monaco"/>
            </a:endParaRPr>
          </a:p>
          <a:p>
            <a:r>
              <a:rPr lang="en-US" sz="1000" dirty="0">
                <a:solidFill>
                  <a:srgbClr val="281717"/>
                </a:solidFill>
                <a:latin typeface="Monaco"/>
              </a:rPr>
              <a:t>   .</a:t>
            </a:r>
          </a:p>
          <a:p>
            <a:r>
              <a:rPr lang="en-US" sz="1000" dirty="0">
                <a:solidFill>
                  <a:srgbClr val="281717"/>
                </a:solidFill>
                <a:latin typeface="Monaco"/>
              </a:rPr>
              <a:t> </a:t>
            </a:r>
            <a:r>
              <a:rPr lang="en-US" sz="1000" dirty="0">
                <a:solidFill>
                  <a:srgbClr val="281717"/>
                </a:solidFill>
                <a:latin typeface="Monaco"/>
              </a:rPr>
              <a:t>  .</a:t>
            </a:r>
          </a:p>
          <a:p>
            <a:r>
              <a:rPr lang="en-US" sz="1000" dirty="0">
                <a:solidFill>
                  <a:srgbClr val="281717"/>
                </a:solidFill>
                <a:latin typeface="Monaco"/>
              </a:rPr>
              <a:t>   .</a:t>
            </a:r>
            <a:endParaRPr lang="en-US" sz="1000" dirty="0">
              <a:solidFill>
                <a:srgbClr val="281717"/>
              </a:solidFill>
              <a:latin typeface="Monaco"/>
            </a:endParaRPr>
          </a:p>
          <a:p>
            <a:r>
              <a:rPr lang="en-US" sz="1000" dirty="0">
                <a:solidFill>
                  <a:srgbClr val="281717"/>
                </a:solidFill>
                <a:latin typeface="Monaco"/>
              </a:rPr>
              <a:t> </a:t>
            </a:r>
            <a:r>
              <a:rPr lang="en-US" sz="1000" dirty="0">
                <a:solidFill>
                  <a:srgbClr val="281717"/>
                </a:solidFill>
                <a:latin typeface="Monaco"/>
              </a:rPr>
              <a:t>  </a:t>
            </a:r>
            <a:r>
              <a:rPr lang="en-US" sz="1000" dirty="0" err="1">
                <a:solidFill>
                  <a:srgbClr val="281717"/>
                </a:solidFill>
                <a:latin typeface="Monaco"/>
              </a:rPr>
              <a:t>InputProducer</a:t>
            </a:r>
            <a:r>
              <a:rPr lang="en-US" sz="1000" dirty="0">
                <a:solidFill>
                  <a:srgbClr val="281717"/>
                </a:solidFill>
                <a:latin typeface="Monaco"/>
              </a:rPr>
              <a:t>             producer    </a:t>
            </a:r>
            <a:r>
              <a:rPr lang="en-US" sz="1000" dirty="0">
                <a:solidFill>
                  <a:srgbClr val="281717"/>
                </a:solidFill>
                <a:latin typeface="Monaco"/>
              </a:rPr>
              <a:t>/home/</a:t>
            </a:r>
            <a:r>
              <a:rPr lang="en-US" sz="1000" dirty="0" err="1">
                <a:solidFill>
                  <a:srgbClr val="281717"/>
                </a:solidFill>
                <a:latin typeface="Monaco"/>
              </a:rPr>
              <a:t>knoepfel</a:t>
            </a:r>
            <a:r>
              <a:rPr lang="en-US" sz="1000" dirty="0">
                <a:solidFill>
                  <a:srgbClr val="281717"/>
                </a:solidFill>
                <a:latin typeface="Monaco"/>
              </a:rPr>
              <a:t>/art/art/test/Integration/event-shape/</a:t>
            </a:r>
            <a:r>
              <a:rPr lang="en-US" sz="1000" dirty="0" err="1">
                <a:solidFill>
                  <a:srgbClr val="281717"/>
                </a:solidFill>
                <a:latin typeface="Monaco"/>
              </a:rPr>
              <a:t>InputProducer_module.cc</a:t>
            </a:r>
            <a:endParaRPr lang="en-US" sz="1000" dirty="0">
              <a:solidFill>
                <a:srgbClr val="281717"/>
              </a:solidFill>
              <a:latin typeface="Monaco"/>
            </a:endParaRPr>
          </a:p>
          <a:p>
            <a:r>
              <a:rPr lang="en-US" sz="1000" dirty="0">
                <a:solidFill>
                  <a:srgbClr val="281717"/>
                </a:solidFill>
                <a:latin typeface="Monaco"/>
              </a:rPr>
              <a:t>***</a:t>
            </a:r>
            <a:r>
              <a:rPr lang="en-US" sz="1000" dirty="0" err="1">
                <a:solidFill>
                  <a:srgbClr val="281717"/>
                </a:solidFill>
                <a:latin typeface="Monaco"/>
              </a:rPr>
              <a:t>InputProducerNoEvents</a:t>
            </a:r>
            <a:r>
              <a:rPr lang="en-US" sz="1000" dirty="0">
                <a:solidFill>
                  <a:srgbClr val="281717"/>
                </a:solidFill>
                <a:latin typeface="Monaco"/>
              </a:rPr>
              <a:t>     </a:t>
            </a:r>
            <a:r>
              <a:rPr lang="en-US" sz="1000" dirty="0">
                <a:solidFill>
                  <a:srgbClr val="281717"/>
                </a:solidFill>
                <a:latin typeface="Monaco"/>
              </a:rPr>
              <a:t>producer    </a:t>
            </a:r>
            <a:r>
              <a:rPr lang="en-US" sz="1000" dirty="0">
                <a:solidFill>
                  <a:srgbClr val="281717"/>
                </a:solidFill>
                <a:latin typeface="Monaco"/>
              </a:rPr>
              <a:t>/home/</a:t>
            </a:r>
            <a:r>
              <a:rPr lang="en-US" sz="1000" dirty="0" err="1">
                <a:solidFill>
                  <a:srgbClr val="281717"/>
                </a:solidFill>
                <a:latin typeface="Monaco"/>
              </a:rPr>
              <a:t>knoepfel</a:t>
            </a:r>
            <a:r>
              <a:rPr lang="en-US" sz="1000" dirty="0">
                <a:solidFill>
                  <a:srgbClr val="281717"/>
                </a:solidFill>
                <a:latin typeface="Monaco"/>
              </a:rPr>
              <a:t>/art/art/test/Integration/event-shape/</a:t>
            </a:r>
            <a:r>
              <a:rPr lang="en-US" sz="1000" dirty="0" err="1">
                <a:solidFill>
                  <a:srgbClr val="281717"/>
                </a:solidFill>
                <a:latin typeface="Monaco"/>
              </a:rPr>
              <a:t>InputProducerNoEvents_module.cc</a:t>
            </a:r>
            <a:endParaRPr lang="en-US" sz="1000" dirty="0">
              <a:solidFill>
                <a:srgbClr val="281717"/>
              </a:solidFill>
              <a:latin typeface="Monaco"/>
            </a:endParaRPr>
          </a:p>
          <a:p>
            <a:r>
              <a:rPr lang="en-US" sz="1000" dirty="0">
                <a:solidFill>
                  <a:srgbClr val="281717"/>
                </a:solidFill>
                <a:latin typeface="Monaco"/>
              </a:rPr>
              <a:t>***</a:t>
            </a:r>
            <a:r>
              <a:rPr lang="en-US" sz="1000" dirty="0" err="1">
                <a:solidFill>
                  <a:srgbClr val="281717"/>
                </a:solidFill>
                <a:latin typeface="Monaco"/>
              </a:rPr>
              <a:t>InputProducerNoEvents</a:t>
            </a:r>
            <a:r>
              <a:rPr lang="en-US" sz="1000" dirty="0">
                <a:solidFill>
                  <a:srgbClr val="281717"/>
                </a:solidFill>
                <a:latin typeface="Monaco"/>
              </a:rPr>
              <a:t>     </a:t>
            </a:r>
            <a:r>
              <a:rPr lang="en-US" sz="1000" dirty="0">
                <a:solidFill>
                  <a:srgbClr val="281717"/>
                </a:solidFill>
                <a:latin typeface="Monaco"/>
              </a:rPr>
              <a:t>producer    </a:t>
            </a:r>
            <a:r>
              <a:rPr lang="en-US" sz="1000" dirty="0">
                <a:solidFill>
                  <a:srgbClr val="281717"/>
                </a:solidFill>
                <a:latin typeface="Monaco"/>
              </a:rPr>
              <a:t>/home/</a:t>
            </a:r>
            <a:r>
              <a:rPr lang="en-US" sz="1000" dirty="0" err="1">
                <a:solidFill>
                  <a:srgbClr val="281717"/>
                </a:solidFill>
                <a:latin typeface="Monaco"/>
              </a:rPr>
              <a:t>knoepfel</a:t>
            </a:r>
            <a:r>
              <a:rPr lang="en-US" sz="1000" dirty="0">
                <a:solidFill>
                  <a:srgbClr val="281717"/>
                </a:solidFill>
                <a:latin typeface="Monaco"/>
              </a:rPr>
              <a:t>/art/art/test/Integration/run-</a:t>
            </a:r>
            <a:r>
              <a:rPr lang="en-US" sz="1000" dirty="0" err="1">
                <a:solidFill>
                  <a:srgbClr val="281717"/>
                </a:solidFill>
                <a:latin typeface="Monaco"/>
              </a:rPr>
              <a:t>subrun</a:t>
            </a:r>
            <a:r>
              <a:rPr lang="en-US" sz="1000" dirty="0">
                <a:solidFill>
                  <a:srgbClr val="281717"/>
                </a:solidFill>
                <a:latin typeface="Monaco"/>
              </a:rPr>
              <a:t>-shape/</a:t>
            </a:r>
            <a:r>
              <a:rPr lang="en-US" sz="1000" dirty="0" err="1">
                <a:solidFill>
                  <a:srgbClr val="281717"/>
                </a:solidFill>
                <a:latin typeface="Monaco"/>
              </a:rPr>
              <a:t>InputProducerNoEvents_module.cc</a:t>
            </a:r>
            <a:endParaRPr lang="en-US" sz="1000" dirty="0">
              <a:solidFill>
                <a:srgbClr val="281717"/>
              </a:solidFill>
              <a:latin typeface="Monaco"/>
            </a:endParaRPr>
          </a:p>
          <a:p>
            <a:r>
              <a:rPr lang="en-US" sz="1000" dirty="0">
                <a:solidFill>
                  <a:srgbClr val="281717"/>
                </a:solidFill>
                <a:latin typeface="Monaco"/>
              </a:rPr>
              <a:t>   </a:t>
            </a:r>
            <a:r>
              <a:rPr lang="en-US" sz="1000" dirty="0" err="1">
                <a:solidFill>
                  <a:srgbClr val="281717"/>
                </a:solidFill>
                <a:latin typeface="Monaco"/>
              </a:rPr>
              <a:t>InputProducerOnlyEvents</a:t>
            </a:r>
            <a:r>
              <a:rPr lang="en-US" sz="1000" dirty="0">
                <a:solidFill>
                  <a:srgbClr val="281717"/>
                </a:solidFill>
                <a:latin typeface="Monaco"/>
              </a:rPr>
              <a:t>   </a:t>
            </a:r>
            <a:r>
              <a:rPr lang="en-US" sz="1000" dirty="0">
                <a:solidFill>
                  <a:srgbClr val="281717"/>
                </a:solidFill>
                <a:latin typeface="Monaco"/>
              </a:rPr>
              <a:t>producer    </a:t>
            </a:r>
            <a:r>
              <a:rPr lang="en-US" sz="1000" dirty="0">
                <a:solidFill>
                  <a:srgbClr val="281717"/>
                </a:solidFill>
                <a:latin typeface="Monaco"/>
              </a:rPr>
              <a:t>/home/</a:t>
            </a:r>
            <a:r>
              <a:rPr lang="en-US" sz="1000" dirty="0" err="1">
                <a:solidFill>
                  <a:srgbClr val="281717"/>
                </a:solidFill>
                <a:latin typeface="Monaco"/>
              </a:rPr>
              <a:t>knoepfel</a:t>
            </a:r>
            <a:r>
              <a:rPr lang="en-US" sz="1000" dirty="0">
                <a:solidFill>
                  <a:srgbClr val="281717"/>
                </a:solidFill>
                <a:latin typeface="Monaco"/>
              </a:rPr>
              <a:t>/art/art/test/Integration/event-shape/</a:t>
            </a:r>
            <a:r>
              <a:rPr lang="en-US" sz="1000" dirty="0" err="1">
                <a:solidFill>
                  <a:srgbClr val="281717"/>
                </a:solidFill>
                <a:latin typeface="Monaco"/>
              </a:rPr>
              <a:t>InputProducerOnlyEvents_module.cc</a:t>
            </a:r>
            <a:endParaRPr lang="en-US" sz="1000" dirty="0">
              <a:solidFill>
                <a:srgbClr val="281717"/>
              </a:solidFill>
              <a:latin typeface="Monaco"/>
            </a:endParaRPr>
          </a:p>
          <a:p>
            <a:r>
              <a:rPr lang="en-US" sz="1000" dirty="0">
                <a:solidFill>
                  <a:srgbClr val="281717"/>
                </a:solidFill>
                <a:latin typeface="Monaco"/>
              </a:rPr>
              <a:t>   .</a:t>
            </a:r>
            <a:endParaRPr lang="en-US" sz="1000" dirty="0">
              <a:solidFill>
                <a:srgbClr val="281717"/>
              </a:solidFill>
              <a:latin typeface="Monaco"/>
            </a:endParaRPr>
          </a:p>
          <a:p>
            <a:r>
              <a:rPr lang="en-US" sz="1000" dirty="0">
                <a:solidFill>
                  <a:srgbClr val="281717"/>
                </a:solidFill>
                <a:latin typeface="Monaco"/>
              </a:rPr>
              <a:t> </a:t>
            </a:r>
            <a:r>
              <a:rPr lang="en-US" sz="1000" dirty="0">
                <a:solidFill>
                  <a:srgbClr val="281717"/>
                </a:solidFill>
                <a:latin typeface="Monaco"/>
              </a:rPr>
              <a:t>  .</a:t>
            </a:r>
          </a:p>
          <a:p>
            <a:r>
              <a:rPr lang="en-US" sz="1000" dirty="0">
                <a:solidFill>
                  <a:srgbClr val="281717"/>
                </a:solidFill>
                <a:latin typeface="Monaco"/>
              </a:rPr>
              <a:t> </a:t>
            </a:r>
            <a:r>
              <a:rPr lang="en-US" sz="1000" dirty="0">
                <a:solidFill>
                  <a:srgbClr val="281717"/>
                </a:solidFill>
                <a:latin typeface="Monaco"/>
              </a:rPr>
              <a:t>  .</a:t>
            </a:r>
            <a:endParaRPr lang="en-US" sz="1000" dirty="0">
              <a:solidFill>
                <a:srgbClr val="281717"/>
              </a:solidFill>
              <a:latin typeface="Monaco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29944" y="5596128"/>
            <a:ext cx="6806015" cy="1046441"/>
          </a:xfrm>
          <a:prstGeom prst="rect">
            <a:avLst/>
          </a:prstGeom>
          <a:noFill/>
        </p:spPr>
        <p:txBody>
          <a:bodyPr wrap="none" lIns="101882" tIns="50941" rIns="101882" bIns="50941" rtlCol="0">
            <a:spAutoFit/>
          </a:bodyPr>
          <a:lstStyle/>
          <a:p>
            <a:r>
              <a:rPr lang="en-US" dirty="0" smtClean="0"/>
              <a:t>To get information on a module (e.g.):</a:t>
            </a:r>
          </a:p>
          <a:p>
            <a:endParaRPr lang="en-US" sz="1100" dirty="0"/>
          </a:p>
          <a:p>
            <a:r>
              <a:rPr lang="en-US" sz="2200" b="1" dirty="0">
                <a:solidFill>
                  <a:srgbClr val="000000"/>
                </a:solidFill>
                <a:latin typeface="Courier"/>
                <a:cs typeface="Courier"/>
              </a:rPr>
              <a:t>art --print-description </a:t>
            </a:r>
            <a:r>
              <a:rPr lang="en-US" sz="2200" b="1" dirty="0" err="1">
                <a:solidFill>
                  <a:srgbClr val="000000"/>
                </a:solidFill>
                <a:latin typeface="Courier"/>
                <a:cs typeface="Courier"/>
              </a:rPr>
              <a:t>AddIntsProducer</a:t>
            </a:r>
            <a:r>
              <a:rPr lang="en-US" sz="2200" b="1" dirty="0">
                <a:solidFill>
                  <a:srgbClr val="000000"/>
                </a:solidFill>
                <a:latin typeface="Courier"/>
                <a:cs typeface="Courier"/>
              </a:rPr>
              <a:t> </a:t>
            </a:r>
            <a:endParaRPr lang="en-US" sz="2200" b="1" dirty="0">
              <a:solidFill>
                <a:srgbClr val="000000"/>
              </a:solidFill>
              <a:latin typeface="Courier"/>
              <a:cs typeface="Courier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2CA1E610-F609-304A-8312-CE9CCAF99C9F}" type="datetime1">
              <a:rPr lang="en-US" smtClean="0"/>
              <a:t>6/17/16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K. J. Knoepfel | A FHiCL feature menagerie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03628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300" dirty="0">
                <a:latin typeface="Courier"/>
                <a:cs typeface="Courier"/>
              </a:rPr>
              <a:t>art --print-description </a:t>
            </a:r>
            <a:r>
              <a:rPr lang="en-US" sz="3300" dirty="0" err="1">
                <a:latin typeface="Courier"/>
                <a:cs typeface="Courier"/>
              </a:rPr>
              <a:t>AddIntsProducer</a:t>
            </a:r>
            <a:endParaRPr lang="en-US" sz="3300" dirty="0">
              <a:latin typeface="Courier"/>
              <a:cs typeface="Courier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EFB1B2-AA5F-6547-BA73-A7AE8C4A0AA8}" type="slidenum">
              <a:rPr lang="en-US" smtClean="0"/>
              <a:t>75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51460" y="1240102"/>
            <a:ext cx="9477248" cy="3069559"/>
          </a:xfrm>
          <a:prstGeom prst="rect">
            <a:avLst/>
          </a:prstGeom>
          <a:solidFill>
            <a:srgbClr val="FDF9CE"/>
          </a:solidFill>
          <a:ln>
            <a:solidFill>
              <a:srgbClr val="000000"/>
            </a:solidFill>
          </a:ln>
        </p:spPr>
        <p:txBody>
          <a:bodyPr wrap="square" lIns="101882" tIns="50941" rIns="101882" bIns="50941">
            <a:spAutoFit/>
          </a:bodyPr>
          <a:lstStyle/>
          <a:p>
            <a:endParaRPr lang="en-US" sz="1100" dirty="0">
              <a:solidFill>
                <a:srgbClr val="281717"/>
              </a:solidFill>
              <a:latin typeface="Monaco"/>
            </a:endParaRPr>
          </a:p>
          <a:p>
            <a:r>
              <a:rPr lang="en-US" sz="1100" dirty="0">
                <a:solidFill>
                  <a:srgbClr val="281717"/>
                </a:solidFill>
                <a:latin typeface="Monaco"/>
              </a:rPr>
              <a:t>====================================================================================================</a:t>
            </a:r>
          </a:p>
          <a:p>
            <a:endParaRPr lang="en-US" sz="1100" dirty="0">
              <a:solidFill>
                <a:srgbClr val="281717"/>
              </a:solidFill>
              <a:latin typeface="Monaco"/>
            </a:endParaRPr>
          </a:p>
          <a:p>
            <a:r>
              <a:rPr lang="en-US" sz="1100" dirty="0">
                <a:solidFill>
                  <a:srgbClr val="281717"/>
                </a:solidFill>
                <a:latin typeface="Monaco"/>
              </a:rPr>
              <a:t>    </a:t>
            </a:r>
            <a:r>
              <a:rPr lang="en-US" sz="1100" dirty="0" err="1">
                <a:solidFill>
                  <a:srgbClr val="281717"/>
                </a:solidFill>
                <a:latin typeface="Monaco"/>
              </a:rPr>
              <a:t>module_type</a:t>
            </a:r>
            <a:r>
              <a:rPr lang="en-US" sz="1100" dirty="0">
                <a:solidFill>
                  <a:srgbClr val="281717"/>
                </a:solidFill>
                <a:latin typeface="Monaco"/>
              </a:rPr>
              <a:t> : </a:t>
            </a:r>
            <a:r>
              <a:rPr lang="en-US" sz="1100" b="1" dirty="0" err="1">
                <a:solidFill>
                  <a:srgbClr val="650C0B"/>
                </a:solidFill>
                <a:latin typeface="Monaco"/>
              </a:rPr>
              <a:t>AddIntsProducer</a:t>
            </a:r>
            <a:r>
              <a:rPr lang="en-US" sz="1100" dirty="0">
                <a:solidFill>
                  <a:srgbClr val="281717"/>
                </a:solidFill>
                <a:latin typeface="Monaco"/>
              </a:rPr>
              <a:t> (or "art/test/Integration/</a:t>
            </a:r>
            <a:r>
              <a:rPr lang="en-US" sz="1100" dirty="0" err="1">
                <a:solidFill>
                  <a:srgbClr val="281717"/>
                </a:solidFill>
                <a:latin typeface="Monaco"/>
              </a:rPr>
              <a:t>AddIntsProducer</a:t>
            </a:r>
            <a:r>
              <a:rPr lang="en-US" sz="1100" dirty="0">
                <a:solidFill>
                  <a:srgbClr val="281717"/>
                </a:solidFill>
                <a:latin typeface="Monaco"/>
              </a:rPr>
              <a:t>")</a:t>
            </a:r>
          </a:p>
          <a:p>
            <a:endParaRPr lang="en-US" sz="1100" dirty="0">
              <a:solidFill>
                <a:srgbClr val="281717"/>
              </a:solidFill>
              <a:latin typeface="Monaco"/>
            </a:endParaRPr>
          </a:p>
          <a:p>
            <a:r>
              <a:rPr lang="en-US" sz="1100" dirty="0">
                <a:solidFill>
                  <a:srgbClr val="281717"/>
                </a:solidFill>
                <a:latin typeface="Monaco"/>
              </a:rPr>
              <a:t>        provider: art</a:t>
            </a:r>
          </a:p>
          <a:p>
            <a:r>
              <a:rPr lang="ro-RO" sz="1100" dirty="0">
                <a:solidFill>
                  <a:srgbClr val="281717"/>
                </a:solidFill>
                <a:latin typeface="Monaco"/>
              </a:rPr>
              <a:t>        type    : producer</a:t>
            </a:r>
          </a:p>
          <a:p>
            <a:r>
              <a:rPr lang="ro-RO" sz="1100" dirty="0">
                <a:solidFill>
                  <a:srgbClr val="281717"/>
                </a:solidFill>
                <a:latin typeface="Monaco"/>
              </a:rPr>
              <a:t>        source  : /home/knoepfel/art/art/test/Integration/AddIntsProducer_module.cc</a:t>
            </a:r>
          </a:p>
          <a:p>
            <a:r>
              <a:rPr lang="ro-RO" sz="1100" dirty="0">
                <a:solidFill>
                  <a:srgbClr val="281717"/>
                </a:solidFill>
                <a:latin typeface="Monaco"/>
              </a:rPr>
              <a:t>        library : /home/knoepfel/scratch/build-art-prof/lib/libart_test_Integration_AddIntsProducer_module.so</a:t>
            </a:r>
          </a:p>
          <a:p>
            <a:endParaRPr lang="ro-RO" sz="1100" dirty="0">
              <a:solidFill>
                <a:srgbClr val="281717"/>
              </a:solidFill>
              <a:latin typeface="Monaco"/>
            </a:endParaRPr>
          </a:p>
          <a:p>
            <a:r>
              <a:rPr lang="ro-RO" sz="1100" dirty="0">
                <a:solidFill>
                  <a:srgbClr val="281717"/>
                </a:solidFill>
                <a:latin typeface="Monaco"/>
              </a:rPr>
              <a:t>    Allowed configuration</a:t>
            </a:r>
          </a:p>
          <a:p>
            <a:r>
              <a:rPr lang="ro-RO" sz="1100" dirty="0">
                <a:solidFill>
                  <a:srgbClr val="281717"/>
                </a:solidFill>
                <a:latin typeface="Monaco"/>
              </a:rPr>
              <a:t>    ---------------------</a:t>
            </a:r>
          </a:p>
          <a:p>
            <a:endParaRPr lang="ro-RO" sz="1100" dirty="0">
              <a:solidFill>
                <a:srgbClr val="281717"/>
              </a:solidFill>
              <a:latin typeface="Monaco"/>
            </a:endParaRPr>
          </a:p>
          <a:p>
            <a:r>
              <a:rPr lang="en-US" sz="1100" dirty="0">
                <a:solidFill>
                  <a:srgbClr val="281717"/>
                </a:solidFill>
                <a:latin typeface="Monaco"/>
              </a:rPr>
              <a:t>        [ None provided ]</a:t>
            </a:r>
          </a:p>
          <a:p>
            <a:endParaRPr lang="en-US" sz="1100" dirty="0">
              <a:solidFill>
                <a:srgbClr val="281717"/>
              </a:solidFill>
              <a:latin typeface="Monaco"/>
            </a:endParaRPr>
          </a:p>
          <a:p>
            <a:r>
              <a:rPr lang="en-US" sz="1100" dirty="0">
                <a:solidFill>
                  <a:srgbClr val="281717"/>
                </a:solidFill>
                <a:latin typeface="Monaco"/>
              </a:rPr>
              <a:t>====================================================================================================</a:t>
            </a:r>
          </a:p>
          <a:p>
            <a:endParaRPr lang="en-US" sz="1100" dirty="0">
              <a:solidFill>
                <a:srgbClr val="281717"/>
              </a:solidFill>
              <a:latin typeface="Monaco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9BE54755-6C0A-134A-8DAD-6FA78C3C5DE6}" type="datetime1">
              <a:rPr lang="en-US" smtClean="0"/>
              <a:t>6/17/16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K. J. Knoepfel | A FHiCL feature menagerie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10229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300" dirty="0">
                <a:latin typeface="Courier"/>
                <a:cs typeface="Courier"/>
              </a:rPr>
              <a:t>art --print-description </a:t>
            </a:r>
            <a:r>
              <a:rPr lang="en-US" sz="3300" dirty="0" err="1">
                <a:latin typeface="Courier"/>
                <a:cs typeface="Courier"/>
              </a:rPr>
              <a:t>AddIntsProducer</a:t>
            </a:r>
            <a:endParaRPr lang="en-US" sz="3300" dirty="0">
              <a:latin typeface="Courier"/>
              <a:cs typeface="Courier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EFB1B2-AA5F-6547-BA73-A7AE8C4A0AA8}" type="slidenum">
              <a:rPr lang="en-US" smtClean="0"/>
              <a:t>76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51460" y="1240102"/>
            <a:ext cx="9477248" cy="3069559"/>
          </a:xfrm>
          <a:prstGeom prst="rect">
            <a:avLst/>
          </a:prstGeom>
          <a:solidFill>
            <a:srgbClr val="FDF9CE"/>
          </a:solidFill>
          <a:ln>
            <a:solidFill>
              <a:srgbClr val="000000"/>
            </a:solidFill>
          </a:ln>
        </p:spPr>
        <p:txBody>
          <a:bodyPr wrap="square" lIns="101882" tIns="50941" rIns="101882" bIns="50941">
            <a:spAutoFit/>
          </a:bodyPr>
          <a:lstStyle/>
          <a:p>
            <a:endParaRPr lang="en-US" sz="1100" dirty="0">
              <a:solidFill>
                <a:srgbClr val="281717"/>
              </a:solidFill>
              <a:latin typeface="Monaco"/>
            </a:endParaRPr>
          </a:p>
          <a:p>
            <a:r>
              <a:rPr lang="en-US" sz="1100" dirty="0">
                <a:solidFill>
                  <a:srgbClr val="281717"/>
                </a:solidFill>
                <a:latin typeface="Monaco"/>
              </a:rPr>
              <a:t>====================================================================================================</a:t>
            </a:r>
          </a:p>
          <a:p>
            <a:endParaRPr lang="en-US" sz="1100" dirty="0">
              <a:solidFill>
                <a:srgbClr val="281717"/>
              </a:solidFill>
              <a:latin typeface="Monaco"/>
            </a:endParaRPr>
          </a:p>
          <a:p>
            <a:r>
              <a:rPr lang="en-US" sz="1100" dirty="0">
                <a:solidFill>
                  <a:srgbClr val="281717"/>
                </a:solidFill>
                <a:latin typeface="Monaco"/>
              </a:rPr>
              <a:t>    </a:t>
            </a:r>
            <a:r>
              <a:rPr lang="en-US" sz="1100" dirty="0" err="1">
                <a:solidFill>
                  <a:srgbClr val="281717"/>
                </a:solidFill>
                <a:latin typeface="Monaco"/>
              </a:rPr>
              <a:t>module_type</a:t>
            </a:r>
            <a:r>
              <a:rPr lang="en-US" sz="1100" dirty="0">
                <a:solidFill>
                  <a:srgbClr val="281717"/>
                </a:solidFill>
                <a:latin typeface="Monaco"/>
              </a:rPr>
              <a:t> : </a:t>
            </a:r>
            <a:r>
              <a:rPr lang="en-US" sz="1100" b="1" dirty="0" err="1">
                <a:solidFill>
                  <a:srgbClr val="650C0B"/>
                </a:solidFill>
                <a:latin typeface="Monaco"/>
              </a:rPr>
              <a:t>AddIntsProducer</a:t>
            </a:r>
            <a:r>
              <a:rPr lang="en-US" sz="1100" dirty="0">
                <a:solidFill>
                  <a:srgbClr val="281717"/>
                </a:solidFill>
                <a:latin typeface="Monaco"/>
              </a:rPr>
              <a:t> (or "art/test/Integration/</a:t>
            </a:r>
            <a:r>
              <a:rPr lang="en-US" sz="1100" dirty="0" err="1">
                <a:solidFill>
                  <a:srgbClr val="281717"/>
                </a:solidFill>
                <a:latin typeface="Monaco"/>
              </a:rPr>
              <a:t>AddIntsProducer</a:t>
            </a:r>
            <a:r>
              <a:rPr lang="en-US" sz="1100" dirty="0">
                <a:solidFill>
                  <a:srgbClr val="281717"/>
                </a:solidFill>
                <a:latin typeface="Monaco"/>
              </a:rPr>
              <a:t>")</a:t>
            </a:r>
          </a:p>
          <a:p>
            <a:endParaRPr lang="en-US" sz="1100" dirty="0">
              <a:solidFill>
                <a:srgbClr val="281717"/>
              </a:solidFill>
              <a:latin typeface="Monaco"/>
            </a:endParaRPr>
          </a:p>
          <a:p>
            <a:r>
              <a:rPr lang="en-US" sz="1100" dirty="0">
                <a:solidFill>
                  <a:srgbClr val="281717"/>
                </a:solidFill>
                <a:latin typeface="Monaco"/>
              </a:rPr>
              <a:t>        provider: art</a:t>
            </a:r>
          </a:p>
          <a:p>
            <a:r>
              <a:rPr lang="ro-RO" sz="1100" dirty="0">
                <a:solidFill>
                  <a:srgbClr val="281717"/>
                </a:solidFill>
                <a:latin typeface="Monaco"/>
              </a:rPr>
              <a:t>        type    : producer</a:t>
            </a:r>
          </a:p>
          <a:p>
            <a:r>
              <a:rPr lang="ro-RO" sz="1100" dirty="0">
                <a:solidFill>
                  <a:srgbClr val="281717"/>
                </a:solidFill>
                <a:latin typeface="Monaco"/>
              </a:rPr>
              <a:t>        source  : /home/knoepfel/art/art/test/Integration/AddIntsProducer_module.cc</a:t>
            </a:r>
          </a:p>
          <a:p>
            <a:r>
              <a:rPr lang="ro-RO" sz="1100" dirty="0">
                <a:solidFill>
                  <a:srgbClr val="281717"/>
                </a:solidFill>
                <a:latin typeface="Monaco"/>
              </a:rPr>
              <a:t>        library : /home/knoepfel/scratch/build-art-prof/lib/libart_test_Integration_AddIntsProducer_module.so</a:t>
            </a:r>
          </a:p>
          <a:p>
            <a:endParaRPr lang="ro-RO" sz="1100" dirty="0">
              <a:solidFill>
                <a:srgbClr val="281717"/>
              </a:solidFill>
              <a:latin typeface="Monaco"/>
            </a:endParaRPr>
          </a:p>
          <a:p>
            <a:r>
              <a:rPr lang="ro-RO" sz="1100" dirty="0">
                <a:solidFill>
                  <a:srgbClr val="281717"/>
                </a:solidFill>
                <a:latin typeface="Monaco"/>
              </a:rPr>
              <a:t>    Allowed configuration</a:t>
            </a:r>
          </a:p>
          <a:p>
            <a:r>
              <a:rPr lang="ro-RO" sz="1100" dirty="0">
                <a:solidFill>
                  <a:srgbClr val="281717"/>
                </a:solidFill>
                <a:latin typeface="Monaco"/>
              </a:rPr>
              <a:t>    ---------------------</a:t>
            </a:r>
          </a:p>
          <a:p>
            <a:endParaRPr lang="ro-RO" sz="1100" dirty="0">
              <a:solidFill>
                <a:srgbClr val="281717"/>
              </a:solidFill>
              <a:latin typeface="Monaco"/>
            </a:endParaRPr>
          </a:p>
          <a:p>
            <a:r>
              <a:rPr lang="en-US" sz="1100" dirty="0">
                <a:solidFill>
                  <a:srgbClr val="281717"/>
                </a:solidFill>
                <a:latin typeface="Monaco"/>
              </a:rPr>
              <a:t>        [ None provided ]</a:t>
            </a:r>
          </a:p>
          <a:p>
            <a:endParaRPr lang="en-US" sz="1100" dirty="0">
              <a:solidFill>
                <a:srgbClr val="281717"/>
              </a:solidFill>
              <a:latin typeface="Monaco"/>
            </a:endParaRPr>
          </a:p>
          <a:p>
            <a:r>
              <a:rPr lang="en-US" sz="1100" dirty="0">
                <a:solidFill>
                  <a:srgbClr val="281717"/>
                </a:solidFill>
                <a:latin typeface="Monaco"/>
              </a:rPr>
              <a:t>====================================================================================================</a:t>
            </a:r>
          </a:p>
          <a:p>
            <a:endParaRPr lang="en-US" sz="1100" dirty="0">
              <a:solidFill>
                <a:srgbClr val="281717"/>
              </a:solidFill>
              <a:latin typeface="Monaco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D92BF9E2-8161-9D41-9C92-108E0756854C}" type="datetime1">
              <a:rPr lang="en-US" smtClean="0"/>
              <a:t>6/17/16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K. J. Knoepfel | A FHiCL feature menagerie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360294" y="4976802"/>
            <a:ext cx="7500023" cy="1209040"/>
          </a:xfrm>
          <a:prstGeom prst="roundRect">
            <a:avLst/>
          </a:prstGeom>
          <a:solidFill>
            <a:srgbClr val="FFF386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r>
              <a:rPr lang="en-US" sz="2000" i="1" dirty="0">
                <a:solidFill>
                  <a:schemeClr val="tx1"/>
                </a:solidFill>
              </a:rPr>
              <a:t>If configuration description enabled for the module/plugin, the allowed configuration is printed...</a:t>
            </a:r>
            <a:endParaRPr lang="en-US" sz="20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559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9992" y="1222792"/>
            <a:ext cx="9672828" cy="4504082"/>
          </a:xfrm>
          <a:prstGeom prst="rect">
            <a:avLst/>
          </a:prstGeom>
          <a:solidFill>
            <a:srgbClr val="FDF9CE"/>
          </a:solidFill>
          <a:ln>
            <a:solidFill>
              <a:srgbClr val="000000"/>
            </a:solidFill>
          </a:ln>
        </p:spPr>
        <p:txBody>
          <a:bodyPr wrap="square" lIns="101882" tIns="50941" rIns="101882" bIns="50941">
            <a:spAutoFit/>
          </a:bodyPr>
          <a:lstStyle/>
          <a:p>
            <a:r>
              <a:rPr lang="en-US" sz="1100" dirty="0">
                <a:solidFill>
                  <a:srgbClr val="281717"/>
                </a:solidFill>
                <a:latin typeface="Monaco"/>
              </a:rPr>
              <a:t>=</a:t>
            </a:r>
            <a:r>
              <a:rPr lang="en-US" sz="1100" dirty="0">
                <a:solidFill>
                  <a:srgbClr val="281717"/>
                </a:solidFill>
                <a:latin typeface="Monaco"/>
              </a:rPr>
              <a:t>===================================================================================================</a:t>
            </a:r>
          </a:p>
          <a:p>
            <a:endParaRPr lang="en-US" sz="1100" dirty="0">
              <a:solidFill>
                <a:srgbClr val="281717"/>
              </a:solidFill>
              <a:latin typeface="Monaco"/>
            </a:endParaRPr>
          </a:p>
          <a:p>
            <a:r>
              <a:rPr lang="en-US" sz="1100" dirty="0">
                <a:solidFill>
                  <a:srgbClr val="281717"/>
                </a:solidFill>
                <a:latin typeface="Monaco"/>
              </a:rPr>
              <a:t>    </a:t>
            </a:r>
            <a:r>
              <a:rPr lang="en-US" sz="1100" dirty="0" err="1">
                <a:solidFill>
                  <a:srgbClr val="281717"/>
                </a:solidFill>
                <a:latin typeface="Monaco"/>
              </a:rPr>
              <a:t>module_type</a:t>
            </a:r>
            <a:r>
              <a:rPr lang="en-US" sz="1100" dirty="0">
                <a:solidFill>
                  <a:srgbClr val="281717"/>
                </a:solidFill>
                <a:latin typeface="Monaco"/>
              </a:rPr>
              <a:t> : </a:t>
            </a:r>
            <a:r>
              <a:rPr lang="en-US" sz="1100" b="1" dirty="0" err="1">
                <a:solidFill>
                  <a:srgbClr val="650C0B"/>
                </a:solidFill>
                <a:latin typeface="Monaco"/>
              </a:rPr>
              <a:t>BlockingPrescaler</a:t>
            </a:r>
            <a:r>
              <a:rPr lang="en-US" sz="1100" dirty="0">
                <a:solidFill>
                  <a:srgbClr val="281717"/>
                </a:solidFill>
                <a:latin typeface="Monaco"/>
              </a:rPr>
              <a:t> (or "art/Framework/Modules/</a:t>
            </a:r>
            <a:r>
              <a:rPr lang="en-US" sz="1100" dirty="0" err="1">
                <a:solidFill>
                  <a:srgbClr val="281717"/>
                </a:solidFill>
                <a:latin typeface="Monaco"/>
              </a:rPr>
              <a:t>BlockingPrescaler</a:t>
            </a:r>
            <a:r>
              <a:rPr lang="en-US" sz="1100" dirty="0">
                <a:solidFill>
                  <a:srgbClr val="281717"/>
                </a:solidFill>
                <a:latin typeface="Monaco"/>
              </a:rPr>
              <a:t>")</a:t>
            </a:r>
          </a:p>
          <a:p>
            <a:endParaRPr lang="en-US" sz="1100" dirty="0">
              <a:solidFill>
                <a:srgbClr val="281717"/>
              </a:solidFill>
              <a:latin typeface="Monaco"/>
            </a:endParaRPr>
          </a:p>
          <a:p>
            <a:r>
              <a:rPr lang="en-US" sz="1100" dirty="0">
                <a:solidFill>
                  <a:srgbClr val="281717"/>
                </a:solidFill>
                <a:latin typeface="Monaco"/>
              </a:rPr>
              <a:t>        provider: art</a:t>
            </a:r>
          </a:p>
          <a:p>
            <a:r>
              <a:rPr lang="en-US" sz="1100" dirty="0">
                <a:solidFill>
                  <a:srgbClr val="281717"/>
                </a:solidFill>
                <a:latin typeface="Monaco"/>
              </a:rPr>
              <a:t>        type    : filter</a:t>
            </a:r>
          </a:p>
          <a:p>
            <a:r>
              <a:rPr lang="en-US" sz="1100" dirty="0">
                <a:solidFill>
                  <a:srgbClr val="281717"/>
                </a:solidFill>
                <a:latin typeface="Monaco"/>
              </a:rPr>
              <a:t>        source  : /home/</a:t>
            </a:r>
            <a:r>
              <a:rPr lang="en-US" sz="1100" dirty="0" err="1">
                <a:solidFill>
                  <a:srgbClr val="281717"/>
                </a:solidFill>
                <a:latin typeface="Monaco"/>
              </a:rPr>
              <a:t>knoepfel</a:t>
            </a:r>
            <a:r>
              <a:rPr lang="en-US" sz="1100" dirty="0">
                <a:solidFill>
                  <a:srgbClr val="281717"/>
                </a:solidFill>
                <a:latin typeface="Monaco"/>
              </a:rPr>
              <a:t>/art/art/Framework/Modules/</a:t>
            </a:r>
            <a:r>
              <a:rPr lang="en-US" sz="1100" dirty="0" err="1">
                <a:solidFill>
                  <a:srgbClr val="281717"/>
                </a:solidFill>
                <a:latin typeface="Monaco"/>
              </a:rPr>
              <a:t>BlockingPrescaler_module.cc</a:t>
            </a:r>
            <a:endParaRPr lang="en-US" sz="1100" dirty="0">
              <a:solidFill>
                <a:srgbClr val="281717"/>
              </a:solidFill>
              <a:latin typeface="Monaco"/>
            </a:endParaRPr>
          </a:p>
          <a:p>
            <a:r>
              <a:rPr lang="en-US" sz="1100" dirty="0">
                <a:solidFill>
                  <a:srgbClr val="281717"/>
                </a:solidFill>
                <a:latin typeface="Monaco"/>
              </a:rPr>
              <a:t>        library : /home/</a:t>
            </a:r>
            <a:r>
              <a:rPr lang="en-US" sz="1100" dirty="0" err="1">
                <a:solidFill>
                  <a:srgbClr val="281717"/>
                </a:solidFill>
                <a:latin typeface="Monaco"/>
              </a:rPr>
              <a:t>knoepfel</a:t>
            </a:r>
            <a:r>
              <a:rPr lang="en-US" sz="1100" dirty="0">
                <a:solidFill>
                  <a:srgbClr val="281717"/>
                </a:solidFill>
                <a:latin typeface="Monaco"/>
              </a:rPr>
              <a:t>/scratch/build-art-prof/lib/</a:t>
            </a:r>
            <a:r>
              <a:rPr lang="en-US" sz="1100" dirty="0" err="1">
                <a:solidFill>
                  <a:srgbClr val="281717"/>
                </a:solidFill>
                <a:latin typeface="Monaco"/>
              </a:rPr>
              <a:t>libart_Framework_Modules_BlockingPrescaler_module.so</a:t>
            </a:r>
            <a:endParaRPr lang="en-US" sz="1100" dirty="0">
              <a:solidFill>
                <a:srgbClr val="281717"/>
              </a:solidFill>
              <a:latin typeface="Monaco"/>
            </a:endParaRPr>
          </a:p>
          <a:p>
            <a:endParaRPr lang="en-US" sz="1100" dirty="0">
              <a:solidFill>
                <a:srgbClr val="281717"/>
              </a:solidFill>
              <a:latin typeface="Monaco"/>
            </a:endParaRPr>
          </a:p>
          <a:p>
            <a:r>
              <a:rPr lang="en-US" sz="1100" dirty="0">
                <a:solidFill>
                  <a:srgbClr val="281717"/>
                </a:solidFill>
                <a:latin typeface="Monaco"/>
              </a:rPr>
              <a:t>    Allowed configuration</a:t>
            </a:r>
          </a:p>
          <a:p>
            <a:r>
              <a:rPr lang="en-US" sz="1100" dirty="0">
                <a:solidFill>
                  <a:srgbClr val="281717"/>
                </a:solidFill>
                <a:latin typeface="Monaco"/>
              </a:rPr>
              <a:t>    ---------------------</a:t>
            </a:r>
          </a:p>
          <a:p>
            <a:endParaRPr lang="en-US" sz="1100" dirty="0">
              <a:solidFill>
                <a:srgbClr val="281717"/>
              </a:solidFill>
              <a:latin typeface="Monaco"/>
            </a:endParaRPr>
          </a:p>
          <a:p>
            <a:r>
              <a:rPr lang="en-US" sz="1100" dirty="0">
                <a:solidFill>
                  <a:srgbClr val="281717"/>
                </a:solidFill>
                <a:latin typeface="Monaco"/>
              </a:rPr>
              <a:t>        &lt;</a:t>
            </a:r>
            <a:r>
              <a:rPr lang="en-US" sz="1100" dirty="0" err="1">
                <a:solidFill>
                  <a:srgbClr val="281717"/>
                </a:solidFill>
                <a:latin typeface="Monaco"/>
              </a:rPr>
              <a:t>module_label</a:t>
            </a:r>
            <a:r>
              <a:rPr lang="en-US" sz="1100" dirty="0">
                <a:solidFill>
                  <a:srgbClr val="281717"/>
                </a:solidFill>
                <a:latin typeface="Monaco"/>
              </a:rPr>
              <a:t>&gt;: {</a:t>
            </a:r>
          </a:p>
          <a:p>
            <a:endParaRPr lang="en-US" sz="1100" dirty="0">
              <a:solidFill>
                <a:srgbClr val="281717"/>
              </a:solidFill>
              <a:latin typeface="Monaco"/>
            </a:endParaRPr>
          </a:p>
          <a:p>
            <a:r>
              <a:rPr lang="en-US" sz="1100" dirty="0">
                <a:solidFill>
                  <a:srgbClr val="281717"/>
                </a:solidFill>
                <a:latin typeface="Monaco"/>
              </a:rPr>
              <a:t>           </a:t>
            </a:r>
            <a:r>
              <a:rPr lang="en-US" sz="1100" dirty="0" err="1">
                <a:solidFill>
                  <a:srgbClr val="281717"/>
                </a:solidFill>
                <a:latin typeface="Monaco"/>
              </a:rPr>
              <a:t>module_type</a:t>
            </a:r>
            <a:r>
              <a:rPr lang="en-US" sz="1100" dirty="0">
                <a:solidFill>
                  <a:srgbClr val="281717"/>
                </a:solidFill>
                <a:latin typeface="Monaco"/>
              </a:rPr>
              <a:t>: </a:t>
            </a:r>
            <a:r>
              <a:rPr lang="en-US" sz="1100" dirty="0" err="1">
                <a:solidFill>
                  <a:srgbClr val="281717"/>
                </a:solidFill>
                <a:latin typeface="Monaco"/>
              </a:rPr>
              <a:t>BlockingPrescaler</a:t>
            </a:r>
            <a:endParaRPr lang="en-US" sz="1100" dirty="0">
              <a:solidFill>
                <a:srgbClr val="281717"/>
              </a:solidFill>
              <a:latin typeface="Monaco"/>
            </a:endParaRPr>
          </a:p>
          <a:p>
            <a:endParaRPr lang="en-US" sz="1100" dirty="0">
              <a:solidFill>
                <a:srgbClr val="281717"/>
              </a:solidFill>
              <a:latin typeface="Monaco"/>
            </a:endParaRPr>
          </a:p>
          <a:p>
            <a:r>
              <a:rPr lang="en-US" sz="1100" dirty="0">
                <a:solidFill>
                  <a:srgbClr val="281717"/>
                </a:solidFill>
                <a:latin typeface="Monaco"/>
              </a:rPr>
              <a:t>           </a:t>
            </a:r>
            <a:r>
              <a:rPr lang="en-US" sz="1100" dirty="0" err="1">
                <a:solidFill>
                  <a:srgbClr val="281717"/>
                </a:solidFill>
                <a:latin typeface="Monaco"/>
              </a:rPr>
              <a:t>errorOnFailureToPut</a:t>
            </a:r>
            <a:r>
              <a:rPr lang="en-US" sz="1100" dirty="0">
                <a:solidFill>
                  <a:srgbClr val="281717"/>
                </a:solidFill>
                <a:latin typeface="Monaco"/>
              </a:rPr>
              <a:t>: true  # default</a:t>
            </a:r>
          </a:p>
          <a:p>
            <a:endParaRPr lang="en-US" sz="1100" dirty="0">
              <a:solidFill>
                <a:srgbClr val="281717"/>
              </a:solidFill>
              <a:latin typeface="Monaco"/>
            </a:endParaRPr>
          </a:p>
          <a:p>
            <a:r>
              <a:rPr lang="nb-NO" sz="1100" dirty="0">
                <a:solidFill>
                  <a:srgbClr val="281717"/>
                </a:solidFill>
                <a:latin typeface="Monaco"/>
              </a:rPr>
              <a:t>           </a:t>
            </a:r>
            <a:r>
              <a:rPr lang="nb-NO" sz="1100" dirty="0" err="1">
                <a:solidFill>
                  <a:srgbClr val="281717"/>
                </a:solidFill>
                <a:latin typeface="Monaco"/>
              </a:rPr>
              <a:t>blockSize</a:t>
            </a:r>
            <a:r>
              <a:rPr lang="nb-NO" sz="1100" dirty="0">
                <a:solidFill>
                  <a:srgbClr val="281717"/>
                </a:solidFill>
                <a:latin typeface="Monaco"/>
              </a:rPr>
              <a:t>: 1  # </a:t>
            </a:r>
            <a:r>
              <a:rPr lang="nb-NO" sz="1100" dirty="0" err="1">
                <a:solidFill>
                  <a:srgbClr val="281717"/>
                </a:solidFill>
                <a:latin typeface="Monaco"/>
              </a:rPr>
              <a:t>default</a:t>
            </a:r>
            <a:endParaRPr lang="nb-NO" sz="1100" dirty="0">
              <a:solidFill>
                <a:srgbClr val="281717"/>
              </a:solidFill>
              <a:latin typeface="Monaco"/>
            </a:endParaRPr>
          </a:p>
          <a:p>
            <a:endParaRPr lang="nb-NO" sz="1100" dirty="0">
              <a:solidFill>
                <a:srgbClr val="281717"/>
              </a:solidFill>
              <a:latin typeface="Monaco"/>
            </a:endParaRPr>
          </a:p>
          <a:p>
            <a:r>
              <a:rPr lang="nb-NO" sz="1100" dirty="0">
                <a:solidFill>
                  <a:srgbClr val="281717"/>
                </a:solidFill>
                <a:latin typeface="Monaco"/>
              </a:rPr>
              <a:t>           </a:t>
            </a:r>
            <a:r>
              <a:rPr lang="nb-NO" sz="1100" dirty="0" err="1">
                <a:solidFill>
                  <a:srgbClr val="281717"/>
                </a:solidFill>
                <a:latin typeface="Monaco"/>
              </a:rPr>
              <a:t>stepSize</a:t>
            </a:r>
            <a:r>
              <a:rPr lang="nb-NO" sz="1100" dirty="0">
                <a:solidFill>
                  <a:srgbClr val="281717"/>
                </a:solidFill>
                <a:latin typeface="Monaco"/>
              </a:rPr>
              <a:t>: &lt;</a:t>
            </a:r>
            <a:r>
              <a:rPr lang="nb-NO" sz="1100" dirty="0" err="1">
                <a:solidFill>
                  <a:srgbClr val="281717"/>
                </a:solidFill>
                <a:latin typeface="Monaco"/>
              </a:rPr>
              <a:t>unsigned</a:t>
            </a:r>
            <a:r>
              <a:rPr lang="nb-NO" sz="1100" dirty="0">
                <a:solidFill>
                  <a:srgbClr val="281717"/>
                </a:solidFill>
                <a:latin typeface="Monaco"/>
              </a:rPr>
              <a:t> </a:t>
            </a:r>
            <a:r>
              <a:rPr lang="nb-NO" sz="1100" dirty="0" err="1">
                <a:solidFill>
                  <a:srgbClr val="281717"/>
                </a:solidFill>
                <a:latin typeface="Monaco"/>
              </a:rPr>
              <a:t>long</a:t>
            </a:r>
            <a:r>
              <a:rPr lang="nb-NO" sz="1100" dirty="0">
                <a:solidFill>
                  <a:srgbClr val="281717"/>
                </a:solidFill>
                <a:latin typeface="Monaco"/>
              </a:rPr>
              <a:t>&gt;</a:t>
            </a:r>
          </a:p>
          <a:p>
            <a:endParaRPr lang="nb-NO" sz="1100" dirty="0">
              <a:solidFill>
                <a:srgbClr val="281717"/>
              </a:solidFill>
              <a:latin typeface="Monaco"/>
            </a:endParaRPr>
          </a:p>
          <a:p>
            <a:r>
              <a:rPr lang="en-US" sz="1100" dirty="0">
                <a:solidFill>
                  <a:srgbClr val="281717"/>
                </a:solidFill>
                <a:latin typeface="Monaco"/>
              </a:rPr>
              <a:t>           offset: 0  # default</a:t>
            </a:r>
          </a:p>
          <a:p>
            <a:r>
              <a:rPr lang="en-US" sz="1100" dirty="0">
                <a:solidFill>
                  <a:srgbClr val="281717"/>
                </a:solidFill>
                <a:latin typeface="Monaco"/>
              </a:rPr>
              <a:t>        }</a:t>
            </a:r>
          </a:p>
          <a:p>
            <a:endParaRPr lang="en-US" sz="1100" dirty="0">
              <a:solidFill>
                <a:srgbClr val="281717"/>
              </a:solidFill>
              <a:latin typeface="Monaco"/>
            </a:endParaRPr>
          </a:p>
          <a:p>
            <a:r>
              <a:rPr lang="en-US" sz="1100" dirty="0">
                <a:solidFill>
                  <a:srgbClr val="281717"/>
                </a:solidFill>
                <a:latin typeface="Monaco"/>
              </a:rPr>
              <a:t>===================================================================================================</a:t>
            </a:r>
            <a:r>
              <a:rPr lang="en-US" sz="1100" dirty="0">
                <a:solidFill>
                  <a:srgbClr val="281717"/>
                </a:solidFill>
                <a:latin typeface="Monaco"/>
              </a:rPr>
              <a:t>=</a:t>
            </a:r>
            <a:endParaRPr lang="en-US" sz="1100" dirty="0">
              <a:solidFill>
                <a:srgbClr val="281717"/>
              </a:solidFill>
              <a:latin typeface="Monaco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700" dirty="0">
                <a:latin typeface="Courier"/>
                <a:cs typeface="Courier"/>
              </a:rPr>
              <a:t>art --print-description </a:t>
            </a:r>
            <a:r>
              <a:rPr lang="en-US" sz="2700" dirty="0" err="1">
                <a:latin typeface="Courier"/>
                <a:cs typeface="Courier"/>
              </a:rPr>
              <a:t>BlockingPrescaler</a:t>
            </a:r>
            <a:endParaRPr lang="en-US" sz="2700" dirty="0">
              <a:latin typeface="Courier"/>
              <a:cs typeface="Courier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EFB1B2-AA5F-6547-BA73-A7AE8C4A0AA8}" type="slidenum">
              <a:rPr lang="en-US" smtClean="0"/>
              <a:t>77</a:t>
            </a:fld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E0747576-AD71-8C41-9E22-CFEA3B17B01F}" type="datetime1">
              <a:rPr lang="en-US" smtClean="0"/>
              <a:t>6/17/16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K. J. Knoepfel | A FHiCL feature menagerie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7595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9992" y="1222792"/>
            <a:ext cx="9672828" cy="4504082"/>
          </a:xfrm>
          <a:prstGeom prst="rect">
            <a:avLst/>
          </a:prstGeom>
          <a:solidFill>
            <a:srgbClr val="FDF9CE"/>
          </a:solidFill>
          <a:ln>
            <a:solidFill>
              <a:srgbClr val="000000"/>
            </a:solidFill>
          </a:ln>
        </p:spPr>
        <p:txBody>
          <a:bodyPr wrap="square" lIns="101882" tIns="50941" rIns="101882" bIns="50941">
            <a:spAutoFit/>
          </a:bodyPr>
          <a:lstStyle/>
          <a:p>
            <a:r>
              <a:rPr lang="en-US" sz="1100" dirty="0">
                <a:solidFill>
                  <a:srgbClr val="281717"/>
                </a:solidFill>
                <a:latin typeface="Monaco"/>
              </a:rPr>
              <a:t>=</a:t>
            </a:r>
            <a:r>
              <a:rPr lang="en-US" sz="1100" dirty="0">
                <a:solidFill>
                  <a:srgbClr val="281717"/>
                </a:solidFill>
                <a:latin typeface="Monaco"/>
              </a:rPr>
              <a:t>===================================================================================================</a:t>
            </a:r>
          </a:p>
          <a:p>
            <a:endParaRPr lang="en-US" sz="1100" dirty="0">
              <a:solidFill>
                <a:srgbClr val="281717"/>
              </a:solidFill>
              <a:latin typeface="Monaco"/>
            </a:endParaRPr>
          </a:p>
          <a:p>
            <a:r>
              <a:rPr lang="en-US" sz="1100" dirty="0">
                <a:solidFill>
                  <a:srgbClr val="281717"/>
                </a:solidFill>
                <a:latin typeface="Monaco"/>
              </a:rPr>
              <a:t>    </a:t>
            </a:r>
            <a:r>
              <a:rPr lang="en-US" sz="1100" dirty="0" err="1">
                <a:solidFill>
                  <a:srgbClr val="281717"/>
                </a:solidFill>
                <a:latin typeface="Monaco"/>
              </a:rPr>
              <a:t>module_type</a:t>
            </a:r>
            <a:r>
              <a:rPr lang="en-US" sz="1100" dirty="0">
                <a:solidFill>
                  <a:srgbClr val="281717"/>
                </a:solidFill>
                <a:latin typeface="Monaco"/>
              </a:rPr>
              <a:t> : </a:t>
            </a:r>
            <a:r>
              <a:rPr lang="en-US" sz="1100" b="1" dirty="0" err="1">
                <a:solidFill>
                  <a:srgbClr val="650C0B"/>
                </a:solidFill>
                <a:latin typeface="Monaco"/>
              </a:rPr>
              <a:t>BlockingPrescaler</a:t>
            </a:r>
            <a:r>
              <a:rPr lang="en-US" sz="1100" dirty="0">
                <a:solidFill>
                  <a:srgbClr val="281717"/>
                </a:solidFill>
                <a:latin typeface="Monaco"/>
              </a:rPr>
              <a:t> (or "art/Framework/Modules/</a:t>
            </a:r>
            <a:r>
              <a:rPr lang="en-US" sz="1100" dirty="0" err="1">
                <a:solidFill>
                  <a:srgbClr val="281717"/>
                </a:solidFill>
                <a:latin typeface="Monaco"/>
              </a:rPr>
              <a:t>BlockingPrescaler</a:t>
            </a:r>
            <a:r>
              <a:rPr lang="en-US" sz="1100" dirty="0">
                <a:solidFill>
                  <a:srgbClr val="281717"/>
                </a:solidFill>
                <a:latin typeface="Monaco"/>
              </a:rPr>
              <a:t>")</a:t>
            </a:r>
          </a:p>
          <a:p>
            <a:endParaRPr lang="en-US" sz="1100" dirty="0">
              <a:solidFill>
                <a:srgbClr val="281717"/>
              </a:solidFill>
              <a:latin typeface="Monaco"/>
            </a:endParaRPr>
          </a:p>
          <a:p>
            <a:r>
              <a:rPr lang="en-US" sz="1100" dirty="0">
                <a:solidFill>
                  <a:srgbClr val="281717"/>
                </a:solidFill>
                <a:latin typeface="Monaco"/>
              </a:rPr>
              <a:t>        provider: art</a:t>
            </a:r>
          </a:p>
          <a:p>
            <a:r>
              <a:rPr lang="en-US" sz="1100" dirty="0">
                <a:solidFill>
                  <a:srgbClr val="281717"/>
                </a:solidFill>
                <a:latin typeface="Monaco"/>
              </a:rPr>
              <a:t>        type    : filter</a:t>
            </a:r>
          </a:p>
          <a:p>
            <a:r>
              <a:rPr lang="en-US" sz="1100" dirty="0">
                <a:solidFill>
                  <a:srgbClr val="281717"/>
                </a:solidFill>
                <a:latin typeface="Monaco"/>
              </a:rPr>
              <a:t>        source  : /home/</a:t>
            </a:r>
            <a:r>
              <a:rPr lang="en-US" sz="1100" dirty="0" err="1">
                <a:solidFill>
                  <a:srgbClr val="281717"/>
                </a:solidFill>
                <a:latin typeface="Monaco"/>
              </a:rPr>
              <a:t>knoepfel</a:t>
            </a:r>
            <a:r>
              <a:rPr lang="en-US" sz="1100" dirty="0">
                <a:solidFill>
                  <a:srgbClr val="281717"/>
                </a:solidFill>
                <a:latin typeface="Monaco"/>
              </a:rPr>
              <a:t>/art/art/Framework/Modules/</a:t>
            </a:r>
            <a:r>
              <a:rPr lang="en-US" sz="1100" dirty="0" err="1">
                <a:solidFill>
                  <a:srgbClr val="281717"/>
                </a:solidFill>
                <a:latin typeface="Monaco"/>
              </a:rPr>
              <a:t>BlockingPrescaler_module.cc</a:t>
            </a:r>
            <a:endParaRPr lang="en-US" sz="1100" dirty="0">
              <a:solidFill>
                <a:srgbClr val="281717"/>
              </a:solidFill>
              <a:latin typeface="Monaco"/>
            </a:endParaRPr>
          </a:p>
          <a:p>
            <a:r>
              <a:rPr lang="en-US" sz="1100" dirty="0">
                <a:solidFill>
                  <a:srgbClr val="281717"/>
                </a:solidFill>
                <a:latin typeface="Monaco"/>
              </a:rPr>
              <a:t>        library : /home/</a:t>
            </a:r>
            <a:r>
              <a:rPr lang="en-US" sz="1100" dirty="0" err="1">
                <a:solidFill>
                  <a:srgbClr val="281717"/>
                </a:solidFill>
                <a:latin typeface="Monaco"/>
              </a:rPr>
              <a:t>knoepfel</a:t>
            </a:r>
            <a:r>
              <a:rPr lang="en-US" sz="1100" dirty="0">
                <a:solidFill>
                  <a:srgbClr val="281717"/>
                </a:solidFill>
                <a:latin typeface="Monaco"/>
              </a:rPr>
              <a:t>/scratch/build-art-prof/lib/</a:t>
            </a:r>
            <a:r>
              <a:rPr lang="en-US" sz="1100" dirty="0" err="1">
                <a:solidFill>
                  <a:srgbClr val="281717"/>
                </a:solidFill>
                <a:latin typeface="Monaco"/>
              </a:rPr>
              <a:t>libart_Framework_Modules_BlockingPrescaler_module.so</a:t>
            </a:r>
            <a:endParaRPr lang="en-US" sz="1100" dirty="0">
              <a:solidFill>
                <a:srgbClr val="281717"/>
              </a:solidFill>
              <a:latin typeface="Monaco"/>
            </a:endParaRPr>
          </a:p>
          <a:p>
            <a:endParaRPr lang="en-US" sz="1100" dirty="0">
              <a:solidFill>
                <a:srgbClr val="281717"/>
              </a:solidFill>
              <a:latin typeface="Monaco"/>
            </a:endParaRPr>
          </a:p>
          <a:p>
            <a:r>
              <a:rPr lang="en-US" sz="1100" dirty="0">
                <a:solidFill>
                  <a:srgbClr val="281717"/>
                </a:solidFill>
                <a:latin typeface="Monaco"/>
              </a:rPr>
              <a:t>    Allowed configuration</a:t>
            </a:r>
          </a:p>
          <a:p>
            <a:r>
              <a:rPr lang="en-US" sz="1100" dirty="0">
                <a:solidFill>
                  <a:srgbClr val="281717"/>
                </a:solidFill>
                <a:latin typeface="Monaco"/>
              </a:rPr>
              <a:t>    ---------------------</a:t>
            </a:r>
          </a:p>
          <a:p>
            <a:endParaRPr lang="en-US" sz="1100" dirty="0">
              <a:solidFill>
                <a:srgbClr val="281717"/>
              </a:solidFill>
              <a:latin typeface="Monaco"/>
            </a:endParaRPr>
          </a:p>
          <a:p>
            <a:r>
              <a:rPr lang="en-US" sz="1100" dirty="0">
                <a:solidFill>
                  <a:srgbClr val="281717"/>
                </a:solidFill>
                <a:latin typeface="Monaco"/>
              </a:rPr>
              <a:t>        &lt;</a:t>
            </a:r>
            <a:r>
              <a:rPr lang="en-US" sz="1100" dirty="0" err="1">
                <a:solidFill>
                  <a:srgbClr val="281717"/>
                </a:solidFill>
                <a:latin typeface="Monaco"/>
              </a:rPr>
              <a:t>module_label</a:t>
            </a:r>
            <a:r>
              <a:rPr lang="en-US" sz="1100" dirty="0">
                <a:solidFill>
                  <a:srgbClr val="281717"/>
                </a:solidFill>
                <a:latin typeface="Monaco"/>
              </a:rPr>
              <a:t>&gt;: {</a:t>
            </a:r>
          </a:p>
          <a:p>
            <a:endParaRPr lang="en-US" sz="1100" dirty="0">
              <a:solidFill>
                <a:srgbClr val="281717"/>
              </a:solidFill>
              <a:latin typeface="Monaco"/>
            </a:endParaRPr>
          </a:p>
          <a:p>
            <a:r>
              <a:rPr lang="en-US" sz="1100" dirty="0">
                <a:solidFill>
                  <a:srgbClr val="281717"/>
                </a:solidFill>
                <a:latin typeface="Monaco"/>
              </a:rPr>
              <a:t>           </a:t>
            </a:r>
            <a:r>
              <a:rPr lang="en-US" sz="1100" dirty="0" err="1">
                <a:solidFill>
                  <a:srgbClr val="281717"/>
                </a:solidFill>
                <a:latin typeface="Monaco"/>
              </a:rPr>
              <a:t>module_type</a:t>
            </a:r>
            <a:r>
              <a:rPr lang="en-US" sz="1100" dirty="0">
                <a:solidFill>
                  <a:srgbClr val="281717"/>
                </a:solidFill>
                <a:latin typeface="Monaco"/>
              </a:rPr>
              <a:t>: </a:t>
            </a:r>
            <a:r>
              <a:rPr lang="en-US" sz="1100" dirty="0" err="1">
                <a:solidFill>
                  <a:srgbClr val="281717"/>
                </a:solidFill>
                <a:latin typeface="Monaco"/>
              </a:rPr>
              <a:t>BlockingPrescaler</a:t>
            </a:r>
            <a:endParaRPr lang="en-US" sz="1100" dirty="0">
              <a:solidFill>
                <a:srgbClr val="281717"/>
              </a:solidFill>
              <a:latin typeface="Monaco"/>
            </a:endParaRPr>
          </a:p>
          <a:p>
            <a:endParaRPr lang="en-US" sz="1100" dirty="0">
              <a:solidFill>
                <a:srgbClr val="281717"/>
              </a:solidFill>
              <a:latin typeface="Monaco"/>
            </a:endParaRPr>
          </a:p>
          <a:p>
            <a:r>
              <a:rPr lang="en-US" sz="1100" dirty="0">
                <a:solidFill>
                  <a:srgbClr val="281717"/>
                </a:solidFill>
                <a:latin typeface="Monaco"/>
              </a:rPr>
              <a:t>           </a:t>
            </a:r>
            <a:r>
              <a:rPr lang="en-US" sz="1100" dirty="0" err="1">
                <a:solidFill>
                  <a:srgbClr val="281717"/>
                </a:solidFill>
                <a:latin typeface="Monaco"/>
              </a:rPr>
              <a:t>errorOnFailureToPut</a:t>
            </a:r>
            <a:r>
              <a:rPr lang="en-US" sz="1100" dirty="0">
                <a:solidFill>
                  <a:srgbClr val="281717"/>
                </a:solidFill>
                <a:latin typeface="Monaco"/>
              </a:rPr>
              <a:t>: true  # default</a:t>
            </a:r>
          </a:p>
          <a:p>
            <a:endParaRPr lang="en-US" sz="1100" dirty="0">
              <a:solidFill>
                <a:srgbClr val="281717"/>
              </a:solidFill>
              <a:latin typeface="Monaco"/>
            </a:endParaRPr>
          </a:p>
          <a:p>
            <a:r>
              <a:rPr lang="nb-NO" sz="1100" dirty="0">
                <a:solidFill>
                  <a:srgbClr val="281717"/>
                </a:solidFill>
                <a:latin typeface="Monaco"/>
              </a:rPr>
              <a:t>           </a:t>
            </a:r>
            <a:r>
              <a:rPr lang="nb-NO" sz="1100" dirty="0" err="1">
                <a:solidFill>
                  <a:srgbClr val="281717"/>
                </a:solidFill>
                <a:latin typeface="Monaco"/>
              </a:rPr>
              <a:t>blockSize</a:t>
            </a:r>
            <a:r>
              <a:rPr lang="nb-NO" sz="1100" dirty="0">
                <a:solidFill>
                  <a:srgbClr val="281717"/>
                </a:solidFill>
                <a:latin typeface="Monaco"/>
              </a:rPr>
              <a:t>: 1  # </a:t>
            </a:r>
            <a:r>
              <a:rPr lang="nb-NO" sz="1100" dirty="0" err="1">
                <a:solidFill>
                  <a:srgbClr val="281717"/>
                </a:solidFill>
                <a:latin typeface="Monaco"/>
              </a:rPr>
              <a:t>default</a:t>
            </a:r>
            <a:endParaRPr lang="nb-NO" sz="1100" dirty="0">
              <a:solidFill>
                <a:srgbClr val="281717"/>
              </a:solidFill>
              <a:latin typeface="Monaco"/>
            </a:endParaRPr>
          </a:p>
          <a:p>
            <a:endParaRPr lang="nb-NO" sz="1100" dirty="0">
              <a:solidFill>
                <a:srgbClr val="281717"/>
              </a:solidFill>
              <a:latin typeface="Monaco"/>
            </a:endParaRPr>
          </a:p>
          <a:p>
            <a:r>
              <a:rPr lang="nb-NO" sz="1100" dirty="0">
                <a:solidFill>
                  <a:srgbClr val="281717"/>
                </a:solidFill>
                <a:latin typeface="Monaco"/>
              </a:rPr>
              <a:t>           </a:t>
            </a:r>
            <a:r>
              <a:rPr lang="nb-NO" sz="1100" dirty="0" err="1">
                <a:solidFill>
                  <a:srgbClr val="281717"/>
                </a:solidFill>
                <a:latin typeface="Monaco"/>
              </a:rPr>
              <a:t>stepSize</a:t>
            </a:r>
            <a:r>
              <a:rPr lang="nb-NO" sz="1100" dirty="0">
                <a:solidFill>
                  <a:srgbClr val="281717"/>
                </a:solidFill>
                <a:latin typeface="Monaco"/>
              </a:rPr>
              <a:t>: &lt;</a:t>
            </a:r>
            <a:r>
              <a:rPr lang="nb-NO" sz="1100" dirty="0" err="1">
                <a:solidFill>
                  <a:srgbClr val="281717"/>
                </a:solidFill>
                <a:latin typeface="Monaco"/>
              </a:rPr>
              <a:t>unsigned</a:t>
            </a:r>
            <a:r>
              <a:rPr lang="nb-NO" sz="1100" dirty="0">
                <a:solidFill>
                  <a:srgbClr val="281717"/>
                </a:solidFill>
                <a:latin typeface="Monaco"/>
              </a:rPr>
              <a:t> </a:t>
            </a:r>
            <a:r>
              <a:rPr lang="nb-NO" sz="1100" dirty="0" err="1">
                <a:solidFill>
                  <a:srgbClr val="281717"/>
                </a:solidFill>
                <a:latin typeface="Monaco"/>
              </a:rPr>
              <a:t>long</a:t>
            </a:r>
            <a:r>
              <a:rPr lang="nb-NO" sz="1100" dirty="0">
                <a:solidFill>
                  <a:srgbClr val="281717"/>
                </a:solidFill>
                <a:latin typeface="Monaco"/>
              </a:rPr>
              <a:t>&gt;</a:t>
            </a:r>
          </a:p>
          <a:p>
            <a:endParaRPr lang="nb-NO" sz="1100" dirty="0">
              <a:solidFill>
                <a:srgbClr val="281717"/>
              </a:solidFill>
              <a:latin typeface="Monaco"/>
            </a:endParaRPr>
          </a:p>
          <a:p>
            <a:r>
              <a:rPr lang="en-US" sz="1100" dirty="0">
                <a:solidFill>
                  <a:srgbClr val="281717"/>
                </a:solidFill>
                <a:latin typeface="Monaco"/>
              </a:rPr>
              <a:t>           offset: 0  # default</a:t>
            </a:r>
          </a:p>
          <a:p>
            <a:r>
              <a:rPr lang="en-US" sz="1100" dirty="0">
                <a:solidFill>
                  <a:srgbClr val="281717"/>
                </a:solidFill>
                <a:latin typeface="Monaco"/>
              </a:rPr>
              <a:t>        }</a:t>
            </a:r>
          </a:p>
          <a:p>
            <a:endParaRPr lang="en-US" sz="1100" dirty="0">
              <a:solidFill>
                <a:srgbClr val="281717"/>
              </a:solidFill>
              <a:latin typeface="Monaco"/>
            </a:endParaRPr>
          </a:p>
          <a:p>
            <a:r>
              <a:rPr lang="en-US" sz="1100" dirty="0">
                <a:solidFill>
                  <a:srgbClr val="281717"/>
                </a:solidFill>
                <a:latin typeface="Monaco"/>
              </a:rPr>
              <a:t>===================================================================================================</a:t>
            </a:r>
            <a:r>
              <a:rPr lang="en-US" sz="1100" dirty="0">
                <a:solidFill>
                  <a:srgbClr val="281717"/>
                </a:solidFill>
                <a:latin typeface="Monaco"/>
              </a:rPr>
              <a:t>=</a:t>
            </a:r>
            <a:endParaRPr lang="en-US" sz="1100" dirty="0">
              <a:solidFill>
                <a:srgbClr val="281717"/>
              </a:solidFill>
              <a:latin typeface="Monaco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700" dirty="0">
                <a:latin typeface="Courier"/>
                <a:cs typeface="Courier"/>
              </a:rPr>
              <a:t>art --print-description </a:t>
            </a:r>
            <a:r>
              <a:rPr lang="en-US" sz="2700" dirty="0" err="1">
                <a:latin typeface="Courier"/>
                <a:cs typeface="Courier"/>
              </a:rPr>
              <a:t>BlockingPrescaler</a:t>
            </a:r>
            <a:endParaRPr lang="en-US" sz="2700" dirty="0">
              <a:latin typeface="Courier"/>
              <a:cs typeface="Courier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EFB1B2-AA5F-6547-BA73-A7AE8C4A0AA8}" type="slidenum">
              <a:rPr lang="en-US" smtClean="0"/>
              <a:t>78</a:t>
            </a:fld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EFD8BF47-C19F-7147-8B96-666D636A9BCD}" type="datetime1">
              <a:rPr lang="en-US" smtClean="0"/>
              <a:t>6/17/16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K. J. Knoepfel | A FHiCL feature menagerie</a:t>
            </a:r>
            <a:endParaRPr lang="en-US" b="1" dirty="0"/>
          </a:p>
        </p:txBody>
      </p:sp>
      <p:sp>
        <p:nvSpPr>
          <p:cNvPr id="12" name="Rectangle 11"/>
          <p:cNvSpPr/>
          <p:nvPr/>
        </p:nvSpPr>
        <p:spPr>
          <a:xfrm>
            <a:off x="4294343" y="3470650"/>
            <a:ext cx="5512596" cy="1674305"/>
          </a:xfrm>
          <a:prstGeom prst="rect">
            <a:avLst/>
          </a:prstGeom>
          <a:noFill/>
          <a:ln>
            <a:noFill/>
          </a:ln>
        </p:spPr>
        <p:txBody>
          <a:bodyPr wrap="square" lIns="101882" tIns="50941" rIns="101882" bIns="50941">
            <a:spAutoFit/>
          </a:bodyPr>
          <a:lstStyle/>
          <a:p>
            <a:endParaRPr lang="en-US" sz="1100" dirty="0">
              <a:solidFill>
                <a:srgbClr val="281717"/>
              </a:solidFill>
              <a:latin typeface="Monaco"/>
            </a:endParaRPr>
          </a:p>
          <a:p>
            <a:endParaRPr lang="en-US" sz="1100" dirty="0">
              <a:solidFill>
                <a:srgbClr val="281717"/>
              </a:solidFill>
              <a:latin typeface="Monaco"/>
            </a:endParaRPr>
          </a:p>
          <a:p>
            <a:endParaRPr lang="en-US" sz="1100" dirty="0">
              <a:solidFill>
                <a:srgbClr val="281717"/>
              </a:solidFill>
              <a:latin typeface="Monaco"/>
            </a:endParaRPr>
          </a:p>
          <a:p>
            <a:r>
              <a:rPr lang="en-US" sz="1100" b="1" dirty="0">
                <a:solidFill>
                  <a:srgbClr val="0000FF"/>
                </a:solidFill>
                <a:latin typeface="Monaco"/>
              </a:rPr>
              <a:t>(added by art)</a:t>
            </a:r>
            <a:endParaRPr lang="en-US" sz="1100" b="1" dirty="0">
              <a:solidFill>
                <a:srgbClr val="0000FF"/>
              </a:solidFill>
              <a:latin typeface="Monaco"/>
            </a:endParaRPr>
          </a:p>
          <a:p>
            <a:endParaRPr lang="en-US" sz="1100" dirty="0">
              <a:solidFill>
                <a:srgbClr val="281717"/>
              </a:solidFill>
              <a:latin typeface="Monaco"/>
            </a:endParaRPr>
          </a:p>
          <a:p>
            <a:r>
              <a:rPr lang="nb-NO" sz="1100" b="1" dirty="0">
                <a:solidFill>
                  <a:srgbClr val="008000"/>
                </a:solidFill>
                <a:latin typeface="Monaco"/>
              </a:rPr>
              <a:t>(</a:t>
            </a:r>
            <a:r>
              <a:rPr lang="nb-NO" sz="1100" b="1" dirty="0" err="1">
                <a:solidFill>
                  <a:srgbClr val="008000"/>
                </a:solidFill>
                <a:latin typeface="Monaco"/>
              </a:rPr>
              <a:t>default</a:t>
            </a:r>
            <a:r>
              <a:rPr lang="nb-NO" sz="1100" b="1" dirty="0">
                <a:solidFill>
                  <a:srgbClr val="008000"/>
                </a:solidFill>
                <a:latin typeface="Monaco"/>
              </a:rPr>
              <a:t> </a:t>
            </a:r>
            <a:r>
              <a:rPr lang="nb-NO" sz="1100" b="1" dirty="0" err="1">
                <a:solidFill>
                  <a:srgbClr val="008000"/>
                </a:solidFill>
                <a:latin typeface="Monaco"/>
              </a:rPr>
              <a:t>value</a:t>
            </a:r>
            <a:r>
              <a:rPr lang="nb-NO" sz="1100" b="1" dirty="0">
                <a:solidFill>
                  <a:srgbClr val="008000"/>
                </a:solidFill>
                <a:latin typeface="Monaco"/>
              </a:rPr>
              <a:t> </a:t>
            </a:r>
            <a:r>
              <a:rPr lang="nb-NO" sz="1100" b="1" dirty="0" err="1">
                <a:solidFill>
                  <a:srgbClr val="008000"/>
                </a:solidFill>
                <a:latin typeface="Monaco"/>
              </a:rPr>
              <a:t>provided</a:t>
            </a:r>
            <a:r>
              <a:rPr lang="nb-NO" sz="1100" b="1" dirty="0">
                <a:solidFill>
                  <a:srgbClr val="008000"/>
                </a:solidFill>
                <a:latin typeface="Monaco"/>
              </a:rPr>
              <a:t>)</a:t>
            </a:r>
            <a:endParaRPr lang="nb-NO" sz="1100" b="1" dirty="0">
              <a:solidFill>
                <a:srgbClr val="008000"/>
              </a:solidFill>
              <a:latin typeface="Monaco"/>
            </a:endParaRPr>
          </a:p>
          <a:p>
            <a:endParaRPr lang="nb-NO" sz="1100" dirty="0">
              <a:solidFill>
                <a:srgbClr val="281717"/>
              </a:solidFill>
              <a:latin typeface="Monaco"/>
            </a:endParaRPr>
          </a:p>
          <a:p>
            <a:r>
              <a:rPr lang="nb-NO" sz="1100" b="1" dirty="0">
                <a:solidFill>
                  <a:srgbClr val="FF0000"/>
                </a:solidFill>
                <a:latin typeface="Monaco"/>
              </a:rPr>
              <a:t>(</a:t>
            </a:r>
            <a:r>
              <a:rPr lang="nb-NO" sz="1100" b="1" dirty="0" err="1">
                <a:solidFill>
                  <a:srgbClr val="FF0000"/>
                </a:solidFill>
                <a:latin typeface="Monaco"/>
              </a:rPr>
              <a:t>default</a:t>
            </a:r>
            <a:r>
              <a:rPr lang="nb-NO" sz="1100" b="1" dirty="0">
                <a:solidFill>
                  <a:srgbClr val="FF0000"/>
                </a:solidFill>
                <a:latin typeface="Monaco"/>
              </a:rPr>
              <a:t> not </a:t>
            </a:r>
            <a:r>
              <a:rPr lang="nb-NO" sz="1100" b="1" dirty="0" err="1">
                <a:solidFill>
                  <a:srgbClr val="FF0000"/>
                </a:solidFill>
                <a:latin typeface="Monaco"/>
              </a:rPr>
              <a:t>provided</a:t>
            </a:r>
            <a:r>
              <a:rPr lang="nb-NO" sz="1100" b="1" dirty="0">
                <a:solidFill>
                  <a:srgbClr val="FF0000"/>
                </a:solidFill>
                <a:latin typeface="Monaco"/>
              </a:rPr>
              <a:t>, must be </a:t>
            </a:r>
            <a:r>
              <a:rPr lang="nb-NO" sz="1100" b="1" dirty="0" err="1">
                <a:solidFill>
                  <a:srgbClr val="FF0000"/>
                </a:solidFill>
                <a:latin typeface="Monaco"/>
              </a:rPr>
              <a:t>convertible</a:t>
            </a:r>
            <a:r>
              <a:rPr lang="nb-NO" sz="1100" b="1" dirty="0">
                <a:solidFill>
                  <a:srgbClr val="FF0000"/>
                </a:solidFill>
                <a:latin typeface="Monaco"/>
              </a:rPr>
              <a:t> to C++ </a:t>
            </a:r>
            <a:r>
              <a:rPr lang="nb-NO" sz="1100" b="1" dirty="0" err="1">
                <a:solidFill>
                  <a:srgbClr val="FF0000"/>
                </a:solidFill>
                <a:latin typeface="Monaco"/>
              </a:rPr>
              <a:t>std</a:t>
            </a:r>
            <a:r>
              <a:rPr lang="nb-NO" sz="1100" b="1" dirty="0">
                <a:solidFill>
                  <a:srgbClr val="FF0000"/>
                </a:solidFill>
                <a:latin typeface="Monaco"/>
              </a:rPr>
              <a:t>::</a:t>
            </a:r>
            <a:r>
              <a:rPr lang="nb-NO" sz="1100" b="1" dirty="0" err="1">
                <a:solidFill>
                  <a:srgbClr val="FF0000"/>
                </a:solidFill>
                <a:latin typeface="Monaco"/>
              </a:rPr>
              <a:t>size_t</a:t>
            </a:r>
            <a:r>
              <a:rPr lang="nb-NO" sz="1100" b="1" dirty="0">
                <a:solidFill>
                  <a:srgbClr val="FF0000"/>
                </a:solidFill>
                <a:latin typeface="Monaco"/>
              </a:rPr>
              <a:t>)</a:t>
            </a:r>
            <a:endParaRPr lang="nb-NO" sz="1100" b="1" dirty="0">
              <a:solidFill>
                <a:srgbClr val="FF0000"/>
              </a:solidFill>
              <a:latin typeface="Monaco"/>
            </a:endParaRPr>
          </a:p>
          <a:p>
            <a:endParaRPr lang="nb-NO" sz="1100" dirty="0">
              <a:solidFill>
                <a:srgbClr val="281717"/>
              </a:solidFill>
              <a:latin typeface="Monaco"/>
            </a:endParaRPr>
          </a:p>
        </p:txBody>
      </p:sp>
    </p:spTree>
    <p:extLst>
      <p:ext uri="{BB962C8B-B14F-4D97-AF65-F5344CB8AC3E}">
        <p14:creationId xmlns:p14="http://schemas.microsoft.com/office/powerpoint/2010/main" val="4166317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9992" y="1222792"/>
            <a:ext cx="9672828" cy="4504082"/>
          </a:xfrm>
          <a:prstGeom prst="rect">
            <a:avLst/>
          </a:prstGeom>
          <a:solidFill>
            <a:srgbClr val="FDF9CE"/>
          </a:solidFill>
          <a:ln>
            <a:solidFill>
              <a:srgbClr val="000000"/>
            </a:solidFill>
          </a:ln>
        </p:spPr>
        <p:txBody>
          <a:bodyPr wrap="square" lIns="101882" tIns="50941" rIns="101882" bIns="50941">
            <a:spAutoFit/>
          </a:bodyPr>
          <a:lstStyle/>
          <a:p>
            <a:r>
              <a:rPr lang="en-US" sz="1100" dirty="0">
                <a:solidFill>
                  <a:srgbClr val="281717"/>
                </a:solidFill>
                <a:latin typeface="Monaco"/>
              </a:rPr>
              <a:t>=</a:t>
            </a:r>
            <a:r>
              <a:rPr lang="en-US" sz="1100" dirty="0">
                <a:solidFill>
                  <a:srgbClr val="281717"/>
                </a:solidFill>
                <a:latin typeface="Monaco"/>
              </a:rPr>
              <a:t>===================================================================================================</a:t>
            </a:r>
          </a:p>
          <a:p>
            <a:endParaRPr lang="en-US" sz="1100" dirty="0">
              <a:solidFill>
                <a:srgbClr val="281717"/>
              </a:solidFill>
              <a:latin typeface="Monaco"/>
            </a:endParaRPr>
          </a:p>
          <a:p>
            <a:r>
              <a:rPr lang="en-US" sz="1100" dirty="0">
                <a:solidFill>
                  <a:srgbClr val="281717"/>
                </a:solidFill>
                <a:latin typeface="Monaco"/>
              </a:rPr>
              <a:t>    </a:t>
            </a:r>
            <a:r>
              <a:rPr lang="en-US" sz="1100" dirty="0" err="1">
                <a:solidFill>
                  <a:srgbClr val="281717"/>
                </a:solidFill>
                <a:latin typeface="Monaco"/>
              </a:rPr>
              <a:t>module_type</a:t>
            </a:r>
            <a:r>
              <a:rPr lang="en-US" sz="1100" dirty="0">
                <a:solidFill>
                  <a:srgbClr val="281717"/>
                </a:solidFill>
                <a:latin typeface="Monaco"/>
              </a:rPr>
              <a:t> : </a:t>
            </a:r>
            <a:r>
              <a:rPr lang="en-US" sz="1100" b="1" dirty="0" err="1">
                <a:solidFill>
                  <a:srgbClr val="650C0B"/>
                </a:solidFill>
                <a:latin typeface="Monaco"/>
              </a:rPr>
              <a:t>BlockingPrescaler</a:t>
            </a:r>
            <a:r>
              <a:rPr lang="en-US" sz="1100" dirty="0">
                <a:solidFill>
                  <a:srgbClr val="281717"/>
                </a:solidFill>
                <a:latin typeface="Monaco"/>
              </a:rPr>
              <a:t> (or "art/Framework/Modules/</a:t>
            </a:r>
            <a:r>
              <a:rPr lang="en-US" sz="1100" dirty="0" err="1">
                <a:solidFill>
                  <a:srgbClr val="281717"/>
                </a:solidFill>
                <a:latin typeface="Monaco"/>
              </a:rPr>
              <a:t>BlockingPrescaler</a:t>
            </a:r>
            <a:r>
              <a:rPr lang="en-US" sz="1100" dirty="0">
                <a:solidFill>
                  <a:srgbClr val="281717"/>
                </a:solidFill>
                <a:latin typeface="Monaco"/>
              </a:rPr>
              <a:t>")</a:t>
            </a:r>
          </a:p>
          <a:p>
            <a:endParaRPr lang="en-US" sz="1100" dirty="0">
              <a:solidFill>
                <a:srgbClr val="281717"/>
              </a:solidFill>
              <a:latin typeface="Monaco"/>
            </a:endParaRPr>
          </a:p>
          <a:p>
            <a:r>
              <a:rPr lang="en-US" sz="1100" dirty="0">
                <a:solidFill>
                  <a:srgbClr val="281717"/>
                </a:solidFill>
                <a:latin typeface="Monaco"/>
              </a:rPr>
              <a:t>        provider: art</a:t>
            </a:r>
          </a:p>
          <a:p>
            <a:r>
              <a:rPr lang="en-US" sz="1100" dirty="0">
                <a:solidFill>
                  <a:srgbClr val="281717"/>
                </a:solidFill>
                <a:latin typeface="Monaco"/>
              </a:rPr>
              <a:t>        type    : filter</a:t>
            </a:r>
          </a:p>
          <a:p>
            <a:r>
              <a:rPr lang="en-US" sz="1100" dirty="0">
                <a:solidFill>
                  <a:srgbClr val="281717"/>
                </a:solidFill>
                <a:latin typeface="Monaco"/>
              </a:rPr>
              <a:t>        source  : /home/</a:t>
            </a:r>
            <a:r>
              <a:rPr lang="en-US" sz="1100" dirty="0" err="1">
                <a:solidFill>
                  <a:srgbClr val="281717"/>
                </a:solidFill>
                <a:latin typeface="Monaco"/>
              </a:rPr>
              <a:t>knoepfel</a:t>
            </a:r>
            <a:r>
              <a:rPr lang="en-US" sz="1100" dirty="0">
                <a:solidFill>
                  <a:srgbClr val="281717"/>
                </a:solidFill>
                <a:latin typeface="Monaco"/>
              </a:rPr>
              <a:t>/art/art/Framework/Modules/</a:t>
            </a:r>
            <a:r>
              <a:rPr lang="en-US" sz="1100" dirty="0" err="1">
                <a:solidFill>
                  <a:srgbClr val="281717"/>
                </a:solidFill>
                <a:latin typeface="Monaco"/>
              </a:rPr>
              <a:t>BlockingPrescaler_module.cc</a:t>
            </a:r>
            <a:endParaRPr lang="en-US" sz="1100" dirty="0">
              <a:solidFill>
                <a:srgbClr val="281717"/>
              </a:solidFill>
              <a:latin typeface="Monaco"/>
            </a:endParaRPr>
          </a:p>
          <a:p>
            <a:r>
              <a:rPr lang="en-US" sz="1100" dirty="0">
                <a:solidFill>
                  <a:srgbClr val="281717"/>
                </a:solidFill>
                <a:latin typeface="Monaco"/>
              </a:rPr>
              <a:t>        library : /home/</a:t>
            </a:r>
            <a:r>
              <a:rPr lang="en-US" sz="1100" dirty="0" err="1">
                <a:solidFill>
                  <a:srgbClr val="281717"/>
                </a:solidFill>
                <a:latin typeface="Monaco"/>
              </a:rPr>
              <a:t>knoepfel</a:t>
            </a:r>
            <a:r>
              <a:rPr lang="en-US" sz="1100" dirty="0">
                <a:solidFill>
                  <a:srgbClr val="281717"/>
                </a:solidFill>
                <a:latin typeface="Monaco"/>
              </a:rPr>
              <a:t>/scratch/build-art-prof/lib/</a:t>
            </a:r>
            <a:r>
              <a:rPr lang="en-US" sz="1100" dirty="0" err="1">
                <a:solidFill>
                  <a:srgbClr val="281717"/>
                </a:solidFill>
                <a:latin typeface="Monaco"/>
              </a:rPr>
              <a:t>libart_Framework_Modules_BlockingPrescaler_module.so</a:t>
            </a:r>
            <a:endParaRPr lang="en-US" sz="1100" dirty="0">
              <a:solidFill>
                <a:srgbClr val="281717"/>
              </a:solidFill>
              <a:latin typeface="Monaco"/>
            </a:endParaRPr>
          </a:p>
          <a:p>
            <a:endParaRPr lang="en-US" sz="1100" dirty="0">
              <a:solidFill>
                <a:srgbClr val="281717"/>
              </a:solidFill>
              <a:latin typeface="Monaco"/>
            </a:endParaRPr>
          </a:p>
          <a:p>
            <a:r>
              <a:rPr lang="en-US" sz="1100" dirty="0">
                <a:solidFill>
                  <a:srgbClr val="281717"/>
                </a:solidFill>
                <a:latin typeface="Monaco"/>
              </a:rPr>
              <a:t>    Allowed configuration</a:t>
            </a:r>
          </a:p>
          <a:p>
            <a:r>
              <a:rPr lang="en-US" sz="1100" dirty="0">
                <a:solidFill>
                  <a:srgbClr val="281717"/>
                </a:solidFill>
                <a:latin typeface="Monaco"/>
              </a:rPr>
              <a:t>    ---------------------</a:t>
            </a:r>
          </a:p>
          <a:p>
            <a:endParaRPr lang="en-US" sz="1100" dirty="0">
              <a:solidFill>
                <a:srgbClr val="281717"/>
              </a:solidFill>
              <a:latin typeface="Monaco"/>
            </a:endParaRPr>
          </a:p>
          <a:p>
            <a:r>
              <a:rPr lang="en-US" sz="1100" dirty="0">
                <a:solidFill>
                  <a:srgbClr val="281717"/>
                </a:solidFill>
                <a:latin typeface="Monaco"/>
              </a:rPr>
              <a:t>        &lt;</a:t>
            </a:r>
            <a:r>
              <a:rPr lang="en-US" sz="1100" dirty="0" err="1">
                <a:solidFill>
                  <a:srgbClr val="281717"/>
                </a:solidFill>
                <a:latin typeface="Monaco"/>
              </a:rPr>
              <a:t>module_label</a:t>
            </a:r>
            <a:r>
              <a:rPr lang="en-US" sz="1100" dirty="0">
                <a:solidFill>
                  <a:srgbClr val="281717"/>
                </a:solidFill>
                <a:latin typeface="Monaco"/>
              </a:rPr>
              <a:t>&gt;: {</a:t>
            </a:r>
          </a:p>
          <a:p>
            <a:endParaRPr lang="en-US" sz="1100" dirty="0">
              <a:solidFill>
                <a:srgbClr val="281717"/>
              </a:solidFill>
              <a:latin typeface="Monaco"/>
            </a:endParaRPr>
          </a:p>
          <a:p>
            <a:r>
              <a:rPr lang="en-US" sz="1100" dirty="0">
                <a:solidFill>
                  <a:srgbClr val="281717"/>
                </a:solidFill>
                <a:latin typeface="Monaco"/>
              </a:rPr>
              <a:t>           </a:t>
            </a:r>
            <a:r>
              <a:rPr lang="en-US" sz="1100" dirty="0" err="1">
                <a:solidFill>
                  <a:srgbClr val="281717"/>
                </a:solidFill>
                <a:latin typeface="Monaco"/>
              </a:rPr>
              <a:t>module_type</a:t>
            </a:r>
            <a:r>
              <a:rPr lang="en-US" sz="1100" dirty="0">
                <a:solidFill>
                  <a:srgbClr val="281717"/>
                </a:solidFill>
                <a:latin typeface="Monaco"/>
              </a:rPr>
              <a:t>: </a:t>
            </a:r>
            <a:r>
              <a:rPr lang="en-US" sz="1100" dirty="0" err="1">
                <a:solidFill>
                  <a:srgbClr val="281717"/>
                </a:solidFill>
                <a:latin typeface="Monaco"/>
              </a:rPr>
              <a:t>BlockingPrescaler</a:t>
            </a:r>
            <a:endParaRPr lang="en-US" sz="1100" dirty="0">
              <a:solidFill>
                <a:srgbClr val="281717"/>
              </a:solidFill>
              <a:latin typeface="Monaco"/>
            </a:endParaRPr>
          </a:p>
          <a:p>
            <a:endParaRPr lang="en-US" sz="1100" dirty="0">
              <a:solidFill>
                <a:srgbClr val="281717"/>
              </a:solidFill>
              <a:latin typeface="Monaco"/>
            </a:endParaRPr>
          </a:p>
          <a:p>
            <a:r>
              <a:rPr lang="en-US" sz="1100" dirty="0">
                <a:solidFill>
                  <a:srgbClr val="281717"/>
                </a:solidFill>
                <a:latin typeface="Monaco"/>
              </a:rPr>
              <a:t>           </a:t>
            </a:r>
            <a:r>
              <a:rPr lang="en-US" sz="1100" dirty="0" err="1">
                <a:solidFill>
                  <a:srgbClr val="281717"/>
                </a:solidFill>
                <a:latin typeface="Monaco"/>
              </a:rPr>
              <a:t>errorOnFailureToPut</a:t>
            </a:r>
            <a:r>
              <a:rPr lang="en-US" sz="1100" dirty="0">
                <a:solidFill>
                  <a:srgbClr val="281717"/>
                </a:solidFill>
                <a:latin typeface="Monaco"/>
              </a:rPr>
              <a:t>: true  # default</a:t>
            </a:r>
          </a:p>
          <a:p>
            <a:endParaRPr lang="en-US" sz="1100" dirty="0">
              <a:solidFill>
                <a:srgbClr val="281717"/>
              </a:solidFill>
              <a:latin typeface="Monaco"/>
            </a:endParaRPr>
          </a:p>
          <a:p>
            <a:r>
              <a:rPr lang="nb-NO" sz="1100" dirty="0">
                <a:solidFill>
                  <a:srgbClr val="281717"/>
                </a:solidFill>
                <a:latin typeface="Monaco"/>
              </a:rPr>
              <a:t>           </a:t>
            </a:r>
            <a:r>
              <a:rPr lang="nb-NO" sz="1100" dirty="0" err="1">
                <a:solidFill>
                  <a:srgbClr val="281717"/>
                </a:solidFill>
                <a:latin typeface="Monaco"/>
              </a:rPr>
              <a:t>blockSize</a:t>
            </a:r>
            <a:r>
              <a:rPr lang="nb-NO" sz="1100" dirty="0">
                <a:solidFill>
                  <a:srgbClr val="281717"/>
                </a:solidFill>
                <a:latin typeface="Monaco"/>
              </a:rPr>
              <a:t>: 1  # </a:t>
            </a:r>
            <a:r>
              <a:rPr lang="nb-NO" sz="1100" dirty="0" err="1">
                <a:solidFill>
                  <a:srgbClr val="281717"/>
                </a:solidFill>
                <a:latin typeface="Monaco"/>
              </a:rPr>
              <a:t>default</a:t>
            </a:r>
            <a:endParaRPr lang="nb-NO" sz="1100" dirty="0">
              <a:solidFill>
                <a:srgbClr val="281717"/>
              </a:solidFill>
              <a:latin typeface="Monaco"/>
            </a:endParaRPr>
          </a:p>
          <a:p>
            <a:endParaRPr lang="nb-NO" sz="1100" dirty="0">
              <a:solidFill>
                <a:srgbClr val="281717"/>
              </a:solidFill>
              <a:latin typeface="Monaco"/>
            </a:endParaRPr>
          </a:p>
          <a:p>
            <a:r>
              <a:rPr lang="nb-NO" sz="1100" dirty="0">
                <a:solidFill>
                  <a:srgbClr val="281717"/>
                </a:solidFill>
                <a:latin typeface="Monaco"/>
              </a:rPr>
              <a:t>           </a:t>
            </a:r>
            <a:r>
              <a:rPr lang="nb-NO" sz="1100" dirty="0" err="1">
                <a:solidFill>
                  <a:srgbClr val="281717"/>
                </a:solidFill>
                <a:latin typeface="Monaco"/>
              </a:rPr>
              <a:t>stepSize</a:t>
            </a:r>
            <a:r>
              <a:rPr lang="nb-NO" sz="1100" dirty="0">
                <a:solidFill>
                  <a:srgbClr val="281717"/>
                </a:solidFill>
                <a:latin typeface="Monaco"/>
              </a:rPr>
              <a:t>: &lt;</a:t>
            </a:r>
            <a:r>
              <a:rPr lang="nb-NO" sz="1100" dirty="0" err="1">
                <a:solidFill>
                  <a:srgbClr val="281717"/>
                </a:solidFill>
                <a:latin typeface="Monaco"/>
              </a:rPr>
              <a:t>unsigned</a:t>
            </a:r>
            <a:r>
              <a:rPr lang="nb-NO" sz="1100" dirty="0">
                <a:solidFill>
                  <a:srgbClr val="281717"/>
                </a:solidFill>
                <a:latin typeface="Monaco"/>
              </a:rPr>
              <a:t> </a:t>
            </a:r>
            <a:r>
              <a:rPr lang="nb-NO" sz="1100" dirty="0" err="1">
                <a:solidFill>
                  <a:srgbClr val="281717"/>
                </a:solidFill>
                <a:latin typeface="Monaco"/>
              </a:rPr>
              <a:t>long</a:t>
            </a:r>
            <a:r>
              <a:rPr lang="nb-NO" sz="1100" dirty="0">
                <a:solidFill>
                  <a:srgbClr val="281717"/>
                </a:solidFill>
                <a:latin typeface="Monaco"/>
              </a:rPr>
              <a:t>&gt;</a:t>
            </a:r>
          </a:p>
          <a:p>
            <a:endParaRPr lang="nb-NO" sz="1100" dirty="0">
              <a:solidFill>
                <a:srgbClr val="281717"/>
              </a:solidFill>
              <a:latin typeface="Monaco"/>
            </a:endParaRPr>
          </a:p>
          <a:p>
            <a:r>
              <a:rPr lang="en-US" sz="1100" dirty="0">
                <a:solidFill>
                  <a:srgbClr val="281717"/>
                </a:solidFill>
                <a:latin typeface="Monaco"/>
              </a:rPr>
              <a:t>           offset: 0  # default</a:t>
            </a:r>
          </a:p>
          <a:p>
            <a:r>
              <a:rPr lang="en-US" sz="1100" dirty="0">
                <a:solidFill>
                  <a:srgbClr val="281717"/>
                </a:solidFill>
                <a:latin typeface="Monaco"/>
              </a:rPr>
              <a:t>        }</a:t>
            </a:r>
          </a:p>
          <a:p>
            <a:endParaRPr lang="en-US" sz="1100" dirty="0">
              <a:solidFill>
                <a:srgbClr val="281717"/>
              </a:solidFill>
              <a:latin typeface="Monaco"/>
            </a:endParaRPr>
          </a:p>
          <a:p>
            <a:r>
              <a:rPr lang="en-US" sz="1100" dirty="0">
                <a:solidFill>
                  <a:srgbClr val="281717"/>
                </a:solidFill>
                <a:latin typeface="Monaco"/>
              </a:rPr>
              <a:t>===================================================================================================</a:t>
            </a:r>
            <a:r>
              <a:rPr lang="en-US" sz="1100" dirty="0">
                <a:solidFill>
                  <a:srgbClr val="281717"/>
                </a:solidFill>
                <a:latin typeface="Monaco"/>
              </a:rPr>
              <a:t>=</a:t>
            </a:r>
            <a:endParaRPr lang="en-US" sz="1100" dirty="0">
              <a:solidFill>
                <a:srgbClr val="281717"/>
              </a:solidFill>
              <a:latin typeface="Monaco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700" dirty="0">
                <a:latin typeface="Courier"/>
                <a:cs typeface="Courier"/>
              </a:rPr>
              <a:t>art --print-description </a:t>
            </a:r>
            <a:r>
              <a:rPr lang="en-US" sz="2700" dirty="0" err="1">
                <a:latin typeface="Courier"/>
                <a:cs typeface="Courier"/>
              </a:rPr>
              <a:t>BlockingPrescaler</a:t>
            </a:r>
            <a:endParaRPr lang="en-US" sz="2700" dirty="0">
              <a:latin typeface="Courier"/>
              <a:cs typeface="Courier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EFB1B2-AA5F-6547-BA73-A7AE8C4A0AA8}" type="slidenum">
              <a:rPr lang="en-US" smtClean="0"/>
              <a:t>79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643729" y="6356094"/>
            <a:ext cx="5056535" cy="556400"/>
          </a:xfrm>
          <a:prstGeom prst="roundRect">
            <a:avLst/>
          </a:prstGeom>
          <a:solidFill>
            <a:srgbClr val="FFF386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r>
              <a:rPr lang="en-US" sz="2000" i="1" dirty="0">
                <a:solidFill>
                  <a:schemeClr val="tx1"/>
                </a:solidFill>
              </a:rPr>
              <a:t>Let’s use </a:t>
            </a:r>
            <a:r>
              <a:rPr lang="en-US" sz="2000" b="1" dirty="0" err="1">
                <a:solidFill>
                  <a:schemeClr val="tx1"/>
                </a:solidFill>
                <a:latin typeface="Courier"/>
                <a:cs typeface="Courier"/>
              </a:rPr>
              <a:t>BlockingPrescaler</a:t>
            </a:r>
            <a:r>
              <a:rPr lang="en-US" sz="2000" i="1" dirty="0">
                <a:solidFill>
                  <a:schemeClr val="tx1"/>
                </a:solidFill>
              </a:rPr>
              <a:t> in a job.</a:t>
            </a:r>
            <a:endParaRPr lang="en-US" sz="2000" i="1" dirty="0">
              <a:solidFill>
                <a:schemeClr val="tx1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EFD8BF47-C19F-7147-8B96-666D636A9BCD}" type="datetime1">
              <a:rPr lang="en-US" smtClean="0"/>
              <a:t>6/17/16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K. J. Knoepfel | A FHiCL feature menagerie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9540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will configure a producer: </a:t>
            </a:r>
            <a:r>
              <a:rPr lang="en-US" b="1" dirty="0" err="1" smtClean="0">
                <a:latin typeface="Courier"/>
                <a:cs typeface="Courier"/>
              </a:rPr>
              <a:t>EventGenerator</a:t>
            </a:r>
            <a:r>
              <a:rPr lang="en-US" dirty="0" smtClean="0"/>
              <a:t>.</a:t>
            </a:r>
            <a:endParaRPr lang="en-US" dirty="0" smtClean="0">
              <a:cs typeface="Helvetica"/>
            </a:endParaRPr>
          </a:p>
          <a:p>
            <a:r>
              <a:rPr lang="en-US" dirty="0" smtClean="0">
                <a:cs typeface="Helvetica"/>
              </a:rPr>
              <a:t>We will configure an analyzer: </a:t>
            </a:r>
            <a:r>
              <a:rPr lang="en-US" b="1" dirty="0" err="1" smtClean="0">
                <a:latin typeface="Courier"/>
                <a:cs typeface="Courier"/>
              </a:rPr>
              <a:t>ParticleViewer</a:t>
            </a:r>
            <a:r>
              <a:rPr lang="en-US" dirty="0" smtClean="0">
                <a:cs typeface="Helvetica"/>
              </a:rPr>
              <a:t>.</a:t>
            </a:r>
            <a:endParaRPr lang="en-US" dirty="0">
              <a:cs typeface="Helvetica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FHiCL</a:t>
            </a:r>
            <a:r>
              <a:rPr lang="en-US" dirty="0" smtClean="0"/>
              <a:t> file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27AD1D3D-CA1D-ED41-8AD0-75A6EE5918BD}" type="datetime1">
              <a:rPr lang="en-US" smtClean="0"/>
              <a:t>6/17/16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K. J. Knoepfel | A FHiCL feature menagerie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51460" y="2429473"/>
            <a:ext cx="5720233" cy="4813626"/>
          </a:xfrm>
          <a:prstGeom prst="rect">
            <a:avLst/>
          </a:prstGeom>
        </p:spPr>
        <p:txBody>
          <a:bodyPr wrap="square" lIns="101882" tIns="50941" rIns="101882" bIns="50941">
            <a:spAutoFit/>
          </a:bodyPr>
          <a:lstStyle/>
          <a:p>
            <a:r>
              <a:rPr lang="en-US" sz="2000" b="1" dirty="0">
                <a:solidFill>
                  <a:srgbClr val="B600FF"/>
                </a:solidFill>
                <a:latin typeface="Monaco"/>
              </a:rPr>
              <a:t>physics</a:t>
            </a:r>
            <a:r>
              <a:rPr lang="en-US" sz="2000" b="1" dirty="0">
                <a:solidFill>
                  <a:srgbClr val="281717"/>
                </a:solidFill>
                <a:latin typeface="Monaco"/>
              </a:rPr>
              <a:t>: {</a:t>
            </a:r>
          </a:p>
          <a:p>
            <a:r>
              <a:rPr lang="en-US" sz="2000" b="1" dirty="0">
                <a:solidFill>
                  <a:srgbClr val="281717"/>
                </a:solidFill>
                <a:latin typeface="Monaco"/>
              </a:rPr>
              <a:t>   </a:t>
            </a:r>
            <a:r>
              <a:rPr lang="en-US" sz="2000" b="1" dirty="0">
                <a:solidFill>
                  <a:srgbClr val="4000FF"/>
                </a:solidFill>
                <a:latin typeface="Monaco"/>
              </a:rPr>
              <a:t>producers</a:t>
            </a:r>
            <a:r>
              <a:rPr lang="en-US" sz="2000" b="1" dirty="0">
                <a:solidFill>
                  <a:srgbClr val="281717"/>
                </a:solidFill>
                <a:latin typeface="Monaco"/>
              </a:rPr>
              <a:t>: {</a:t>
            </a:r>
          </a:p>
          <a:p>
            <a:r>
              <a:rPr lang="it-IT" sz="2000" b="1" dirty="0">
                <a:solidFill>
                  <a:srgbClr val="281717"/>
                </a:solidFill>
                <a:latin typeface="Monaco"/>
              </a:rPr>
              <a:t>      </a:t>
            </a:r>
            <a:r>
              <a:rPr lang="it-IT" sz="2000" b="1" dirty="0">
                <a:solidFill>
                  <a:srgbClr val="B45C15"/>
                </a:solidFill>
                <a:latin typeface="Monaco"/>
              </a:rPr>
              <a:t>generator</a:t>
            </a:r>
            <a:r>
              <a:rPr lang="it-IT" sz="2000" b="1" dirty="0">
                <a:solidFill>
                  <a:srgbClr val="281717"/>
                </a:solidFill>
                <a:latin typeface="Monaco"/>
              </a:rPr>
              <a:t>: {</a:t>
            </a:r>
          </a:p>
          <a:p>
            <a:r>
              <a:rPr lang="it-IT" sz="2000" b="1" dirty="0">
                <a:solidFill>
                  <a:srgbClr val="281717"/>
                </a:solidFill>
                <a:latin typeface="Monaco"/>
              </a:rPr>
              <a:t>         </a:t>
            </a:r>
            <a:r>
              <a:rPr lang="it-IT" sz="2000" b="1" dirty="0" err="1">
                <a:solidFill>
                  <a:srgbClr val="248B16"/>
                </a:solidFill>
                <a:latin typeface="Monaco"/>
              </a:rPr>
              <a:t>module_type</a:t>
            </a:r>
            <a:r>
              <a:rPr lang="it-IT" sz="2000" b="1" dirty="0">
                <a:solidFill>
                  <a:srgbClr val="281717"/>
                </a:solidFill>
                <a:latin typeface="Monaco"/>
              </a:rPr>
              <a:t>: </a:t>
            </a:r>
            <a:r>
              <a:rPr lang="it-IT" sz="2000" b="1" dirty="0" err="1">
                <a:solidFill>
                  <a:srgbClr val="281717"/>
                </a:solidFill>
                <a:latin typeface="Monaco"/>
              </a:rPr>
              <a:t>EventGenerator</a:t>
            </a:r>
            <a:endParaRPr lang="it-IT" sz="2000" b="1" dirty="0">
              <a:solidFill>
                <a:srgbClr val="281717"/>
              </a:solidFill>
              <a:latin typeface="Monaco"/>
            </a:endParaRPr>
          </a:p>
          <a:p>
            <a:r>
              <a:rPr lang="it-IT" sz="2000" b="1" dirty="0">
                <a:solidFill>
                  <a:srgbClr val="281717"/>
                </a:solidFill>
                <a:latin typeface="Monaco"/>
              </a:rPr>
              <a:t>         </a:t>
            </a:r>
            <a:r>
              <a:rPr lang="it-IT" sz="2000" b="1" dirty="0">
                <a:solidFill>
                  <a:srgbClr val="281717"/>
                </a:solidFill>
                <a:latin typeface="Monaco"/>
              </a:rPr>
              <a:t>...</a:t>
            </a:r>
            <a:endParaRPr lang="it-IT" sz="2000" b="1" dirty="0">
              <a:solidFill>
                <a:srgbClr val="281717"/>
              </a:solidFill>
              <a:latin typeface="Monaco"/>
            </a:endParaRPr>
          </a:p>
          <a:p>
            <a:r>
              <a:rPr lang="it-IT" sz="2000" b="1" dirty="0">
                <a:solidFill>
                  <a:srgbClr val="281717"/>
                </a:solidFill>
                <a:latin typeface="Monaco"/>
              </a:rPr>
              <a:t>      }</a:t>
            </a:r>
          </a:p>
          <a:p>
            <a:r>
              <a:rPr lang="it-IT" sz="2000" b="1" dirty="0">
                <a:solidFill>
                  <a:srgbClr val="281717"/>
                </a:solidFill>
                <a:latin typeface="Monaco"/>
              </a:rPr>
              <a:t>   }</a:t>
            </a:r>
          </a:p>
          <a:p>
            <a:endParaRPr lang="it-IT" sz="2000" b="1" dirty="0">
              <a:solidFill>
                <a:srgbClr val="281717"/>
              </a:solidFill>
              <a:latin typeface="Monaco"/>
            </a:endParaRPr>
          </a:p>
          <a:p>
            <a:r>
              <a:rPr lang="it-IT" sz="2000" b="1" dirty="0">
                <a:solidFill>
                  <a:srgbClr val="281717"/>
                </a:solidFill>
                <a:latin typeface="Monaco"/>
              </a:rPr>
              <a:t>   </a:t>
            </a:r>
            <a:r>
              <a:rPr lang="it-IT" sz="2000" b="1" dirty="0" err="1">
                <a:solidFill>
                  <a:srgbClr val="4000FF"/>
                </a:solidFill>
                <a:latin typeface="Monaco"/>
              </a:rPr>
              <a:t>analyzers</a:t>
            </a:r>
            <a:r>
              <a:rPr lang="it-IT" sz="2000" b="1" dirty="0">
                <a:solidFill>
                  <a:srgbClr val="281717"/>
                </a:solidFill>
                <a:latin typeface="Monaco"/>
              </a:rPr>
              <a:t>: {</a:t>
            </a:r>
          </a:p>
          <a:p>
            <a:r>
              <a:rPr lang="en-US" sz="2000" b="1" dirty="0">
                <a:solidFill>
                  <a:srgbClr val="281717"/>
                </a:solidFill>
                <a:latin typeface="Monaco"/>
              </a:rPr>
              <a:t>      </a:t>
            </a:r>
            <a:r>
              <a:rPr lang="en-US" sz="2000" b="1" dirty="0">
                <a:solidFill>
                  <a:srgbClr val="B45C15"/>
                </a:solidFill>
                <a:latin typeface="Monaco"/>
              </a:rPr>
              <a:t>viewer</a:t>
            </a:r>
            <a:r>
              <a:rPr lang="en-US" sz="2000" b="1" dirty="0">
                <a:solidFill>
                  <a:srgbClr val="281717"/>
                </a:solidFill>
                <a:latin typeface="Monaco"/>
              </a:rPr>
              <a:t>: {</a:t>
            </a:r>
          </a:p>
          <a:p>
            <a:r>
              <a:rPr lang="en-US" sz="2000" b="1" dirty="0">
                <a:solidFill>
                  <a:srgbClr val="281717"/>
                </a:solidFill>
                <a:latin typeface="Monaco"/>
              </a:rPr>
              <a:t>         </a:t>
            </a:r>
            <a:r>
              <a:rPr lang="en-US" sz="2000" b="1" dirty="0" err="1">
                <a:solidFill>
                  <a:srgbClr val="248B16"/>
                </a:solidFill>
                <a:latin typeface="Monaco"/>
              </a:rPr>
              <a:t>module_type</a:t>
            </a:r>
            <a:r>
              <a:rPr lang="en-US" sz="2000" b="1" dirty="0">
                <a:solidFill>
                  <a:srgbClr val="281717"/>
                </a:solidFill>
                <a:latin typeface="Monaco"/>
              </a:rPr>
              <a:t>: </a:t>
            </a:r>
            <a:r>
              <a:rPr lang="en-US" sz="2000" b="1" dirty="0" err="1">
                <a:solidFill>
                  <a:srgbClr val="281717"/>
                </a:solidFill>
                <a:latin typeface="Monaco"/>
              </a:rPr>
              <a:t>ParticleViewer</a:t>
            </a:r>
            <a:endParaRPr lang="en-US" sz="2000" b="1" dirty="0">
              <a:solidFill>
                <a:srgbClr val="281717"/>
              </a:solidFill>
              <a:latin typeface="Monaco"/>
            </a:endParaRPr>
          </a:p>
          <a:p>
            <a:r>
              <a:rPr lang="en-US" sz="2000" b="1" dirty="0">
                <a:solidFill>
                  <a:srgbClr val="281717"/>
                </a:solidFill>
                <a:latin typeface="Monaco"/>
              </a:rPr>
              <a:t>         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Monaco"/>
              </a:rPr>
              <a:t>...</a:t>
            </a:r>
          </a:p>
          <a:p>
            <a:r>
              <a:rPr lang="en-US" sz="2000" b="1" dirty="0">
                <a:solidFill>
                  <a:srgbClr val="281717"/>
                </a:solidFill>
                <a:latin typeface="Monaco"/>
              </a:rPr>
              <a:t>      } </a:t>
            </a:r>
          </a:p>
          <a:p>
            <a:r>
              <a:rPr lang="en-US" sz="2000" b="1" dirty="0">
                <a:solidFill>
                  <a:srgbClr val="281717"/>
                </a:solidFill>
                <a:latin typeface="Monaco"/>
              </a:rPr>
              <a:t>   }</a:t>
            </a:r>
            <a:endParaRPr lang="en-US" sz="2000" b="1" dirty="0">
              <a:solidFill>
                <a:srgbClr val="281717"/>
              </a:solidFill>
              <a:latin typeface="Monaco"/>
            </a:endParaRPr>
          </a:p>
          <a:p>
            <a:r>
              <a:rPr lang="en-US" sz="2000" b="1" dirty="0">
                <a:solidFill>
                  <a:srgbClr val="281717"/>
                </a:solidFill>
                <a:latin typeface="Monaco"/>
              </a:rPr>
              <a:t>}</a:t>
            </a:r>
            <a:endParaRPr lang="en-US" sz="2000" b="1" dirty="0">
              <a:solidFill>
                <a:srgbClr val="281717"/>
              </a:solidFill>
              <a:latin typeface="Monac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25336" y="3255675"/>
            <a:ext cx="3565888" cy="1151085"/>
          </a:xfrm>
          <a:prstGeom prst="rect">
            <a:avLst/>
          </a:prstGeom>
          <a:solidFill>
            <a:srgbClr val="FDF9CE"/>
          </a:solidFill>
          <a:ln>
            <a:solidFill>
              <a:schemeClr val="tx1"/>
            </a:solidFill>
          </a:ln>
        </p:spPr>
        <p:txBody>
          <a:bodyPr wrap="none" lIns="101882" tIns="50941" rIns="101882" bIns="50941" rtlCol="0">
            <a:spAutoFit/>
          </a:bodyPr>
          <a:lstStyle/>
          <a:p>
            <a:r>
              <a:rPr lang="en-US" sz="2200" i="1" dirty="0">
                <a:latin typeface="Helvetica"/>
                <a:cs typeface="Helvetica"/>
              </a:rPr>
              <a:t>We won’t worry about </a:t>
            </a:r>
          </a:p>
          <a:p>
            <a:r>
              <a:rPr lang="en-US" sz="2200" i="1" dirty="0">
                <a:latin typeface="Helvetica"/>
                <a:cs typeface="Helvetica"/>
              </a:rPr>
              <a:t>trigger paths and end path </a:t>
            </a:r>
          </a:p>
          <a:p>
            <a:r>
              <a:rPr lang="en-US" sz="2200" i="1" dirty="0">
                <a:latin typeface="Helvetica"/>
                <a:cs typeface="Helvetica"/>
              </a:rPr>
              <a:t>parameters right now.</a:t>
            </a:r>
          </a:p>
        </p:txBody>
      </p:sp>
    </p:spTree>
    <p:extLst>
      <p:ext uri="{BB962C8B-B14F-4D97-AF65-F5344CB8AC3E}">
        <p14:creationId xmlns:p14="http://schemas.microsoft.com/office/powerpoint/2010/main" val="2423452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</a:t>
            </a:r>
            <a:r>
              <a:rPr lang="en-US" dirty="0" err="1" smtClean="0"/>
              <a:t>FHiCL</a:t>
            </a:r>
            <a:r>
              <a:rPr lang="en-US" dirty="0" smtClean="0"/>
              <a:t> file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B313679C-6847-374E-BF52-814A1ED3A1BF}" type="datetime1">
              <a:rPr lang="en-US" smtClean="0"/>
              <a:t>6/17/16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K. J. Knoepfel | A FHiCL feature menagerie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80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553415" y="1228540"/>
            <a:ext cx="6225032" cy="3174201"/>
          </a:xfrm>
          <a:prstGeom prst="rect">
            <a:avLst/>
          </a:prstGeom>
          <a:solidFill>
            <a:srgbClr val="FDF9CE"/>
          </a:solidFill>
          <a:ln>
            <a:solidFill>
              <a:srgbClr val="003087"/>
            </a:solidFill>
          </a:ln>
        </p:spPr>
        <p:txBody>
          <a:bodyPr wrap="square" lIns="101882" tIns="50941" rIns="101882" bIns="50941">
            <a:spAutoFit/>
          </a:bodyPr>
          <a:lstStyle/>
          <a:p>
            <a:r>
              <a:rPr lang="en-US" sz="1800" dirty="0">
                <a:solidFill>
                  <a:srgbClr val="C01B14"/>
                </a:solidFill>
                <a:latin typeface="Monaco"/>
              </a:rPr>
              <a:t># </a:t>
            </a:r>
            <a:r>
              <a:rPr lang="en-US" sz="1800" dirty="0" err="1">
                <a:solidFill>
                  <a:srgbClr val="C01B14"/>
                </a:solidFill>
                <a:latin typeface="Monaco"/>
              </a:rPr>
              <a:t>test.fcl</a:t>
            </a:r>
            <a:endParaRPr lang="en-US" sz="1800" dirty="0">
              <a:solidFill>
                <a:srgbClr val="281717"/>
              </a:solidFill>
              <a:latin typeface="Monaco"/>
            </a:endParaRPr>
          </a:p>
          <a:p>
            <a:r>
              <a:rPr lang="en-US" sz="1800" dirty="0">
                <a:solidFill>
                  <a:srgbClr val="B600FF"/>
                </a:solidFill>
                <a:latin typeface="Monaco"/>
              </a:rPr>
              <a:t>physics</a:t>
            </a:r>
            <a:r>
              <a:rPr lang="en-US" sz="1800" dirty="0">
                <a:solidFill>
                  <a:srgbClr val="281717"/>
                </a:solidFill>
                <a:latin typeface="Monaco"/>
              </a:rPr>
              <a:t>: {</a:t>
            </a:r>
          </a:p>
          <a:p>
            <a:r>
              <a:rPr lang="en-US" sz="1800" dirty="0">
                <a:solidFill>
                  <a:srgbClr val="281717"/>
                </a:solidFill>
                <a:latin typeface="Monaco"/>
              </a:rPr>
              <a:t>   </a:t>
            </a:r>
            <a:r>
              <a:rPr lang="en-US" sz="1800" dirty="0">
                <a:solidFill>
                  <a:srgbClr val="4000FF"/>
                </a:solidFill>
                <a:latin typeface="Monaco"/>
              </a:rPr>
              <a:t>filters</a:t>
            </a:r>
            <a:r>
              <a:rPr lang="en-US" sz="1800" dirty="0">
                <a:solidFill>
                  <a:srgbClr val="281717"/>
                </a:solidFill>
                <a:latin typeface="Monaco"/>
              </a:rPr>
              <a:t>: {</a:t>
            </a:r>
          </a:p>
          <a:p>
            <a:r>
              <a:rPr lang="en-US" sz="1800" dirty="0">
                <a:solidFill>
                  <a:srgbClr val="281717"/>
                </a:solidFill>
                <a:latin typeface="Monaco"/>
              </a:rPr>
              <a:t>      </a:t>
            </a:r>
            <a:r>
              <a:rPr lang="en-US" sz="1800" dirty="0">
                <a:solidFill>
                  <a:srgbClr val="B45C15"/>
                </a:solidFill>
                <a:latin typeface="Monaco"/>
              </a:rPr>
              <a:t>f1</a:t>
            </a:r>
            <a:r>
              <a:rPr lang="en-US" sz="1800" dirty="0">
                <a:solidFill>
                  <a:srgbClr val="281717"/>
                </a:solidFill>
                <a:latin typeface="Monaco"/>
              </a:rPr>
              <a:t>: {</a:t>
            </a:r>
          </a:p>
          <a:p>
            <a:r>
              <a:rPr lang="en-US" sz="1800" dirty="0">
                <a:solidFill>
                  <a:srgbClr val="281717"/>
                </a:solidFill>
                <a:latin typeface="Monaco"/>
              </a:rPr>
              <a:t>         </a:t>
            </a:r>
            <a:r>
              <a:rPr lang="en-US" sz="1800" dirty="0" err="1">
                <a:solidFill>
                  <a:srgbClr val="248B16"/>
                </a:solidFill>
                <a:latin typeface="Monaco"/>
              </a:rPr>
              <a:t>module_type</a:t>
            </a:r>
            <a:r>
              <a:rPr lang="en-US" sz="1800" dirty="0">
                <a:solidFill>
                  <a:srgbClr val="281717"/>
                </a:solidFill>
                <a:latin typeface="Monaco"/>
              </a:rPr>
              <a:t>: </a:t>
            </a:r>
            <a:r>
              <a:rPr lang="en-US" sz="1800" dirty="0" err="1">
                <a:solidFill>
                  <a:srgbClr val="281717"/>
                </a:solidFill>
                <a:latin typeface="Monaco"/>
              </a:rPr>
              <a:t>BlockingPrescaler</a:t>
            </a:r>
            <a:endParaRPr lang="en-US" sz="1800" dirty="0">
              <a:solidFill>
                <a:srgbClr val="281717"/>
              </a:solidFill>
              <a:latin typeface="Monaco"/>
            </a:endParaRPr>
          </a:p>
          <a:p>
            <a:r>
              <a:rPr lang="sv-SE" sz="1800" dirty="0">
                <a:solidFill>
                  <a:srgbClr val="281717"/>
                </a:solidFill>
                <a:latin typeface="Monaco"/>
              </a:rPr>
              <a:t>         </a:t>
            </a:r>
            <a:r>
              <a:rPr lang="sv-SE" sz="1800" dirty="0" err="1">
                <a:solidFill>
                  <a:srgbClr val="B45C15"/>
                </a:solidFill>
                <a:latin typeface="Monaco"/>
              </a:rPr>
              <a:t>blocksize</a:t>
            </a:r>
            <a:r>
              <a:rPr lang="sv-SE" sz="1800" dirty="0">
                <a:solidFill>
                  <a:srgbClr val="281717"/>
                </a:solidFill>
                <a:latin typeface="Monaco"/>
              </a:rPr>
              <a:t>: 2</a:t>
            </a:r>
          </a:p>
          <a:p>
            <a:r>
              <a:rPr lang="sv-SE" sz="1800" dirty="0">
                <a:solidFill>
                  <a:srgbClr val="281717"/>
                </a:solidFill>
                <a:latin typeface="Monaco"/>
              </a:rPr>
              <a:t>      }</a:t>
            </a:r>
          </a:p>
          <a:p>
            <a:r>
              <a:rPr lang="sv-SE" sz="1800" dirty="0">
                <a:solidFill>
                  <a:srgbClr val="281717"/>
                </a:solidFill>
                <a:latin typeface="Monaco"/>
              </a:rPr>
              <a:t>   }</a:t>
            </a:r>
          </a:p>
          <a:p>
            <a:r>
              <a:rPr lang="sv-SE" sz="1800" dirty="0">
                <a:solidFill>
                  <a:srgbClr val="281717"/>
                </a:solidFill>
                <a:latin typeface="Monaco"/>
              </a:rPr>
              <a:t>   </a:t>
            </a:r>
            <a:r>
              <a:rPr lang="sv-SE" sz="1800" dirty="0">
                <a:solidFill>
                  <a:srgbClr val="B45C15"/>
                </a:solidFill>
                <a:latin typeface="Monaco"/>
              </a:rPr>
              <a:t>p1</a:t>
            </a:r>
            <a:r>
              <a:rPr lang="sv-SE" sz="1800" dirty="0">
                <a:solidFill>
                  <a:srgbClr val="281717"/>
                </a:solidFill>
                <a:latin typeface="Monaco"/>
              </a:rPr>
              <a:t>: </a:t>
            </a:r>
            <a:r>
              <a:rPr lang="sv-SE" sz="1800" dirty="0">
                <a:solidFill>
                  <a:srgbClr val="281717"/>
                </a:solidFill>
                <a:latin typeface="Monaco"/>
              </a:rPr>
              <a:t>[f1]</a:t>
            </a:r>
          </a:p>
          <a:p>
            <a:r>
              <a:rPr lang="sv-SE" sz="1800" dirty="0">
                <a:solidFill>
                  <a:srgbClr val="281717"/>
                </a:solidFill>
                <a:latin typeface="Monaco"/>
              </a:rPr>
              <a:t>}</a:t>
            </a:r>
          </a:p>
          <a:p>
            <a:endParaRPr lang="sv-SE" sz="1800" dirty="0">
              <a:solidFill>
                <a:srgbClr val="281717"/>
              </a:solidFill>
              <a:latin typeface="Monaco"/>
            </a:endParaRPr>
          </a:p>
        </p:txBody>
      </p:sp>
    </p:spTree>
    <p:extLst>
      <p:ext uri="{BB962C8B-B14F-4D97-AF65-F5344CB8AC3E}">
        <p14:creationId xmlns:p14="http://schemas.microsoft.com/office/powerpoint/2010/main" val="3454179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</a:t>
            </a:r>
            <a:r>
              <a:rPr lang="en-US" dirty="0" err="1" smtClean="0"/>
              <a:t>FHiCL</a:t>
            </a:r>
            <a:r>
              <a:rPr lang="en-US" dirty="0" smtClean="0"/>
              <a:t> file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B467F49B-35CB-4441-8983-8FEF28783372}" type="datetime1">
              <a:rPr lang="en-US" smtClean="0"/>
              <a:t>6/17/16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K. J. Knoepfel | A FHiCL feature menagerie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81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553415" y="1228540"/>
            <a:ext cx="6225032" cy="3174201"/>
          </a:xfrm>
          <a:prstGeom prst="rect">
            <a:avLst/>
          </a:prstGeom>
          <a:solidFill>
            <a:srgbClr val="FDF9CE"/>
          </a:solidFill>
          <a:ln>
            <a:solidFill>
              <a:srgbClr val="003087"/>
            </a:solidFill>
          </a:ln>
        </p:spPr>
        <p:txBody>
          <a:bodyPr wrap="square" lIns="101882" tIns="50941" rIns="101882" bIns="50941">
            <a:spAutoFit/>
          </a:bodyPr>
          <a:lstStyle/>
          <a:p>
            <a:r>
              <a:rPr lang="en-US" sz="1800" dirty="0">
                <a:solidFill>
                  <a:srgbClr val="C01B14"/>
                </a:solidFill>
                <a:latin typeface="Monaco"/>
              </a:rPr>
              <a:t># </a:t>
            </a:r>
            <a:r>
              <a:rPr lang="en-US" sz="1800" dirty="0" err="1">
                <a:solidFill>
                  <a:srgbClr val="C01B14"/>
                </a:solidFill>
                <a:latin typeface="Monaco"/>
              </a:rPr>
              <a:t>test.fcl</a:t>
            </a:r>
            <a:endParaRPr lang="en-US" sz="1800" dirty="0">
              <a:solidFill>
                <a:srgbClr val="281717"/>
              </a:solidFill>
              <a:latin typeface="Monaco"/>
            </a:endParaRPr>
          </a:p>
          <a:p>
            <a:r>
              <a:rPr lang="en-US" sz="1800" dirty="0">
                <a:solidFill>
                  <a:srgbClr val="B600FF"/>
                </a:solidFill>
                <a:latin typeface="Monaco"/>
              </a:rPr>
              <a:t>physics</a:t>
            </a:r>
            <a:r>
              <a:rPr lang="en-US" sz="1800" dirty="0">
                <a:solidFill>
                  <a:srgbClr val="281717"/>
                </a:solidFill>
                <a:latin typeface="Monaco"/>
              </a:rPr>
              <a:t>: {</a:t>
            </a:r>
          </a:p>
          <a:p>
            <a:r>
              <a:rPr lang="en-US" sz="1800" dirty="0">
                <a:solidFill>
                  <a:srgbClr val="281717"/>
                </a:solidFill>
                <a:latin typeface="Monaco"/>
              </a:rPr>
              <a:t>   </a:t>
            </a:r>
            <a:r>
              <a:rPr lang="en-US" sz="1800" dirty="0">
                <a:solidFill>
                  <a:srgbClr val="4000FF"/>
                </a:solidFill>
                <a:latin typeface="Monaco"/>
              </a:rPr>
              <a:t>filters</a:t>
            </a:r>
            <a:r>
              <a:rPr lang="en-US" sz="1800" dirty="0">
                <a:solidFill>
                  <a:srgbClr val="281717"/>
                </a:solidFill>
                <a:latin typeface="Monaco"/>
              </a:rPr>
              <a:t>: {</a:t>
            </a:r>
          </a:p>
          <a:p>
            <a:r>
              <a:rPr lang="en-US" sz="1800" dirty="0">
                <a:solidFill>
                  <a:srgbClr val="281717"/>
                </a:solidFill>
                <a:latin typeface="Monaco"/>
              </a:rPr>
              <a:t>      </a:t>
            </a:r>
            <a:r>
              <a:rPr lang="en-US" sz="1800" dirty="0">
                <a:solidFill>
                  <a:srgbClr val="B45C15"/>
                </a:solidFill>
                <a:latin typeface="Monaco"/>
              </a:rPr>
              <a:t>f1</a:t>
            </a:r>
            <a:r>
              <a:rPr lang="en-US" sz="1800" dirty="0">
                <a:solidFill>
                  <a:srgbClr val="281717"/>
                </a:solidFill>
                <a:latin typeface="Monaco"/>
              </a:rPr>
              <a:t>: {</a:t>
            </a:r>
          </a:p>
          <a:p>
            <a:r>
              <a:rPr lang="en-US" sz="1800" dirty="0">
                <a:solidFill>
                  <a:srgbClr val="281717"/>
                </a:solidFill>
                <a:latin typeface="Monaco"/>
              </a:rPr>
              <a:t>         </a:t>
            </a:r>
            <a:r>
              <a:rPr lang="en-US" sz="1800" dirty="0" err="1">
                <a:solidFill>
                  <a:srgbClr val="248B16"/>
                </a:solidFill>
                <a:latin typeface="Monaco"/>
              </a:rPr>
              <a:t>module_type</a:t>
            </a:r>
            <a:r>
              <a:rPr lang="en-US" sz="1800" dirty="0">
                <a:solidFill>
                  <a:srgbClr val="281717"/>
                </a:solidFill>
                <a:latin typeface="Monaco"/>
              </a:rPr>
              <a:t>: </a:t>
            </a:r>
            <a:r>
              <a:rPr lang="en-US" sz="1800" dirty="0" err="1">
                <a:solidFill>
                  <a:srgbClr val="281717"/>
                </a:solidFill>
                <a:latin typeface="Monaco"/>
              </a:rPr>
              <a:t>BlockingPrescaler</a:t>
            </a:r>
            <a:endParaRPr lang="en-US" sz="1800" dirty="0">
              <a:solidFill>
                <a:srgbClr val="281717"/>
              </a:solidFill>
              <a:latin typeface="Monaco"/>
            </a:endParaRPr>
          </a:p>
          <a:p>
            <a:r>
              <a:rPr lang="sv-SE" sz="1800" dirty="0">
                <a:solidFill>
                  <a:srgbClr val="281717"/>
                </a:solidFill>
                <a:latin typeface="Monaco"/>
              </a:rPr>
              <a:t>         </a:t>
            </a:r>
            <a:r>
              <a:rPr lang="sv-SE" sz="1800" dirty="0" err="1">
                <a:solidFill>
                  <a:srgbClr val="B45C15"/>
                </a:solidFill>
                <a:latin typeface="Monaco"/>
              </a:rPr>
              <a:t>blocksize</a:t>
            </a:r>
            <a:r>
              <a:rPr lang="sv-SE" sz="1800" dirty="0">
                <a:solidFill>
                  <a:srgbClr val="281717"/>
                </a:solidFill>
                <a:latin typeface="Monaco"/>
              </a:rPr>
              <a:t>: 2</a:t>
            </a:r>
          </a:p>
          <a:p>
            <a:r>
              <a:rPr lang="sv-SE" sz="1800" dirty="0">
                <a:solidFill>
                  <a:srgbClr val="281717"/>
                </a:solidFill>
                <a:latin typeface="Monaco"/>
              </a:rPr>
              <a:t>      }</a:t>
            </a:r>
          </a:p>
          <a:p>
            <a:r>
              <a:rPr lang="sv-SE" sz="1800" dirty="0">
                <a:solidFill>
                  <a:srgbClr val="281717"/>
                </a:solidFill>
                <a:latin typeface="Monaco"/>
              </a:rPr>
              <a:t>   }</a:t>
            </a:r>
          </a:p>
          <a:p>
            <a:r>
              <a:rPr lang="sv-SE" sz="1800" dirty="0">
                <a:solidFill>
                  <a:srgbClr val="281717"/>
                </a:solidFill>
                <a:latin typeface="Monaco"/>
              </a:rPr>
              <a:t>   </a:t>
            </a:r>
            <a:r>
              <a:rPr lang="sv-SE" sz="1800" dirty="0">
                <a:solidFill>
                  <a:srgbClr val="B45C15"/>
                </a:solidFill>
                <a:latin typeface="Monaco"/>
              </a:rPr>
              <a:t>p1</a:t>
            </a:r>
            <a:r>
              <a:rPr lang="sv-SE" sz="1800" dirty="0">
                <a:solidFill>
                  <a:srgbClr val="281717"/>
                </a:solidFill>
                <a:latin typeface="Monaco"/>
              </a:rPr>
              <a:t>: </a:t>
            </a:r>
            <a:r>
              <a:rPr lang="sv-SE" sz="1800" dirty="0">
                <a:solidFill>
                  <a:srgbClr val="281717"/>
                </a:solidFill>
                <a:latin typeface="Monaco"/>
              </a:rPr>
              <a:t>[f1]</a:t>
            </a:r>
          </a:p>
          <a:p>
            <a:r>
              <a:rPr lang="sv-SE" sz="1800" dirty="0">
                <a:solidFill>
                  <a:srgbClr val="281717"/>
                </a:solidFill>
                <a:latin typeface="Monaco"/>
              </a:rPr>
              <a:t>}</a:t>
            </a:r>
          </a:p>
          <a:p>
            <a:endParaRPr lang="sv-SE" sz="1800" dirty="0">
              <a:solidFill>
                <a:srgbClr val="281717"/>
              </a:solidFill>
              <a:latin typeface="Monaco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 bwMode="auto">
          <a:xfrm>
            <a:off x="156413" y="4721014"/>
            <a:ext cx="5414772" cy="2079477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ea typeface="ＭＳ Ｐゴシック" pitchFamily="-111" charset="-128"/>
                <a:cs typeface="Helvetica"/>
              </a:rPr>
              <a:t>Some errors:</a:t>
            </a:r>
          </a:p>
          <a:p>
            <a:pPr lvl="1"/>
            <a:r>
              <a:rPr lang="en-US" dirty="0" smtClean="0">
                <a:ea typeface="ＭＳ Ｐゴシック" pitchFamily="-111" charset="-128"/>
                <a:cs typeface="Helvetica"/>
              </a:rPr>
              <a:t>missing “</a:t>
            </a:r>
            <a:r>
              <a:rPr lang="en-US" dirty="0" err="1" smtClean="0">
                <a:latin typeface="Courier"/>
                <a:ea typeface="ＭＳ Ｐゴシック" pitchFamily="-111" charset="-128"/>
                <a:cs typeface="Courier"/>
              </a:rPr>
              <a:t>stepSize</a:t>
            </a:r>
            <a:r>
              <a:rPr lang="en-US" dirty="0" smtClean="0">
                <a:ea typeface="ＭＳ Ｐゴシック" pitchFamily="-111" charset="-128"/>
                <a:cs typeface="Helvetica"/>
              </a:rPr>
              <a:t>”</a:t>
            </a:r>
          </a:p>
          <a:p>
            <a:pPr lvl="1"/>
            <a:r>
              <a:rPr lang="en-US" dirty="0" smtClean="0">
                <a:ea typeface="ＭＳ Ｐゴシック" pitchFamily="-111" charset="-128"/>
                <a:cs typeface="Helvetica"/>
              </a:rPr>
              <a:t>“</a:t>
            </a:r>
            <a:r>
              <a:rPr lang="en-US" dirty="0" err="1" smtClean="0">
                <a:latin typeface="Courier"/>
                <a:ea typeface="ＭＳ Ｐゴシック" pitchFamily="-111" charset="-128"/>
                <a:cs typeface="Courier"/>
              </a:rPr>
              <a:t>block</a:t>
            </a:r>
            <a:r>
              <a:rPr lang="en-US" b="1" dirty="0" err="1" smtClean="0">
                <a:solidFill>
                  <a:srgbClr val="FF0000"/>
                </a:solidFill>
                <a:latin typeface="Courier"/>
                <a:ea typeface="ＭＳ Ｐゴシック" pitchFamily="-111" charset="-128"/>
                <a:cs typeface="Courier"/>
              </a:rPr>
              <a:t>S</a:t>
            </a:r>
            <a:r>
              <a:rPr lang="en-US" dirty="0" err="1" smtClean="0">
                <a:latin typeface="Courier"/>
                <a:ea typeface="ＭＳ Ｐゴシック" pitchFamily="-111" charset="-128"/>
                <a:cs typeface="Courier"/>
              </a:rPr>
              <a:t>ize</a:t>
            </a:r>
            <a:r>
              <a:rPr lang="en-US" dirty="0" smtClean="0">
                <a:ea typeface="ＭＳ Ｐゴシック" pitchFamily="-111" charset="-128"/>
                <a:cs typeface="Helvetica"/>
              </a:rPr>
              <a:t>” not “</a:t>
            </a:r>
            <a:r>
              <a:rPr lang="en-US" dirty="0" err="1" smtClean="0">
                <a:latin typeface="Courier"/>
                <a:ea typeface="ＭＳ Ｐゴシック" pitchFamily="-111" charset="-128"/>
                <a:cs typeface="Courier"/>
              </a:rPr>
              <a:t>block</a:t>
            </a:r>
            <a:r>
              <a:rPr lang="en-US" b="1" dirty="0" err="1" smtClean="0">
                <a:solidFill>
                  <a:srgbClr val="FF0000"/>
                </a:solidFill>
                <a:latin typeface="Courier"/>
                <a:ea typeface="ＭＳ Ｐゴシック" pitchFamily="-111" charset="-128"/>
                <a:cs typeface="Courier"/>
              </a:rPr>
              <a:t>s</a:t>
            </a:r>
            <a:r>
              <a:rPr lang="en-US" dirty="0" err="1" smtClean="0">
                <a:latin typeface="Courier"/>
                <a:ea typeface="ＭＳ Ｐゴシック" pitchFamily="-111" charset="-128"/>
                <a:cs typeface="Courier"/>
              </a:rPr>
              <a:t>ize</a:t>
            </a:r>
            <a:r>
              <a:rPr lang="en-US" dirty="0" smtClean="0">
                <a:ea typeface="ＭＳ Ｐゴシック" pitchFamily="-111" charset="-128"/>
                <a:cs typeface="Helvetica"/>
              </a:rPr>
              <a:t>”</a:t>
            </a:r>
          </a:p>
          <a:p>
            <a:pPr lvl="1"/>
            <a:endParaRPr lang="en-US" b="1" dirty="0" smtClean="0">
              <a:latin typeface="Helvetica" pitchFamily="-111" charset="0"/>
              <a:ea typeface="ＭＳ Ｐゴシック" pitchFamily="-111" charset="-128"/>
              <a:cs typeface="ＭＳ Ｐゴシック" pitchFamily="-111" charset="-128"/>
            </a:endParaRPr>
          </a:p>
          <a:p>
            <a:pPr lvl="1"/>
            <a:endParaRPr lang="en-US" b="1" dirty="0" smtClean="0">
              <a:latin typeface="Helvetica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19212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</a:t>
            </a:r>
            <a:r>
              <a:rPr lang="en-US" dirty="0" err="1" smtClean="0"/>
              <a:t>FHiCL</a:t>
            </a:r>
            <a:r>
              <a:rPr lang="en-US" dirty="0" smtClean="0"/>
              <a:t> file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B1E7D5C-8C9F-444F-92D3-BF6C720F64DD}" type="datetime1">
              <a:rPr lang="en-US" smtClean="0"/>
              <a:t>6/17/16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K. J. Knoepfel | A FHiCL feature menagerie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82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553415" y="1228540"/>
            <a:ext cx="6225032" cy="3174201"/>
          </a:xfrm>
          <a:prstGeom prst="rect">
            <a:avLst/>
          </a:prstGeom>
          <a:solidFill>
            <a:srgbClr val="FDF9CE"/>
          </a:solidFill>
          <a:ln>
            <a:solidFill>
              <a:srgbClr val="003087"/>
            </a:solidFill>
          </a:ln>
        </p:spPr>
        <p:txBody>
          <a:bodyPr wrap="square" lIns="101882" tIns="50941" rIns="101882" bIns="50941">
            <a:spAutoFit/>
          </a:bodyPr>
          <a:lstStyle/>
          <a:p>
            <a:r>
              <a:rPr lang="en-US" sz="1800" dirty="0">
                <a:solidFill>
                  <a:srgbClr val="C01B14"/>
                </a:solidFill>
                <a:latin typeface="Monaco"/>
              </a:rPr>
              <a:t># </a:t>
            </a:r>
            <a:r>
              <a:rPr lang="en-US" sz="1800" dirty="0" err="1">
                <a:solidFill>
                  <a:srgbClr val="C01B14"/>
                </a:solidFill>
                <a:latin typeface="Monaco"/>
              </a:rPr>
              <a:t>test.fcl</a:t>
            </a:r>
            <a:endParaRPr lang="en-US" sz="1800" dirty="0">
              <a:solidFill>
                <a:srgbClr val="281717"/>
              </a:solidFill>
              <a:latin typeface="Monaco"/>
            </a:endParaRPr>
          </a:p>
          <a:p>
            <a:r>
              <a:rPr lang="en-US" sz="1800" dirty="0">
                <a:solidFill>
                  <a:srgbClr val="B600FF"/>
                </a:solidFill>
                <a:latin typeface="Monaco"/>
              </a:rPr>
              <a:t>physics</a:t>
            </a:r>
            <a:r>
              <a:rPr lang="en-US" sz="1800" dirty="0">
                <a:solidFill>
                  <a:srgbClr val="281717"/>
                </a:solidFill>
                <a:latin typeface="Monaco"/>
              </a:rPr>
              <a:t>: {</a:t>
            </a:r>
          </a:p>
          <a:p>
            <a:r>
              <a:rPr lang="en-US" sz="1800" dirty="0">
                <a:solidFill>
                  <a:srgbClr val="281717"/>
                </a:solidFill>
                <a:latin typeface="Monaco"/>
              </a:rPr>
              <a:t>   </a:t>
            </a:r>
            <a:r>
              <a:rPr lang="en-US" sz="1800" dirty="0">
                <a:solidFill>
                  <a:srgbClr val="4000FF"/>
                </a:solidFill>
                <a:latin typeface="Monaco"/>
              </a:rPr>
              <a:t>filters</a:t>
            </a:r>
            <a:r>
              <a:rPr lang="en-US" sz="1800" dirty="0">
                <a:solidFill>
                  <a:srgbClr val="281717"/>
                </a:solidFill>
                <a:latin typeface="Monaco"/>
              </a:rPr>
              <a:t>: {</a:t>
            </a:r>
          </a:p>
          <a:p>
            <a:r>
              <a:rPr lang="en-US" sz="1800" dirty="0">
                <a:solidFill>
                  <a:srgbClr val="281717"/>
                </a:solidFill>
                <a:latin typeface="Monaco"/>
              </a:rPr>
              <a:t>      </a:t>
            </a:r>
            <a:r>
              <a:rPr lang="en-US" sz="1800" dirty="0">
                <a:solidFill>
                  <a:srgbClr val="B45C15"/>
                </a:solidFill>
                <a:latin typeface="Monaco"/>
              </a:rPr>
              <a:t>f1</a:t>
            </a:r>
            <a:r>
              <a:rPr lang="en-US" sz="1800" dirty="0">
                <a:solidFill>
                  <a:srgbClr val="281717"/>
                </a:solidFill>
                <a:latin typeface="Monaco"/>
              </a:rPr>
              <a:t>: {</a:t>
            </a:r>
          </a:p>
          <a:p>
            <a:r>
              <a:rPr lang="en-US" sz="1800" dirty="0">
                <a:solidFill>
                  <a:srgbClr val="281717"/>
                </a:solidFill>
                <a:latin typeface="Monaco"/>
              </a:rPr>
              <a:t>         </a:t>
            </a:r>
            <a:r>
              <a:rPr lang="en-US" sz="1800" dirty="0" err="1">
                <a:solidFill>
                  <a:srgbClr val="248B16"/>
                </a:solidFill>
                <a:latin typeface="Monaco"/>
              </a:rPr>
              <a:t>module_type</a:t>
            </a:r>
            <a:r>
              <a:rPr lang="en-US" sz="1800" dirty="0">
                <a:solidFill>
                  <a:srgbClr val="281717"/>
                </a:solidFill>
                <a:latin typeface="Monaco"/>
              </a:rPr>
              <a:t>: </a:t>
            </a:r>
            <a:r>
              <a:rPr lang="en-US" sz="1800" dirty="0" err="1">
                <a:solidFill>
                  <a:srgbClr val="281717"/>
                </a:solidFill>
                <a:latin typeface="Monaco"/>
              </a:rPr>
              <a:t>BlockingPrescaler</a:t>
            </a:r>
            <a:endParaRPr lang="en-US" sz="1800" dirty="0">
              <a:solidFill>
                <a:srgbClr val="281717"/>
              </a:solidFill>
              <a:latin typeface="Monaco"/>
            </a:endParaRPr>
          </a:p>
          <a:p>
            <a:r>
              <a:rPr lang="sv-SE" sz="1800" dirty="0">
                <a:solidFill>
                  <a:srgbClr val="281717"/>
                </a:solidFill>
                <a:latin typeface="Monaco"/>
              </a:rPr>
              <a:t>         </a:t>
            </a:r>
            <a:r>
              <a:rPr lang="sv-SE" sz="1800" dirty="0" err="1">
                <a:solidFill>
                  <a:srgbClr val="B45C15"/>
                </a:solidFill>
                <a:latin typeface="Monaco"/>
              </a:rPr>
              <a:t>blocksize</a:t>
            </a:r>
            <a:r>
              <a:rPr lang="sv-SE" sz="1800" dirty="0">
                <a:solidFill>
                  <a:srgbClr val="281717"/>
                </a:solidFill>
                <a:latin typeface="Monaco"/>
              </a:rPr>
              <a:t>: 2</a:t>
            </a:r>
          </a:p>
          <a:p>
            <a:r>
              <a:rPr lang="sv-SE" sz="1800" dirty="0">
                <a:solidFill>
                  <a:srgbClr val="281717"/>
                </a:solidFill>
                <a:latin typeface="Monaco"/>
              </a:rPr>
              <a:t>      }</a:t>
            </a:r>
          </a:p>
          <a:p>
            <a:r>
              <a:rPr lang="sv-SE" sz="1800" dirty="0">
                <a:solidFill>
                  <a:srgbClr val="281717"/>
                </a:solidFill>
                <a:latin typeface="Monaco"/>
              </a:rPr>
              <a:t>   }</a:t>
            </a:r>
          </a:p>
          <a:p>
            <a:r>
              <a:rPr lang="sv-SE" sz="1800" dirty="0">
                <a:solidFill>
                  <a:srgbClr val="281717"/>
                </a:solidFill>
                <a:latin typeface="Monaco"/>
              </a:rPr>
              <a:t>   </a:t>
            </a:r>
            <a:r>
              <a:rPr lang="sv-SE" sz="1800" dirty="0">
                <a:solidFill>
                  <a:srgbClr val="B45C15"/>
                </a:solidFill>
                <a:latin typeface="Monaco"/>
              </a:rPr>
              <a:t>p1</a:t>
            </a:r>
            <a:r>
              <a:rPr lang="sv-SE" sz="1800" dirty="0">
                <a:solidFill>
                  <a:srgbClr val="281717"/>
                </a:solidFill>
                <a:latin typeface="Monaco"/>
              </a:rPr>
              <a:t>: </a:t>
            </a:r>
            <a:r>
              <a:rPr lang="sv-SE" sz="1800" dirty="0">
                <a:solidFill>
                  <a:srgbClr val="281717"/>
                </a:solidFill>
                <a:latin typeface="Monaco"/>
              </a:rPr>
              <a:t>[f1]</a:t>
            </a:r>
          </a:p>
          <a:p>
            <a:r>
              <a:rPr lang="sv-SE" sz="1800" dirty="0">
                <a:solidFill>
                  <a:srgbClr val="281717"/>
                </a:solidFill>
                <a:latin typeface="Monaco"/>
              </a:rPr>
              <a:t>}</a:t>
            </a:r>
          </a:p>
          <a:p>
            <a:endParaRPr lang="sv-SE" sz="1800" dirty="0">
              <a:solidFill>
                <a:srgbClr val="281717"/>
              </a:solidFill>
              <a:latin typeface="Monaco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 bwMode="auto">
          <a:xfrm>
            <a:off x="156413" y="4721014"/>
            <a:ext cx="5414772" cy="2079477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ea typeface="ＭＳ Ｐゴシック" pitchFamily="-111" charset="-128"/>
                <a:cs typeface="Helvetica"/>
              </a:rPr>
              <a:t>Some errors:</a:t>
            </a:r>
          </a:p>
          <a:p>
            <a:pPr lvl="1"/>
            <a:r>
              <a:rPr lang="en-US" dirty="0" smtClean="0">
                <a:ea typeface="ＭＳ Ｐゴシック" pitchFamily="-111" charset="-128"/>
                <a:cs typeface="Helvetica"/>
              </a:rPr>
              <a:t>missing “</a:t>
            </a:r>
            <a:r>
              <a:rPr lang="en-US" dirty="0" err="1" smtClean="0">
                <a:latin typeface="Courier"/>
                <a:ea typeface="ＭＳ Ｐゴシック" pitchFamily="-111" charset="-128"/>
                <a:cs typeface="Courier"/>
              </a:rPr>
              <a:t>stepSize</a:t>
            </a:r>
            <a:r>
              <a:rPr lang="en-US" dirty="0" smtClean="0">
                <a:ea typeface="ＭＳ Ｐゴシック" pitchFamily="-111" charset="-128"/>
                <a:cs typeface="Helvetica"/>
              </a:rPr>
              <a:t>”</a:t>
            </a:r>
          </a:p>
          <a:p>
            <a:pPr lvl="1"/>
            <a:r>
              <a:rPr lang="en-US" dirty="0" smtClean="0">
                <a:ea typeface="ＭＳ Ｐゴシック" pitchFamily="-111" charset="-128"/>
                <a:cs typeface="Helvetica"/>
              </a:rPr>
              <a:t>“</a:t>
            </a:r>
            <a:r>
              <a:rPr lang="en-US" dirty="0" err="1" smtClean="0">
                <a:latin typeface="Courier"/>
                <a:ea typeface="ＭＳ Ｐゴシック" pitchFamily="-111" charset="-128"/>
                <a:cs typeface="Courier"/>
              </a:rPr>
              <a:t>block</a:t>
            </a:r>
            <a:r>
              <a:rPr lang="en-US" b="1" dirty="0" err="1" smtClean="0">
                <a:solidFill>
                  <a:srgbClr val="FF0000"/>
                </a:solidFill>
                <a:latin typeface="Courier"/>
                <a:ea typeface="ＭＳ Ｐゴシック" pitchFamily="-111" charset="-128"/>
                <a:cs typeface="Courier"/>
              </a:rPr>
              <a:t>S</a:t>
            </a:r>
            <a:r>
              <a:rPr lang="en-US" dirty="0" err="1" smtClean="0">
                <a:latin typeface="Courier"/>
                <a:ea typeface="ＭＳ Ｐゴシック" pitchFamily="-111" charset="-128"/>
                <a:cs typeface="Courier"/>
              </a:rPr>
              <a:t>ize</a:t>
            </a:r>
            <a:r>
              <a:rPr lang="en-US" dirty="0" smtClean="0">
                <a:ea typeface="ＭＳ Ｐゴシック" pitchFamily="-111" charset="-128"/>
                <a:cs typeface="Helvetica"/>
              </a:rPr>
              <a:t>” not “</a:t>
            </a:r>
            <a:r>
              <a:rPr lang="en-US" dirty="0" err="1" smtClean="0">
                <a:latin typeface="Courier"/>
                <a:ea typeface="ＭＳ Ｐゴシック" pitchFamily="-111" charset="-128"/>
                <a:cs typeface="Courier"/>
              </a:rPr>
              <a:t>block</a:t>
            </a:r>
            <a:r>
              <a:rPr lang="en-US" b="1" dirty="0" err="1" smtClean="0">
                <a:solidFill>
                  <a:srgbClr val="FF0000"/>
                </a:solidFill>
                <a:latin typeface="Courier"/>
                <a:ea typeface="ＭＳ Ｐゴシック" pitchFamily="-111" charset="-128"/>
                <a:cs typeface="Courier"/>
              </a:rPr>
              <a:t>s</a:t>
            </a:r>
            <a:r>
              <a:rPr lang="en-US" dirty="0" err="1" smtClean="0">
                <a:latin typeface="Courier"/>
                <a:ea typeface="ＭＳ Ｐゴシック" pitchFamily="-111" charset="-128"/>
                <a:cs typeface="Courier"/>
              </a:rPr>
              <a:t>ize</a:t>
            </a:r>
            <a:r>
              <a:rPr lang="en-US" dirty="0" smtClean="0">
                <a:ea typeface="ＭＳ Ｐゴシック" pitchFamily="-111" charset="-128"/>
                <a:cs typeface="Helvetica"/>
              </a:rPr>
              <a:t>”</a:t>
            </a:r>
          </a:p>
          <a:p>
            <a:pPr lvl="1"/>
            <a:endParaRPr lang="en-US" b="1" dirty="0" smtClean="0">
              <a:latin typeface="Helvetica" pitchFamily="-111" charset="0"/>
              <a:ea typeface="ＭＳ Ｐゴシック" pitchFamily="-111" charset="-128"/>
              <a:cs typeface="ＭＳ Ｐゴシック" pitchFamily="-111" charset="-128"/>
            </a:endParaRPr>
          </a:p>
          <a:p>
            <a:pPr lvl="1"/>
            <a:endParaRPr lang="en-US" b="1" dirty="0" smtClean="0">
              <a:latin typeface="Helvetica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5459426" y="4709500"/>
            <a:ext cx="4481577" cy="1796288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ea typeface="ＭＳ Ｐゴシック" pitchFamily="-111" charset="-128"/>
                <a:cs typeface="Helvetica"/>
              </a:rPr>
              <a:t> </a:t>
            </a:r>
            <a:r>
              <a:rPr lang="en-US" b="1" dirty="0" smtClean="0">
                <a:solidFill>
                  <a:srgbClr val="004C97"/>
                </a:solidFill>
                <a:ea typeface="ＭＳ Ｐゴシック" pitchFamily="-111" charset="-128"/>
                <a:cs typeface="Helvetica"/>
              </a:rPr>
              <a:t>Without validation:</a:t>
            </a:r>
          </a:p>
          <a:p>
            <a:pPr marL="445736" lvl="1" indent="0">
              <a:buNone/>
            </a:pPr>
            <a:r>
              <a:rPr lang="en-US" i="1" dirty="0" smtClean="0">
                <a:ea typeface="ＭＳ Ｐゴシック" pitchFamily="-111" charset="-128"/>
                <a:cs typeface="Helvetica"/>
              </a:rPr>
              <a:t>art </a:t>
            </a:r>
            <a:r>
              <a:rPr lang="en-US" dirty="0" smtClean="0">
                <a:ea typeface="ＭＳ Ｐゴシック" pitchFamily="-111" charset="-128"/>
                <a:cs typeface="Helvetica"/>
              </a:rPr>
              <a:t>throws an exception for parameters without a default in the source code.</a:t>
            </a:r>
          </a:p>
        </p:txBody>
      </p:sp>
      <p:sp>
        <p:nvSpPr>
          <p:cNvPr id="2" name="Right Arrow 1"/>
          <p:cNvSpPr/>
          <p:nvPr/>
        </p:nvSpPr>
        <p:spPr>
          <a:xfrm>
            <a:off x="4034536" y="5388864"/>
            <a:ext cx="1274064" cy="149691"/>
          </a:xfrm>
          <a:prstGeom prst="rightArrow">
            <a:avLst/>
          </a:prstGeom>
          <a:solidFill>
            <a:srgbClr val="FF00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50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</a:t>
            </a:r>
            <a:r>
              <a:rPr lang="en-US" dirty="0" err="1" smtClean="0"/>
              <a:t>FHiCL</a:t>
            </a:r>
            <a:r>
              <a:rPr lang="en-US" dirty="0" smtClean="0"/>
              <a:t> file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96FDD10C-8F9A-A64C-A28B-CF704D6C24BC}" type="datetime1">
              <a:rPr lang="en-US" smtClean="0"/>
              <a:t>6/17/16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K. J. Knoepfel | A FHiCL feature menagerie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83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553415" y="1228540"/>
            <a:ext cx="6225032" cy="3174201"/>
          </a:xfrm>
          <a:prstGeom prst="rect">
            <a:avLst/>
          </a:prstGeom>
          <a:solidFill>
            <a:srgbClr val="FDF9CE"/>
          </a:solidFill>
          <a:ln>
            <a:solidFill>
              <a:srgbClr val="003087"/>
            </a:solidFill>
          </a:ln>
        </p:spPr>
        <p:txBody>
          <a:bodyPr wrap="square" lIns="101882" tIns="50941" rIns="101882" bIns="50941">
            <a:spAutoFit/>
          </a:bodyPr>
          <a:lstStyle/>
          <a:p>
            <a:r>
              <a:rPr lang="en-US" sz="1800" dirty="0">
                <a:solidFill>
                  <a:srgbClr val="C01B14"/>
                </a:solidFill>
                <a:latin typeface="Monaco"/>
              </a:rPr>
              <a:t># </a:t>
            </a:r>
            <a:r>
              <a:rPr lang="en-US" sz="1800" dirty="0" err="1">
                <a:solidFill>
                  <a:srgbClr val="C01B14"/>
                </a:solidFill>
                <a:latin typeface="Monaco"/>
              </a:rPr>
              <a:t>test.fcl</a:t>
            </a:r>
            <a:endParaRPr lang="en-US" sz="1800" dirty="0">
              <a:solidFill>
                <a:srgbClr val="281717"/>
              </a:solidFill>
              <a:latin typeface="Monaco"/>
            </a:endParaRPr>
          </a:p>
          <a:p>
            <a:r>
              <a:rPr lang="en-US" sz="1800" dirty="0">
                <a:solidFill>
                  <a:srgbClr val="B600FF"/>
                </a:solidFill>
                <a:latin typeface="Monaco"/>
              </a:rPr>
              <a:t>physics</a:t>
            </a:r>
            <a:r>
              <a:rPr lang="en-US" sz="1800" dirty="0">
                <a:solidFill>
                  <a:srgbClr val="281717"/>
                </a:solidFill>
                <a:latin typeface="Monaco"/>
              </a:rPr>
              <a:t>: {</a:t>
            </a:r>
          </a:p>
          <a:p>
            <a:r>
              <a:rPr lang="en-US" sz="1800" dirty="0">
                <a:solidFill>
                  <a:srgbClr val="281717"/>
                </a:solidFill>
                <a:latin typeface="Monaco"/>
              </a:rPr>
              <a:t>   </a:t>
            </a:r>
            <a:r>
              <a:rPr lang="en-US" sz="1800" dirty="0">
                <a:solidFill>
                  <a:srgbClr val="4000FF"/>
                </a:solidFill>
                <a:latin typeface="Monaco"/>
              </a:rPr>
              <a:t>filters</a:t>
            </a:r>
            <a:r>
              <a:rPr lang="en-US" sz="1800" dirty="0">
                <a:solidFill>
                  <a:srgbClr val="281717"/>
                </a:solidFill>
                <a:latin typeface="Monaco"/>
              </a:rPr>
              <a:t>: {</a:t>
            </a:r>
          </a:p>
          <a:p>
            <a:r>
              <a:rPr lang="en-US" sz="1800" dirty="0">
                <a:solidFill>
                  <a:srgbClr val="281717"/>
                </a:solidFill>
                <a:latin typeface="Monaco"/>
              </a:rPr>
              <a:t>      </a:t>
            </a:r>
            <a:r>
              <a:rPr lang="en-US" sz="1800" dirty="0">
                <a:solidFill>
                  <a:srgbClr val="B45C15"/>
                </a:solidFill>
                <a:latin typeface="Monaco"/>
              </a:rPr>
              <a:t>f1</a:t>
            </a:r>
            <a:r>
              <a:rPr lang="en-US" sz="1800" dirty="0">
                <a:solidFill>
                  <a:srgbClr val="281717"/>
                </a:solidFill>
                <a:latin typeface="Monaco"/>
              </a:rPr>
              <a:t>: {</a:t>
            </a:r>
          </a:p>
          <a:p>
            <a:r>
              <a:rPr lang="en-US" sz="1800" dirty="0">
                <a:solidFill>
                  <a:srgbClr val="281717"/>
                </a:solidFill>
                <a:latin typeface="Monaco"/>
              </a:rPr>
              <a:t>         </a:t>
            </a:r>
            <a:r>
              <a:rPr lang="en-US" sz="1800" dirty="0" err="1">
                <a:solidFill>
                  <a:srgbClr val="248B16"/>
                </a:solidFill>
                <a:latin typeface="Monaco"/>
              </a:rPr>
              <a:t>module_type</a:t>
            </a:r>
            <a:r>
              <a:rPr lang="en-US" sz="1800" dirty="0">
                <a:solidFill>
                  <a:srgbClr val="281717"/>
                </a:solidFill>
                <a:latin typeface="Monaco"/>
              </a:rPr>
              <a:t>: </a:t>
            </a:r>
            <a:r>
              <a:rPr lang="en-US" sz="1800" dirty="0" err="1">
                <a:solidFill>
                  <a:srgbClr val="281717"/>
                </a:solidFill>
                <a:latin typeface="Monaco"/>
              </a:rPr>
              <a:t>BlockingPrescaler</a:t>
            </a:r>
            <a:endParaRPr lang="en-US" sz="1800" dirty="0">
              <a:solidFill>
                <a:srgbClr val="281717"/>
              </a:solidFill>
              <a:latin typeface="Monaco"/>
            </a:endParaRPr>
          </a:p>
          <a:p>
            <a:r>
              <a:rPr lang="sv-SE" sz="1800" dirty="0">
                <a:solidFill>
                  <a:srgbClr val="281717"/>
                </a:solidFill>
                <a:latin typeface="Monaco"/>
              </a:rPr>
              <a:t>         </a:t>
            </a:r>
            <a:r>
              <a:rPr lang="sv-SE" sz="1800" dirty="0" err="1">
                <a:solidFill>
                  <a:srgbClr val="B45C15"/>
                </a:solidFill>
                <a:latin typeface="Monaco"/>
              </a:rPr>
              <a:t>blocksize</a:t>
            </a:r>
            <a:r>
              <a:rPr lang="sv-SE" sz="1800" dirty="0">
                <a:solidFill>
                  <a:srgbClr val="281717"/>
                </a:solidFill>
                <a:latin typeface="Monaco"/>
              </a:rPr>
              <a:t>: 2</a:t>
            </a:r>
          </a:p>
          <a:p>
            <a:r>
              <a:rPr lang="sv-SE" sz="1800" dirty="0">
                <a:solidFill>
                  <a:srgbClr val="281717"/>
                </a:solidFill>
                <a:latin typeface="Monaco"/>
              </a:rPr>
              <a:t>      }</a:t>
            </a:r>
          </a:p>
          <a:p>
            <a:r>
              <a:rPr lang="sv-SE" sz="1800" dirty="0">
                <a:solidFill>
                  <a:srgbClr val="281717"/>
                </a:solidFill>
                <a:latin typeface="Monaco"/>
              </a:rPr>
              <a:t>   }</a:t>
            </a:r>
          </a:p>
          <a:p>
            <a:r>
              <a:rPr lang="sv-SE" sz="1800" dirty="0">
                <a:solidFill>
                  <a:srgbClr val="281717"/>
                </a:solidFill>
                <a:latin typeface="Monaco"/>
              </a:rPr>
              <a:t>   </a:t>
            </a:r>
            <a:r>
              <a:rPr lang="sv-SE" sz="1800" dirty="0">
                <a:solidFill>
                  <a:srgbClr val="B45C15"/>
                </a:solidFill>
                <a:latin typeface="Monaco"/>
              </a:rPr>
              <a:t>p1</a:t>
            </a:r>
            <a:r>
              <a:rPr lang="sv-SE" sz="1800" dirty="0">
                <a:solidFill>
                  <a:srgbClr val="281717"/>
                </a:solidFill>
                <a:latin typeface="Monaco"/>
              </a:rPr>
              <a:t>: </a:t>
            </a:r>
            <a:r>
              <a:rPr lang="sv-SE" sz="1800" dirty="0">
                <a:solidFill>
                  <a:srgbClr val="281717"/>
                </a:solidFill>
                <a:latin typeface="Monaco"/>
              </a:rPr>
              <a:t>[f1]</a:t>
            </a:r>
          </a:p>
          <a:p>
            <a:r>
              <a:rPr lang="sv-SE" sz="1800" dirty="0">
                <a:solidFill>
                  <a:srgbClr val="281717"/>
                </a:solidFill>
                <a:latin typeface="Monaco"/>
              </a:rPr>
              <a:t>}</a:t>
            </a:r>
          </a:p>
          <a:p>
            <a:endParaRPr lang="sv-SE" sz="1800" dirty="0">
              <a:solidFill>
                <a:srgbClr val="281717"/>
              </a:solidFill>
              <a:latin typeface="Monaco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 bwMode="auto">
          <a:xfrm>
            <a:off x="156413" y="4721014"/>
            <a:ext cx="5414772" cy="2079477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ea typeface="ＭＳ Ｐゴシック" pitchFamily="-111" charset="-128"/>
                <a:cs typeface="Helvetica"/>
              </a:rPr>
              <a:t>Some errors:</a:t>
            </a:r>
          </a:p>
          <a:p>
            <a:pPr lvl="1"/>
            <a:r>
              <a:rPr lang="en-US" dirty="0" smtClean="0">
                <a:ea typeface="ＭＳ Ｐゴシック" pitchFamily="-111" charset="-128"/>
                <a:cs typeface="Helvetica"/>
              </a:rPr>
              <a:t>missing “</a:t>
            </a:r>
            <a:r>
              <a:rPr lang="en-US" dirty="0" err="1" smtClean="0">
                <a:latin typeface="Courier"/>
                <a:ea typeface="ＭＳ Ｐゴシック" pitchFamily="-111" charset="-128"/>
                <a:cs typeface="Courier"/>
              </a:rPr>
              <a:t>stepSize</a:t>
            </a:r>
            <a:r>
              <a:rPr lang="en-US" dirty="0" smtClean="0">
                <a:ea typeface="ＭＳ Ｐゴシック" pitchFamily="-111" charset="-128"/>
                <a:cs typeface="Helvetica"/>
              </a:rPr>
              <a:t>”</a:t>
            </a:r>
          </a:p>
          <a:p>
            <a:pPr lvl="1"/>
            <a:r>
              <a:rPr lang="en-US" dirty="0" smtClean="0">
                <a:ea typeface="ＭＳ Ｐゴシック" pitchFamily="-111" charset="-128"/>
                <a:cs typeface="Helvetica"/>
              </a:rPr>
              <a:t>“</a:t>
            </a:r>
            <a:r>
              <a:rPr lang="en-US" dirty="0" err="1" smtClean="0">
                <a:latin typeface="Courier"/>
                <a:ea typeface="ＭＳ Ｐゴシック" pitchFamily="-111" charset="-128"/>
                <a:cs typeface="Courier"/>
              </a:rPr>
              <a:t>block</a:t>
            </a:r>
            <a:r>
              <a:rPr lang="en-US" b="1" dirty="0" err="1" smtClean="0">
                <a:solidFill>
                  <a:srgbClr val="FF0000"/>
                </a:solidFill>
                <a:latin typeface="Courier"/>
                <a:ea typeface="ＭＳ Ｐゴシック" pitchFamily="-111" charset="-128"/>
                <a:cs typeface="Courier"/>
              </a:rPr>
              <a:t>S</a:t>
            </a:r>
            <a:r>
              <a:rPr lang="en-US" dirty="0" err="1" smtClean="0">
                <a:latin typeface="Courier"/>
                <a:ea typeface="ＭＳ Ｐゴシック" pitchFamily="-111" charset="-128"/>
                <a:cs typeface="Courier"/>
              </a:rPr>
              <a:t>ize</a:t>
            </a:r>
            <a:r>
              <a:rPr lang="en-US" dirty="0" smtClean="0">
                <a:ea typeface="ＭＳ Ｐゴシック" pitchFamily="-111" charset="-128"/>
                <a:cs typeface="Helvetica"/>
              </a:rPr>
              <a:t>” not “</a:t>
            </a:r>
            <a:r>
              <a:rPr lang="en-US" dirty="0" err="1" smtClean="0">
                <a:latin typeface="Courier"/>
                <a:ea typeface="ＭＳ Ｐゴシック" pitchFamily="-111" charset="-128"/>
                <a:cs typeface="Courier"/>
              </a:rPr>
              <a:t>block</a:t>
            </a:r>
            <a:r>
              <a:rPr lang="en-US" b="1" dirty="0" err="1" smtClean="0">
                <a:solidFill>
                  <a:srgbClr val="FF0000"/>
                </a:solidFill>
                <a:latin typeface="Courier"/>
                <a:ea typeface="ＭＳ Ｐゴシック" pitchFamily="-111" charset="-128"/>
                <a:cs typeface="Courier"/>
              </a:rPr>
              <a:t>s</a:t>
            </a:r>
            <a:r>
              <a:rPr lang="en-US" dirty="0" err="1" smtClean="0">
                <a:latin typeface="Courier"/>
                <a:ea typeface="ＭＳ Ｐゴシック" pitchFamily="-111" charset="-128"/>
                <a:cs typeface="Courier"/>
              </a:rPr>
              <a:t>ize</a:t>
            </a:r>
            <a:r>
              <a:rPr lang="en-US" dirty="0" smtClean="0">
                <a:ea typeface="ＭＳ Ｐゴシック" pitchFamily="-111" charset="-128"/>
                <a:cs typeface="Helvetica"/>
              </a:rPr>
              <a:t>”</a:t>
            </a:r>
          </a:p>
          <a:p>
            <a:pPr lvl="1"/>
            <a:endParaRPr lang="en-US" b="1" dirty="0" smtClean="0">
              <a:latin typeface="Helvetica" pitchFamily="-111" charset="0"/>
              <a:ea typeface="ＭＳ Ｐゴシック" pitchFamily="-111" charset="-128"/>
              <a:cs typeface="ＭＳ Ｐゴシック" pitchFamily="-111" charset="-128"/>
            </a:endParaRPr>
          </a:p>
          <a:p>
            <a:pPr lvl="1"/>
            <a:endParaRPr lang="en-US" b="1" dirty="0" smtClean="0">
              <a:latin typeface="Helvetica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5459425" y="4709500"/>
            <a:ext cx="4565447" cy="2090991"/>
          </a:xfrm>
          <a:prstGeom prst="rect">
            <a:avLst/>
          </a:prstGeom>
          <a:solidFill>
            <a:srgbClr val="FFCAD6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ea typeface="ＭＳ Ｐゴシック" pitchFamily="-111" charset="-128"/>
                <a:cs typeface="Helvetica"/>
              </a:rPr>
              <a:t> </a:t>
            </a:r>
            <a:r>
              <a:rPr lang="en-US" b="1" dirty="0" smtClean="0">
                <a:solidFill>
                  <a:srgbClr val="004C97"/>
                </a:solidFill>
                <a:ea typeface="ＭＳ Ｐゴシック" pitchFamily="-111" charset="-128"/>
                <a:cs typeface="Helvetica"/>
              </a:rPr>
              <a:t>Without validation:</a:t>
            </a:r>
          </a:p>
          <a:p>
            <a:pPr marL="445736" lvl="1" indent="0">
              <a:buNone/>
            </a:pPr>
            <a:r>
              <a:rPr lang="en-US" i="1" dirty="0" smtClean="0">
                <a:ea typeface="ＭＳ Ｐゴシック" pitchFamily="-111" charset="-128"/>
                <a:cs typeface="Helvetica"/>
              </a:rPr>
              <a:t>art </a:t>
            </a:r>
            <a:r>
              <a:rPr lang="en-US" dirty="0" smtClean="0">
                <a:ea typeface="ＭＳ Ｐゴシック" pitchFamily="-111" charset="-128"/>
                <a:cs typeface="Helvetica"/>
              </a:rPr>
              <a:t>continues without incident, using the default value for </a:t>
            </a:r>
            <a:r>
              <a:rPr lang="en-US" b="1" dirty="0" err="1" smtClean="0">
                <a:latin typeface="Courier"/>
                <a:ea typeface="ＭＳ Ｐゴシック" pitchFamily="-111" charset="-128"/>
                <a:cs typeface="Courier"/>
              </a:rPr>
              <a:t>blockSize</a:t>
            </a:r>
            <a:r>
              <a:rPr lang="en-US" dirty="0" smtClean="0">
                <a:ea typeface="ＭＳ Ｐゴシック" pitchFamily="-111" charset="-128"/>
                <a:cs typeface="Helvetica"/>
              </a:rPr>
              <a:t>, not the intended user-provided one.</a:t>
            </a:r>
          </a:p>
        </p:txBody>
      </p:sp>
      <p:sp>
        <p:nvSpPr>
          <p:cNvPr id="2" name="Bent Arrow 1"/>
          <p:cNvSpPr/>
          <p:nvPr/>
        </p:nvSpPr>
        <p:spPr>
          <a:xfrm flipV="1">
            <a:off x="4135120" y="6091258"/>
            <a:ext cx="1162304" cy="276353"/>
          </a:xfrm>
          <a:prstGeom prst="bentArrow">
            <a:avLst/>
          </a:prstGeom>
          <a:solidFill>
            <a:srgbClr val="FF00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940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700" dirty="0">
                <a:cs typeface="Helvetica"/>
              </a:rPr>
              <a:t>With validation:</a:t>
            </a:r>
            <a:endParaRPr lang="en-US" sz="2700" dirty="0">
              <a:cs typeface="Helvetica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EFB1B2-AA5F-6547-BA73-A7AE8C4A0AA8}" type="slidenum">
              <a:rPr lang="en-US" smtClean="0"/>
              <a:t>84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74396" y="1956628"/>
            <a:ext cx="8991092" cy="4290406"/>
          </a:xfrm>
          <a:prstGeom prst="rect">
            <a:avLst/>
          </a:prstGeom>
          <a:solidFill>
            <a:srgbClr val="FDF9CE"/>
          </a:solidFill>
          <a:ln>
            <a:solidFill>
              <a:srgbClr val="000000"/>
            </a:solidFill>
          </a:ln>
        </p:spPr>
        <p:txBody>
          <a:bodyPr wrap="square" lIns="101882" tIns="50941" rIns="101882" bIns="50941">
            <a:spAutoFit/>
          </a:bodyPr>
          <a:lstStyle/>
          <a:p>
            <a:r>
              <a:rPr lang="en-US" sz="1100" dirty="0">
                <a:solidFill>
                  <a:srgbClr val="281717"/>
                </a:solidFill>
                <a:latin typeface="Monaco"/>
              </a:rPr>
              <a:t>---- Configuration BEGIN</a:t>
            </a:r>
          </a:p>
          <a:p>
            <a:r>
              <a:rPr lang="en-US" sz="1100" dirty="0">
                <a:solidFill>
                  <a:srgbClr val="281717"/>
                </a:solidFill>
                <a:latin typeface="Monaco"/>
              </a:rPr>
              <a:t>  </a:t>
            </a:r>
          </a:p>
          <a:p>
            <a:r>
              <a:rPr lang="en-US" sz="1100" dirty="0">
                <a:solidFill>
                  <a:srgbClr val="281717"/>
                </a:solidFill>
                <a:latin typeface="Monaco"/>
              </a:rPr>
              <a:t>  ====================================================================================================</a:t>
            </a:r>
          </a:p>
          <a:p>
            <a:r>
              <a:rPr lang="en-US" sz="1100" dirty="0">
                <a:solidFill>
                  <a:srgbClr val="281717"/>
                </a:solidFill>
                <a:latin typeface="Monaco"/>
              </a:rPr>
              <a:t>  </a:t>
            </a:r>
          </a:p>
          <a:p>
            <a:r>
              <a:rPr lang="en-US" sz="1100" dirty="0">
                <a:solidFill>
                  <a:srgbClr val="281717"/>
                </a:solidFill>
                <a:latin typeface="Monaco"/>
              </a:rPr>
              <a:t>  !! The following modules have been misconfigured: !!</a:t>
            </a:r>
          </a:p>
          <a:p>
            <a:r>
              <a:rPr lang="en-US" sz="1100" dirty="0">
                <a:solidFill>
                  <a:srgbClr val="281717"/>
                </a:solidFill>
                <a:latin typeface="Monaco"/>
              </a:rPr>
              <a:t>  </a:t>
            </a:r>
          </a:p>
          <a:p>
            <a:r>
              <a:rPr lang="en-US" sz="1100" dirty="0">
                <a:solidFill>
                  <a:srgbClr val="281717"/>
                </a:solidFill>
                <a:latin typeface="Monaco"/>
              </a:rPr>
              <a:t>  ----------------------------------------------------------------------------------------------------</a:t>
            </a:r>
          </a:p>
          <a:p>
            <a:r>
              <a:rPr lang="en-US" sz="1100" dirty="0">
                <a:solidFill>
                  <a:srgbClr val="281717"/>
                </a:solidFill>
                <a:latin typeface="Monaco"/>
              </a:rPr>
              <a:t>  </a:t>
            </a:r>
          </a:p>
          <a:p>
            <a:r>
              <a:rPr lang="en-US" sz="1100" dirty="0">
                <a:solidFill>
                  <a:srgbClr val="281717"/>
                </a:solidFill>
                <a:latin typeface="Monaco"/>
              </a:rPr>
              <a:t>  </a:t>
            </a:r>
          </a:p>
          <a:p>
            <a:r>
              <a:rPr lang="en-US" sz="1100" dirty="0">
                <a:solidFill>
                  <a:srgbClr val="281717"/>
                </a:solidFill>
                <a:latin typeface="Monaco"/>
              </a:rPr>
              <a:t>  Module label: </a:t>
            </a:r>
            <a:r>
              <a:rPr lang="en-US" sz="1100" b="1" dirty="0">
                <a:solidFill>
                  <a:srgbClr val="650C0B"/>
                </a:solidFill>
                <a:latin typeface="Monaco"/>
              </a:rPr>
              <a:t>f1</a:t>
            </a:r>
            <a:endParaRPr lang="en-US" sz="1100" b="1" dirty="0">
              <a:solidFill>
                <a:srgbClr val="281717"/>
              </a:solidFill>
              <a:latin typeface="Monaco"/>
            </a:endParaRPr>
          </a:p>
          <a:p>
            <a:r>
              <a:rPr lang="en-US" sz="1100" dirty="0">
                <a:solidFill>
                  <a:srgbClr val="281717"/>
                </a:solidFill>
                <a:latin typeface="Monaco"/>
              </a:rPr>
              <a:t>  </a:t>
            </a:r>
            <a:r>
              <a:rPr lang="en-US" sz="1100" dirty="0" err="1">
                <a:solidFill>
                  <a:srgbClr val="281717"/>
                </a:solidFill>
                <a:latin typeface="Monaco"/>
              </a:rPr>
              <a:t>module_type</a:t>
            </a:r>
            <a:r>
              <a:rPr lang="en-US" sz="1100" dirty="0">
                <a:solidFill>
                  <a:srgbClr val="281717"/>
                </a:solidFill>
                <a:latin typeface="Monaco"/>
              </a:rPr>
              <a:t> : </a:t>
            </a:r>
            <a:r>
              <a:rPr lang="en-US" sz="1100" b="1" dirty="0" err="1">
                <a:solidFill>
                  <a:srgbClr val="650C0B"/>
                </a:solidFill>
                <a:latin typeface="Monaco"/>
              </a:rPr>
              <a:t>BlockingPrescaler</a:t>
            </a:r>
            <a:endParaRPr lang="en-US" sz="1100" b="1" dirty="0">
              <a:solidFill>
                <a:srgbClr val="281717"/>
              </a:solidFill>
              <a:latin typeface="Monaco"/>
            </a:endParaRPr>
          </a:p>
          <a:p>
            <a:r>
              <a:rPr lang="en-US" sz="1100" dirty="0">
                <a:solidFill>
                  <a:srgbClr val="281717"/>
                </a:solidFill>
                <a:latin typeface="Monaco"/>
              </a:rPr>
              <a:t>  </a:t>
            </a:r>
          </a:p>
          <a:p>
            <a:r>
              <a:rPr lang="en-US" sz="1100" dirty="0">
                <a:solidFill>
                  <a:srgbClr val="281717"/>
                </a:solidFill>
                <a:latin typeface="Monaco"/>
              </a:rPr>
              <a:t>  Missing parameters:</a:t>
            </a:r>
          </a:p>
          <a:p>
            <a:r>
              <a:rPr lang="en-US" sz="1100" dirty="0">
                <a:solidFill>
                  <a:srgbClr val="281717"/>
                </a:solidFill>
                <a:latin typeface="Monaco"/>
              </a:rPr>
              <a:t>  </a:t>
            </a:r>
          </a:p>
          <a:p>
            <a:r>
              <a:rPr lang="en-US" sz="1100" dirty="0">
                <a:solidFill>
                  <a:srgbClr val="281717"/>
                </a:solidFill>
                <a:latin typeface="Monaco"/>
              </a:rPr>
              <a:t>   -    </a:t>
            </a:r>
            <a:r>
              <a:rPr lang="en-US" sz="1100" dirty="0" err="1">
                <a:solidFill>
                  <a:srgbClr val="281717"/>
                </a:solidFill>
                <a:latin typeface="Monaco"/>
              </a:rPr>
              <a:t>stepSize</a:t>
            </a:r>
            <a:r>
              <a:rPr lang="en-US" sz="1100" dirty="0">
                <a:solidFill>
                  <a:srgbClr val="281717"/>
                </a:solidFill>
                <a:latin typeface="Monaco"/>
              </a:rPr>
              <a:t>: &lt;unsigned long&gt;</a:t>
            </a:r>
          </a:p>
          <a:p>
            <a:r>
              <a:rPr lang="en-US" sz="1100" dirty="0">
                <a:solidFill>
                  <a:srgbClr val="281717"/>
                </a:solidFill>
                <a:latin typeface="Monaco"/>
              </a:rPr>
              <a:t>  </a:t>
            </a:r>
          </a:p>
          <a:p>
            <a:r>
              <a:rPr lang="en-US" sz="1100" dirty="0">
                <a:solidFill>
                  <a:srgbClr val="281717"/>
                </a:solidFill>
                <a:latin typeface="Monaco"/>
              </a:rPr>
              <a:t>  Unsupported parameters:</a:t>
            </a:r>
          </a:p>
          <a:p>
            <a:r>
              <a:rPr lang="en-US" sz="1100" dirty="0">
                <a:solidFill>
                  <a:srgbClr val="281717"/>
                </a:solidFill>
                <a:latin typeface="Monaco"/>
              </a:rPr>
              <a:t>  </a:t>
            </a:r>
          </a:p>
          <a:p>
            <a:r>
              <a:rPr lang="sv-SE" sz="1100" dirty="0">
                <a:solidFill>
                  <a:srgbClr val="281717"/>
                </a:solidFill>
                <a:latin typeface="Monaco"/>
              </a:rPr>
              <a:t>   + </a:t>
            </a:r>
            <a:r>
              <a:rPr lang="sv-SE" sz="1100" dirty="0" err="1">
                <a:solidFill>
                  <a:srgbClr val="281717"/>
                </a:solidFill>
                <a:latin typeface="Monaco"/>
              </a:rPr>
              <a:t>blocksize</a:t>
            </a:r>
            <a:r>
              <a:rPr lang="sv-SE" sz="1100" dirty="0">
                <a:solidFill>
                  <a:srgbClr val="281717"/>
                </a:solidFill>
                <a:latin typeface="Monaco"/>
              </a:rPr>
              <a:t>                      [ ./test.fcl</a:t>
            </a:r>
            <a:r>
              <a:rPr lang="sv-SE" sz="1100" dirty="0">
                <a:solidFill>
                  <a:srgbClr val="281717"/>
                </a:solidFill>
                <a:latin typeface="Monaco"/>
              </a:rPr>
              <a:t>:6 </a:t>
            </a:r>
            <a:r>
              <a:rPr lang="sv-SE" sz="1100" dirty="0">
                <a:solidFill>
                  <a:srgbClr val="281717"/>
                </a:solidFill>
                <a:latin typeface="Monaco"/>
              </a:rPr>
              <a:t>]</a:t>
            </a:r>
          </a:p>
          <a:p>
            <a:r>
              <a:rPr lang="sv-SE" sz="1100" dirty="0">
                <a:solidFill>
                  <a:srgbClr val="281717"/>
                </a:solidFill>
                <a:latin typeface="Monaco"/>
              </a:rPr>
              <a:t>  </a:t>
            </a:r>
          </a:p>
          <a:p>
            <a:r>
              <a:rPr lang="sv-SE" sz="1100" dirty="0">
                <a:solidFill>
                  <a:srgbClr val="281717"/>
                </a:solidFill>
                <a:latin typeface="Monaco"/>
              </a:rPr>
              <a:t>  </a:t>
            </a:r>
          </a:p>
          <a:p>
            <a:r>
              <a:rPr lang="sv-SE" sz="1100" dirty="0">
                <a:solidFill>
                  <a:srgbClr val="281717"/>
                </a:solidFill>
                <a:latin typeface="Monaco"/>
              </a:rPr>
              <a:t>  ====================================================================================================</a:t>
            </a:r>
          </a:p>
          <a:p>
            <a:r>
              <a:rPr lang="sv-SE" sz="1100" dirty="0">
                <a:solidFill>
                  <a:srgbClr val="281717"/>
                </a:solidFill>
                <a:latin typeface="Monaco"/>
              </a:rPr>
              <a:t>  </a:t>
            </a:r>
          </a:p>
          <a:p>
            <a:r>
              <a:rPr lang="sv-SE" sz="1100" dirty="0">
                <a:solidFill>
                  <a:srgbClr val="281717"/>
                </a:solidFill>
                <a:latin typeface="Monaco"/>
              </a:rPr>
              <a:t>---- </a:t>
            </a:r>
            <a:r>
              <a:rPr lang="sv-SE" sz="1100" dirty="0" err="1">
                <a:solidFill>
                  <a:srgbClr val="281717"/>
                </a:solidFill>
                <a:latin typeface="Monaco"/>
              </a:rPr>
              <a:t>Configuration</a:t>
            </a:r>
            <a:r>
              <a:rPr lang="sv-SE" sz="1100" dirty="0">
                <a:solidFill>
                  <a:srgbClr val="281717"/>
                </a:solidFill>
                <a:latin typeface="Monaco"/>
              </a:rPr>
              <a:t> END</a:t>
            </a:r>
          </a:p>
        </p:txBody>
      </p:sp>
      <p:sp>
        <p:nvSpPr>
          <p:cNvPr id="4" name="Rectangle 3"/>
          <p:cNvSpPr/>
          <p:nvPr/>
        </p:nvSpPr>
        <p:spPr>
          <a:xfrm>
            <a:off x="3035084" y="981806"/>
            <a:ext cx="3322499" cy="518375"/>
          </a:xfrm>
          <a:prstGeom prst="rect">
            <a:avLst/>
          </a:prstGeom>
        </p:spPr>
        <p:txBody>
          <a:bodyPr wrap="none" lIns="101882" tIns="50941" rIns="101882" bIns="50941">
            <a:spAutoFit/>
          </a:bodyPr>
          <a:lstStyle/>
          <a:p>
            <a:r>
              <a:rPr lang="en-US" b="1" dirty="0">
                <a:latin typeface="Courier"/>
                <a:cs typeface="Courier"/>
              </a:rPr>
              <a:t>art -c </a:t>
            </a:r>
            <a:r>
              <a:rPr lang="en-US" b="1" dirty="0" err="1">
                <a:latin typeface="Courier"/>
                <a:cs typeface="Courier"/>
              </a:rPr>
              <a:t>test.fcl</a:t>
            </a:r>
            <a:endParaRPr lang="en-US" b="1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14A3D7A8-1AB1-AF42-A9AA-2E626C130432}" type="datetime1">
              <a:rPr lang="en-US" smtClean="0"/>
              <a:t>6/17/16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K. J. Knoepfel | A FHiCL feature menagerie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38596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following facilities have description/validation enabled:</a:t>
            </a:r>
          </a:p>
          <a:p>
            <a:pPr lvl="1"/>
            <a:r>
              <a:rPr lang="en-US" dirty="0" smtClean="0"/>
              <a:t>all </a:t>
            </a:r>
            <a:r>
              <a:rPr lang="en-US" i="1" dirty="0" smtClean="0"/>
              <a:t>art</a:t>
            </a:r>
            <a:r>
              <a:rPr lang="en-US" dirty="0" smtClean="0"/>
              <a:t>-provided modules (including </a:t>
            </a:r>
            <a:r>
              <a:rPr lang="en-US" b="1" dirty="0" err="1" smtClean="0">
                <a:latin typeface="Courier"/>
                <a:cs typeface="Courier"/>
              </a:rPr>
              <a:t>RootOutput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all </a:t>
            </a:r>
            <a:r>
              <a:rPr lang="en-US" i="1" dirty="0" smtClean="0"/>
              <a:t>art</a:t>
            </a:r>
            <a:r>
              <a:rPr lang="en-US" dirty="0" smtClean="0"/>
              <a:t>-provided services except </a:t>
            </a:r>
            <a:r>
              <a:rPr lang="en-US" b="1" dirty="0" err="1" smtClean="0">
                <a:latin typeface="Courier"/>
                <a:cs typeface="Courier"/>
              </a:rPr>
              <a:t>floating_point_control</a:t>
            </a:r>
            <a:r>
              <a:rPr lang="en-US" dirty="0" smtClean="0"/>
              <a:t> and </a:t>
            </a:r>
            <a:r>
              <a:rPr lang="en-US" b="1" dirty="0" smtClean="0">
                <a:latin typeface="Courier"/>
                <a:cs typeface="Courier"/>
              </a:rPr>
              <a:t>message</a:t>
            </a:r>
            <a:r>
              <a:rPr lang="en-US" dirty="0" smtClean="0"/>
              <a:t>.</a:t>
            </a:r>
          </a:p>
          <a:p>
            <a:pPr lvl="1"/>
            <a:r>
              <a:rPr lang="en-US" b="1" dirty="0" err="1" smtClean="0">
                <a:latin typeface="Courier"/>
                <a:cs typeface="Courier"/>
              </a:rPr>
              <a:t>EmptyEvent</a:t>
            </a:r>
            <a:r>
              <a:rPr lang="en-US" dirty="0" smtClean="0"/>
              <a:t> and </a:t>
            </a:r>
            <a:r>
              <a:rPr lang="en-US" b="1" dirty="0" err="1" smtClean="0">
                <a:latin typeface="Courier"/>
                <a:cs typeface="Courier"/>
              </a:rPr>
              <a:t>RootInput</a:t>
            </a:r>
            <a:r>
              <a:rPr lang="en-US" dirty="0" smtClean="0"/>
              <a:t> sources.</a:t>
            </a:r>
          </a:p>
          <a:p>
            <a:pPr lvl="1"/>
            <a:r>
              <a:rPr lang="en-US" dirty="0" smtClean="0"/>
              <a:t>Any of your </a:t>
            </a:r>
            <a:r>
              <a:rPr lang="en-US" b="1" dirty="0" smtClean="0">
                <a:latin typeface="Courier"/>
                <a:cs typeface="Courier"/>
              </a:rPr>
              <a:t>module</a:t>
            </a:r>
            <a:r>
              <a:rPr lang="en-US" dirty="0" smtClean="0"/>
              <a:t>s, </a:t>
            </a:r>
            <a:r>
              <a:rPr lang="en-US" b="1" dirty="0" smtClean="0">
                <a:latin typeface="Courier"/>
                <a:cs typeface="Courier"/>
              </a:rPr>
              <a:t>service</a:t>
            </a:r>
            <a:r>
              <a:rPr lang="en-US" dirty="0" smtClean="0"/>
              <a:t>s, or </a:t>
            </a:r>
            <a:r>
              <a:rPr lang="en-US" b="1" dirty="0" smtClean="0">
                <a:latin typeface="Courier"/>
                <a:cs typeface="Courier"/>
              </a:rPr>
              <a:t>plugin</a:t>
            </a:r>
            <a:r>
              <a:rPr lang="en-US" dirty="0" smtClean="0"/>
              <a:t>s for which you want description/validation.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configurations are described/validated?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E8C611EB-E2EE-BC4D-8532-AB8B1D97A062}" type="datetime1">
              <a:rPr lang="en-US" smtClean="0"/>
              <a:t>6/17/16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K. J. Knoepfel | A FHiCL feature menagerie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225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700" dirty="0">
                <a:latin typeface="Courier"/>
                <a:cs typeface="Courier"/>
              </a:rPr>
              <a:t>art --print-description </a:t>
            </a:r>
            <a:r>
              <a:rPr lang="en-US" sz="2700" dirty="0" err="1">
                <a:latin typeface="Courier"/>
                <a:cs typeface="Courier"/>
              </a:rPr>
              <a:t>InputProducerNoEvents</a:t>
            </a:r>
            <a:endParaRPr lang="en-US" sz="2700" dirty="0">
              <a:latin typeface="Courier"/>
              <a:cs typeface="Courier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EFB1B2-AA5F-6547-BA73-A7AE8C4A0AA8}" type="slidenum">
              <a:rPr lang="en-US" smtClean="0"/>
              <a:t>86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7348" y="1508421"/>
            <a:ext cx="9689592" cy="4257860"/>
          </a:xfrm>
          <a:prstGeom prst="rect">
            <a:avLst/>
          </a:prstGeom>
          <a:solidFill>
            <a:srgbClr val="FDF9CE"/>
          </a:solidFill>
          <a:ln>
            <a:solidFill>
              <a:srgbClr val="000000"/>
            </a:solidFill>
          </a:ln>
        </p:spPr>
        <p:txBody>
          <a:bodyPr wrap="square" lIns="101882" tIns="50941" rIns="101882" bIns="50941">
            <a:spAutoFit/>
          </a:bodyPr>
          <a:lstStyle/>
          <a:p>
            <a:endParaRPr lang="en-US" sz="900" dirty="0">
              <a:solidFill>
                <a:srgbClr val="281717"/>
              </a:solidFill>
              <a:latin typeface="Monaco"/>
            </a:endParaRPr>
          </a:p>
          <a:p>
            <a:r>
              <a:rPr lang="en-US" sz="900" dirty="0">
                <a:solidFill>
                  <a:srgbClr val="281717"/>
                </a:solidFill>
                <a:latin typeface="Monaco"/>
              </a:rPr>
              <a:t>====================================================================================================</a:t>
            </a:r>
          </a:p>
          <a:p>
            <a:endParaRPr lang="en-US" sz="900" dirty="0">
              <a:solidFill>
                <a:srgbClr val="281717"/>
              </a:solidFill>
              <a:latin typeface="Monaco"/>
            </a:endParaRPr>
          </a:p>
          <a:p>
            <a:r>
              <a:rPr lang="en-US" sz="900" dirty="0">
                <a:solidFill>
                  <a:srgbClr val="281717"/>
                </a:solidFill>
                <a:latin typeface="Monaco"/>
              </a:rPr>
              <a:t>    </a:t>
            </a:r>
            <a:r>
              <a:rPr lang="en-US" sz="900" dirty="0" err="1">
                <a:solidFill>
                  <a:srgbClr val="281717"/>
                </a:solidFill>
                <a:latin typeface="Monaco"/>
              </a:rPr>
              <a:t>module_type</a:t>
            </a:r>
            <a:r>
              <a:rPr lang="en-US" sz="900" dirty="0">
                <a:solidFill>
                  <a:srgbClr val="281717"/>
                </a:solidFill>
                <a:latin typeface="Monaco"/>
              </a:rPr>
              <a:t> : </a:t>
            </a:r>
            <a:r>
              <a:rPr lang="en-US" sz="900" b="1" dirty="0" err="1">
                <a:solidFill>
                  <a:srgbClr val="650C0B"/>
                </a:solidFill>
                <a:latin typeface="Monaco"/>
              </a:rPr>
              <a:t>InputProducerNoEvents</a:t>
            </a:r>
            <a:r>
              <a:rPr lang="en-US" sz="900" dirty="0">
                <a:solidFill>
                  <a:srgbClr val="281717"/>
                </a:solidFill>
                <a:latin typeface="Monaco"/>
              </a:rPr>
              <a:t> (or "art/test/Integration/event-shape/</a:t>
            </a:r>
            <a:r>
              <a:rPr lang="en-US" sz="900" dirty="0" err="1">
                <a:solidFill>
                  <a:srgbClr val="281717"/>
                </a:solidFill>
                <a:latin typeface="Monaco"/>
              </a:rPr>
              <a:t>InputProducerNoEvents</a:t>
            </a:r>
            <a:r>
              <a:rPr lang="en-US" sz="900" dirty="0">
                <a:solidFill>
                  <a:srgbClr val="281717"/>
                </a:solidFill>
                <a:latin typeface="Monaco"/>
              </a:rPr>
              <a:t>")</a:t>
            </a:r>
          </a:p>
          <a:p>
            <a:endParaRPr lang="en-US" sz="900" dirty="0">
              <a:solidFill>
                <a:srgbClr val="281717"/>
              </a:solidFill>
              <a:latin typeface="Monaco"/>
            </a:endParaRPr>
          </a:p>
          <a:p>
            <a:r>
              <a:rPr lang="en-US" sz="900" dirty="0">
                <a:solidFill>
                  <a:srgbClr val="281717"/>
                </a:solidFill>
                <a:latin typeface="Monaco"/>
              </a:rPr>
              <a:t>        provider: art</a:t>
            </a:r>
          </a:p>
          <a:p>
            <a:r>
              <a:rPr lang="ro-RO" sz="900" dirty="0">
                <a:solidFill>
                  <a:srgbClr val="281717"/>
                </a:solidFill>
                <a:latin typeface="Monaco"/>
              </a:rPr>
              <a:t>        type    : producer</a:t>
            </a:r>
          </a:p>
          <a:p>
            <a:r>
              <a:rPr lang="ro-RO" sz="900" dirty="0">
                <a:solidFill>
                  <a:srgbClr val="281717"/>
                </a:solidFill>
                <a:latin typeface="Monaco"/>
              </a:rPr>
              <a:t>        source  : /home/knoepfel/art/art/test/Integration/event-shape/InputProducerNoEvents_module.cc</a:t>
            </a:r>
          </a:p>
          <a:p>
            <a:r>
              <a:rPr lang="ro-RO" sz="900" dirty="0">
                <a:solidFill>
                  <a:srgbClr val="281717"/>
                </a:solidFill>
                <a:latin typeface="Monaco"/>
              </a:rPr>
              <a:t>        library : /home/knoepfel/scratch/build-art-prof/lib/libart_test_Integration_event-shape_InputProducerNoEvents_module.so</a:t>
            </a:r>
          </a:p>
          <a:p>
            <a:endParaRPr lang="ro-RO" sz="900" dirty="0">
              <a:solidFill>
                <a:srgbClr val="281717"/>
              </a:solidFill>
              <a:latin typeface="Monaco"/>
            </a:endParaRPr>
          </a:p>
          <a:p>
            <a:r>
              <a:rPr lang="ro-RO" sz="900" dirty="0">
                <a:solidFill>
                  <a:srgbClr val="281717"/>
                </a:solidFill>
                <a:latin typeface="Monaco"/>
              </a:rPr>
              <a:t>    Allowed configuration</a:t>
            </a:r>
          </a:p>
          <a:p>
            <a:r>
              <a:rPr lang="ro-RO" sz="900" dirty="0">
                <a:solidFill>
                  <a:srgbClr val="281717"/>
                </a:solidFill>
                <a:latin typeface="Monaco"/>
              </a:rPr>
              <a:t>    ---------------------</a:t>
            </a:r>
          </a:p>
          <a:p>
            <a:endParaRPr lang="ro-RO" sz="900" dirty="0">
              <a:solidFill>
                <a:srgbClr val="281717"/>
              </a:solidFill>
              <a:latin typeface="Monaco"/>
            </a:endParaRPr>
          </a:p>
          <a:p>
            <a:r>
              <a:rPr lang="en-US" sz="900" dirty="0">
                <a:solidFill>
                  <a:srgbClr val="281717"/>
                </a:solidFill>
                <a:latin typeface="Monaco"/>
              </a:rPr>
              <a:t>        [ None provided ]</a:t>
            </a:r>
          </a:p>
          <a:p>
            <a:endParaRPr lang="en-US" sz="900" dirty="0">
              <a:solidFill>
                <a:srgbClr val="281717"/>
              </a:solidFill>
              <a:latin typeface="Monaco"/>
            </a:endParaRPr>
          </a:p>
          <a:p>
            <a:r>
              <a:rPr lang="en-US" sz="900" dirty="0">
                <a:solidFill>
                  <a:srgbClr val="281717"/>
                </a:solidFill>
                <a:latin typeface="Monaco"/>
              </a:rPr>
              <a:t>====================================================================================================</a:t>
            </a:r>
          </a:p>
          <a:p>
            <a:endParaRPr lang="en-US" sz="900" dirty="0">
              <a:solidFill>
                <a:srgbClr val="281717"/>
              </a:solidFill>
              <a:latin typeface="Monaco"/>
            </a:endParaRPr>
          </a:p>
          <a:p>
            <a:r>
              <a:rPr lang="en-US" sz="900" dirty="0">
                <a:solidFill>
                  <a:srgbClr val="281717"/>
                </a:solidFill>
                <a:latin typeface="Monaco"/>
              </a:rPr>
              <a:t>    </a:t>
            </a:r>
            <a:r>
              <a:rPr lang="en-US" sz="900" dirty="0" err="1">
                <a:solidFill>
                  <a:srgbClr val="281717"/>
                </a:solidFill>
                <a:latin typeface="Monaco"/>
              </a:rPr>
              <a:t>module_type</a:t>
            </a:r>
            <a:r>
              <a:rPr lang="en-US" sz="900" dirty="0">
                <a:solidFill>
                  <a:srgbClr val="281717"/>
                </a:solidFill>
                <a:latin typeface="Monaco"/>
              </a:rPr>
              <a:t> : </a:t>
            </a:r>
            <a:r>
              <a:rPr lang="en-US" sz="900" b="1" dirty="0" err="1">
                <a:solidFill>
                  <a:srgbClr val="650C0B"/>
                </a:solidFill>
                <a:latin typeface="Monaco"/>
              </a:rPr>
              <a:t>InputProducerNoEvents</a:t>
            </a:r>
            <a:r>
              <a:rPr lang="en-US" sz="900" dirty="0">
                <a:solidFill>
                  <a:srgbClr val="281717"/>
                </a:solidFill>
                <a:latin typeface="Monaco"/>
              </a:rPr>
              <a:t> (or "art/test/Integration/run-</a:t>
            </a:r>
            <a:r>
              <a:rPr lang="en-US" sz="900" dirty="0" err="1">
                <a:solidFill>
                  <a:srgbClr val="281717"/>
                </a:solidFill>
                <a:latin typeface="Monaco"/>
              </a:rPr>
              <a:t>subrun</a:t>
            </a:r>
            <a:r>
              <a:rPr lang="en-US" sz="900" dirty="0">
                <a:solidFill>
                  <a:srgbClr val="281717"/>
                </a:solidFill>
                <a:latin typeface="Monaco"/>
              </a:rPr>
              <a:t>-shape/</a:t>
            </a:r>
            <a:r>
              <a:rPr lang="en-US" sz="900" dirty="0" err="1">
                <a:solidFill>
                  <a:srgbClr val="281717"/>
                </a:solidFill>
                <a:latin typeface="Monaco"/>
              </a:rPr>
              <a:t>InputProducerNoEvents</a:t>
            </a:r>
            <a:r>
              <a:rPr lang="en-US" sz="900" dirty="0">
                <a:solidFill>
                  <a:srgbClr val="281717"/>
                </a:solidFill>
                <a:latin typeface="Monaco"/>
              </a:rPr>
              <a:t>")</a:t>
            </a:r>
          </a:p>
          <a:p>
            <a:endParaRPr lang="en-US" sz="900" dirty="0">
              <a:solidFill>
                <a:srgbClr val="281717"/>
              </a:solidFill>
              <a:latin typeface="Monaco"/>
            </a:endParaRPr>
          </a:p>
          <a:p>
            <a:r>
              <a:rPr lang="en-US" sz="900" dirty="0">
                <a:solidFill>
                  <a:srgbClr val="281717"/>
                </a:solidFill>
                <a:latin typeface="Monaco"/>
              </a:rPr>
              <a:t>        provider: art</a:t>
            </a:r>
          </a:p>
          <a:p>
            <a:r>
              <a:rPr lang="ro-RO" sz="900" dirty="0">
                <a:solidFill>
                  <a:srgbClr val="281717"/>
                </a:solidFill>
                <a:latin typeface="Monaco"/>
              </a:rPr>
              <a:t>        type    : producer</a:t>
            </a:r>
          </a:p>
          <a:p>
            <a:r>
              <a:rPr lang="ro-RO" sz="900" dirty="0">
                <a:solidFill>
                  <a:srgbClr val="281717"/>
                </a:solidFill>
                <a:latin typeface="Monaco"/>
              </a:rPr>
              <a:t>        source  : /home/knoepfel/art/art/test/Integration/run-subrun-shape/InputProducerNoEvents_module.cc</a:t>
            </a:r>
          </a:p>
          <a:p>
            <a:r>
              <a:rPr lang="ro-RO" sz="900" dirty="0">
                <a:solidFill>
                  <a:srgbClr val="281717"/>
                </a:solidFill>
                <a:latin typeface="Monaco"/>
              </a:rPr>
              <a:t>        library : /home/knoepfel/scratch/build-art-prof/lib/libart_test_Integration_run-subrun-shape_InputProducerNoEvents_module.so</a:t>
            </a:r>
          </a:p>
          <a:p>
            <a:endParaRPr lang="ro-RO" sz="900" dirty="0">
              <a:solidFill>
                <a:srgbClr val="281717"/>
              </a:solidFill>
              <a:latin typeface="Monaco"/>
            </a:endParaRPr>
          </a:p>
          <a:p>
            <a:r>
              <a:rPr lang="ro-RO" sz="900" dirty="0">
                <a:solidFill>
                  <a:srgbClr val="281717"/>
                </a:solidFill>
                <a:latin typeface="Monaco"/>
              </a:rPr>
              <a:t>    Allowed configuration</a:t>
            </a:r>
          </a:p>
          <a:p>
            <a:r>
              <a:rPr lang="ro-RO" sz="900" dirty="0">
                <a:solidFill>
                  <a:srgbClr val="281717"/>
                </a:solidFill>
                <a:latin typeface="Monaco"/>
              </a:rPr>
              <a:t>    ---------------------</a:t>
            </a:r>
          </a:p>
          <a:p>
            <a:endParaRPr lang="ro-RO" sz="900" dirty="0">
              <a:solidFill>
                <a:srgbClr val="281717"/>
              </a:solidFill>
              <a:latin typeface="Monaco"/>
            </a:endParaRPr>
          </a:p>
          <a:p>
            <a:r>
              <a:rPr lang="en-US" sz="900" dirty="0">
                <a:solidFill>
                  <a:srgbClr val="281717"/>
                </a:solidFill>
                <a:latin typeface="Monaco"/>
              </a:rPr>
              <a:t>        [ None provided ]</a:t>
            </a:r>
          </a:p>
          <a:p>
            <a:endParaRPr lang="en-US" sz="900" dirty="0">
              <a:solidFill>
                <a:srgbClr val="281717"/>
              </a:solidFill>
              <a:latin typeface="Monaco"/>
            </a:endParaRPr>
          </a:p>
          <a:p>
            <a:r>
              <a:rPr lang="en-US" sz="900" dirty="0">
                <a:solidFill>
                  <a:srgbClr val="281717"/>
                </a:solidFill>
                <a:latin typeface="Monaco"/>
              </a:rPr>
              <a:t>===================================================================================================</a:t>
            </a:r>
            <a:r>
              <a:rPr lang="en-US" sz="900" dirty="0">
                <a:solidFill>
                  <a:srgbClr val="281717"/>
                </a:solidFill>
                <a:latin typeface="Monaco"/>
              </a:rPr>
              <a:t>=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42F735E8-BA34-624B-A814-FC937B3080FB}" type="datetime1">
              <a:rPr lang="en-US" smtClean="0"/>
              <a:t>6/17/16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K. J. Knoepfel | A FHiCL feature menagerie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58628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700" dirty="0">
                <a:latin typeface="Courier"/>
                <a:cs typeface="Courier"/>
              </a:rPr>
              <a:t>art --print-description </a:t>
            </a:r>
            <a:r>
              <a:rPr lang="en-US" sz="2700" dirty="0" err="1">
                <a:latin typeface="Courier"/>
                <a:cs typeface="Courier"/>
              </a:rPr>
              <a:t>InputProducerNoEvents</a:t>
            </a:r>
            <a:endParaRPr lang="en-US" sz="2700" dirty="0">
              <a:latin typeface="Courier"/>
              <a:cs typeface="Courier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EFB1B2-AA5F-6547-BA73-A7AE8C4A0AA8}" type="slidenum">
              <a:rPr lang="en-US" smtClean="0"/>
              <a:t>87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7348" y="1508421"/>
            <a:ext cx="9689592" cy="4257860"/>
          </a:xfrm>
          <a:prstGeom prst="rect">
            <a:avLst/>
          </a:prstGeom>
          <a:solidFill>
            <a:srgbClr val="FDF9CE"/>
          </a:solidFill>
          <a:ln>
            <a:solidFill>
              <a:srgbClr val="000000"/>
            </a:solidFill>
          </a:ln>
        </p:spPr>
        <p:txBody>
          <a:bodyPr wrap="square" lIns="101882" tIns="50941" rIns="101882" bIns="50941">
            <a:spAutoFit/>
          </a:bodyPr>
          <a:lstStyle/>
          <a:p>
            <a:endParaRPr lang="en-US" sz="900" dirty="0">
              <a:solidFill>
                <a:srgbClr val="281717"/>
              </a:solidFill>
              <a:latin typeface="Monaco"/>
            </a:endParaRPr>
          </a:p>
          <a:p>
            <a:r>
              <a:rPr lang="en-US" sz="900" dirty="0">
                <a:solidFill>
                  <a:srgbClr val="281717"/>
                </a:solidFill>
                <a:latin typeface="Monaco"/>
              </a:rPr>
              <a:t>====================================================================================================</a:t>
            </a:r>
          </a:p>
          <a:p>
            <a:endParaRPr lang="en-US" sz="900" dirty="0">
              <a:solidFill>
                <a:srgbClr val="281717"/>
              </a:solidFill>
              <a:latin typeface="Monaco"/>
            </a:endParaRPr>
          </a:p>
          <a:p>
            <a:r>
              <a:rPr lang="en-US" sz="900" dirty="0">
                <a:solidFill>
                  <a:srgbClr val="281717"/>
                </a:solidFill>
                <a:latin typeface="Monaco"/>
              </a:rPr>
              <a:t>    </a:t>
            </a:r>
            <a:r>
              <a:rPr lang="en-US" sz="900" dirty="0" err="1">
                <a:solidFill>
                  <a:srgbClr val="281717"/>
                </a:solidFill>
                <a:latin typeface="Monaco"/>
              </a:rPr>
              <a:t>module_type</a:t>
            </a:r>
            <a:r>
              <a:rPr lang="en-US" sz="900" dirty="0">
                <a:solidFill>
                  <a:srgbClr val="281717"/>
                </a:solidFill>
                <a:latin typeface="Monaco"/>
              </a:rPr>
              <a:t> : </a:t>
            </a:r>
            <a:r>
              <a:rPr lang="en-US" sz="900" b="1" dirty="0" err="1">
                <a:solidFill>
                  <a:srgbClr val="650C0B"/>
                </a:solidFill>
                <a:latin typeface="Monaco"/>
              </a:rPr>
              <a:t>InputProducerNoEvents</a:t>
            </a:r>
            <a:r>
              <a:rPr lang="en-US" sz="900" dirty="0">
                <a:solidFill>
                  <a:srgbClr val="281717"/>
                </a:solidFill>
                <a:latin typeface="Monaco"/>
              </a:rPr>
              <a:t> (or "art/test/Integration/event-shape/</a:t>
            </a:r>
            <a:r>
              <a:rPr lang="en-US" sz="900" dirty="0" err="1">
                <a:solidFill>
                  <a:srgbClr val="281717"/>
                </a:solidFill>
                <a:latin typeface="Monaco"/>
              </a:rPr>
              <a:t>InputProducerNoEvents</a:t>
            </a:r>
            <a:r>
              <a:rPr lang="en-US" sz="900" dirty="0">
                <a:solidFill>
                  <a:srgbClr val="281717"/>
                </a:solidFill>
                <a:latin typeface="Monaco"/>
              </a:rPr>
              <a:t>")</a:t>
            </a:r>
          </a:p>
          <a:p>
            <a:endParaRPr lang="en-US" sz="900" dirty="0">
              <a:solidFill>
                <a:srgbClr val="281717"/>
              </a:solidFill>
              <a:latin typeface="Monaco"/>
            </a:endParaRPr>
          </a:p>
          <a:p>
            <a:r>
              <a:rPr lang="en-US" sz="900" dirty="0">
                <a:solidFill>
                  <a:srgbClr val="281717"/>
                </a:solidFill>
                <a:latin typeface="Monaco"/>
              </a:rPr>
              <a:t>        provider: art</a:t>
            </a:r>
          </a:p>
          <a:p>
            <a:r>
              <a:rPr lang="ro-RO" sz="900" dirty="0">
                <a:solidFill>
                  <a:srgbClr val="281717"/>
                </a:solidFill>
                <a:latin typeface="Monaco"/>
              </a:rPr>
              <a:t>        type    : producer</a:t>
            </a:r>
          </a:p>
          <a:p>
            <a:r>
              <a:rPr lang="ro-RO" sz="900" dirty="0">
                <a:solidFill>
                  <a:srgbClr val="281717"/>
                </a:solidFill>
                <a:latin typeface="Monaco"/>
              </a:rPr>
              <a:t>        source  : /home/knoepfel/art/art/test/Integration/event-shape/InputProducerNoEvents_module.cc</a:t>
            </a:r>
          </a:p>
          <a:p>
            <a:r>
              <a:rPr lang="ro-RO" sz="900" dirty="0">
                <a:solidFill>
                  <a:srgbClr val="281717"/>
                </a:solidFill>
                <a:latin typeface="Monaco"/>
              </a:rPr>
              <a:t>        library : /home/knoepfel/scratch/build-art-prof/lib/libart_test_Integration_event-shape_InputProducerNoEvents_module.so</a:t>
            </a:r>
          </a:p>
          <a:p>
            <a:endParaRPr lang="ro-RO" sz="900" dirty="0">
              <a:solidFill>
                <a:srgbClr val="281717"/>
              </a:solidFill>
              <a:latin typeface="Monaco"/>
            </a:endParaRPr>
          </a:p>
          <a:p>
            <a:r>
              <a:rPr lang="ro-RO" sz="900" dirty="0">
                <a:solidFill>
                  <a:srgbClr val="281717"/>
                </a:solidFill>
                <a:latin typeface="Monaco"/>
              </a:rPr>
              <a:t>    Allowed configuration</a:t>
            </a:r>
          </a:p>
          <a:p>
            <a:r>
              <a:rPr lang="ro-RO" sz="900" dirty="0">
                <a:solidFill>
                  <a:srgbClr val="281717"/>
                </a:solidFill>
                <a:latin typeface="Monaco"/>
              </a:rPr>
              <a:t>    ---------------------</a:t>
            </a:r>
          </a:p>
          <a:p>
            <a:endParaRPr lang="ro-RO" sz="900" dirty="0">
              <a:solidFill>
                <a:srgbClr val="281717"/>
              </a:solidFill>
              <a:latin typeface="Monaco"/>
            </a:endParaRPr>
          </a:p>
          <a:p>
            <a:r>
              <a:rPr lang="en-US" sz="900" dirty="0">
                <a:solidFill>
                  <a:srgbClr val="281717"/>
                </a:solidFill>
                <a:latin typeface="Monaco"/>
              </a:rPr>
              <a:t>        [ None provided ]</a:t>
            </a:r>
          </a:p>
          <a:p>
            <a:endParaRPr lang="en-US" sz="900" dirty="0">
              <a:solidFill>
                <a:srgbClr val="281717"/>
              </a:solidFill>
              <a:latin typeface="Monaco"/>
            </a:endParaRPr>
          </a:p>
          <a:p>
            <a:r>
              <a:rPr lang="en-US" sz="900" dirty="0">
                <a:solidFill>
                  <a:srgbClr val="281717"/>
                </a:solidFill>
                <a:latin typeface="Monaco"/>
              </a:rPr>
              <a:t>====================================================================================================</a:t>
            </a:r>
          </a:p>
          <a:p>
            <a:endParaRPr lang="en-US" sz="900" dirty="0">
              <a:solidFill>
                <a:srgbClr val="281717"/>
              </a:solidFill>
              <a:latin typeface="Monaco"/>
            </a:endParaRPr>
          </a:p>
          <a:p>
            <a:r>
              <a:rPr lang="en-US" sz="900" dirty="0">
                <a:solidFill>
                  <a:srgbClr val="281717"/>
                </a:solidFill>
                <a:latin typeface="Monaco"/>
              </a:rPr>
              <a:t>    </a:t>
            </a:r>
            <a:r>
              <a:rPr lang="en-US" sz="900" dirty="0" err="1">
                <a:solidFill>
                  <a:srgbClr val="281717"/>
                </a:solidFill>
                <a:latin typeface="Monaco"/>
              </a:rPr>
              <a:t>module_type</a:t>
            </a:r>
            <a:r>
              <a:rPr lang="en-US" sz="900" dirty="0">
                <a:solidFill>
                  <a:srgbClr val="281717"/>
                </a:solidFill>
                <a:latin typeface="Monaco"/>
              </a:rPr>
              <a:t> : </a:t>
            </a:r>
            <a:r>
              <a:rPr lang="en-US" sz="900" b="1" dirty="0" err="1">
                <a:solidFill>
                  <a:srgbClr val="650C0B"/>
                </a:solidFill>
                <a:latin typeface="Monaco"/>
              </a:rPr>
              <a:t>InputProducerNoEvents</a:t>
            </a:r>
            <a:r>
              <a:rPr lang="en-US" sz="900" dirty="0">
                <a:solidFill>
                  <a:srgbClr val="281717"/>
                </a:solidFill>
                <a:latin typeface="Monaco"/>
              </a:rPr>
              <a:t> (or "art/test/Integration/run-</a:t>
            </a:r>
            <a:r>
              <a:rPr lang="en-US" sz="900" dirty="0" err="1">
                <a:solidFill>
                  <a:srgbClr val="281717"/>
                </a:solidFill>
                <a:latin typeface="Monaco"/>
              </a:rPr>
              <a:t>subrun</a:t>
            </a:r>
            <a:r>
              <a:rPr lang="en-US" sz="900" dirty="0">
                <a:solidFill>
                  <a:srgbClr val="281717"/>
                </a:solidFill>
                <a:latin typeface="Monaco"/>
              </a:rPr>
              <a:t>-shape/</a:t>
            </a:r>
            <a:r>
              <a:rPr lang="en-US" sz="900" dirty="0" err="1">
                <a:solidFill>
                  <a:srgbClr val="281717"/>
                </a:solidFill>
                <a:latin typeface="Monaco"/>
              </a:rPr>
              <a:t>InputProducerNoEvents</a:t>
            </a:r>
            <a:r>
              <a:rPr lang="en-US" sz="900" dirty="0">
                <a:solidFill>
                  <a:srgbClr val="281717"/>
                </a:solidFill>
                <a:latin typeface="Monaco"/>
              </a:rPr>
              <a:t>")</a:t>
            </a:r>
          </a:p>
          <a:p>
            <a:endParaRPr lang="en-US" sz="900" dirty="0">
              <a:solidFill>
                <a:srgbClr val="281717"/>
              </a:solidFill>
              <a:latin typeface="Monaco"/>
            </a:endParaRPr>
          </a:p>
          <a:p>
            <a:r>
              <a:rPr lang="en-US" sz="900" dirty="0">
                <a:solidFill>
                  <a:srgbClr val="281717"/>
                </a:solidFill>
                <a:latin typeface="Monaco"/>
              </a:rPr>
              <a:t>        provider: art</a:t>
            </a:r>
          </a:p>
          <a:p>
            <a:r>
              <a:rPr lang="ro-RO" sz="900" dirty="0">
                <a:solidFill>
                  <a:srgbClr val="281717"/>
                </a:solidFill>
                <a:latin typeface="Monaco"/>
              </a:rPr>
              <a:t>        type    : producer</a:t>
            </a:r>
          </a:p>
          <a:p>
            <a:r>
              <a:rPr lang="ro-RO" sz="900" dirty="0">
                <a:solidFill>
                  <a:srgbClr val="281717"/>
                </a:solidFill>
                <a:latin typeface="Monaco"/>
              </a:rPr>
              <a:t>        source  : /home/knoepfel/art/art/test/Integration/run-subrun-shape/InputProducerNoEvents_module.cc</a:t>
            </a:r>
          </a:p>
          <a:p>
            <a:r>
              <a:rPr lang="ro-RO" sz="900" dirty="0">
                <a:solidFill>
                  <a:srgbClr val="281717"/>
                </a:solidFill>
                <a:latin typeface="Monaco"/>
              </a:rPr>
              <a:t>        library : /home/knoepfel/scratch/build-art-prof/lib/libart_test_Integration_run-subrun-shape_InputProducerNoEvents_module.so</a:t>
            </a:r>
          </a:p>
          <a:p>
            <a:endParaRPr lang="ro-RO" sz="900" dirty="0">
              <a:solidFill>
                <a:srgbClr val="281717"/>
              </a:solidFill>
              <a:latin typeface="Monaco"/>
            </a:endParaRPr>
          </a:p>
          <a:p>
            <a:r>
              <a:rPr lang="ro-RO" sz="900" dirty="0">
                <a:solidFill>
                  <a:srgbClr val="281717"/>
                </a:solidFill>
                <a:latin typeface="Monaco"/>
              </a:rPr>
              <a:t>    Allowed configuration</a:t>
            </a:r>
          </a:p>
          <a:p>
            <a:r>
              <a:rPr lang="ro-RO" sz="900" dirty="0">
                <a:solidFill>
                  <a:srgbClr val="281717"/>
                </a:solidFill>
                <a:latin typeface="Monaco"/>
              </a:rPr>
              <a:t>    ---------------------</a:t>
            </a:r>
          </a:p>
          <a:p>
            <a:endParaRPr lang="ro-RO" sz="900" dirty="0">
              <a:solidFill>
                <a:srgbClr val="281717"/>
              </a:solidFill>
              <a:latin typeface="Monaco"/>
            </a:endParaRPr>
          </a:p>
          <a:p>
            <a:r>
              <a:rPr lang="en-US" sz="900" dirty="0">
                <a:solidFill>
                  <a:srgbClr val="281717"/>
                </a:solidFill>
                <a:latin typeface="Monaco"/>
              </a:rPr>
              <a:t>        [ None provided ]</a:t>
            </a:r>
          </a:p>
          <a:p>
            <a:endParaRPr lang="en-US" sz="900" dirty="0">
              <a:solidFill>
                <a:srgbClr val="281717"/>
              </a:solidFill>
              <a:latin typeface="Monaco"/>
            </a:endParaRPr>
          </a:p>
          <a:p>
            <a:r>
              <a:rPr lang="en-US" sz="900" dirty="0">
                <a:solidFill>
                  <a:srgbClr val="281717"/>
                </a:solidFill>
                <a:latin typeface="Monaco"/>
              </a:rPr>
              <a:t>===================================================================================================</a:t>
            </a:r>
            <a:r>
              <a:rPr lang="en-US" sz="900" dirty="0">
                <a:solidFill>
                  <a:srgbClr val="281717"/>
                </a:solidFill>
                <a:latin typeface="Monaco"/>
              </a:rPr>
              <a:t>=</a:t>
            </a:r>
          </a:p>
        </p:txBody>
      </p:sp>
      <p:sp>
        <p:nvSpPr>
          <p:cNvPr id="19" name="Rectangle 7"/>
          <p:cNvSpPr/>
          <p:nvPr/>
        </p:nvSpPr>
        <p:spPr>
          <a:xfrm>
            <a:off x="66184" y="951399"/>
            <a:ext cx="9791048" cy="5941228"/>
          </a:xfrm>
          <a:custGeom>
            <a:avLst/>
            <a:gdLst/>
            <a:ahLst/>
            <a:cxnLst/>
            <a:rect l="l" t="t" r="r" b="b"/>
            <a:pathLst>
              <a:path w="8900953" h="5242260">
                <a:moveTo>
                  <a:pt x="346233" y="2712998"/>
                </a:moveTo>
                <a:lnTo>
                  <a:pt x="346233" y="2926358"/>
                </a:lnTo>
                <a:lnTo>
                  <a:pt x="1291113" y="2926358"/>
                </a:lnTo>
                <a:lnTo>
                  <a:pt x="1291113" y="2712998"/>
                </a:lnTo>
                <a:close/>
                <a:moveTo>
                  <a:pt x="346233" y="887730"/>
                </a:moveTo>
                <a:lnTo>
                  <a:pt x="346233" y="1101090"/>
                </a:lnTo>
                <a:lnTo>
                  <a:pt x="1291113" y="1101090"/>
                </a:lnTo>
                <a:lnTo>
                  <a:pt x="1291113" y="887730"/>
                </a:lnTo>
                <a:close/>
                <a:moveTo>
                  <a:pt x="0" y="0"/>
                </a:moveTo>
                <a:lnTo>
                  <a:pt x="8900953" y="0"/>
                </a:lnTo>
                <a:lnTo>
                  <a:pt x="8900953" y="5242260"/>
                </a:lnTo>
                <a:lnTo>
                  <a:pt x="0" y="5242260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486408" y="2382613"/>
            <a:ext cx="7465568" cy="348814"/>
          </a:xfrm>
          <a:prstGeom prst="rect">
            <a:avLst/>
          </a:prstGeom>
          <a:solidFill>
            <a:srgbClr val="FDF9CE"/>
          </a:solidFill>
          <a:ln>
            <a:solidFill>
              <a:srgbClr val="000000"/>
            </a:solidFill>
          </a:ln>
        </p:spPr>
        <p:txBody>
          <a:bodyPr wrap="square" lIns="101882" tIns="50941" rIns="101882" bIns="50941">
            <a:spAutoFit/>
          </a:bodyPr>
          <a:lstStyle/>
          <a:p>
            <a:r>
              <a:rPr lang="en-US" sz="1600" dirty="0">
                <a:solidFill>
                  <a:srgbClr val="281717"/>
                </a:solidFill>
                <a:latin typeface="Monaco"/>
              </a:rPr>
              <a:t>"</a:t>
            </a:r>
            <a:r>
              <a:rPr lang="en-US" sz="1600" dirty="0">
                <a:solidFill>
                  <a:srgbClr val="281717"/>
                </a:solidFill>
                <a:latin typeface="Monaco"/>
              </a:rPr>
              <a:t>art/test/Integration/event-shape/</a:t>
            </a:r>
            <a:r>
              <a:rPr lang="en-US" sz="1600" dirty="0" err="1">
                <a:solidFill>
                  <a:srgbClr val="281717"/>
                </a:solidFill>
                <a:latin typeface="Monaco"/>
              </a:rPr>
              <a:t>InputProducerNoEvents</a:t>
            </a:r>
            <a:r>
              <a:rPr lang="en-US" sz="1600" dirty="0">
                <a:solidFill>
                  <a:srgbClr val="281717"/>
                </a:solidFill>
                <a:latin typeface="Monaco"/>
              </a:rPr>
              <a:t>"</a:t>
            </a:r>
            <a:endParaRPr lang="en-US" sz="1600" dirty="0">
              <a:solidFill>
                <a:srgbClr val="281717"/>
              </a:solidFill>
              <a:latin typeface="Monaco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86408" y="4463688"/>
            <a:ext cx="7465568" cy="595319"/>
          </a:xfrm>
          <a:prstGeom prst="rect">
            <a:avLst/>
          </a:prstGeom>
          <a:solidFill>
            <a:srgbClr val="FDF9CE"/>
          </a:solidFill>
          <a:ln>
            <a:solidFill>
              <a:srgbClr val="000000"/>
            </a:solidFill>
          </a:ln>
        </p:spPr>
        <p:txBody>
          <a:bodyPr wrap="square" lIns="101882" tIns="50941" rIns="101882" bIns="50941">
            <a:spAutoFit/>
          </a:bodyPr>
          <a:lstStyle/>
          <a:p>
            <a:r>
              <a:rPr lang="en-US" sz="1600" dirty="0">
                <a:solidFill>
                  <a:srgbClr val="281717"/>
                </a:solidFill>
                <a:latin typeface="Monaco"/>
              </a:rPr>
              <a:t>"</a:t>
            </a:r>
            <a:r>
              <a:rPr lang="en-US" sz="1600" dirty="0">
                <a:solidFill>
                  <a:srgbClr val="281717"/>
                </a:solidFill>
                <a:latin typeface="Monaco"/>
              </a:rPr>
              <a:t>art/test/Integration/run-</a:t>
            </a:r>
            <a:r>
              <a:rPr lang="en-US" sz="1600" dirty="0" err="1">
                <a:solidFill>
                  <a:srgbClr val="281717"/>
                </a:solidFill>
                <a:latin typeface="Monaco"/>
              </a:rPr>
              <a:t>subrun</a:t>
            </a:r>
            <a:r>
              <a:rPr lang="en-US" sz="1600" dirty="0">
                <a:solidFill>
                  <a:srgbClr val="281717"/>
                </a:solidFill>
                <a:latin typeface="Monaco"/>
              </a:rPr>
              <a:t>-shape/</a:t>
            </a:r>
            <a:r>
              <a:rPr lang="en-US" sz="1600" dirty="0" err="1">
                <a:solidFill>
                  <a:srgbClr val="281717"/>
                </a:solidFill>
                <a:latin typeface="Monaco"/>
              </a:rPr>
              <a:t>InputProducerNoEvents</a:t>
            </a:r>
            <a:r>
              <a:rPr lang="en-US" sz="1600" dirty="0">
                <a:solidFill>
                  <a:srgbClr val="281717"/>
                </a:solidFill>
                <a:latin typeface="Monaco"/>
              </a:rPr>
              <a:t>"</a:t>
            </a:r>
            <a:endParaRPr lang="en-US" sz="1600" dirty="0">
              <a:solidFill>
                <a:srgbClr val="281717"/>
              </a:solidFill>
              <a:latin typeface="Monaco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47040" y="1952036"/>
            <a:ext cx="1039368" cy="241808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7040" y="4020673"/>
            <a:ext cx="1039368" cy="241808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/>
          </a:p>
        </p:txBody>
      </p:sp>
      <p:sp>
        <p:nvSpPr>
          <p:cNvPr id="16" name="Bent Arrow 15"/>
          <p:cNvSpPr/>
          <p:nvPr/>
        </p:nvSpPr>
        <p:spPr>
          <a:xfrm flipV="1">
            <a:off x="905256" y="2302009"/>
            <a:ext cx="447040" cy="348814"/>
          </a:xfrm>
          <a:prstGeom prst="bentArrow">
            <a:avLst>
              <a:gd name="adj1" fmla="val 18397"/>
              <a:gd name="adj2" fmla="val 16747"/>
              <a:gd name="adj3" fmla="val 25000"/>
              <a:gd name="adj4" fmla="val 43750"/>
            </a:avLst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Bent Arrow 16"/>
          <p:cNvSpPr/>
          <p:nvPr/>
        </p:nvSpPr>
        <p:spPr>
          <a:xfrm flipV="1">
            <a:off x="905256" y="4394600"/>
            <a:ext cx="447040" cy="348814"/>
          </a:xfrm>
          <a:prstGeom prst="bentArrow">
            <a:avLst>
              <a:gd name="adj1" fmla="val 18397"/>
              <a:gd name="adj2" fmla="val 16747"/>
              <a:gd name="adj3" fmla="val 25000"/>
              <a:gd name="adj4" fmla="val 43750"/>
            </a:avLst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129372" y="6448214"/>
            <a:ext cx="7900837" cy="432899"/>
          </a:xfrm>
          <a:prstGeom prst="roundRect">
            <a:avLst/>
          </a:prstGeom>
          <a:solidFill>
            <a:srgbClr val="FFF386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r>
              <a:rPr lang="en-US" sz="2000" i="1" dirty="0">
                <a:solidFill>
                  <a:schemeClr val="tx1"/>
                </a:solidFill>
              </a:rPr>
              <a:t>Using the long specification disambiguates between modules.</a:t>
            </a:r>
            <a:endParaRPr lang="en-US" sz="2000" i="1" dirty="0">
              <a:solidFill>
                <a:schemeClr val="tx1"/>
              </a:solidFill>
            </a:endParaRPr>
          </a:p>
        </p:txBody>
      </p:sp>
      <p:sp>
        <p:nvSpPr>
          <p:cNvPr id="23" name="Date Placeholder 2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2AF20530-2B84-B643-BFD1-780491E9D1E9}" type="datetime1">
              <a:rPr lang="en-US" smtClean="0"/>
              <a:t>6/17/16</a:t>
            </a:fld>
            <a:endParaRPr lang="en-US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K. J. Knoepfel | A FHiCL feature menagerie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27964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460" y="285319"/>
            <a:ext cx="9555480" cy="966901"/>
          </a:xfrm>
        </p:spPr>
        <p:txBody>
          <a:bodyPr/>
          <a:lstStyle/>
          <a:p>
            <a:r>
              <a:rPr lang="en-US" b="0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✗</a:t>
            </a:r>
            <a:r>
              <a:rPr lang="en-US" dirty="0" smtClean="0">
                <a:latin typeface="Zapf Dingbats"/>
                <a:ea typeface="Zapf Dingbats"/>
                <a:cs typeface="Zapf Dingbats"/>
                <a:sym typeface="Zapf Dingbats"/>
              </a:rPr>
              <a:t> </a:t>
            </a:r>
            <a:r>
              <a:rPr lang="en-US" dirty="0" smtClean="0"/>
              <a:t>No description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✗</a:t>
            </a:r>
            <a:r>
              <a:rPr lang="en-US" dirty="0" smtClean="0">
                <a:latin typeface="Zapf Dingbats"/>
                <a:ea typeface="Zapf Dingbats"/>
                <a:cs typeface="Zapf Dingbats"/>
                <a:sym typeface="Zapf Dingbats"/>
              </a:rPr>
              <a:t> </a:t>
            </a:r>
            <a:r>
              <a:rPr lang="en-US" dirty="0" smtClean="0">
                <a:sym typeface="Zapf Dingbats"/>
              </a:rPr>
              <a:t>N</a:t>
            </a:r>
            <a:r>
              <a:rPr lang="en-US" dirty="0" smtClean="0"/>
              <a:t>o validation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99015DB4-86B1-5A4A-9CE8-B3D9350759E5}" type="datetime1">
              <a:rPr lang="en-US" smtClean="0"/>
              <a:t>6/17/16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K. J. Knoepfel | A FHiCL feature menagerie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88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683663" y="2505428"/>
            <a:ext cx="6787745" cy="1813830"/>
          </a:xfrm>
          <a:prstGeom prst="rect">
            <a:avLst/>
          </a:prstGeom>
          <a:ln>
            <a:noFill/>
          </a:ln>
        </p:spPr>
        <p:txBody>
          <a:bodyPr wrap="square" lIns="101882" tIns="50941" rIns="101882" bIns="50941">
            <a:spAutoFit/>
          </a:bodyPr>
          <a:lstStyle/>
          <a:p>
            <a:r>
              <a:rPr lang="en-US" sz="1600" b="1" dirty="0">
                <a:solidFill>
                  <a:srgbClr val="B600FF"/>
                </a:solidFill>
                <a:latin typeface="Monaco"/>
              </a:rPr>
              <a:t>class</a:t>
            </a:r>
            <a:r>
              <a:rPr lang="en-US" sz="1600" b="1" dirty="0">
                <a:solidFill>
                  <a:srgbClr val="281717"/>
                </a:solidFill>
                <a:latin typeface="Monaco"/>
              </a:rPr>
              <a:t> </a:t>
            </a:r>
            <a:r>
              <a:rPr lang="en-US" sz="1600" b="1" dirty="0" err="1">
                <a:solidFill>
                  <a:srgbClr val="248B16"/>
                </a:solidFill>
                <a:latin typeface="Monaco"/>
              </a:rPr>
              <a:t>MyProducer</a:t>
            </a:r>
            <a:r>
              <a:rPr lang="en-US" sz="1600" b="1" dirty="0">
                <a:solidFill>
                  <a:srgbClr val="281717"/>
                </a:solidFill>
                <a:latin typeface="Monaco"/>
              </a:rPr>
              <a:t> : </a:t>
            </a:r>
            <a:r>
              <a:rPr lang="en-US" sz="1600" b="1" dirty="0">
                <a:solidFill>
                  <a:srgbClr val="B600FF"/>
                </a:solidFill>
                <a:latin typeface="Monaco"/>
              </a:rPr>
              <a:t>public</a:t>
            </a:r>
            <a:r>
              <a:rPr lang="en-US" sz="1600" b="1" dirty="0">
                <a:solidFill>
                  <a:srgbClr val="281717"/>
                </a:solidFill>
                <a:latin typeface="Monaco"/>
              </a:rPr>
              <a:t> </a:t>
            </a:r>
            <a:r>
              <a:rPr lang="en-US" sz="1600" b="1" dirty="0">
                <a:solidFill>
                  <a:srgbClr val="228785"/>
                </a:solidFill>
                <a:latin typeface="Monaco"/>
              </a:rPr>
              <a:t>art</a:t>
            </a:r>
            <a:r>
              <a:rPr lang="en-US" sz="1600" b="1" dirty="0">
                <a:solidFill>
                  <a:srgbClr val="281717"/>
                </a:solidFill>
                <a:latin typeface="Monaco"/>
              </a:rPr>
              <a:t>::</a:t>
            </a:r>
            <a:r>
              <a:rPr lang="en-US" sz="1600" b="1" dirty="0" err="1">
                <a:solidFill>
                  <a:srgbClr val="248B16"/>
                </a:solidFill>
                <a:latin typeface="Monaco"/>
              </a:rPr>
              <a:t>EDProducer</a:t>
            </a:r>
            <a:r>
              <a:rPr lang="en-US" sz="1600" b="1" dirty="0">
                <a:solidFill>
                  <a:srgbClr val="281717"/>
                </a:solidFill>
                <a:latin typeface="Monaco"/>
              </a:rPr>
              <a:t> {</a:t>
            </a:r>
          </a:p>
          <a:p>
            <a:r>
              <a:rPr lang="en-US" sz="1600" b="1" dirty="0">
                <a:solidFill>
                  <a:srgbClr val="B600FF"/>
                </a:solidFill>
                <a:latin typeface="Monaco"/>
              </a:rPr>
              <a:t>public</a:t>
            </a:r>
            <a:r>
              <a:rPr lang="en-US" sz="1600" b="1" dirty="0">
                <a:solidFill>
                  <a:srgbClr val="281717"/>
                </a:solidFill>
                <a:latin typeface="Monaco"/>
              </a:rPr>
              <a:t>:</a:t>
            </a:r>
          </a:p>
          <a:p>
            <a:endParaRPr lang="en-US" sz="1600" b="1" dirty="0">
              <a:solidFill>
                <a:srgbClr val="281717"/>
              </a:solidFill>
              <a:latin typeface="Monaco"/>
            </a:endParaRPr>
          </a:p>
          <a:p>
            <a:endParaRPr lang="en-US" sz="1600" b="1" dirty="0">
              <a:solidFill>
                <a:srgbClr val="281717"/>
              </a:solidFill>
              <a:latin typeface="Monaco"/>
            </a:endParaRPr>
          </a:p>
          <a:p>
            <a:r>
              <a:rPr lang="en-US" sz="1600" b="1" dirty="0">
                <a:solidFill>
                  <a:srgbClr val="281717"/>
                </a:solidFill>
                <a:latin typeface="Monaco"/>
              </a:rPr>
              <a:t>  </a:t>
            </a:r>
            <a:r>
              <a:rPr lang="en-US" sz="1600" b="1" dirty="0">
                <a:solidFill>
                  <a:srgbClr val="B600FF"/>
                </a:solidFill>
                <a:latin typeface="Monaco"/>
              </a:rPr>
              <a:t>explicit</a:t>
            </a:r>
            <a:r>
              <a:rPr lang="en-US" sz="1600" b="1" dirty="0">
                <a:solidFill>
                  <a:srgbClr val="281717"/>
                </a:solidFill>
                <a:latin typeface="Monaco"/>
              </a:rPr>
              <a:t> </a:t>
            </a:r>
            <a:r>
              <a:rPr lang="en-US" sz="1600" b="1" dirty="0" err="1">
                <a:solidFill>
                  <a:srgbClr val="4000FF"/>
                </a:solidFill>
                <a:latin typeface="Monaco"/>
              </a:rPr>
              <a:t>MyProducer</a:t>
            </a:r>
            <a:r>
              <a:rPr lang="en-US" sz="1600" b="1" dirty="0">
                <a:solidFill>
                  <a:srgbClr val="281717"/>
                </a:solidFill>
                <a:latin typeface="Monaco"/>
              </a:rPr>
              <a:t>(</a:t>
            </a:r>
            <a:r>
              <a:rPr lang="en-US" sz="1600" b="1" dirty="0" err="1">
                <a:solidFill>
                  <a:srgbClr val="228785"/>
                </a:solidFill>
                <a:latin typeface="Monaco"/>
              </a:rPr>
              <a:t>fhicl</a:t>
            </a:r>
            <a:r>
              <a:rPr lang="en-US" sz="1600" b="1" dirty="0">
                <a:solidFill>
                  <a:srgbClr val="281717"/>
                </a:solidFill>
                <a:latin typeface="Monaco"/>
              </a:rPr>
              <a:t>::</a:t>
            </a:r>
            <a:r>
              <a:rPr lang="en-US" sz="1600" b="1" dirty="0" err="1">
                <a:solidFill>
                  <a:srgbClr val="248B16"/>
                </a:solidFill>
                <a:latin typeface="Monaco"/>
              </a:rPr>
              <a:t>ParameterSet</a:t>
            </a:r>
            <a:r>
              <a:rPr lang="en-US" sz="1600" b="1" dirty="0">
                <a:solidFill>
                  <a:srgbClr val="281717"/>
                </a:solidFill>
                <a:latin typeface="Monaco"/>
              </a:rPr>
              <a:t> </a:t>
            </a:r>
            <a:r>
              <a:rPr lang="en-US" sz="1600" b="1" dirty="0" err="1">
                <a:solidFill>
                  <a:srgbClr val="B600FF"/>
                </a:solidFill>
                <a:latin typeface="Monaco"/>
              </a:rPr>
              <a:t>const</a:t>
            </a:r>
            <a:r>
              <a:rPr lang="en-US" sz="1600" b="1" dirty="0">
                <a:solidFill>
                  <a:srgbClr val="281717"/>
                </a:solidFill>
                <a:latin typeface="Monaco"/>
              </a:rPr>
              <a:t>&amp;);</a:t>
            </a:r>
          </a:p>
          <a:p>
            <a:endParaRPr lang="en-US" sz="1600" b="1" dirty="0">
              <a:solidFill>
                <a:srgbClr val="281717"/>
              </a:solidFill>
              <a:latin typeface="Monaco"/>
            </a:endParaRPr>
          </a:p>
          <a:p>
            <a:r>
              <a:rPr lang="en-US" sz="1600" b="1" dirty="0">
                <a:solidFill>
                  <a:srgbClr val="281717"/>
                </a:solidFill>
                <a:latin typeface="Monaco"/>
              </a:rPr>
              <a:t>};</a:t>
            </a:r>
          </a:p>
        </p:txBody>
      </p:sp>
    </p:spTree>
    <p:extLst>
      <p:ext uri="{BB962C8B-B14F-4D97-AF65-F5344CB8AC3E}">
        <p14:creationId xmlns:p14="http://schemas.microsoft.com/office/powerpoint/2010/main" val="2644430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011680" y="3281680"/>
            <a:ext cx="3933952" cy="287867"/>
          </a:xfrm>
          <a:prstGeom prst="rect">
            <a:avLst/>
          </a:prstGeom>
          <a:solidFill>
            <a:srgbClr val="FDF9CE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732280" y="1542965"/>
            <a:ext cx="2112264" cy="886629"/>
          </a:xfrm>
          <a:prstGeom prst="rect">
            <a:avLst/>
          </a:prstGeom>
          <a:solidFill>
            <a:srgbClr val="FDF9CE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05EF7F9B-045E-E948-B742-FF77303D4768}" type="datetime1">
              <a:rPr lang="en-US" smtClean="0"/>
              <a:t>6/17/16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K. J. Knoepfel | A FHiCL feature menagerie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89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687576" y="1542966"/>
            <a:ext cx="6362287" cy="2811310"/>
          </a:xfrm>
          <a:prstGeom prst="rect">
            <a:avLst/>
          </a:prstGeom>
          <a:noFill/>
          <a:ln>
            <a:noFill/>
          </a:ln>
        </p:spPr>
        <p:txBody>
          <a:bodyPr wrap="none" lIns="101882" tIns="50941" rIns="101882" bIns="50941" rtlCol="0">
            <a:spAutoFit/>
          </a:bodyPr>
          <a:lstStyle/>
          <a:p>
            <a:r>
              <a:rPr lang="en-US" sz="1600" b="1" dirty="0" err="1">
                <a:solidFill>
                  <a:srgbClr val="B600FF"/>
                </a:solidFill>
                <a:latin typeface="Monaco"/>
              </a:rPr>
              <a:t>struct</a:t>
            </a:r>
            <a:r>
              <a:rPr lang="en-US" sz="1600" b="1" dirty="0">
                <a:solidFill>
                  <a:srgbClr val="281717"/>
                </a:solidFill>
                <a:latin typeface="Monaco"/>
              </a:rPr>
              <a:t> </a:t>
            </a:r>
            <a:r>
              <a:rPr lang="en-US" sz="1600" b="1" dirty="0" err="1">
                <a:solidFill>
                  <a:srgbClr val="248B16"/>
                </a:solidFill>
                <a:latin typeface="Monaco"/>
              </a:rPr>
              <a:t>Config</a:t>
            </a:r>
            <a:r>
              <a:rPr lang="en-US" sz="1600" b="1" dirty="0">
                <a:solidFill>
                  <a:srgbClr val="281717"/>
                </a:solidFill>
                <a:latin typeface="Monaco"/>
              </a:rPr>
              <a:t> {</a:t>
            </a:r>
          </a:p>
          <a:p>
            <a:r>
              <a:rPr lang="en-US" sz="1600" b="1" dirty="0">
                <a:solidFill>
                  <a:srgbClr val="281717"/>
                </a:solidFill>
                <a:latin typeface="Monaco"/>
              </a:rPr>
              <a:t>  ...</a:t>
            </a:r>
          </a:p>
          <a:p>
            <a:r>
              <a:rPr lang="en-US" sz="1600" b="1" dirty="0">
                <a:solidFill>
                  <a:srgbClr val="281717"/>
                </a:solidFill>
                <a:latin typeface="Monaco"/>
              </a:rPr>
              <a:t>};</a:t>
            </a:r>
          </a:p>
          <a:p>
            <a:endParaRPr lang="en-US" sz="1600" b="1" dirty="0">
              <a:solidFill>
                <a:srgbClr val="281717"/>
              </a:solidFill>
              <a:latin typeface="Monaco"/>
            </a:endParaRPr>
          </a:p>
          <a:p>
            <a:r>
              <a:rPr lang="en-US" sz="1600" b="1" dirty="0">
                <a:solidFill>
                  <a:srgbClr val="B600FF"/>
                </a:solidFill>
                <a:latin typeface="Monaco"/>
              </a:rPr>
              <a:t>class</a:t>
            </a:r>
            <a:r>
              <a:rPr lang="en-US" sz="1600" b="1" dirty="0">
                <a:solidFill>
                  <a:srgbClr val="281717"/>
                </a:solidFill>
                <a:latin typeface="Monaco"/>
              </a:rPr>
              <a:t> </a:t>
            </a:r>
            <a:r>
              <a:rPr lang="en-US" sz="1600" b="1" dirty="0" err="1">
                <a:solidFill>
                  <a:srgbClr val="248B16"/>
                </a:solidFill>
                <a:latin typeface="Monaco"/>
              </a:rPr>
              <a:t>MyProducer</a:t>
            </a:r>
            <a:r>
              <a:rPr lang="en-US" sz="1600" b="1" dirty="0">
                <a:solidFill>
                  <a:srgbClr val="281717"/>
                </a:solidFill>
                <a:latin typeface="Monaco"/>
              </a:rPr>
              <a:t> : </a:t>
            </a:r>
            <a:r>
              <a:rPr lang="en-US" sz="1600" b="1" dirty="0">
                <a:solidFill>
                  <a:srgbClr val="B600FF"/>
                </a:solidFill>
                <a:latin typeface="Monaco"/>
              </a:rPr>
              <a:t>public</a:t>
            </a:r>
            <a:r>
              <a:rPr lang="en-US" sz="1600" b="1" dirty="0">
                <a:solidFill>
                  <a:srgbClr val="281717"/>
                </a:solidFill>
                <a:latin typeface="Monaco"/>
              </a:rPr>
              <a:t> </a:t>
            </a:r>
            <a:r>
              <a:rPr lang="en-US" sz="1600" b="1" dirty="0">
                <a:solidFill>
                  <a:srgbClr val="228785"/>
                </a:solidFill>
                <a:latin typeface="Monaco"/>
              </a:rPr>
              <a:t>art</a:t>
            </a:r>
            <a:r>
              <a:rPr lang="en-US" sz="1600" b="1" dirty="0">
                <a:solidFill>
                  <a:srgbClr val="281717"/>
                </a:solidFill>
                <a:latin typeface="Monaco"/>
              </a:rPr>
              <a:t>::</a:t>
            </a:r>
            <a:r>
              <a:rPr lang="en-US" sz="1600" b="1" dirty="0" err="1">
                <a:solidFill>
                  <a:srgbClr val="248B16"/>
                </a:solidFill>
                <a:latin typeface="Monaco"/>
              </a:rPr>
              <a:t>EDProducer</a:t>
            </a:r>
            <a:r>
              <a:rPr lang="en-US" sz="1600" b="1" dirty="0">
                <a:solidFill>
                  <a:srgbClr val="281717"/>
                </a:solidFill>
                <a:latin typeface="Monaco"/>
              </a:rPr>
              <a:t> {</a:t>
            </a:r>
          </a:p>
          <a:p>
            <a:r>
              <a:rPr lang="en-US" sz="1600" b="1" dirty="0">
                <a:solidFill>
                  <a:srgbClr val="B600FF"/>
                </a:solidFill>
                <a:latin typeface="Monaco"/>
              </a:rPr>
              <a:t>public</a:t>
            </a:r>
            <a:r>
              <a:rPr lang="en-US" sz="1600" b="1" dirty="0">
                <a:solidFill>
                  <a:srgbClr val="281717"/>
                </a:solidFill>
                <a:latin typeface="Monaco"/>
              </a:rPr>
              <a:t>:</a:t>
            </a:r>
          </a:p>
          <a:p>
            <a:endParaRPr lang="en-US" sz="1600" b="1" dirty="0">
              <a:solidFill>
                <a:srgbClr val="281717"/>
              </a:solidFill>
              <a:latin typeface="Monaco"/>
            </a:endParaRPr>
          </a:p>
          <a:p>
            <a:r>
              <a:rPr lang="en-US" sz="1600" b="1" dirty="0">
                <a:solidFill>
                  <a:srgbClr val="281717"/>
                </a:solidFill>
                <a:latin typeface="Monaco"/>
              </a:rPr>
              <a:t>  </a:t>
            </a:r>
            <a:r>
              <a:rPr lang="en-US" sz="1600" b="1" dirty="0">
                <a:solidFill>
                  <a:srgbClr val="B600FF"/>
                </a:solidFill>
                <a:latin typeface="Monaco"/>
              </a:rPr>
              <a:t>using</a:t>
            </a:r>
            <a:r>
              <a:rPr lang="en-US" sz="1600" b="1" dirty="0">
                <a:solidFill>
                  <a:srgbClr val="281717"/>
                </a:solidFill>
                <a:latin typeface="Monaco"/>
              </a:rPr>
              <a:t> </a:t>
            </a:r>
            <a:r>
              <a:rPr lang="en-US" sz="1600" b="1" dirty="0">
                <a:solidFill>
                  <a:srgbClr val="248B16"/>
                </a:solidFill>
                <a:latin typeface="Monaco"/>
              </a:rPr>
              <a:t>Parameters</a:t>
            </a:r>
            <a:r>
              <a:rPr lang="en-US" sz="1600" b="1" dirty="0">
                <a:solidFill>
                  <a:srgbClr val="281717"/>
                </a:solidFill>
                <a:latin typeface="Monaco"/>
              </a:rPr>
              <a:t> = </a:t>
            </a:r>
            <a:r>
              <a:rPr lang="en-US" sz="1600" b="1" dirty="0">
                <a:solidFill>
                  <a:srgbClr val="248B16"/>
                </a:solidFill>
                <a:latin typeface="Monaco"/>
              </a:rPr>
              <a:t>Table</a:t>
            </a:r>
            <a:r>
              <a:rPr lang="en-US" sz="1600" b="1" dirty="0">
                <a:solidFill>
                  <a:srgbClr val="281717"/>
                </a:solidFill>
                <a:latin typeface="Monaco"/>
              </a:rPr>
              <a:t>&lt;</a:t>
            </a:r>
            <a:r>
              <a:rPr lang="en-US" sz="1600" b="1" dirty="0" err="1">
                <a:solidFill>
                  <a:srgbClr val="248B16"/>
                </a:solidFill>
                <a:latin typeface="Monaco"/>
              </a:rPr>
              <a:t>Config</a:t>
            </a:r>
            <a:r>
              <a:rPr lang="en-US" sz="1600" b="1" dirty="0">
                <a:solidFill>
                  <a:srgbClr val="281717"/>
                </a:solidFill>
                <a:latin typeface="Monaco"/>
              </a:rPr>
              <a:t>&gt;;</a:t>
            </a:r>
          </a:p>
          <a:p>
            <a:r>
              <a:rPr lang="en-US" sz="1600" b="1" dirty="0">
                <a:solidFill>
                  <a:srgbClr val="281717"/>
                </a:solidFill>
                <a:latin typeface="Monaco"/>
              </a:rPr>
              <a:t>  </a:t>
            </a:r>
            <a:r>
              <a:rPr lang="en-US" sz="1600" b="1" dirty="0">
                <a:solidFill>
                  <a:srgbClr val="B600FF"/>
                </a:solidFill>
                <a:latin typeface="Monaco"/>
              </a:rPr>
              <a:t>explicit</a:t>
            </a:r>
            <a:r>
              <a:rPr lang="en-US" sz="1600" b="1" dirty="0">
                <a:solidFill>
                  <a:srgbClr val="281717"/>
                </a:solidFill>
                <a:latin typeface="Monaco"/>
              </a:rPr>
              <a:t> </a:t>
            </a:r>
            <a:r>
              <a:rPr lang="en-US" sz="1600" b="1" dirty="0" err="1">
                <a:solidFill>
                  <a:srgbClr val="4000FF"/>
                </a:solidFill>
                <a:latin typeface="Monaco"/>
              </a:rPr>
              <a:t>MyProducer</a:t>
            </a:r>
            <a:r>
              <a:rPr lang="en-US" sz="1600" b="1" dirty="0">
                <a:solidFill>
                  <a:srgbClr val="281717"/>
                </a:solidFill>
                <a:latin typeface="Monaco"/>
              </a:rPr>
              <a:t>(</a:t>
            </a:r>
            <a:r>
              <a:rPr lang="en-US" sz="1600" b="1" dirty="0" err="1">
                <a:solidFill>
                  <a:srgbClr val="228785"/>
                </a:solidFill>
                <a:latin typeface="Monaco"/>
              </a:rPr>
              <a:t>fhicl</a:t>
            </a:r>
            <a:r>
              <a:rPr lang="en-US" sz="1600" b="1" dirty="0">
                <a:solidFill>
                  <a:srgbClr val="281717"/>
                </a:solidFill>
                <a:latin typeface="Monaco"/>
              </a:rPr>
              <a:t>::</a:t>
            </a:r>
            <a:r>
              <a:rPr lang="en-US" sz="1600" b="1" dirty="0" err="1">
                <a:solidFill>
                  <a:srgbClr val="248B16"/>
                </a:solidFill>
                <a:latin typeface="Monaco"/>
              </a:rPr>
              <a:t>ParameterSet</a:t>
            </a:r>
            <a:r>
              <a:rPr lang="en-US" sz="1600" b="1" dirty="0">
                <a:solidFill>
                  <a:srgbClr val="281717"/>
                </a:solidFill>
                <a:latin typeface="Monaco"/>
              </a:rPr>
              <a:t> </a:t>
            </a:r>
            <a:r>
              <a:rPr lang="en-US" sz="1600" b="1" dirty="0" err="1">
                <a:solidFill>
                  <a:srgbClr val="B600FF"/>
                </a:solidFill>
                <a:latin typeface="Monaco"/>
              </a:rPr>
              <a:t>const</a:t>
            </a:r>
            <a:r>
              <a:rPr lang="en-US" sz="1600" b="1" dirty="0">
                <a:solidFill>
                  <a:srgbClr val="281717"/>
                </a:solidFill>
                <a:latin typeface="Monaco"/>
              </a:rPr>
              <a:t>&amp;);</a:t>
            </a:r>
          </a:p>
          <a:p>
            <a:endParaRPr lang="en-US" sz="1600" b="1" dirty="0">
              <a:solidFill>
                <a:srgbClr val="281717"/>
              </a:solidFill>
              <a:latin typeface="Monaco"/>
            </a:endParaRPr>
          </a:p>
          <a:p>
            <a:r>
              <a:rPr lang="en-US" sz="1600" b="1" dirty="0">
                <a:solidFill>
                  <a:srgbClr val="281717"/>
                </a:solidFill>
                <a:latin typeface="Monaco"/>
              </a:rPr>
              <a:t>};</a:t>
            </a:r>
            <a:endParaRPr lang="en-US" sz="1600" b="1" dirty="0"/>
          </a:p>
        </p:txBody>
      </p:sp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251460" y="285319"/>
            <a:ext cx="9555480" cy="966901"/>
          </a:xfrm>
        </p:spPr>
        <p:txBody>
          <a:bodyPr/>
          <a:lstStyle/>
          <a:p>
            <a:r>
              <a:rPr lang="en-US" b="0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r>
              <a:rPr lang="en-US" dirty="0" smtClean="0">
                <a:latin typeface="Zapf Dingbats"/>
                <a:ea typeface="Zapf Dingbats"/>
                <a:cs typeface="Zapf Dingbats"/>
                <a:sym typeface="Zapf Dingbats"/>
              </a:rPr>
              <a:t> </a:t>
            </a:r>
            <a:r>
              <a:rPr lang="en-US" dirty="0" smtClean="0">
                <a:sym typeface="Zapf Dingbats"/>
              </a:rPr>
              <a:t>Yes</a:t>
            </a:r>
            <a:r>
              <a:rPr lang="en-US" dirty="0" smtClean="0"/>
              <a:t> description</a:t>
            </a:r>
            <a:br>
              <a:rPr lang="en-US" dirty="0" smtClean="0"/>
            </a:br>
            <a:r>
              <a:rPr lang="en-US" b="0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✗</a:t>
            </a:r>
            <a:r>
              <a:rPr lang="en-US" dirty="0" smtClean="0">
                <a:latin typeface="Zapf Dingbats"/>
                <a:ea typeface="Zapf Dingbats"/>
                <a:cs typeface="Zapf Dingbats"/>
                <a:sym typeface="Zapf Dingbats"/>
              </a:rPr>
              <a:t> </a:t>
            </a:r>
            <a:r>
              <a:rPr lang="en-US" dirty="0" smtClean="0">
                <a:sym typeface="Zapf Dingbats"/>
              </a:rPr>
              <a:t>N</a:t>
            </a:r>
            <a:r>
              <a:rPr lang="en-US" dirty="0" smtClean="0"/>
              <a:t>o validation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502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will configure a producer: </a:t>
            </a:r>
            <a:r>
              <a:rPr lang="en-US" b="1" dirty="0" err="1" smtClean="0">
                <a:latin typeface="Courier"/>
                <a:cs typeface="Courier"/>
              </a:rPr>
              <a:t>EventGenerator</a:t>
            </a:r>
            <a:r>
              <a:rPr lang="en-US" dirty="0" smtClean="0"/>
              <a:t>.</a:t>
            </a:r>
            <a:endParaRPr lang="en-US" dirty="0" smtClean="0">
              <a:cs typeface="Helvetica"/>
            </a:endParaRPr>
          </a:p>
          <a:p>
            <a:r>
              <a:rPr lang="en-US" dirty="0" smtClean="0">
                <a:cs typeface="Helvetica"/>
              </a:rPr>
              <a:t>We will configure an analyzer: </a:t>
            </a:r>
            <a:r>
              <a:rPr lang="en-US" b="1" dirty="0" err="1" smtClean="0">
                <a:latin typeface="Courier"/>
                <a:cs typeface="Courier"/>
              </a:rPr>
              <a:t>ParticleViewer</a:t>
            </a:r>
            <a:r>
              <a:rPr lang="en-US" dirty="0" smtClean="0">
                <a:cs typeface="Helvetica"/>
              </a:rPr>
              <a:t>.</a:t>
            </a:r>
            <a:endParaRPr lang="en-US" dirty="0">
              <a:cs typeface="Helvetica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FHiCL</a:t>
            </a:r>
            <a:r>
              <a:rPr lang="en-US" dirty="0" smtClean="0"/>
              <a:t> file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039613D-FAB9-4948-A19A-39F43B5B0378}" type="datetime1">
              <a:rPr lang="en-US" smtClean="0"/>
              <a:t>6/17/16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K. J. Knoepfel | A FHiCL feature menagerie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51460" y="2429473"/>
            <a:ext cx="5720233" cy="4813626"/>
          </a:xfrm>
          <a:prstGeom prst="rect">
            <a:avLst/>
          </a:prstGeom>
        </p:spPr>
        <p:txBody>
          <a:bodyPr wrap="square" lIns="101882" tIns="50941" rIns="101882" bIns="50941">
            <a:spAutoFit/>
          </a:bodyPr>
          <a:lstStyle/>
          <a:p>
            <a:r>
              <a:rPr lang="en-US" sz="2000" b="1" dirty="0">
                <a:solidFill>
                  <a:srgbClr val="B600FF"/>
                </a:solidFill>
                <a:latin typeface="Monaco"/>
              </a:rPr>
              <a:t>physics</a:t>
            </a:r>
            <a:r>
              <a:rPr lang="en-US" sz="2000" b="1" dirty="0">
                <a:solidFill>
                  <a:srgbClr val="281717"/>
                </a:solidFill>
                <a:latin typeface="Monaco"/>
              </a:rPr>
              <a:t>: {</a:t>
            </a:r>
          </a:p>
          <a:p>
            <a:r>
              <a:rPr lang="en-US" sz="2000" b="1" dirty="0">
                <a:solidFill>
                  <a:srgbClr val="281717"/>
                </a:solidFill>
                <a:latin typeface="Monaco"/>
              </a:rPr>
              <a:t>   </a:t>
            </a:r>
            <a:r>
              <a:rPr lang="en-US" sz="2000" b="1" dirty="0">
                <a:solidFill>
                  <a:srgbClr val="4000FF"/>
                </a:solidFill>
                <a:latin typeface="Monaco"/>
              </a:rPr>
              <a:t>producers</a:t>
            </a:r>
            <a:r>
              <a:rPr lang="en-US" sz="2000" b="1" dirty="0">
                <a:solidFill>
                  <a:srgbClr val="281717"/>
                </a:solidFill>
                <a:latin typeface="Monaco"/>
              </a:rPr>
              <a:t>: {</a:t>
            </a:r>
          </a:p>
          <a:p>
            <a:r>
              <a:rPr lang="it-IT" sz="2000" b="1" dirty="0">
                <a:solidFill>
                  <a:srgbClr val="281717"/>
                </a:solidFill>
                <a:latin typeface="Monaco"/>
              </a:rPr>
              <a:t>      </a:t>
            </a:r>
            <a:r>
              <a:rPr lang="it-IT" sz="2000" b="1" dirty="0">
                <a:solidFill>
                  <a:srgbClr val="B45C15"/>
                </a:solidFill>
                <a:latin typeface="Monaco"/>
              </a:rPr>
              <a:t>generator</a:t>
            </a:r>
            <a:r>
              <a:rPr lang="it-IT" sz="2000" b="1" dirty="0">
                <a:solidFill>
                  <a:srgbClr val="281717"/>
                </a:solidFill>
                <a:latin typeface="Monaco"/>
              </a:rPr>
              <a:t>: {</a:t>
            </a:r>
          </a:p>
          <a:p>
            <a:r>
              <a:rPr lang="it-IT" sz="2000" b="1" dirty="0">
                <a:solidFill>
                  <a:srgbClr val="281717"/>
                </a:solidFill>
                <a:latin typeface="Monaco"/>
              </a:rPr>
              <a:t>         </a:t>
            </a:r>
            <a:r>
              <a:rPr lang="it-IT" sz="2000" b="1" dirty="0" err="1">
                <a:solidFill>
                  <a:srgbClr val="248B16"/>
                </a:solidFill>
                <a:latin typeface="Monaco"/>
              </a:rPr>
              <a:t>module_type</a:t>
            </a:r>
            <a:r>
              <a:rPr lang="it-IT" sz="2000" b="1" dirty="0">
                <a:solidFill>
                  <a:srgbClr val="281717"/>
                </a:solidFill>
                <a:latin typeface="Monaco"/>
              </a:rPr>
              <a:t>: </a:t>
            </a:r>
            <a:r>
              <a:rPr lang="it-IT" sz="2000" b="1" dirty="0" err="1">
                <a:solidFill>
                  <a:srgbClr val="281717"/>
                </a:solidFill>
                <a:latin typeface="Monaco"/>
              </a:rPr>
              <a:t>EventGenerator</a:t>
            </a:r>
            <a:endParaRPr lang="it-IT" sz="2000" b="1" dirty="0">
              <a:solidFill>
                <a:srgbClr val="281717"/>
              </a:solidFill>
              <a:latin typeface="Monaco"/>
            </a:endParaRPr>
          </a:p>
          <a:p>
            <a:r>
              <a:rPr lang="it-IT" sz="2000" b="1" dirty="0">
                <a:solidFill>
                  <a:srgbClr val="281717"/>
                </a:solidFill>
                <a:latin typeface="Monaco"/>
              </a:rPr>
              <a:t>         </a:t>
            </a:r>
            <a:r>
              <a:rPr lang="it-IT" sz="2000" b="1" dirty="0">
                <a:solidFill>
                  <a:srgbClr val="281717"/>
                </a:solidFill>
                <a:latin typeface="Monaco"/>
              </a:rPr>
              <a:t>...</a:t>
            </a:r>
            <a:endParaRPr lang="it-IT" sz="2000" b="1" dirty="0">
              <a:solidFill>
                <a:srgbClr val="281717"/>
              </a:solidFill>
              <a:latin typeface="Monaco"/>
            </a:endParaRPr>
          </a:p>
          <a:p>
            <a:r>
              <a:rPr lang="it-IT" sz="2000" b="1" dirty="0">
                <a:solidFill>
                  <a:srgbClr val="281717"/>
                </a:solidFill>
                <a:latin typeface="Monaco"/>
              </a:rPr>
              <a:t>      }</a:t>
            </a:r>
          </a:p>
          <a:p>
            <a:r>
              <a:rPr lang="it-IT" sz="2000" b="1" dirty="0">
                <a:solidFill>
                  <a:srgbClr val="281717"/>
                </a:solidFill>
                <a:latin typeface="Monaco"/>
              </a:rPr>
              <a:t>   }</a:t>
            </a:r>
          </a:p>
          <a:p>
            <a:endParaRPr lang="it-IT" sz="2000" b="1" dirty="0">
              <a:solidFill>
                <a:srgbClr val="281717"/>
              </a:solidFill>
              <a:latin typeface="Monaco"/>
            </a:endParaRPr>
          </a:p>
          <a:p>
            <a:r>
              <a:rPr lang="it-IT" sz="2000" b="1" dirty="0">
                <a:solidFill>
                  <a:srgbClr val="281717"/>
                </a:solidFill>
                <a:latin typeface="Monaco"/>
              </a:rPr>
              <a:t>   </a:t>
            </a:r>
            <a:r>
              <a:rPr lang="it-IT" sz="2000" b="1" dirty="0" err="1">
                <a:solidFill>
                  <a:srgbClr val="4000FF"/>
                </a:solidFill>
                <a:latin typeface="Monaco"/>
              </a:rPr>
              <a:t>analyzers</a:t>
            </a:r>
            <a:r>
              <a:rPr lang="it-IT" sz="2000" b="1" dirty="0">
                <a:solidFill>
                  <a:srgbClr val="281717"/>
                </a:solidFill>
                <a:latin typeface="Monaco"/>
              </a:rPr>
              <a:t>: {</a:t>
            </a:r>
          </a:p>
          <a:p>
            <a:r>
              <a:rPr lang="en-US" sz="2000" b="1" dirty="0">
                <a:solidFill>
                  <a:srgbClr val="281717"/>
                </a:solidFill>
                <a:latin typeface="Monaco"/>
              </a:rPr>
              <a:t>      </a:t>
            </a:r>
            <a:r>
              <a:rPr lang="en-US" sz="2000" b="1" dirty="0">
                <a:solidFill>
                  <a:srgbClr val="B45C15"/>
                </a:solidFill>
                <a:latin typeface="Monaco"/>
              </a:rPr>
              <a:t>viewer</a:t>
            </a:r>
            <a:r>
              <a:rPr lang="en-US" sz="2000" b="1" dirty="0">
                <a:solidFill>
                  <a:srgbClr val="281717"/>
                </a:solidFill>
                <a:latin typeface="Monaco"/>
              </a:rPr>
              <a:t>: {</a:t>
            </a:r>
          </a:p>
          <a:p>
            <a:r>
              <a:rPr lang="en-US" sz="2000" b="1" dirty="0">
                <a:solidFill>
                  <a:srgbClr val="281717"/>
                </a:solidFill>
                <a:latin typeface="Monaco"/>
              </a:rPr>
              <a:t>         </a:t>
            </a:r>
            <a:r>
              <a:rPr lang="en-US" sz="2000" b="1" dirty="0" err="1">
                <a:solidFill>
                  <a:srgbClr val="248B16"/>
                </a:solidFill>
                <a:latin typeface="Monaco"/>
              </a:rPr>
              <a:t>module_type</a:t>
            </a:r>
            <a:r>
              <a:rPr lang="en-US" sz="2000" b="1" dirty="0">
                <a:solidFill>
                  <a:srgbClr val="281717"/>
                </a:solidFill>
                <a:latin typeface="Monaco"/>
              </a:rPr>
              <a:t>: </a:t>
            </a:r>
            <a:r>
              <a:rPr lang="en-US" sz="2000" b="1" dirty="0" err="1">
                <a:solidFill>
                  <a:srgbClr val="281717"/>
                </a:solidFill>
                <a:latin typeface="Monaco"/>
              </a:rPr>
              <a:t>ParticleViewer</a:t>
            </a:r>
            <a:endParaRPr lang="en-US" sz="2000" b="1" dirty="0">
              <a:solidFill>
                <a:srgbClr val="281717"/>
              </a:solidFill>
              <a:latin typeface="Monaco"/>
            </a:endParaRPr>
          </a:p>
          <a:p>
            <a:r>
              <a:rPr lang="en-US" sz="2000" b="1" dirty="0">
                <a:solidFill>
                  <a:srgbClr val="281717"/>
                </a:solidFill>
                <a:latin typeface="Monaco"/>
              </a:rPr>
              <a:t>         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Monaco"/>
              </a:rPr>
              <a:t>...</a:t>
            </a:r>
          </a:p>
          <a:p>
            <a:r>
              <a:rPr lang="en-US" sz="2000" b="1" dirty="0">
                <a:solidFill>
                  <a:srgbClr val="281717"/>
                </a:solidFill>
                <a:latin typeface="Monaco"/>
              </a:rPr>
              <a:t>      } </a:t>
            </a:r>
          </a:p>
          <a:p>
            <a:r>
              <a:rPr lang="en-US" sz="2000" b="1" dirty="0">
                <a:solidFill>
                  <a:srgbClr val="281717"/>
                </a:solidFill>
                <a:latin typeface="Monaco"/>
              </a:rPr>
              <a:t>   }</a:t>
            </a:r>
            <a:endParaRPr lang="en-US" sz="2000" b="1" dirty="0">
              <a:solidFill>
                <a:srgbClr val="281717"/>
              </a:solidFill>
              <a:latin typeface="Monaco"/>
            </a:endParaRPr>
          </a:p>
          <a:p>
            <a:r>
              <a:rPr lang="en-US" sz="2000" b="1" dirty="0">
                <a:solidFill>
                  <a:srgbClr val="281717"/>
                </a:solidFill>
                <a:latin typeface="Monaco"/>
              </a:rPr>
              <a:t>}</a:t>
            </a:r>
            <a:endParaRPr lang="en-US" sz="2000" b="1" dirty="0">
              <a:solidFill>
                <a:srgbClr val="281717"/>
              </a:solidFill>
              <a:latin typeface="Monac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25336" y="3255675"/>
            <a:ext cx="3565888" cy="1151085"/>
          </a:xfrm>
          <a:prstGeom prst="rect">
            <a:avLst/>
          </a:prstGeom>
          <a:solidFill>
            <a:srgbClr val="FDF9CE"/>
          </a:solidFill>
          <a:ln>
            <a:solidFill>
              <a:schemeClr val="tx1"/>
            </a:solidFill>
          </a:ln>
        </p:spPr>
        <p:txBody>
          <a:bodyPr wrap="none" lIns="101882" tIns="50941" rIns="101882" bIns="50941" rtlCol="0">
            <a:spAutoFit/>
          </a:bodyPr>
          <a:lstStyle/>
          <a:p>
            <a:r>
              <a:rPr lang="en-US" sz="2200" i="1" dirty="0">
                <a:latin typeface="Helvetica"/>
                <a:cs typeface="Helvetica"/>
              </a:rPr>
              <a:t>We won’t worry about </a:t>
            </a:r>
          </a:p>
          <a:p>
            <a:r>
              <a:rPr lang="en-US" sz="2200" i="1" dirty="0">
                <a:latin typeface="Helvetica"/>
                <a:cs typeface="Helvetica"/>
              </a:rPr>
              <a:t>trigger paths and end path </a:t>
            </a:r>
          </a:p>
          <a:p>
            <a:r>
              <a:rPr lang="en-US" sz="2200" i="1" dirty="0">
                <a:latin typeface="Helvetica"/>
                <a:cs typeface="Helvetica"/>
              </a:rPr>
              <a:t>parameters right now.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25337" y="5356649"/>
            <a:ext cx="3753847" cy="1151085"/>
          </a:xfrm>
          <a:prstGeom prst="rect">
            <a:avLst/>
          </a:prstGeom>
          <a:solidFill>
            <a:srgbClr val="FDF9CE"/>
          </a:solidFill>
          <a:ln>
            <a:solidFill>
              <a:schemeClr val="tx1"/>
            </a:solidFill>
          </a:ln>
        </p:spPr>
        <p:txBody>
          <a:bodyPr wrap="none" lIns="101882" tIns="50941" rIns="101882" bIns="50941" rtlCol="0">
            <a:spAutoFit/>
          </a:bodyPr>
          <a:lstStyle/>
          <a:p>
            <a:r>
              <a:rPr lang="en-US" sz="2200" i="1" dirty="0">
                <a:latin typeface="Helvetica"/>
                <a:cs typeface="Helvetica"/>
              </a:rPr>
              <a:t>Let’s configure </a:t>
            </a:r>
            <a:r>
              <a:rPr lang="en-US" sz="2200" b="1" dirty="0">
                <a:latin typeface="Monaco"/>
                <a:cs typeface="Monaco"/>
              </a:rPr>
              <a:t>generator</a:t>
            </a:r>
          </a:p>
          <a:p>
            <a:r>
              <a:rPr lang="en-US" sz="2200" i="1" dirty="0">
                <a:latin typeface="Helvetica"/>
                <a:cs typeface="Helvetica"/>
              </a:rPr>
              <a:t>and </a:t>
            </a:r>
            <a:r>
              <a:rPr lang="en-US" sz="2200" b="1" dirty="0">
                <a:latin typeface="Monaco"/>
                <a:cs typeface="Monaco"/>
              </a:rPr>
              <a:t>viewer</a:t>
            </a:r>
            <a:r>
              <a:rPr lang="en-US" sz="2200" i="1" dirty="0">
                <a:latin typeface="Helvetica"/>
                <a:cs typeface="Helvetica"/>
              </a:rPr>
              <a:t> to take a</a:t>
            </a:r>
          </a:p>
          <a:p>
            <a:r>
              <a:rPr lang="en-US" sz="2200" i="1" dirty="0">
                <a:latin typeface="Helvetica"/>
                <a:cs typeface="Helvetica"/>
              </a:rPr>
              <a:t>set of particle IDs.</a:t>
            </a:r>
          </a:p>
        </p:txBody>
      </p:sp>
    </p:spTree>
    <p:extLst>
      <p:ext uri="{BB962C8B-B14F-4D97-AF65-F5344CB8AC3E}">
        <p14:creationId xmlns:p14="http://schemas.microsoft.com/office/powerpoint/2010/main" val="2383960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011680" y="3281680"/>
            <a:ext cx="3933952" cy="287867"/>
          </a:xfrm>
          <a:prstGeom prst="rect">
            <a:avLst/>
          </a:prstGeom>
          <a:solidFill>
            <a:srgbClr val="FDF9CE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732280" y="1542965"/>
            <a:ext cx="2112264" cy="886629"/>
          </a:xfrm>
          <a:prstGeom prst="rect">
            <a:avLst/>
          </a:prstGeom>
          <a:solidFill>
            <a:srgbClr val="FDF9CE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4DEF3371-1C1D-8F4E-A2E1-74038C8F8CFC}" type="datetime1">
              <a:rPr lang="en-US" smtClean="0"/>
              <a:t>6/17/16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K. J. Knoepfel | A FHiCL feature menagerie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90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687576" y="1542966"/>
            <a:ext cx="6362287" cy="2811310"/>
          </a:xfrm>
          <a:prstGeom prst="rect">
            <a:avLst/>
          </a:prstGeom>
          <a:noFill/>
          <a:ln>
            <a:noFill/>
          </a:ln>
        </p:spPr>
        <p:txBody>
          <a:bodyPr wrap="none" lIns="101882" tIns="50941" rIns="101882" bIns="50941" rtlCol="0">
            <a:spAutoFit/>
          </a:bodyPr>
          <a:lstStyle/>
          <a:p>
            <a:r>
              <a:rPr lang="en-US" sz="1600" b="1" dirty="0" err="1">
                <a:solidFill>
                  <a:srgbClr val="B600FF"/>
                </a:solidFill>
                <a:latin typeface="Monaco"/>
              </a:rPr>
              <a:t>struct</a:t>
            </a:r>
            <a:r>
              <a:rPr lang="en-US" sz="1600" b="1" dirty="0">
                <a:solidFill>
                  <a:srgbClr val="281717"/>
                </a:solidFill>
                <a:latin typeface="Monaco"/>
              </a:rPr>
              <a:t> </a:t>
            </a:r>
            <a:r>
              <a:rPr lang="en-US" sz="1600" b="1" dirty="0" err="1">
                <a:solidFill>
                  <a:srgbClr val="248B16"/>
                </a:solidFill>
                <a:latin typeface="Monaco"/>
              </a:rPr>
              <a:t>Config</a:t>
            </a:r>
            <a:r>
              <a:rPr lang="en-US" sz="1600" b="1" dirty="0">
                <a:solidFill>
                  <a:srgbClr val="281717"/>
                </a:solidFill>
                <a:latin typeface="Monaco"/>
              </a:rPr>
              <a:t> {</a:t>
            </a:r>
          </a:p>
          <a:p>
            <a:r>
              <a:rPr lang="en-US" sz="1600" b="1" dirty="0">
                <a:solidFill>
                  <a:srgbClr val="281717"/>
                </a:solidFill>
                <a:latin typeface="Monaco"/>
              </a:rPr>
              <a:t>  ...</a:t>
            </a:r>
          </a:p>
          <a:p>
            <a:r>
              <a:rPr lang="en-US" sz="1600" b="1" dirty="0">
                <a:solidFill>
                  <a:srgbClr val="281717"/>
                </a:solidFill>
                <a:latin typeface="Monaco"/>
              </a:rPr>
              <a:t>};</a:t>
            </a:r>
          </a:p>
          <a:p>
            <a:endParaRPr lang="en-US" sz="1600" b="1" dirty="0">
              <a:solidFill>
                <a:srgbClr val="281717"/>
              </a:solidFill>
              <a:latin typeface="Monaco"/>
            </a:endParaRPr>
          </a:p>
          <a:p>
            <a:r>
              <a:rPr lang="en-US" sz="1600" b="1" dirty="0">
                <a:solidFill>
                  <a:srgbClr val="B600FF"/>
                </a:solidFill>
                <a:latin typeface="Monaco"/>
              </a:rPr>
              <a:t>class</a:t>
            </a:r>
            <a:r>
              <a:rPr lang="en-US" sz="1600" b="1" dirty="0">
                <a:solidFill>
                  <a:srgbClr val="281717"/>
                </a:solidFill>
                <a:latin typeface="Monaco"/>
              </a:rPr>
              <a:t> </a:t>
            </a:r>
            <a:r>
              <a:rPr lang="en-US" sz="1600" b="1" dirty="0" err="1">
                <a:solidFill>
                  <a:srgbClr val="248B16"/>
                </a:solidFill>
                <a:latin typeface="Monaco"/>
              </a:rPr>
              <a:t>MyProducer</a:t>
            </a:r>
            <a:r>
              <a:rPr lang="en-US" sz="1600" b="1" dirty="0">
                <a:solidFill>
                  <a:srgbClr val="281717"/>
                </a:solidFill>
                <a:latin typeface="Monaco"/>
              </a:rPr>
              <a:t> : </a:t>
            </a:r>
            <a:r>
              <a:rPr lang="en-US" sz="1600" b="1" dirty="0">
                <a:solidFill>
                  <a:srgbClr val="B600FF"/>
                </a:solidFill>
                <a:latin typeface="Monaco"/>
              </a:rPr>
              <a:t>public</a:t>
            </a:r>
            <a:r>
              <a:rPr lang="en-US" sz="1600" b="1" dirty="0">
                <a:solidFill>
                  <a:srgbClr val="281717"/>
                </a:solidFill>
                <a:latin typeface="Monaco"/>
              </a:rPr>
              <a:t> </a:t>
            </a:r>
            <a:r>
              <a:rPr lang="en-US" sz="1600" b="1" dirty="0">
                <a:solidFill>
                  <a:srgbClr val="228785"/>
                </a:solidFill>
                <a:latin typeface="Monaco"/>
              </a:rPr>
              <a:t>art</a:t>
            </a:r>
            <a:r>
              <a:rPr lang="en-US" sz="1600" b="1" dirty="0">
                <a:solidFill>
                  <a:srgbClr val="281717"/>
                </a:solidFill>
                <a:latin typeface="Monaco"/>
              </a:rPr>
              <a:t>::</a:t>
            </a:r>
            <a:r>
              <a:rPr lang="en-US" sz="1600" b="1" dirty="0" err="1">
                <a:solidFill>
                  <a:srgbClr val="248B16"/>
                </a:solidFill>
                <a:latin typeface="Monaco"/>
              </a:rPr>
              <a:t>EDProducer</a:t>
            </a:r>
            <a:r>
              <a:rPr lang="en-US" sz="1600" b="1" dirty="0">
                <a:solidFill>
                  <a:srgbClr val="281717"/>
                </a:solidFill>
                <a:latin typeface="Monaco"/>
              </a:rPr>
              <a:t> {</a:t>
            </a:r>
          </a:p>
          <a:p>
            <a:r>
              <a:rPr lang="en-US" sz="1600" b="1" dirty="0">
                <a:solidFill>
                  <a:srgbClr val="B600FF"/>
                </a:solidFill>
                <a:latin typeface="Monaco"/>
              </a:rPr>
              <a:t>public</a:t>
            </a:r>
            <a:r>
              <a:rPr lang="en-US" sz="1600" b="1" dirty="0">
                <a:solidFill>
                  <a:srgbClr val="281717"/>
                </a:solidFill>
                <a:latin typeface="Monaco"/>
              </a:rPr>
              <a:t>:</a:t>
            </a:r>
          </a:p>
          <a:p>
            <a:endParaRPr lang="en-US" sz="1600" b="1" dirty="0">
              <a:solidFill>
                <a:srgbClr val="281717"/>
              </a:solidFill>
              <a:latin typeface="Monaco"/>
            </a:endParaRPr>
          </a:p>
          <a:p>
            <a:r>
              <a:rPr lang="en-US" sz="1600" b="1" dirty="0">
                <a:solidFill>
                  <a:srgbClr val="281717"/>
                </a:solidFill>
                <a:latin typeface="Monaco"/>
              </a:rPr>
              <a:t>  </a:t>
            </a:r>
            <a:r>
              <a:rPr lang="en-US" sz="1600" b="1" dirty="0">
                <a:solidFill>
                  <a:srgbClr val="B600FF"/>
                </a:solidFill>
                <a:latin typeface="Monaco"/>
              </a:rPr>
              <a:t>using</a:t>
            </a:r>
            <a:r>
              <a:rPr lang="en-US" sz="1600" b="1" dirty="0">
                <a:solidFill>
                  <a:srgbClr val="281717"/>
                </a:solidFill>
                <a:latin typeface="Monaco"/>
              </a:rPr>
              <a:t> </a:t>
            </a:r>
            <a:r>
              <a:rPr lang="en-US" sz="1600" b="1" dirty="0">
                <a:solidFill>
                  <a:srgbClr val="248B16"/>
                </a:solidFill>
                <a:latin typeface="Monaco"/>
              </a:rPr>
              <a:t>Parameters</a:t>
            </a:r>
            <a:r>
              <a:rPr lang="en-US" sz="1600" b="1" dirty="0">
                <a:solidFill>
                  <a:srgbClr val="281717"/>
                </a:solidFill>
                <a:latin typeface="Monaco"/>
              </a:rPr>
              <a:t> = </a:t>
            </a:r>
            <a:r>
              <a:rPr lang="en-US" sz="1600" b="1" dirty="0">
                <a:solidFill>
                  <a:srgbClr val="248B16"/>
                </a:solidFill>
                <a:latin typeface="Monaco"/>
              </a:rPr>
              <a:t>Table</a:t>
            </a:r>
            <a:r>
              <a:rPr lang="en-US" sz="1600" b="1" dirty="0">
                <a:solidFill>
                  <a:srgbClr val="281717"/>
                </a:solidFill>
                <a:latin typeface="Monaco"/>
              </a:rPr>
              <a:t>&lt;</a:t>
            </a:r>
            <a:r>
              <a:rPr lang="en-US" sz="1600" b="1" dirty="0" err="1">
                <a:solidFill>
                  <a:srgbClr val="248B16"/>
                </a:solidFill>
                <a:latin typeface="Monaco"/>
              </a:rPr>
              <a:t>Config</a:t>
            </a:r>
            <a:r>
              <a:rPr lang="en-US" sz="1600" b="1" dirty="0">
                <a:solidFill>
                  <a:srgbClr val="281717"/>
                </a:solidFill>
                <a:latin typeface="Monaco"/>
              </a:rPr>
              <a:t>&gt;;</a:t>
            </a:r>
          </a:p>
          <a:p>
            <a:r>
              <a:rPr lang="en-US" sz="1600" b="1" dirty="0">
                <a:solidFill>
                  <a:srgbClr val="281717"/>
                </a:solidFill>
                <a:latin typeface="Monaco"/>
              </a:rPr>
              <a:t>  </a:t>
            </a:r>
            <a:r>
              <a:rPr lang="en-US" sz="1600" b="1" dirty="0">
                <a:solidFill>
                  <a:srgbClr val="B600FF"/>
                </a:solidFill>
                <a:latin typeface="Monaco"/>
              </a:rPr>
              <a:t>explicit</a:t>
            </a:r>
            <a:r>
              <a:rPr lang="en-US" sz="1600" b="1" dirty="0">
                <a:solidFill>
                  <a:srgbClr val="281717"/>
                </a:solidFill>
                <a:latin typeface="Monaco"/>
              </a:rPr>
              <a:t> </a:t>
            </a:r>
            <a:r>
              <a:rPr lang="en-US" sz="1600" b="1" dirty="0" err="1">
                <a:solidFill>
                  <a:srgbClr val="4000FF"/>
                </a:solidFill>
                <a:latin typeface="Monaco"/>
              </a:rPr>
              <a:t>MyProducer</a:t>
            </a:r>
            <a:r>
              <a:rPr lang="en-US" sz="1600" b="1" dirty="0">
                <a:solidFill>
                  <a:srgbClr val="281717"/>
                </a:solidFill>
                <a:latin typeface="Monaco"/>
              </a:rPr>
              <a:t>(</a:t>
            </a:r>
            <a:r>
              <a:rPr lang="en-US" sz="1600" b="1" dirty="0" err="1">
                <a:solidFill>
                  <a:srgbClr val="228785"/>
                </a:solidFill>
                <a:latin typeface="Monaco"/>
              </a:rPr>
              <a:t>fhicl</a:t>
            </a:r>
            <a:r>
              <a:rPr lang="en-US" sz="1600" b="1" dirty="0">
                <a:solidFill>
                  <a:srgbClr val="281717"/>
                </a:solidFill>
                <a:latin typeface="Monaco"/>
              </a:rPr>
              <a:t>::</a:t>
            </a:r>
            <a:r>
              <a:rPr lang="en-US" sz="1600" b="1" dirty="0" err="1">
                <a:solidFill>
                  <a:srgbClr val="248B16"/>
                </a:solidFill>
                <a:latin typeface="Monaco"/>
              </a:rPr>
              <a:t>ParameterSet</a:t>
            </a:r>
            <a:r>
              <a:rPr lang="en-US" sz="1600" b="1" dirty="0">
                <a:solidFill>
                  <a:srgbClr val="281717"/>
                </a:solidFill>
                <a:latin typeface="Monaco"/>
              </a:rPr>
              <a:t> </a:t>
            </a:r>
            <a:r>
              <a:rPr lang="en-US" sz="1600" b="1" dirty="0" err="1">
                <a:solidFill>
                  <a:srgbClr val="B600FF"/>
                </a:solidFill>
                <a:latin typeface="Monaco"/>
              </a:rPr>
              <a:t>const</a:t>
            </a:r>
            <a:r>
              <a:rPr lang="en-US" sz="1600" b="1" dirty="0">
                <a:solidFill>
                  <a:srgbClr val="281717"/>
                </a:solidFill>
                <a:latin typeface="Monaco"/>
              </a:rPr>
              <a:t>&amp;);</a:t>
            </a:r>
          </a:p>
          <a:p>
            <a:endParaRPr lang="en-US" sz="1600" b="1" dirty="0">
              <a:solidFill>
                <a:srgbClr val="281717"/>
              </a:solidFill>
              <a:latin typeface="Monaco"/>
            </a:endParaRPr>
          </a:p>
          <a:p>
            <a:r>
              <a:rPr lang="en-US" sz="1600" b="1" dirty="0">
                <a:solidFill>
                  <a:srgbClr val="281717"/>
                </a:solidFill>
                <a:latin typeface="Monaco"/>
              </a:rPr>
              <a:t>};</a:t>
            </a:r>
            <a:endParaRPr lang="en-US" sz="1600" b="1" dirty="0"/>
          </a:p>
        </p:txBody>
      </p:sp>
      <p:sp>
        <p:nvSpPr>
          <p:cNvPr id="10" name="Right Arrow 9"/>
          <p:cNvSpPr/>
          <p:nvPr/>
        </p:nvSpPr>
        <p:spPr>
          <a:xfrm flipH="1">
            <a:off x="4023360" y="1934464"/>
            <a:ext cx="1274064" cy="149691"/>
          </a:xfrm>
          <a:prstGeom prst="rightArrow">
            <a:avLst/>
          </a:prstGeom>
          <a:solidFill>
            <a:srgbClr val="FF00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46693" y="1658112"/>
            <a:ext cx="2874978" cy="662746"/>
          </a:xfrm>
          <a:prstGeom prst="rect">
            <a:avLst/>
          </a:prstGeom>
          <a:noFill/>
        </p:spPr>
        <p:txBody>
          <a:bodyPr wrap="none" lIns="101882" tIns="50941" rIns="101882" bIns="50941" rtlCol="0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</a:rPr>
              <a:t>The allowed configuration</a:t>
            </a:r>
          </a:p>
          <a:p>
            <a:r>
              <a:rPr lang="en-US" sz="1800" dirty="0">
                <a:solidFill>
                  <a:srgbClr val="000000"/>
                </a:solidFill>
              </a:rPr>
              <a:t>for </a:t>
            </a:r>
            <a:r>
              <a:rPr lang="en-US" sz="1800" b="1" dirty="0" err="1">
                <a:solidFill>
                  <a:srgbClr val="000000"/>
                </a:solidFill>
                <a:latin typeface="Courier"/>
                <a:cs typeface="Courier"/>
              </a:rPr>
              <a:t>MyProducer</a:t>
            </a:r>
            <a:r>
              <a:rPr lang="en-US" sz="1800" dirty="0">
                <a:solidFill>
                  <a:srgbClr val="000000"/>
                </a:solidFill>
              </a:rPr>
              <a:t>.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15" name="Title 2"/>
          <p:cNvSpPr>
            <a:spLocks noGrp="1"/>
          </p:cNvSpPr>
          <p:nvPr>
            <p:ph type="title"/>
          </p:nvPr>
        </p:nvSpPr>
        <p:spPr>
          <a:xfrm>
            <a:off x="251460" y="285319"/>
            <a:ext cx="9555480" cy="966901"/>
          </a:xfrm>
        </p:spPr>
        <p:txBody>
          <a:bodyPr/>
          <a:lstStyle/>
          <a:p>
            <a:r>
              <a:rPr lang="en-US" b="0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r>
              <a:rPr lang="en-US" dirty="0" smtClean="0">
                <a:latin typeface="Zapf Dingbats"/>
                <a:ea typeface="Zapf Dingbats"/>
                <a:cs typeface="Zapf Dingbats"/>
                <a:sym typeface="Zapf Dingbats"/>
              </a:rPr>
              <a:t> </a:t>
            </a:r>
            <a:r>
              <a:rPr lang="en-US" dirty="0" smtClean="0">
                <a:sym typeface="Zapf Dingbats"/>
              </a:rPr>
              <a:t>Yes</a:t>
            </a:r>
            <a:r>
              <a:rPr lang="en-US" dirty="0" smtClean="0"/>
              <a:t> description</a:t>
            </a:r>
            <a:br>
              <a:rPr lang="en-US" dirty="0" smtClean="0"/>
            </a:br>
            <a:r>
              <a:rPr lang="en-US" b="0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✗</a:t>
            </a:r>
            <a:r>
              <a:rPr lang="en-US" dirty="0" smtClean="0">
                <a:latin typeface="Zapf Dingbats"/>
                <a:ea typeface="Zapf Dingbats"/>
                <a:cs typeface="Zapf Dingbats"/>
                <a:sym typeface="Zapf Dingbats"/>
              </a:rPr>
              <a:t> </a:t>
            </a:r>
            <a:r>
              <a:rPr lang="en-US" dirty="0" smtClean="0">
                <a:sym typeface="Zapf Dingbats"/>
              </a:rPr>
              <a:t>N</a:t>
            </a:r>
            <a:r>
              <a:rPr lang="en-US" dirty="0" smtClean="0"/>
              <a:t>o validation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319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011680" y="3281680"/>
            <a:ext cx="3933952" cy="287867"/>
          </a:xfrm>
          <a:prstGeom prst="rect">
            <a:avLst/>
          </a:prstGeom>
          <a:solidFill>
            <a:srgbClr val="FDF9CE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732280" y="1542965"/>
            <a:ext cx="2112264" cy="886629"/>
          </a:xfrm>
          <a:prstGeom prst="rect">
            <a:avLst/>
          </a:prstGeom>
          <a:solidFill>
            <a:srgbClr val="FDF9CE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93BE3ED0-FD70-C44E-A94F-454448C40BDD}" type="datetime1">
              <a:rPr lang="en-US" smtClean="0"/>
              <a:t>6/17/16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K. J. Knoepfel | A FHiCL feature menagerie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91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687576" y="1542966"/>
            <a:ext cx="6362287" cy="2811310"/>
          </a:xfrm>
          <a:prstGeom prst="rect">
            <a:avLst/>
          </a:prstGeom>
          <a:noFill/>
          <a:ln>
            <a:noFill/>
          </a:ln>
        </p:spPr>
        <p:txBody>
          <a:bodyPr wrap="none" lIns="101882" tIns="50941" rIns="101882" bIns="50941" rtlCol="0">
            <a:spAutoFit/>
          </a:bodyPr>
          <a:lstStyle/>
          <a:p>
            <a:r>
              <a:rPr lang="en-US" sz="1600" b="1" dirty="0" err="1">
                <a:solidFill>
                  <a:srgbClr val="B600FF"/>
                </a:solidFill>
                <a:latin typeface="Monaco"/>
              </a:rPr>
              <a:t>struct</a:t>
            </a:r>
            <a:r>
              <a:rPr lang="en-US" sz="1600" b="1" dirty="0">
                <a:solidFill>
                  <a:srgbClr val="281717"/>
                </a:solidFill>
                <a:latin typeface="Monaco"/>
              </a:rPr>
              <a:t> </a:t>
            </a:r>
            <a:r>
              <a:rPr lang="en-US" sz="1600" b="1" dirty="0" err="1">
                <a:solidFill>
                  <a:srgbClr val="248B16"/>
                </a:solidFill>
                <a:latin typeface="Monaco"/>
              </a:rPr>
              <a:t>Config</a:t>
            </a:r>
            <a:r>
              <a:rPr lang="en-US" sz="1600" b="1" dirty="0">
                <a:solidFill>
                  <a:srgbClr val="281717"/>
                </a:solidFill>
                <a:latin typeface="Monaco"/>
              </a:rPr>
              <a:t> {</a:t>
            </a:r>
          </a:p>
          <a:p>
            <a:r>
              <a:rPr lang="en-US" sz="1600" b="1" dirty="0">
                <a:solidFill>
                  <a:srgbClr val="281717"/>
                </a:solidFill>
                <a:latin typeface="Monaco"/>
              </a:rPr>
              <a:t>  ...</a:t>
            </a:r>
          </a:p>
          <a:p>
            <a:r>
              <a:rPr lang="en-US" sz="1600" b="1" dirty="0">
                <a:solidFill>
                  <a:srgbClr val="281717"/>
                </a:solidFill>
                <a:latin typeface="Monaco"/>
              </a:rPr>
              <a:t>};</a:t>
            </a:r>
          </a:p>
          <a:p>
            <a:endParaRPr lang="en-US" sz="1600" b="1" dirty="0">
              <a:solidFill>
                <a:srgbClr val="281717"/>
              </a:solidFill>
              <a:latin typeface="Monaco"/>
            </a:endParaRPr>
          </a:p>
          <a:p>
            <a:r>
              <a:rPr lang="en-US" sz="1600" b="1" dirty="0">
                <a:solidFill>
                  <a:srgbClr val="B600FF"/>
                </a:solidFill>
                <a:latin typeface="Monaco"/>
              </a:rPr>
              <a:t>class</a:t>
            </a:r>
            <a:r>
              <a:rPr lang="en-US" sz="1600" b="1" dirty="0">
                <a:solidFill>
                  <a:srgbClr val="281717"/>
                </a:solidFill>
                <a:latin typeface="Monaco"/>
              </a:rPr>
              <a:t> </a:t>
            </a:r>
            <a:r>
              <a:rPr lang="en-US" sz="1600" b="1" dirty="0" err="1">
                <a:solidFill>
                  <a:srgbClr val="248B16"/>
                </a:solidFill>
                <a:latin typeface="Monaco"/>
              </a:rPr>
              <a:t>MyProducer</a:t>
            </a:r>
            <a:r>
              <a:rPr lang="en-US" sz="1600" b="1" dirty="0">
                <a:solidFill>
                  <a:srgbClr val="281717"/>
                </a:solidFill>
                <a:latin typeface="Monaco"/>
              </a:rPr>
              <a:t> : </a:t>
            </a:r>
            <a:r>
              <a:rPr lang="en-US" sz="1600" b="1" dirty="0">
                <a:solidFill>
                  <a:srgbClr val="B600FF"/>
                </a:solidFill>
                <a:latin typeface="Monaco"/>
              </a:rPr>
              <a:t>public</a:t>
            </a:r>
            <a:r>
              <a:rPr lang="en-US" sz="1600" b="1" dirty="0">
                <a:solidFill>
                  <a:srgbClr val="281717"/>
                </a:solidFill>
                <a:latin typeface="Monaco"/>
              </a:rPr>
              <a:t> </a:t>
            </a:r>
            <a:r>
              <a:rPr lang="en-US" sz="1600" b="1" dirty="0">
                <a:solidFill>
                  <a:srgbClr val="228785"/>
                </a:solidFill>
                <a:latin typeface="Monaco"/>
              </a:rPr>
              <a:t>art</a:t>
            </a:r>
            <a:r>
              <a:rPr lang="en-US" sz="1600" b="1" dirty="0">
                <a:solidFill>
                  <a:srgbClr val="281717"/>
                </a:solidFill>
                <a:latin typeface="Monaco"/>
              </a:rPr>
              <a:t>::</a:t>
            </a:r>
            <a:r>
              <a:rPr lang="en-US" sz="1600" b="1" dirty="0" err="1">
                <a:solidFill>
                  <a:srgbClr val="248B16"/>
                </a:solidFill>
                <a:latin typeface="Monaco"/>
              </a:rPr>
              <a:t>EDProducer</a:t>
            </a:r>
            <a:r>
              <a:rPr lang="en-US" sz="1600" b="1" dirty="0">
                <a:solidFill>
                  <a:srgbClr val="281717"/>
                </a:solidFill>
                <a:latin typeface="Monaco"/>
              </a:rPr>
              <a:t> {</a:t>
            </a:r>
          </a:p>
          <a:p>
            <a:r>
              <a:rPr lang="en-US" sz="1600" b="1" dirty="0">
                <a:solidFill>
                  <a:srgbClr val="B600FF"/>
                </a:solidFill>
                <a:latin typeface="Monaco"/>
              </a:rPr>
              <a:t>public</a:t>
            </a:r>
            <a:r>
              <a:rPr lang="en-US" sz="1600" b="1" dirty="0">
                <a:solidFill>
                  <a:srgbClr val="281717"/>
                </a:solidFill>
                <a:latin typeface="Monaco"/>
              </a:rPr>
              <a:t>:</a:t>
            </a:r>
          </a:p>
          <a:p>
            <a:endParaRPr lang="en-US" sz="1600" b="1" dirty="0">
              <a:solidFill>
                <a:srgbClr val="281717"/>
              </a:solidFill>
              <a:latin typeface="Monaco"/>
            </a:endParaRPr>
          </a:p>
          <a:p>
            <a:r>
              <a:rPr lang="en-US" sz="1600" b="1" dirty="0">
                <a:solidFill>
                  <a:srgbClr val="281717"/>
                </a:solidFill>
                <a:latin typeface="Monaco"/>
              </a:rPr>
              <a:t>  </a:t>
            </a:r>
            <a:r>
              <a:rPr lang="en-US" sz="1600" b="1" dirty="0">
                <a:solidFill>
                  <a:srgbClr val="B600FF"/>
                </a:solidFill>
                <a:latin typeface="Monaco"/>
              </a:rPr>
              <a:t>using</a:t>
            </a:r>
            <a:r>
              <a:rPr lang="en-US" sz="1600" b="1" dirty="0">
                <a:solidFill>
                  <a:srgbClr val="281717"/>
                </a:solidFill>
                <a:latin typeface="Monaco"/>
              </a:rPr>
              <a:t> </a:t>
            </a:r>
            <a:r>
              <a:rPr lang="en-US" sz="1600" b="1" dirty="0">
                <a:solidFill>
                  <a:srgbClr val="248B16"/>
                </a:solidFill>
                <a:latin typeface="Monaco"/>
              </a:rPr>
              <a:t>Parameters</a:t>
            </a:r>
            <a:r>
              <a:rPr lang="en-US" sz="1600" b="1" dirty="0">
                <a:solidFill>
                  <a:srgbClr val="281717"/>
                </a:solidFill>
                <a:latin typeface="Monaco"/>
              </a:rPr>
              <a:t> = </a:t>
            </a:r>
            <a:r>
              <a:rPr lang="en-US" sz="1600" b="1" dirty="0">
                <a:solidFill>
                  <a:srgbClr val="248B16"/>
                </a:solidFill>
                <a:latin typeface="Monaco"/>
              </a:rPr>
              <a:t>Table</a:t>
            </a:r>
            <a:r>
              <a:rPr lang="en-US" sz="1600" b="1" dirty="0">
                <a:solidFill>
                  <a:srgbClr val="281717"/>
                </a:solidFill>
                <a:latin typeface="Monaco"/>
              </a:rPr>
              <a:t>&lt;</a:t>
            </a:r>
            <a:r>
              <a:rPr lang="en-US" sz="1600" b="1" dirty="0" err="1">
                <a:solidFill>
                  <a:srgbClr val="248B16"/>
                </a:solidFill>
                <a:latin typeface="Monaco"/>
              </a:rPr>
              <a:t>Config</a:t>
            </a:r>
            <a:r>
              <a:rPr lang="en-US" sz="1600" b="1" dirty="0">
                <a:solidFill>
                  <a:srgbClr val="281717"/>
                </a:solidFill>
                <a:latin typeface="Monaco"/>
              </a:rPr>
              <a:t>&gt;;</a:t>
            </a:r>
          </a:p>
          <a:p>
            <a:r>
              <a:rPr lang="en-US" sz="1600" b="1" dirty="0">
                <a:solidFill>
                  <a:srgbClr val="281717"/>
                </a:solidFill>
                <a:latin typeface="Monaco"/>
              </a:rPr>
              <a:t>  </a:t>
            </a:r>
            <a:r>
              <a:rPr lang="en-US" sz="1600" b="1" dirty="0">
                <a:solidFill>
                  <a:srgbClr val="B600FF"/>
                </a:solidFill>
                <a:latin typeface="Monaco"/>
              </a:rPr>
              <a:t>explicit</a:t>
            </a:r>
            <a:r>
              <a:rPr lang="en-US" sz="1600" b="1" dirty="0">
                <a:solidFill>
                  <a:srgbClr val="281717"/>
                </a:solidFill>
                <a:latin typeface="Monaco"/>
              </a:rPr>
              <a:t> </a:t>
            </a:r>
            <a:r>
              <a:rPr lang="en-US" sz="1600" b="1" dirty="0" err="1">
                <a:solidFill>
                  <a:srgbClr val="4000FF"/>
                </a:solidFill>
                <a:latin typeface="Monaco"/>
              </a:rPr>
              <a:t>MyProducer</a:t>
            </a:r>
            <a:r>
              <a:rPr lang="en-US" sz="1600" b="1" dirty="0">
                <a:solidFill>
                  <a:srgbClr val="281717"/>
                </a:solidFill>
                <a:latin typeface="Monaco"/>
              </a:rPr>
              <a:t>(</a:t>
            </a:r>
            <a:r>
              <a:rPr lang="en-US" sz="1600" b="1" dirty="0" err="1">
                <a:solidFill>
                  <a:srgbClr val="228785"/>
                </a:solidFill>
                <a:latin typeface="Monaco"/>
              </a:rPr>
              <a:t>fhicl</a:t>
            </a:r>
            <a:r>
              <a:rPr lang="en-US" sz="1600" b="1" dirty="0">
                <a:solidFill>
                  <a:srgbClr val="281717"/>
                </a:solidFill>
                <a:latin typeface="Monaco"/>
              </a:rPr>
              <a:t>::</a:t>
            </a:r>
            <a:r>
              <a:rPr lang="en-US" sz="1600" b="1" dirty="0" err="1">
                <a:solidFill>
                  <a:srgbClr val="248B16"/>
                </a:solidFill>
                <a:latin typeface="Monaco"/>
              </a:rPr>
              <a:t>ParameterSet</a:t>
            </a:r>
            <a:r>
              <a:rPr lang="en-US" sz="1600" b="1" dirty="0">
                <a:solidFill>
                  <a:srgbClr val="281717"/>
                </a:solidFill>
                <a:latin typeface="Monaco"/>
              </a:rPr>
              <a:t> </a:t>
            </a:r>
            <a:r>
              <a:rPr lang="en-US" sz="1600" b="1" dirty="0" err="1">
                <a:solidFill>
                  <a:srgbClr val="B600FF"/>
                </a:solidFill>
                <a:latin typeface="Monaco"/>
              </a:rPr>
              <a:t>const</a:t>
            </a:r>
            <a:r>
              <a:rPr lang="en-US" sz="1600" b="1" dirty="0">
                <a:solidFill>
                  <a:srgbClr val="281717"/>
                </a:solidFill>
                <a:latin typeface="Monaco"/>
              </a:rPr>
              <a:t>&amp;);</a:t>
            </a:r>
          </a:p>
          <a:p>
            <a:endParaRPr lang="en-US" sz="1600" b="1" dirty="0">
              <a:solidFill>
                <a:srgbClr val="281717"/>
              </a:solidFill>
              <a:latin typeface="Monaco"/>
            </a:endParaRPr>
          </a:p>
          <a:p>
            <a:r>
              <a:rPr lang="en-US" sz="1600" b="1" dirty="0">
                <a:solidFill>
                  <a:srgbClr val="281717"/>
                </a:solidFill>
                <a:latin typeface="Monaco"/>
              </a:rPr>
              <a:t>};</a:t>
            </a:r>
            <a:endParaRPr lang="en-US" sz="1600" b="1" dirty="0"/>
          </a:p>
        </p:txBody>
      </p:sp>
      <p:sp>
        <p:nvSpPr>
          <p:cNvPr id="10" name="Right Arrow 9"/>
          <p:cNvSpPr/>
          <p:nvPr/>
        </p:nvSpPr>
        <p:spPr>
          <a:xfrm flipH="1">
            <a:off x="4023360" y="1934464"/>
            <a:ext cx="1274064" cy="149691"/>
          </a:xfrm>
          <a:prstGeom prst="rightArrow">
            <a:avLst/>
          </a:prstGeom>
          <a:solidFill>
            <a:srgbClr val="FF00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46693" y="1658112"/>
            <a:ext cx="2874978" cy="662746"/>
          </a:xfrm>
          <a:prstGeom prst="rect">
            <a:avLst/>
          </a:prstGeom>
          <a:noFill/>
        </p:spPr>
        <p:txBody>
          <a:bodyPr wrap="none" lIns="101882" tIns="50941" rIns="101882" bIns="50941" rtlCol="0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</a:rPr>
              <a:t>The allowed configuration</a:t>
            </a:r>
          </a:p>
          <a:p>
            <a:r>
              <a:rPr lang="en-US" sz="1800" dirty="0">
                <a:solidFill>
                  <a:srgbClr val="000000"/>
                </a:solidFill>
              </a:rPr>
              <a:t>for </a:t>
            </a:r>
            <a:r>
              <a:rPr lang="en-US" sz="1800" b="1" dirty="0" err="1">
                <a:solidFill>
                  <a:srgbClr val="000000"/>
                </a:solidFill>
                <a:latin typeface="Courier"/>
                <a:cs typeface="Courier"/>
              </a:rPr>
              <a:t>MyProducer</a:t>
            </a:r>
            <a:r>
              <a:rPr lang="en-US" sz="1800" dirty="0">
                <a:solidFill>
                  <a:srgbClr val="000000"/>
                </a:solidFill>
              </a:rPr>
              <a:t>.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 flipH="1">
            <a:off x="6015482" y="3361630"/>
            <a:ext cx="690118" cy="149691"/>
          </a:xfrm>
          <a:prstGeom prst="rightArrow">
            <a:avLst/>
          </a:prstGeom>
          <a:solidFill>
            <a:srgbClr val="FF00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95025" y="3011635"/>
            <a:ext cx="2915465" cy="933874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solidFill>
              <a:srgbClr val="000000"/>
            </a:solidFill>
          </a:ln>
        </p:spPr>
        <p:txBody>
          <a:bodyPr wrap="none" lIns="101882" tIns="50941" rIns="101882" bIns="50941" rtlCol="0">
            <a:spAutoFit/>
          </a:bodyPr>
          <a:lstStyle/>
          <a:p>
            <a:r>
              <a:rPr lang="en-US" sz="1800" i="1" dirty="0">
                <a:solidFill>
                  <a:srgbClr val="000000"/>
                </a:solidFill>
              </a:rPr>
              <a:t>art</a:t>
            </a:r>
            <a:r>
              <a:rPr lang="en-US" sz="1800" dirty="0">
                <a:solidFill>
                  <a:srgbClr val="000000"/>
                </a:solidFill>
              </a:rPr>
              <a:t> looks for </a:t>
            </a:r>
            <a:r>
              <a:rPr lang="en-US" sz="1800" b="1" dirty="0">
                <a:solidFill>
                  <a:srgbClr val="000000"/>
                </a:solidFill>
                <a:latin typeface="Courier"/>
                <a:cs typeface="Courier"/>
              </a:rPr>
              <a:t>Parameters</a:t>
            </a:r>
            <a:endParaRPr lang="en-US" sz="1800" b="1" i="1" dirty="0">
              <a:solidFill>
                <a:srgbClr val="000000"/>
              </a:solidFill>
              <a:latin typeface="Courier"/>
              <a:cs typeface="Courier"/>
            </a:endParaRPr>
          </a:p>
          <a:p>
            <a:r>
              <a:rPr lang="en-US" sz="1800" dirty="0">
                <a:solidFill>
                  <a:srgbClr val="000000"/>
                </a:solidFill>
              </a:rPr>
              <a:t>in your module to gain</a:t>
            </a:r>
          </a:p>
          <a:p>
            <a:r>
              <a:rPr lang="en-US" sz="1800" dirty="0">
                <a:solidFill>
                  <a:srgbClr val="000000"/>
                </a:solidFill>
              </a:rPr>
              <a:t>access to the description.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/>
          </p:nvPr>
        </p:nvSpPr>
        <p:spPr>
          <a:xfrm>
            <a:off x="251460" y="285319"/>
            <a:ext cx="9555480" cy="966901"/>
          </a:xfrm>
        </p:spPr>
        <p:txBody>
          <a:bodyPr/>
          <a:lstStyle/>
          <a:p>
            <a:r>
              <a:rPr lang="en-US" b="0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r>
              <a:rPr lang="en-US" dirty="0" smtClean="0">
                <a:latin typeface="Zapf Dingbats"/>
                <a:ea typeface="Zapf Dingbats"/>
                <a:cs typeface="Zapf Dingbats"/>
                <a:sym typeface="Zapf Dingbats"/>
              </a:rPr>
              <a:t> </a:t>
            </a:r>
            <a:r>
              <a:rPr lang="en-US" dirty="0" smtClean="0">
                <a:sym typeface="Zapf Dingbats"/>
              </a:rPr>
              <a:t>Yes</a:t>
            </a:r>
            <a:r>
              <a:rPr lang="en-US" dirty="0" smtClean="0"/>
              <a:t> description</a:t>
            </a:r>
            <a:br>
              <a:rPr lang="en-US" dirty="0" smtClean="0"/>
            </a:br>
            <a:r>
              <a:rPr lang="en-US" b="0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✗</a:t>
            </a:r>
            <a:r>
              <a:rPr lang="en-US" dirty="0" smtClean="0">
                <a:latin typeface="Zapf Dingbats"/>
                <a:ea typeface="Zapf Dingbats"/>
                <a:cs typeface="Zapf Dingbats"/>
                <a:sym typeface="Zapf Dingbats"/>
              </a:rPr>
              <a:t> </a:t>
            </a:r>
            <a:r>
              <a:rPr lang="en-US" dirty="0" smtClean="0">
                <a:sym typeface="Zapf Dingbats"/>
              </a:rPr>
              <a:t>N</a:t>
            </a:r>
            <a:r>
              <a:rPr lang="en-US" dirty="0" smtClean="0"/>
              <a:t>o validation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511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011680" y="3281680"/>
            <a:ext cx="3933952" cy="287867"/>
          </a:xfrm>
          <a:prstGeom prst="rect">
            <a:avLst/>
          </a:prstGeom>
          <a:solidFill>
            <a:srgbClr val="FDF9CE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732280" y="1542965"/>
            <a:ext cx="2112264" cy="886629"/>
          </a:xfrm>
          <a:prstGeom prst="rect">
            <a:avLst/>
          </a:prstGeom>
          <a:solidFill>
            <a:srgbClr val="FDF9CE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61F3DBA1-87B3-6840-917B-6B61BA4F4C1E}" type="datetime1">
              <a:rPr lang="en-US" smtClean="0"/>
              <a:t>6/17/16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K. J. Knoepfel | A FHiCL feature menagerie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92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687576" y="1542966"/>
            <a:ext cx="6362287" cy="2811310"/>
          </a:xfrm>
          <a:prstGeom prst="rect">
            <a:avLst/>
          </a:prstGeom>
          <a:noFill/>
          <a:ln>
            <a:noFill/>
          </a:ln>
        </p:spPr>
        <p:txBody>
          <a:bodyPr wrap="none" lIns="101882" tIns="50941" rIns="101882" bIns="50941" rtlCol="0">
            <a:spAutoFit/>
          </a:bodyPr>
          <a:lstStyle/>
          <a:p>
            <a:r>
              <a:rPr lang="en-US" sz="1600" b="1" dirty="0" err="1">
                <a:solidFill>
                  <a:srgbClr val="B600FF"/>
                </a:solidFill>
                <a:latin typeface="Monaco"/>
              </a:rPr>
              <a:t>struct</a:t>
            </a:r>
            <a:r>
              <a:rPr lang="en-US" sz="1600" b="1" dirty="0">
                <a:solidFill>
                  <a:srgbClr val="281717"/>
                </a:solidFill>
                <a:latin typeface="Monaco"/>
              </a:rPr>
              <a:t> </a:t>
            </a:r>
            <a:r>
              <a:rPr lang="en-US" sz="1600" b="1" dirty="0" err="1">
                <a:solidFill>
                  <a:srgbClr val="248B16"/>
                </a:solidFill>
                <a:latin typeface="Monaco"/>
              </a:rPr>
              <a:t>Config</a:t>
            </a:r>
            <a:r>
              <a:rPr lang="en-US" sz="1600" b="1" dirty="0">
                <a:solidFill>
                  <a:srgbClr val="281717"/>
                </a:solidFill>
                <a:latin typeface="Monaco"/>
              </a:rPr>
              <a:t> {</a:t>
            </a:r>
          </a:p>
          <a:p>
            <a:r>
              <a:rPr lang="en-US" sz="1600" b="1" dirty="0">
                <a:solidFill>
                  <a:srgbClr val="281717"/>
                </a:solidFill>
                <a:latin typeface="Monaco"/>
              </a:rPr>
              <a:t>  ...</a:t>
            </a:r>
          </a:p>
          <a:p>
            <a:r>
              <a:rPr lang="en-US" sz="1600" b="1" dirty="0">
                <a:solidFill>
                  <a:srgbClr val="281717"/>
                </a:solidFill>
                <a:latin typeface="Monaco"/>
              </a:rPr>
              <a:t>};</a:t>
            </a:r>
          </a:p>
          <a:p>
            <a:endParaRPr lang="en-US" sz="1600" b="1" dirty="0">
              <a:solidFill>
                <a:srgbClr val="281717"/>
              </a:solidFill>
              <a:latin typeface="Monaco"/>
            </a:endParaRPr>
          </a:p>
          <a:p>
            <a:r>
              <a:rPr lang="en-US" sz="1600" b="1" dirty="0">
                <a:solidFill>
                  <a:srgbClr val="B600FF"/>
                </a:solidFill>
                <a:latin typeface="Monaco"/>
              </a:rPr>
              <a:t>class</a:t>
            </a:r>
            <a:r>
              <a:rPr lang="en-US" sz="1600" b="1" dirty="0">
                <a:solidFill>
                  <a:srgbClr val="281717"/>
                </a:solidFill>
                <a:latin typeface="Monaco"/>
              </a:rPr>
              <a:t> </a:t>
            </a:r>
            <a:r>
              <a:rPr lang="en-US" sz="1600" b="1" dirty="0" err="1">
                <a:solidFill>
                  <a:srgbClr val="248B16"/>
                </a:solidFill>
                <a:latin typeface="Monaco"/>
              </a:rPr>
              <a:t>MyProducer</a:t>
            </a:r>
            <a:r>
              <a:rPr lang="en-US" sz="1600" b="1" dirty="0">
                <a:solidFill>
                  <a:srgbClr val="281717"/>
                </a:solidFill>
                <a:latin typeface="Monaco"/>
              </a:rPr>
              <a:t> : </a:t>
            </a:r>
            <a:r>
              <a:rPr lang="en-US" sz="1600" b="1" dirty="0">
                <a:solidFill>
                  <a:srgbClr val="B600FF"/>
                </a:solidFill>
                <a:latin typeface="Monaco"/>
              </a:rPr>
              <a:t>public</a:t>
            </a:r>
            <a:r>
              <a:rPr lang="en-US" sz="1600" b="1" dirty="0">
                <a:solidFill>
                  <a:srgbClr val="281717"/>
                </a:solidFill>
                <a:latin typeface="Monaco"/>
              </a:rPr>
              <a:t> </a:t>
            </a:r>
            <a:r>
              <a:rPr lang="en-US" sz="1600" b="1" dirty="0">
                <a:solidFill>
                  <a:srgbClr val="228785"/>
                </a:solidFill>
                <a:latin typeface="Monaco"/>
              </a:rPr>
              <a:t>art</a:t>
            </a:r>
            <a:r>
              <a:rPr lang="en-US" sz="1600" b="1" dirty="0">
                <a:solidFill>
                  <a:srgbClr val="281717"/>
                </a:solidFill>
                <a:latin typeface="Monaco"/>
              </a:rPr>
              <a:t>::</a:t>
            </a:r>
            <a:r>
              <a:rPr lang="en-US" sz="1600" b="1" dirty="0" err="1">
                <a:solidFill>
                  <a:srgbClr val="248B16"/>
                </a:solidFill>
                <a:latin typeface="Monaco"/>
              </a:rPr>
              <a:t>EDProducer</a:t>
            </a:r>
            <a:r>
              <a:rPr lang="en-US" sz="1600" b="1" dirty="0">
                <a:solidFill>
                  <a:srgbClr val="281717"/>
                </a:solidFill>
                <a:latin typeface="Monaco"/>
              </a:rPr>
              <a:t> {</a:t>
            </a:r>
          </a:p>
          <a:p>
            <a:r>
              <a:rPr lang="en-US" sz="1600" b="1" dirty="0">
                <a:solidFill>
                  <a:srgbClr val="B600FF"/>
                </a:solidFill>
                <a:latin typeface="Monaco"/>
              </a:rPr>
              <a:t>public</a:t>
            </a:r>
            <a:r>
              <a:rPr lang="en-US" sz="1600" b="1" dirty="0">
                <a:solidFill>
                  <a:srgbClr val="281717"/>
                </a:solidFill>
                <a:latin typeface="Monaco"/>
              </a:rPr>
              <a:t>:</a:t>
            </a:r>
          </a:p>
          <a:p>
            <a:endParaRPr lang="en-US" sz="1600" b="1" dirty="0">
              <a:solidFill>
                <a:srgbClr val="281717"/>
              </a:solidFill>
              <a:latin typeface="Monaco"/>
            </a:endParaRPr>
          </a:p>
          <a:p>
            <a:r>
              <a:rPr lang="en-US" sz="1600" b="1" dirty="0">
                <a:solidFill>
                  <a:srgbClr val="281717"/>
                </a:solidFill>
                <a:latin typeface="Monaco"/>
              </a:rPr>
              <a:t>  </a:t>
            </a:r>
            <a:r>
              <a:rPr lang="en-US" sz="1600" b="1" dirty="0">
                <a:solidFill>
                  <a:srgbClr val="B600FF"/>
                </a:solidFill>
                <a:latin typeface="Monaco"/>
              </a:rPr>
              <a:t>using</a:t>
            </a:r>
            <a:r>
              <a:rPr lang="en-US" sz="1600" b="1" dirty="0">
                <a:solidFill>
                  <a:srgbClr val="281717"/>
                </a:solidFill>
                <a:latin typeface="Monaco"/>
              </a:rPr>
              <a:t> </a:t>
            </a:r>
            <a:r>
              <a:rPr lang="en-US" sz="1600" b="1" dirty="0">
                <a:solidFill>
                  <a:srgbClr val="248B16"/>
                </a:solidFill>
                <a:latin typeface="Monaco"/>
              </a:rPr>
              <a:t>Parameters</a:t>
            </a:r>
            <a:r>
              <a:rPr lang="en-US" sz="1600" b="1" dirty="0">
                <a:solidFill>
                  <a:srgbClr val="281717"/>
                </a:solidFill>
                <a:latin typeface="Monaco"/>
              </a:rPr>
              <a:t> = </a:t>
            </a:r>
            <a:r>
              <a:rPr lang="en-US" sz="1600" b="1" dirty="0">
                <a:solidFill>
                  <a:srgbClr val="248B16"/>
                </a:solidFill>
                <a:latin typeface="Monaco"/>
              </a:rPr>
              <a:t>Table</a:t>
            </a:r>
            <a:r>
              <a:rPr lang="en-US" sz="1600" b="1" dirty="0">
                <a:solidFill>
                  <a:srgbClr val="281717"/>
                </a:solidFill>
                <a:latin typeface="Monaco"/>
              </a:rPr>
              <a:t>&lt;</a:t>
            </a:r>
            <a:r>
              <a:rPr lang="en-US" sz="1600" b="1" dirty="0" err="1">
                <a:solidFill>
                  <a:srgbClr val="248B16"/>
                </a:solidFill>
                <a:latin typeface="Monaco"/>
              </a:rPr>
              <a:t>Config</a:t>
            </a:r>
            <a:r>
              <a:rPr lang="en-US" sz="1600" b="1" dirty="0">
                <a:solidFill>
                  <a:srgbClr val="281717"/>
                </a:solidFill>
                <a:latin typeface="Monaco"/>
              </a:rPr>
              <a:t>&gt;;</a:t>
            </a:r>
          </a:p>
          <a:p>
            <a:r>
              <a:rPr lang="en-US" sz="1600" b="1" dirty="0">
                <a:solidFill>
                  <a:srgbClr val="281717"/>
                </a:solidFill>
                <a:latin typeface="Monaco"/>
              </a:rPr>
              <a:t>  </a:t>
            </a:r>
            <a:r>
              <a:rPr lang="en-US" sz="1600" b="1" dirty="0">
                <a:solidFill>
                  <a:srgbClr val="B600FF"/>
                </a:solidFill>
                <a:latin typeface="Monaco"/>
              </a:rPr>
              <a:t>explicit</a:t>
            </a:r>
            <a:r>
              <a:rPr lang="en-US" sz="1600" b="1" dirty="0">
                <a:solidFill>
                  <a:srgbClr val="281717"/>
                </a:solidFill>
                <a:latin typeface="Monaco"/>
              </a:rPr>
              <a:t> </a:t>
            </a:r>
            <a:r>
              <a:rPr lang="en-US" sz="1600" b="1" dirty="0" err="1">
                <a:solidFill>
                  <a:srgbClr val="4000FF"/>
                </a:solidFill>
                <a:latin typeface="Monaco"/>
              </a:rPr>
              <a:t>MyProducer</a:t>
            </a:r>
            <a:r>
              <a:rPr lang="en-US" sz="1600" b="1" dirty="0">
                <a:solidFill>
                  <a:srgbClr val="281717"/>
                </a:solidFill>
                <a:latin typeface="Monaco"/>
              </a:rPr>
              <a:t>(</a:t>
            </a:r>
            <a:r>
              <a:rPr lang="en-US" sz="1600" b="1" dirty="0" err="1">
                <a:solidFill>
                  <a:srgbClr val="228785"/>
                </a:solidFill>
                <a:latin typeface="Monaco"/>
              </a:rPr>
              <a:t>fhicl</a:t>
            </a:r>
            <a:r>
              <a:rPr lang="en-US" sz="1600" b="1" dirty="0">
                <a:solidFill>
                  <a:srgbClr val="281717"/>
                </a:solidFill>
                <a:latin typeface="Monaco"/>
              </a:rPr>
              <a:t>::</a:t>
            </a:r>
            <a:r>
              <a:rPr lang="en-US" sz="1600" b="1" dirty="0" err="1">
                <a:solidFill>
                  <a:srgbClr val="248B16"/>
                </a:solidFill>
                <a:latin typeface="Monaco"/>
              </a:rPr>
              <a:t>ParameterSet</a:t>
            </a:r>
            <a:r>
              <a:rPr lang="en-US" sz="1600" b="1" dirty="0">
                <a:solidFill>
                  <a:srgbClr val="281717"/>
                </a:solidFill>
                <a:latin typeface="Monaco"/>
              </a:rPr>
              <a:t> </a:t>
            </a:r>
            <a:r>
              <a:rPr lang="en-US" sz="1600" b="1" dirty="0" err="1">
                <a:solidFill>
                  <a:srgbClr val="B600FF"/>
                </a:solidFill>
                <a:latin typeface="Monaco"/>
              </a:rPr>
              <a:t>const</a:t>
            </a:r>
            <a:r>
              <a:rPr lang="en-US" sz="1600" b="1" dirty="0">
                <a:solidFill>
                  <a:srgbClr val="281717"/>
                </a:solidFill>
                <a:latin typeface="Monaco"/>
              </a:rPr>
              <a:t>&amp;);</a:t>
            </a:r>
          </a:p>
          <a:p>
            <a:endParaRPr lang="en-US" sz="1600" b="1" dirty="0">
              <a:solidFill>
                <a:srgbClr val="281717"/>
              </a:solidFill>
              <a:latin typeface="Monaco"/>
            </a:endParaRPr>
          </a:p>
          <a:p>
            <a:r>
              <a:rPr lang="en-US" sz="1600" b="1" dirty="0">
                <a:solidFill>
                  <a:srgbClr val="281717"/>
                </a:solidFill>
                <a:latin typeface="Monaco"/>
              </a:rPr>
              <a:t>};</a:t>
            </a:r>
            <a:endParaRPr lang="en-US" sz="1600" b="1" dirty="0"/>
          </a:p>
        </p:txBody>
      </p:sp>
      <p:sp>
        <p:nvSpPr>
          <p:cNvPr id="16" name="Title 2"/>
          <p:cNvSpPr>
            <a:spLocks noGrp="1"/>
          </p:cNvSpPr>
          <p:nvPr>
            <p:ph type="title"/>
          </p:nvPr>
        </p:nvSpPr>
        <p:spPr>
          <a:xfrm>
            <a:off x="251460" y="285319"/>
            <a:ext cx="9555480" cy="966901"/>
          </a:xfrm>
        </p:spPr>
        <p:txBody>
          <a:bodyPr/>
          <a:lstStyle/>
          <a:p>
            <a:r>
              <a:rPr lang="en-US" b="0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r>
              <a:rPr lang="en-US" dirty="0" smtClean="0">
                <a:latin typeface="Zapf Dingbats"/>
                <a:ea typeface="Zapf Dingbats"/>
                <a:cs typeface="Zapf Dingbats"/>
                <a:sym typeface="Zapf Dingbats"/>
              </a:rPr>
              <a:t> </a:t>
            </a:r>
            <a:r>
              <a:rPr lang="en-US" dirty="0" smtClean="0">
                <a:sym typeface="Zapf Dingbats"/>
              </a:rPr>
              <a:t>Yes</a:t>
            </a:r>
            <a:r>
              <a:rPr lang="en-US" dirty="0" smtClean="0"/>
              <a:t> description</a:t>
            </a:r>
            <a:br>
              <a:rPr lang="en-US" dirty="0" smtClean="0"/>
            </a:br>
            <a:r>
              <a:rPr lang="en-US" b="0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✗</a:t>
            </a:r>
            <a:r>
              <a:rPr lang="en-US" dirty="0" smtClean="0">
                <a:latin typeface="Zapf Dingbats"/>
                <a:ea typeface="Zapf Dingbats"/>
                <a:cs typeface="Zapf Dingbats"/>
                <a:sym typeface="Zapf Dingbats"/>
              </a:rPr>
              <a:t> </a:t>
            </a:r>
            <a:r>
              <a:rPr lang="en-US" dirty="0" smtClean="0">
                <a:sym typeface="Zapf Dingbats"/>
              </a:rPr>
              <a:t>N</a:t>
            </a:r>
            <a:r>
              <a:rPr lang="en-US" dirty="0" smtClean="0"/>
              <a:t>o validation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011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732280" y="1542965"/>
            <a:ext cx="2112264" cy="886629"/>
          </a:xfrm>
          <a:prstGeom prst="rect">
            <a:avLst/>
          </a:prstGeom>
          <a:solidFill>
            <a:srgbClr val="FDF9CE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011680" y="3281680"/>
            <a:ext cx="3933952" cy="477859"/>
          </a:xfrm>
          <a:custGeom>
            <a:avLst/>
            <a:gdLst/>
            <a:ahLst/>
            <a:cxnLst/>
            <a:rect l="l" t="t" r="r" b="b"/>
            <a:pathLst>
              <a:path w="3576320" h="421640">
                <a:moveTo>
                  <a:pt x="0" y="0"/>
                </a:moveTo>
                <a:lnTo>
                  <a:pt x="3576320" y="0"/>
                </a:lnTo>
                <a:lnTo>
                  <a:pt x="3576320" y="254000"/>
                </a:lnTo>
                <a:lnTo>
                  <a:pt x="3312160" y="254000"/>
                </a:lnTo>
                <a:lnTo>
                  <a:pt x="3312160" y="421640"/>
                </a:lnTo>
                <a:lnTo>
                  <a:pt x="2113280" y="421640"/>
                </a:lnTo>
                <a:lnTo>
                  <a:pt x="2113280" y="254000"/>
                </a:lnTo>
                <a:lnTo>
                  <a:pt x="0" y="254000"/>
                </a:lnTo>
                <a:close/>
              </a:path>
            </a:pathLst>
          </a:custGeom>
          <a:solidFill>
            <a:srgbClr val="FDF9CE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A2F3DBE5-6265-364B-AE35-209D6E9B5543}" type="datetime1">
              <a:rPr lang="en-US" smtClean="0"/>
              <a:t>6/17/16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K. J. Knoepfel | A FHiCL feature menagerie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93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687576" y="1542966"/>
            <a:ext cx="5500373" cy="2811310"/>
          </a:xfrm>
          <a:prstGeom prst="rect">
            <a:avLst/>
          </a:prstGeom>
          <a:noFill/>
          <a:ln>
            <a:noFill/>
          </a:ln>
        </p:spPr>
        <p:txBody>
          <a:bodyPr wrap="none" lIns="101882" tIns="50941" rIns="101882" bIns="50941" rtlCol="0">
            <a:spAutoFit/>
          </a:bodyPr>
          <a:lstStyle/>
          <a:p>
            <a:r>
              <a:rPr lang="en-US" sz="1600" b="1" dirty="0" err="1">
                <a:solidFill>
                  <a:srgbClr val="B600FF"/>
                </a:solidFill>
                <a:latin typeface="Monaco"/>
              </a:rPr>
              <a:t>struct</a:t>
            </a:r>
            <a:r>
              <a:rPr lang="en-US" sz="1600" b="1" dirty="0">
                <a:solidFill>
                  <a:srgbClr val="281717"/>
                </a:solidFill>
                <a:latin typeface="Monaco"/>
              </a:rPr>
              <a:t> </a:t>
            </a:r>
            <a:r>
              <a:rPr lang="en-US" sz="1600" b="1" dirty="0" err="1">
                <a:solidFill>
                  <a:srgbClr val="248B16"/>
                </a:solidFill>
                <a:latin typeface="Monaco"/>
              </a:rPr>
              <a:t>Config</a:t>
            </a:r>
            <a:r>
              <a:rPr lang="en-US" sz="1600" b="1" dirty="0">
                <a:solidFill>
                  <a:srgbClr val="281717"/>
                </a:solidFill>
                <a:latin typeface="Monaco"/>
              </a:rPr>
              <a:t> {</a:t>
            </a:r>
          </a:p>
          <a:p>
            <a:r>
              <a:rPr lang="en-US" sz="1600" b="1" dirty="0">
                <a:solidFill>
                  <a:srgbClr val="281717"/>
                </a:solidFill>
                <a:latin typeface="Monaco"/>
              </a:rPr>
              <a:t>  ...</a:t>
            </a:r>
          </a:p>
          <a:p>
            <a:r>
              <a:rPr lang="en-US" sz="1600" b="1" dirty="0">
                <a:solidFill>
                  <a:srgbClr val="281717"/>
                </a:solidFill>
                <a:latin typeface="Monaco"/>
              </a:rPr>
              <a:t>};</a:t>
            </a:r>
          </a:p>
          <a:p>
            <a:endParaRPr lang="en-US" sz="1600" b="1" dirty="0">
              <a:solidFill>
                <a:srgbClr val="281717"/>
              </a:solidFill>
              <a:latin typeface="Monaco"/>
            </a:endParaRPr>
          </a:p>
          <a:p>
            <a:r>
              <a:rPr lang="en-US" sz="1600" b="1" dirty="0">
                <a:solidFill>
                  <a:srgbClr val="B600FF"/>
                </a:solidFill>
                <a:latin typeface="Monaco"/>
              </a:rPr>
              <a:t>class</a:t>
            </a:r>
            <a:r>
              <a:rPr lang="en-US" sz="1600" b="1" dirty="0">
                <a:solidFill>
                  <a:srgbClr val="281717"/>
                </a:solidFill>
                <a:latin typeface="Monaco"/>
              </a:rPr>
              <a:t> </a:t>
            </a:r>
            <a:r>
              <a:rPr lang="en-US" sz="1600" b="1" dirty="0" err="1">
                <a:solidFill>
                  <a:srgbClr val="248B16"/>
                </a:solidFill>
                <a:latin typeface="Monaco"/>
              </a:rPr>
              <a:t>MyProducer</a:t>
            </a:r>
            <a:r>
              <a:rPr lang="en-US" sz="1600" b="1" dirty="0">
                <a:solidFill>
                  <a:srgbClr val="281717"/>
                </a:solidFill>
                <a:latin typeface="Monaco"/>
              </a:rPr>
              <a:t> : </a:t>
            </a:r>
            <a:r>
              <a:rPr lang="en-US" sz="1600" b="1" dirty="0">
                <a:solidFill>
                  <a:srgbClr val="B600FF"/>
                </a:solidFill>
                <a:latin typeface="Monaco"/>
              </a:rPr>
              <a:t>public</a:t>
            </a:r>
            <a:r>
              <a:rPr lang="en-US" sz="1600" b="1" dirty="0">
                <a:solidFill>
                  <a:srgbClr val="281717"/>
                </a:solidFill>
                <a:latin typeface="Monaco"/>
              </a:rPr>
              <a:t> </a:t>
            </a:r>
            <a:r>
              <a:rPr lang="en-US" sz="1600" b="1" dirty="0">
                <a:solidFill>
                  <a:srgbClr val="228785"/>
                </a:solidFill>
                <a:latin typeface="Monaco"/>
              </a:rPr>
              <a:t>art</a:t>
            </a:r>
            <a:r>
              <a:rPr lang="en-US" sz="1600" b="1" dirty="0">
                <a:solidFill>
                  <a:srgbClr val="281717"/>
                </a:solidFill>
                <a:latin typeface="Monaco"/>
              </a:rPr>
              <a:t>::</a:t>
            </a:r>
            <a:r>
              <a:rPr lang="en-US" sz="1600" b="1" dirty="0" err="1">
                <a:solidFill>
                  <a:srgbClr val="248B16"/>
                </a:solidFill>
                <a:latin typeface="Monaco"/>
              </a:rPr>
              <a:t>EDProducer</a:t>
            </a:r>
            <a:r>
              <a:rPr lang="en-US" sz="1600" b="1" dirty="0">
                <a:solidFill>
                  <a:srgbClr val="281717"/>
                </a:solidFill>
                <a:latin typeface="Monaco"/>
              </a:rPr>
              <a:t> {</a:t>
            </a:r>
          </a:p>
          <a:p>
            <a:r>
              <a:rPr lang="en-US" sz="1600" b="1" dirty="0">
                <a:solidFill>
                  <a:srgbClr val="B600FF"/>
                </a:solidFill>
                <a:latin typeface="Monaco"/>
              </a:rPr>
              <a:t>public</a:t>
            </a:r>
            <a:r>
              <a:rPr lang="en-US" sz="1600" b="1" dirty="0">
                <a:solidFill>
                  <a:srgbClr val="281717"/>
                </a:solidFill>
                <a:latin typeface="Monaco"/>
              </a:rPr>
              <a:t>:</a:t>
            </a:r>
          </a:p>
          <a:p>
            <a:endParaRPr lang="en-US" sz="1600" b="1" dirty="0">
              <a:solidFill>
                <a:srgbClr val="281717"/>
              </a:solidFill>
              <a:latin typeface="Monaco"/>
            </a:endParaRPr>
          </a:p>
          <a:p>
            <a:r>
              <a:rPr lang="en-US" sz="1600" b="1" dirty="0">
                <a:solidFill>
                  <a:srgbClr val="281717"/>
                </a:solidFill>
                <a:latin typeface="Monaco"/>
              </a:rPr>
              <a:t>  </a:t>
            </a:r>
            <a:r>
              <a:rPr lang="en-US" sz="1600" b="1" dirty="0">
                <a:solidFill>
                  <a:srgbClr val="B600FF"/>
                </a:solidFill>
                <a:latin typeface="Monaco"/>
              </a:rPr>
              <a:t>using</a:t>
            </a:r>
            <a:r>
              <a:rPr lang="en-US" sz="1600" b="1" dirty="0">
                <a:solidFill>
                  <a:srgbClr val="281717"/>
                </a:solidFill>
                <a:latin typeface="Monaco"/>
              </a:rPr>
              <a:t> </a:t>
            </a:r>
            <a:r>
              <a:rPr lang="en-US" sz="1600" b="1" dirty="0">
                <a:solidFill>
                  <a:srgbClr val="248B16"/>
                </a:solidFill>
                <a:latin typeface="Monaco"/>
              </a:rPr>
              <a:t>Parameters</a:t>
            </a:r>
            <a:r>
              <a:rPr lang="en-US" sz="1600" b="1" dirty="0">
                <a:solidFill>
                  <a:srgbClr val="281717"/>
                </a:solidFill>
                <a:latin typeface="Monaco"/>
              </a:rPr>
              <a:t> = </a:t>
            </a:r>
            <a:r>
              <a:rPr lang="en-US" sz="1600" b="1" dirty="0">
                <a:solidFill>
                  <a:srgbClr val="248B16"/>
                </a:solidFill>
                <a:latin typeface="Monaco"/>
              </a:rPr>
              <a:t>Table</a:t>
            </a:r>
            <a:r>
              <a:rPr lang="en-US" sz="1600" b="1" dirty="0">
                <a:solidFill>
                  <a:srgbClr val="281717"/>
                </a:solidFill>
                <a:latin typeface="Monaco"/>
              </a:rPr>
              <a:t>&lt;</a:t>
            </a:r>
            <a:r>
              <a:rPr lang="en-US" sz="1600" b="1" dirty="0" err="1">
                <a:solidFill>
                  <a:srgbClr val="248B16"/>
                </a:solidFill>
                <a:latin typeface="Monaco"/>
              </a:rPr>
              <a:t>Config</a:t>
            </a:r>
            <a:r>
              <a:rPr lang="en-US" sz="1600" b="1" dirty="0">
                <a:solidFill>
                  <a:srgbClr val="281717"/>
                </a:solidFill>
                <a:latin typeface="Monaco"/>
              </a:rPr>
              <a:t>&gt;;</a:t>
            </a:r>
          </a:p>
          <a:p>
            <a:r>
              <a:rPr lang="en-US" sz="1600" b="1" dirty="0">
                <a:solidFill>
                  <a:srgbClr val="281717"/>
                </a:solidFill>
                <a:latin typeface="Monaco"/>
              </a:rPr>
              <a:t>  </a:t>
            </a:r>
            <a:r>
              <a:rPr lang="en-US" sz="1600" b="1" dirty="0">
                <a:solidFill>
                  <a:srgbClr val="B600FF"/>
                </a:solidFill>
                <a:latin typeface="Monaco"/>
              </a:rPr>
              <a:t>explicit</a:t>
            </a:r>
            <a:r>
              <a:rPr lang="en-US" sz="1600" b="1" dirty="0">
                <a:solidFill>
                  <a:srgbClr val="281717"/>
                </a:solidFill>
                <a:latin typeface="Monaco"/>
              </a:rPr>
              <a:t> </a:t>
            </a:r>
            <a:r>
              <a:rPr lang="en-US" sz="1600" b="1" dirty="0" err="1">
                <a:solidFill>
                  <a:srgbClr val="4000FF"/>
                </a:solidFill>
                <a:latin typeface="Monaco"/>
              </a:rPr>
              <a:t>MyProducer</a:t>
            </a:r>
            <a:r>
              <a:rPr lang="en-US" sz="1600" b="1" dirty="0">
                <a:solidFill>
                  <a:srgbClr val="281717"/>
                </a:solidFill>
                <a:latin typeface="Monaco"/>
              </a:rPr>
              <a:t>(</a:t>
            </a:r>
            <a:r>
              <a:rPr lang="en-US" sz="1600" b="1" dirty="0">
                <a:solidFill>
                  <a:srgbClr val="248B16"/>
                </a:solidFill>
                <a:latin typeface="Monaco"/>
              </a:rPr>
              <a:t>Parameters</a:t>
            </a:r>
            <a:r>
              <a:rPr lang="en-US" sz="1600" b="1" dirty="0">
                <a:solidFill>
                  <a:srgbClr val="281717"/>
                </a:solidFill>
                <a:latin typeface="Monaco"/>
              </a:rPr>
              <a:t> </a:t>
            </a:r>
            <a:r>
              <a:rPr lang="en-US" sz="1600" b="1" dirty="0" err="1">
                <a:solidFill>
                  <a:srgbClr val="B600FF"/>
                </a:solidFill>
                <a:latin typeface="Monaco"/>
              </a:rPr>
              <a:t>const</a:t>
            </a:r>
            <a:r>
              <a:rPr lang="en-US" sz="1600" b="1" dirty="0">
                <a:solidFill>
                  <a:srgbClr val="281717"/>
                </a:solidFill>
                <a:latin typeface="Monaco"/>
              </a:rPr>
              <a:t>&amp;);</a:t>
            </a:r>
          </a:p>
          <a:p>
            <a:endParaRPr lang="en-US" sz="1600" b="1" dirty="0">
              <a:solidFill>
                <a:srgbClr val="281717"/>
              </a:solidFill>
              <a:latin typeface="Monaco"/>
            </a:endParaRPr>
          </a:p>
          <a:p>
            <a:r>
              <a:rPr lang="en-US" sz="1600" b="1" dirty="0">
                <a:solidFill>
                  <a:srgbClr val="281717"/>
                </a:solidFill>
                <a:latin typeface="Monaco"/>
              </a:rPr>
              <a:t>};</a:t>
            </a:r>
            <a:endParaRPr lang="en-US" sz="1600" b="1" dirty="0"/>
          </a:p>
        </p:txBody>
      </p:sp>
      <p:sp>
        <p:nvSpPr>
          <p:cNvPr id="15" name="Title 2"/>
          <p:cNvSpPr>
            <a:spLocks noGrp="1"/>
          </p:cNvSpPr>
          <p:nvPr>
            <p:ph type="title"/>
          </p:nvPr>
        </p:nvSpPr>
        <p:spPr>
          <a:xfrm>
            <a:off x="251460" y="285319"/>
            <a:ext cx="9555480" cy="966901"/>
          </a:xfrm>
        </p:spPr>
        <p:txBody>
          <a:bodyPr/>
          <a:lstStyle/>
          <a:p>
            <a:r>
              <a:rPr lang="en-US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r>
              <a:rPr lang="en-US" dirty="0" smtClean="0">
                <a:latin typeface="Zapf Dingbats"/>
                <a:ea typeface="Zapf Dingbats"/>
                <a:cs typeface="Zapf Dingbats"/>
                <a:sym typeface="Zapf Dingbats"/>
              </a:rPr>
              <a:t> </a:t>
            </a:r>
            <a:r>
              <a:rPr lang="en-US" dirty="0" smtClean="0">
                <a:sym typeface="Zapf Dingbats"/>
              </a:rPr>
              <a:t>Yes</a:t>
            </a:r>
            <a:r>
              <a:rPr lang="en-US" dirty="0" smtClean="0"/>
              <a:t> description</a:t>
            </a:r>
            <a:br>
              <a:rPr lang="en-US" dirty="0" smtClean="0"/>
            </a:br>
            <a:r>
              <a:rPr lang="en-US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r>
              <a:rPr lang="en-US" dirty="0" smtClean="0">
                <a:latin typeface="Zapf Dingbats"/>
                <a:ea typeface="Zapf Dingbats"/>
                <a:cs typeface="Zapf Dingbats"/>
                <a:sym typeface="Zapf Dingbats"/>
              </a:rPr>
              <a:t> </a:t>
            </a:r>
            <a:r>
              <a:rPr lang="en-US" dirty="0" smtClean="0">
                <a:sym typeface="Zapf Dingbats"/>
              </a:rPr>
              <a:t>Yes</a:t>
            </a:r>
            <a:r>
              <a:rPr lang="en-US" dirty="0" smtClean="0"/>
              <a:t> validation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020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you put in the allowed configuration?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AF594CED-2D70-7945-9A63-D0B5BB62676F}" type="datetime1">
              <a:rPr lang="en-US" smtClean="0"/>
              <a:t>6/17/16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K. J. Knoepfel | A FHiCL feature menagerie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94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39700" y="1629126"/>
            <a:ext cx="9792970" cy="1499898"/>
          </a:xfrm>
          <a:prstGeom prst="rect">
            <a:avLst/>
          </a:prstGeom>
        </p:spPr>
        <p:txBody>
          <a:bodyPr wrap="square" lIns="101882" tIns="50941" rIns="101882" bIns="50941">
            <a:spAutoFit/>
          </a:bodyPr>
          <a:lstStyle/>
          <a:p>
            <a:r>
              <a:rPr lang="en-US" sz="1800" dirty="0" err="1">
                <a:solidFill>
                  <a:srgbClr val="B600FF"/>
                </a:solidFill>
                <a:latin typeface="Monaco"/>
              </a:rPr>
              <a:t>struct</a:t>
            </a:r>
            <a:r>
              <a:rPr lang="en-US" sz="1800" dirty="0">
                <a:solidFill>
                  <a:srgbClr val="281717"/>
                </a:solidFill>
                <a:latin typeface="Monaco"/>
              </a:rPr>
              <a:t> </a:t>
            </a:r>
            <a:r>
              <a:rPr lang="en-US" sz="1800" dirty="0" err="1">
                <a:solidFill>
                  <a:srgbClr val="248B16"/>
                </a:solidFill>
                <a:latin typeface="Monaco"/>
              </a:rPr>
              <a:t>Config</a:t>
            </a:r>
            <a:r>
              <a:rPr lang="en-US" sz="1800" dirty="0">
                <a:solidFill>
                  <a:srgbClr val="281717"/>
                </a:solidFill>
                <a:latin typeface="Monaco"/>
              </a:rPr>
              <a:t> {</a:t>
            </a:r>
          </a:p>
          <a:p>
            <a:r>
              <a:rPr lang="en-US" sz="1800" dirty="0">
                <a:solidFill>
                  <a:srgbClr val="281717"/>
                </a:solidFill>
                <a:latin typeface="Monaco"/>
              </a:rPr>
              <a:t>  </a:t>
            </a:r>
            <a:r>
              <a:rPr lang="en-US" sz="1800" dirty="0">
                <a:solidFill>
                  <a:srgbClr val="248B16"/>
                </a:solidFill>
                <a:latin typeface="Monaco"/>
              </a:rPr>
              <a:t>Atom</a:t>
            </a:r>
            <a:r>
              <a:rPr lang="en-US" sz="1800" dirty="0">
                <a:solidFill>
                  <a:srgbClr val="281717"/>
                </a:solidFill>
                <a:latin typeface="Monaco"/>
              </a:rPr>
              <a:t>&lt;</a:t>
            </a:r>
            <a:r>
              <a:rPr lang="en-US" sz="1800" dirty="0">
                <a:solidFill>
                  <a:srgbClr val="248B16"/>
                </a:solidFill>
                <a:latin typeface="Monaco"/>
              </a:rPr>
              <a:t>double</a:t>
            </a:r>
            <a:r>
              <a:rPr lang="en-US" sz="1800" dirty="0">
                <a:solidFill>
                  <a:srgbClr val="281717"/>
                </a:solidFill>
                <a:latin typeface="Monaco"/>
              </a:rPr>
              <a:t>&gt; </a:t>
            </a:r>
            <a:r>
              <a:rPr lang="en-US" sz="1800" dirty="0" err="1">
                <a:solidFill>
                  <a:srgbClr val="B45C15"/>
                </a:solidFill>
                <a:latin typeface="Monaco"/>
              </a:rPr>
              <a:t>energyCutoff</a:t>
            </a:r>
            <a:r>
              <a:rPr lang="en-US" sz="1800" dirty="0">
                <a:solidFill>
                  <a:srgbClr val="281717"/>
                </a:solidFill>
                <a:latin typeface="Monaco"/>
              </a:rPr>
              <a:t> { Name(</a:t>
            </a:r>
            <a:r>
              <a:rPr lang="en-US" sz="1800" dirty="0">
                <a:solidFill>
                  <a:srgbClr val="951968"/>
                </a:solidFill>
                <a:latin typeface="Monaco"/>
              </a:rPr>
              <a:t>"</a:t>
            </a:r>
            <a:r>
              <a:rPr lang="en-US" sz="1800" dirty="0" err="1">
                <a:solidFill>
                  <a:srgbClr val="951968"/>
                </a:solidFill>
                <a:latin typeface="Monaco"/>
              </a:rPr>
              <a:t>energyCutoff</a:t>
            </a:r>
            <a:r>
              <a:rPr lang="en-US" sz="1800" dirty="0">
                <a:solidFill>
                  <a:srgbClr val="951968"/>
                </a:solidFill>
                <a:latin typeface="Monaco"/>
              </a:rPr>
              <a:t>"</a:t>
            </a:r>
            <a:r>
              <a:rPr lang="en-US" sz="1800" dirty="0">
                <a:solidFill>
                  <a:srgbClr val="281717"/>
                </a:solidFill>
                <a:latin typeface="Monaco"/>
              </a:rPr>
              <a:t>) };</a:t>
            </a:r>
          </a:p>
          <a:p>
            <a:r>
              <a:rPr lang="en-US" sz="1800" dirty="0">
                <a:solidFill>
                  <a:srgbClr val="281717"/>
                </a:solidFill>
                <a:latin typeface="Monaco"/>
              </a:rPr>
              <a:t>  </a:t>
            </a:r>
            <a:r>
              <a:rPr lang="en-US" sz="1800" dirty="0">
                <a:solidFill>
                  <a:srgbClr val="248B16"/>
                </a:solidFill>
                <a:latin typeface="Monaco"/>
              </a:rPr>
              <a:t>Atom</a:t>
            </a:r>
            <a:r>
              <a:rPr lang="en-US" sz="1800" dirty="0">
                <a:solidFill>
                  <a:srgbClr val="281717"/>
                </a:solidFill>
                <a:latin typeface="Monaco"/>
              </a:rPr>
              <a:t>&lt;</a:t>
            </a:r>
            <a:r>
              <a:rPr lang="en-US" sz="1800" dirty="0" err="1">
                <a:solidFill>
                  <a:srgbClr val="248B16"/>
                </a:solidFill>
                <a:latin typeface="Monaco"/>
              </a:rPr>
              <a:t>bool</a:t>
            </a:r>
            <a:r>
              <a:rPr lang="en-US" sz="1800" dirty="0">
                <a:solidFill>
                  <a:srgbClr val="281717"/>
                </a:solidFill>
                <a:latin typeface="Monaco"/>
              </a:rPr>
              <a:t>&gt; </a:t>
            </a:r>
            <a:r>
              <a:rPr lang="en-US" sz="1800" dirty="0">
                <a:solidFill>
                  <a:srgbClr val="B45C15"/>
                </a:solidFill>
                <a:latin typeface="Monaco"/>
              </a:rPr>
              <a:t>verbose</a:t>
            </a:r>
            <a:r>
              <a:rPr lang="en-US" sz="1800" dirty="0">
                <a:solidFill>
                  <a:srgbClr val="281717"/>
                </a:solidFill>
                <a:latin typeface="Monaco"/>
              </a:rPr>
              <a:t> { Name(</a:t>
            </a:r>
            <a:r>
              <a:rPr lang="en-US" sz="1800" dirty="0">
                <a:solidFill>
                  <a:srgbClr val="951968"/>
                </a:solidFill>
                <a:latin typeface="Monaco"/>
              </a:rPr>
              <a:t>"verbose"</a:t>
            </a:r>
            <a:r>
              <a:rPr lang="en-US" sz="1800" dirty="0">
                <a:solidFill>
                  <a:srgbClr val="281717"/>
                </a:solidFill>
                <a:latin typeface="Monaco"/>
              </a:rPr>
              <a:t>), </a:t>
            </a:r>
            <a:r>
              <a:rPr lang="en-US" sz="1800" dirty="0">
                <a:solidFill>
                  <a:srgbClr val="228785"/>
                </a:solidFill>
                <a:latin typeface="Monaco"/>
              </a:rPr>
              <a:t>false</a:t>
            </a:r>
            <a:r>
              <a:rPr lang="en-US" sz="1800" dirty="0">
                <a:solidFill>
                  <a:srgbClr val="281717"/>
                </a:solidFill>
                <a:latin typeface="Monaco"/>
              </a:rPr>
              <a:t> };</a:t>
            </a:r>
          </a:p>
          <a:p>
            <a:r>
              <a:rPr lang="de-DE" sz="1800" dirty="0">
                <a:solidFill>
                  <a:srgbClr val="281717"/>
                </a:solidFill>
                <a:latin typeface="Monaco"/>
              </a:rPr>
              <a:t>  </a:t>
            </a:r>
            <a:r>
              <a:rPr lang="de-DE" sz="1800" dirty="0" err="1">
                <a:solidFill>
                  <a:srgbClr val="248B16"/>
                </a:solidFill>
                <a:latin typeface="Monaco"/>
              </a:rPr>
              <a:t>Sequence</a:t>
            </a:r>
            <a:r>
              <a:rPr lang="de-DE" sz="1800" dirty="0">
                <a:solidFill>
                  <a:srgbClr val="281717"/>
                </a:solidFill>
                <a:latin typeface="Monaco"/>
              </a:rPr>
              <a:t>&lt;</a:t>
            </a:r>
            <a:r>
              <a:rPr lang="de-DE" sz="1800" dirty="0" err="1">
                <a:solidFill>
                  <a:srgbClr val="248B16"/>
                </a:solidFill>
                <a:latin typeface="Monaco"/>
              </a:rPr>
              <a:t>int</a:t>
            </a:r>
            <a:r>
              <a:rPr lang="de-DE" sz="1800" dirty="0">
                <a:solidFill>
                  <a:srgbClr val="281717"/>
                </a:solidFill>
                <a:latin typeface="Monaco"/>
              </a:rPr>
              <a:t>&gt; </a:t>
            </a:r>
            <a:r>
              <a:rPr lang="de-DE" sz="1800" dirty="0" err="1">
                <a:solidFill>
                  <a:srgbClr val="B45C15"/>
                </a:solidFill>
                <a:latin typeface="Monaco"/>
              </a:rPr>
              <a:t>numbers</a:t>
            </a:r>
            <a:r>
              <a:rPr lang="de-DE" sz="1800" dirty="0">
                <a:solidFill>
                  <a:srgbClr val="281717"/>
                </a:solidFill>
                <a:latin typeface="Monaco"/>
              </a:rPr>
              <a:t> </a:t>
            </a:r>
            <a:r>
              <a:rPr lang="de-DE" sz="1800" dirty="0">
                <a:solidFill>
                  <a:srgbClr val="281717"/>
                </a:solidFill>
                <a:latin typeface="Monaco"/>
              </a:rPr>
              <a:t>{ Name</a:t>
            </a:r>
            <a:r>
              <a:rPr lang="de-DE" sz="1800" dirty="0">
                <a:solidFill>
                  <a:srgbClr val="281717"/>
                </a:solidFill>
                <a:latin typeface="Monaco"/>
              </a:rPr>
              <a:t>(</a:t>
            </a:r>
            <a:r>
              <a:rPr lang="de-DE" sz="1800" dirty="0">
                <a:solidFill>
                  <a:srgbClr val="951968"/>
                </a:solidFill>
                <a:latin typeface="Monaco"/>
              </a:rPr>
              <a:t>"</a:t>
            </a:r>
            <a:r>
              <a:rPr lang="de-DE" sz="1800" dirty="0" err="1">
                <a:solidFill>
                  <a:srgbClr val="951968"/>
                </a:solidFill>
                <a:latin typeface="Monaco"/>
              </a:rPr>
              <a:t>numbers</a:t>
            </a:r>
            <a:r>
              <a:rPr lang="de-DE" sz="1800" dirty="0">
                <a:solidFill>
                  <a:srgbClr val="951968"/>
                </a:solidFill>
                <a:latin typeface="Monaco"/>
              </a:rPr>
              <a:t>"</a:t>
            </a:r>
            <a:r>
              <a:rPr lang="de-DE" sz="1800" dirty="0">
                <a:solidFill>
                  <a:srgbClr val="281717"/>
                </a:solidFill>
                <a:latin typeface="Monaco"/>
              </a:rPr>
              <a:t>), {</a:t>
            </a:r>
            <a:r>
              <a:rPr lang="de-DE" sz="1800" dirty="0">
                <a:solidFill>
                  <a:srgbClr val="281717"/>
                </a:solidFill>
                <a:latin typeface="Monaco"/>
              </a:rPr>
              <a:t>1,-2,3} </a:t>
            </a:r>
            <a:r>
              <a:rPr lang="de-DE" sz="1800" dirty="0">
                <a:solidFill>
                  <a:srgbClr val="281717"/>
                </a:solidFill>
                <a:latin typeface="Monaco"/>
              </a:rPr>
              <a:t>};</a:t>
            </a:r>
          </a:p>
          <a:p>
            <a:r>
              <a:rPr lang="de-DE" sz="1800" dirty="0">
                <a:solidFill>
                  <a:srgbClr val="281717"/>
                </a:solidFill>
                <a:latin typeface="Monaco"/>
              </a:rPr>
              <a:t>}</a:t>
            </a:r>
            <a:r>
              <a:rPr lang="de-DE" sz="1800" dirty="0">
                <a:solidFill>
                  <a:srgbClr val="281717"/>
                </a:solidFill>
                <a:latin typeface="Monaco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3778958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you put in the allowed configuration?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83313EC9-433F-F945-93AF-0A1416016DDA}" type="datetime1">
              <a:rPr lang="en-US" smtClean="0"/>
              <a:t>6/17/16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K. J. Knoepfel | A FHiCL feature menagerie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95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39700" y="1629126"/>
            <a:ext cx="9792970" cy="1499898"/>
          </a:xfrm>
          <a:prstGeom prst="rect">
            <a:avLst/>
          </a:prstGeom>
        </p:spPr>
        <p:txBody>
          <a:bodyPr wrap="square" lIns="101882" tIns="50941" rIns="101882" bIns="50941">
            <a:spAutoFit/>
          </a:bodyPr>
          <a:lstStyle/>
          <a:p>
            <a:r>
              <a:rPr lang="en-US" sz="1800" dirty="0" err="1">
                <a:solidFill>
                  <a:srgbClr val="B600FF"/>
                </a:solidFill>
                <a:latin typeface="Monaco"/>
              </a:rPr>
              <a:t>struct</a:t>
            </a:r>
            <a:r>
              <a:rPr lang="en-US" sz="1800" dirty="0">
                <a:solidFill>
                  <a:srgbClr val="281717"/>
                </a:solidFill>
                <a:latin typeface="Monaco"/>
              </a:rPr>
              <a:t> </a:t>
            </a:r>
            <a:r>
              <a:rPr lang="en-US" sz="1800" dirty="0" err="1">
                <a:solidFill>
                  <a:srgbClr val="248B16"/>
                </a:solidFill>
                <a:latin typeface="Monaco"/>
              </a:rPr>
              <a:t>Config</a:t>
            </a:r>
            <a:r>
              <a:rPr lang="en-US" sz="1800" dirty="0">
                <a:solidFill>
                  <a:srgbClr val="281717"/>
                </a:solidFill>
                <a:latin typeface="Monaco"/>
              </a:rPr>
              <a:t> {</a:t>
            </a:r>
          </a:p>
          <a:p>
            <a:r>
              <a:rPr lang="en-US" sz="1800" dirty="0">
                <a:solidFill>
                  <a:srgbClr val="281717"/>
                </a:solidFill>
                <a:latin typeface="Monaco"/>
              </a:rPr>
              <a:t>  </a:t>
            </a:r>
            <a:r>
              <a:rPr lang="en-US" sz="1800" dirty="0">
                <a:solidFill>
                  <a:srgbClr val="248B16"/>
                </a:solidFill>
                <a:latin typeface="Monaco"/>
              </a:rPr>
              <a:t>Atom</a:t>
            </a:r>
            <a:r>
              <a:rPr lang="en-US" sz="1800" dirty="0">
                <a:solidFill>
                  <a:srgbClr val="281717"/>
                </a:solidFill>
                <a:latin typeface="Monaco"/>
              </a:rPr>
              <a:t>&lt;</a:t>
            </a:r>
            <a:r>
              <a:rPr lang="en-US" sz="1800" dirty="0">
                <a:solidFill>
                  <a:srgbClr val="248B16"/>
                </a:solidFill>
                <a:latin typeface="Monaco"/>
              </a:rPr>
              <a:t>double</a:t>
            </a:r>
            <a:r>
              <a:rPr lang="en-US" sz="1800" dirty="0">
                <a:solidFill>
                  <a:srgbClr val="281717"/>
                </a:solidFill>
                <a:latin typeface="Monaco"/>
              </a:rPr>
              <a:t>&gt; </a:t>
            </a:r>
            <a:r>
              <a:rPr lang="en-US" sz="1800" dirty="0" err="1">
                <a:solidFill>
                  <a:srgbClr val="B45C15"/>
                </a:solidFill>
                <a:latin typeface="Monaco"/>
              </a:rPr>
              <a:t>energyCutoff</a:t>
            </a:r>
            <a:r>
              <a:rPr lang="en-US" sz="1800" dirty="0">
                <a:solidFill>
                  <a:srgbClr val="281717"/>
                </a:solidFill>
                <a:latin typeface="Monaco"/>
              </a:rPr>
              <a:t> { Name(</a:t>
            </a:r>
            <a:r>
              <a:rPr lang="en-US" sz="1800" dirty="0">
                <a:solidFill>
                  <a:srgbClr val="951968"/>
                </a:solidFill>
                <a:latin typeface="Monaco"/>
              </a:rPr>
              <a:t>"</a:t>
            </a:r>
            <a:r>
              <a:rPr lang="en-US" sz="1800" dirty="0" err="1">
                <a:solidFill>
                  <a:srgbClr val="951968"/>
                </a:solidFill>
                <a:latin typeface="Monaco"/>
              </a:rPr>
              <a:t>energyCutoff</a:t>
            </a:r>
            <a:r>
              <a:rPr lang="en-US" sz="1800" dirty="0">
                <a:solidFill>
                  <a:srgbClr val="951968"/>
                </a:solidFill>
                <a:latin typeface="Monaco"/>
              </a:rPr>
              <a:t>"</a:t>
            </a:r>
            <a:r>
              <a:rPr lang="en-US" sz="1800" dirty="0">
                <a:solidFill>
                  <a:srgbClr val="281717"/>
                </a:solidFill>
                <a:latin typeface="Monaco"/>
              </a:rPr>
              <a:t>) };</a:t>
            </a:r>
          </a:p>
          <a:p>
            <a:r>
              <a:rPr lang="en-US" sz="1800" dirty="0">
                <a:solidFill>
                  <a:srgbClr val="281717"/>
                </a:solidFill>
                <a:latin typeface="Monaco"/>
              </a:rPr>
              <a:t>  </a:t>
            </a:r>
            <a:r>
              <a:rPr lang="en-US" sz="1800" dirty="0">
                <a:solidFill>
                  <a:srgbClr val="248B16"/>
                </a:solidFill>
                <a:latin typeface="Monaco"/>
              </a:rPr>
              <a:t>Atom</a:t>
            </a:r>
            <a:r>
              <a:rPr lang="en-US" sz="1800" dirty="0">
                <a:solidFill>
                  <a:srgbClr val="281717"/>
                </a:solidFill>
                <a:latin typeface="Monaco"/>
              </a:rPr>
              <a:t>&lt;</a:t>
            </a:r>
            <a:r>
              <a:rPr lang="en-US" sz="1800" dirty="0" err="1">
                <a:solidFill>
                  <a:srgbClr val="248B16"/>
                </a:solidFill>
                <a:latin typeface="Monaco"/>
              </a:rPr>
              <a:t>bool</a:t>
            </a:r>
            <a:r>
              <a:rPr lang="en-US" sz="1800" dirty="0">
                <a:solidFill>
                  <a:srgbClr val="281717"/>
                </a:solidFill>
                <a:latin typeface="Monaco"/>
              </a:rPr>
              <a:t>&gt; </a:t>
            </a:r>
            <a:r>
              <a:rPr lang="en-US" sz="1800" dirty="0">
                <a:solidFill>
                  <a:srgbClr val="B45C15"/>
                </a:solidFill>
                <a:latin typeface="Monaco"/>
              </a:rPr>
              <a:t>verbose</a:t>
            </a:r>
            <a:r>
              <a:rPr lang="en-US" sz="1800" dirty="0">
                <a:solidFill>
                  <a:srgbClr val="281717"/>
                </a:solidFill>
                <a:latin typeface="Monaco"/>
              </a:rPr>
              <a:t> { Name(</a:t>
            </a:r>
            <a:r>
              <a:rPr lang="en-US" sz="1800" dirty="0">
                <a:solidFill>
                  <a:srgbClr val="951968"/>
                </a:solidFill>
                <a:latin typeface="Monaco"/>
              </a:rPr>
              <a:t>"verbose"</a:t>
            </a:r>
            <a:r>
              <a:rPr lang="en-US" sz="1800" dirty="0">
                <a:solidFill>
                  <a:srgbClr val="281717"/>
                </a:solidFill>
                <a:latin typeface="Monaco"/>
              </a:rPr>
              <a:t>), </a:t>
            </a:r>
            <a:r>
              <a:rPr lang="en-US" sz="1800" dirty="0">
                <a:solidFill>
                  <a:srgbClr val="228785"/>
                </a:solidFill>
                <a:latin typeface="Monaco"/>
              </a:rPr>
              <a:t>false</a:t>
            </a:r>
            <a:r>
              <a:rPr lang="en-US" sz="1800" dirty="0">
                <a:solidFill>
                  <a:srgbClr val="281717"/>
                </a:solidFill>
                <a:latin typeface="Monaco"/>
              </a:rPr>
              <a:t> };</a:t>
            </a:r>
          </a:p>
          <a:p>
            <a:r>
              <a:rPr lang="de-DE" sz="1800" dirty="0">
                <a:solidFill>
                  <a:srgbClr val="281717"/>
                </a:solidFill>
                <a:latin typeface="Monaco"/>
              </a:rPr>
              <a:t>  </a:t>
            </a:r>
            <a:r>
              <a:rPr lang="de-DE" sz="1800" dirty="0" err="1">
                <a:solidFill>
                  <a:srgbClr val="248B16"/>
                </a:solidFill>
                <a:latin typeface="Monaco"/>
              </a:rPr>
              <a:t>Sequence</a:t>
            </a:r>
            <a:r>
              <a:rPr lang="de-DE" sz="1800" dirty="0">
                <a:solidFill>
                  <a:srgbClr val="281717"/>
                </a:solidFill>
                <a:latin typeface="Monaco"/>
              </a:rPr>
              <a:t>&lt;</a:t>
            </a:r>
            <a:r>
              <a:rPr lang="de-DE" sz="1800" dirty="0" err="1">
                <a:solidFill>
                  <a:srgbClr val="248B16"/>
                </a:solidFill>
                <a:latin typeface="Monaco"/>
              </a:rPr>
              <a:t>int</a:t>
            </a:r>
            <a:r>
              <a:rPr lang="de-DE" sz="1800" dirty="0">
                <a:solidFill>
                  <a:srgbClr val="281717"/>
                </a:solidFill>
                <a:latin typeface="Monaco"/>
              </a:rPr>
              <a:t>&gt; </a:t>
            </a:r>
            <a:r>
              <a:rPr lang="de-DE" sz="1800" dirty="0" err="1">
                <a:solidFill>
                  <a:srgbClr val="B45C15"/>
                </a:solidFill>
                <a:latin typeface="Monaco"/>
              </a:rPr>
              <a:t>numbers</a:t>
            </a:r>
            <a:r>
              <a:rPr lang="de-DE" sz="1800" dirty="0">
                <a:solidFill>
                  <a:srgbClr val="281717"/>
                </a:solidFill>
                <a:latin typeface="Monaco"/>
              </a:rPr>
              <a:t> </a:t>
            </a:r>
            <a:r>
              <a:rPr lang="de-DE" sz="1800" dirty="0">
                <a:solidFill>
                  <a:srgbClr val="281717"/>
                </a:solidFill>
                <a:latin typeface="Monaco"/>
              </a:rPr>
              <a:t>{ Name</a:t>
            </a:r>
            <a:r>
              <a:rPr lang="de-DE" sz="1800" dirty="0">
                <a:solidFill>
                  <a:srgbClr val="281717"/>
                </a:solidFill>
                <a:latin typeface="Monaco"/>
              </a:rPr>
              <a:t>(</a:t>
            </a:r>
            <a:r>
              <a:rPr lang="de-DE" sz="1800" dirty="0">
                <a:solidFill>
                  <a:srgbClr val="951968"/>
                </a:solidFill>
                <a:latin typeface="Monaco"/>
              </a:rPr>
              <a:t>"</a:t>
            </a:r>
            <a:r>
              <a:rPr lang="de-DE" sz="1800" dirty="0" err="1">
                <a:solidFill>
                  <a:srgbClr val="951968"/>
                </a:solidFill>
                <a:latin typeface="Monaco"/>
              </a:rPr>
              <a:t>numbers</a:t>
            </a:r>
            <a:r>
              <a:rPr lang="de-DE" sz="1800" dirty="0">
                <a:solidFill>
                  <a:srgbClr val="951968"/>
                </a:solidFill>
                <a:latin typeface="Monaco"/>
              </a:rPr>
              <a:t>"</a:t>
            </a:r>
            <a:r>
              <a:rPr lang="de-DE" sz="1800" dirty="0">
                <a:solidFill>
                  <a:srgbClr val="281717"/>
                </a:solidFill>
                <a:latin typeface="Monaco"/>
              </a:rPr>
              <a:t>), {</a:t>
            </a:r>
            <a:r>
              <a:rPr lang="de-DE" sz="1800" dirty="0">
                <a:solidFill>
                  <a:srgbClr val="281717"/>
                </a:solidFill>
                <a:latin typeface="Monaco"/>
              </a:rPr>
              <a:t>1,-2,3} </a:t>
            </a:r>
            <a:r>
              <a:rPr lang="de-DE" sz="1800" dirty="0">
                <a:solidFill>
                  <a:srgbClr val="281717"/>
                </a:solidFill>
                <a:latin typeface="Monaco"/>
              </a:rPr>
              <a:t>};</a:t>
            </a:r>
          </a:p>
          <a:p>
            <a:r>
              <a:rPr lang="de-DE" sz="1800" dirty="0">
                <a:solidFill>
                  <a:srgbClr val="281717"/>
                </a:solidFill>
                <a:latin typeface="Monaco"/>
              </a:rPr>
              <a:t>}</a:t>
            </a:r>
            <a:r>
              <a:rPr lang="de-DE" sz="1800" dirty="0">
                <a:solidFill>
                  <a:srgbClr val="281717"/>
                </a:solidFill>
                <a:latin typeface="Monaco"/>
              </a:rPr>
              <a:t>;</a:t>
            </a:r>
          </a:p>
        </p:txBody>
      </p:sp>
      <p:sp>
        <p:nvSpPr>
          <p:cNvPr id="8" name="Rectangle 7"/>
          <p:cNvSpPr/>
          <p:nvPr/>
        </p:nvSpPr>
        <p:spPr>
          <a:xfrm>
            <a:off x="5671820" y="1629127"/>
            <a:ext cx="4135120" cy="3903918"/>
          </a:xfrm>
          <a:prstGeom prst="rect">
            <a:avLst/>
          </a:prstGeom>
          <a:solidFill>
            <a:srgbClr val="FDF9CE"/>
          </a:solidFill>
          <a:ln>
            <a:solidFill>
              <a:srgbClr val="000000"/>
            </a:solidFill>
          </a:ln>
        </p:spPr>
        <p:txBody>
          <a:bodyPr wrap="square" lIns="101882" tIns="50941" rIns="101882" bIns="50941">
            <a:spAutoFit/>
          </a:bodyPr>
          <a:lstStyle/>
          <a:p>
            <a:r>
              <a:rPr lang="en-US" sz="1300" dirty="0">
                <a:solidFill>
                  <a:srgbClr val="281717"/>
                </a:solidFill>
                <a:latin typeface="Monaco"/>
              </a:rPr>
              <a:t>Allowed </a:t>
            </a:r>
            <a:r>
              <a:rPr lang="en-US" sz="1300" dirty="0">
                <a:solidFill>
                  <a:srgbClr val="281717"/>
                </a:solidFill>
                <a:latin typeface="Monaco"/>
              </a:rPr>
              <a:t>configuration</a:t>
            </a:r>
          </a:p>
          <a:p>
            <a:r>
              <a:rPr lang="en-US" sz="1300" dirty="0">
                <a:solidFill>
                  <a:srgbClr val="281717"/>
                </a:solidFill>
                <a:latin typeface="Monaco"/>
              </a:rPr>
              <a:t>-</a:t>
            </a:r>
            <a:r>
              <a:rPr lang="en-US" sz="1300" dirty="0">
                <a:solidFill>
                  <a:srgbClr val="281717"/>
                </a:solidFill>
                <a:latin typeface="Monaco"/>
              </a:rPr>
              <a:t>-------------------</a:t>
            </a:r>
            <a:r>
              <a:rPr lang="en-US" sz="1300" dirty="0">
                <a:solidFill>
                  <a:srgbClr val="281717"/>
                </a:solidFill>
                <a:latin typeface="Monaco"/>
              </a:rPr>
              <a:t>--</a:t>
            </a:r>
            <a:endParaRPr lang="en-US" sz="1300" dirty="0">
              <a:solidFill>
                <a:srgbClr val="281717"/>
              </a:solidFill>
              <a:latin typeface="Monaco"/>
            </a:endParaRPr>
          </a:p>
          <a:p>
            <a:endParaRPr lang="en-US" sz="1300" dirty="0">
              <a:solidFill>
                <a:srgbClr val="281717"/>
              </a:solidFill>
              <a:latin typeface="Monaco"/>
            </a:endParaRPr>
          </a:p>
          <a:p>
            <a:r>
              <a:rPr lang="en-US" sz="1300" dirty="0">
                <a:solidFill>
                  <a:srgbClr val="281717"/>
                </a:solidFill>
                <a:latin typeface="Monaco"/>
              </a:rPr>
              <a:t>&lt;</a:t>
            </a:r>
            <a:r>
              <a:rPr lang="en-US" sz="1300" dirty="0" err="1">
                <a:solidFill>
                  <a:srgbClr val="281717"/>
                </a:solidFill>
                <a:latin typeface="Monaco"/>
              </a:rPr>
              <a:t>module_label</a:t>
            </a:r>
            <a:r>
              <a:rPr lang="en-US" sz="1300" dirty="0">
                <a:solidFill>
                  <a:srgbClr val="281717"/>
                </a:solidFill>
                <a:latin typeface="Monaco"/>
              </a:rPr>
              <a:t>&gt;: {</a:t>
            </a:r>
          </a:p>
          <a:p>
            <a:endParaRPr lang="en-US" sz="1300" dirty="0">
              <a:solidFill>
                <a:srgbClr val="281717"/>
              </a:solidFill>
              <a:latin typeface="Monaco"/>
            </a:endParaRPr>
          </a:p>
          <a:p>
            <a:r>
              <a:rPr lang="en-US" sz="1300" dirty="0">
                <a:solidFill>
                  <a:srgbClr val="281717"/>
                </a:solidFill>
                <a:latin typeface="Monaco"/>
              </a:rPr>
              <a:t>   </a:t>
            </a:r>
            <a:r>
              <a:rPr lang="en-US" sz="1300" dirty="0" err="1">
                <a:solidFill>
                  <a:srgbClr val="281717"/>
                </a:solidFill>
                <a:latin typeface="Monaco"/>
              </a:rPr>
              <a:t>module_type</a:t>
            </a:r>
            <a:r>
              <a:rPr lang="en-US" sz="1300" dirty="0">
                <a:solidFill>
                  <a:srgbClr val="281717"/>
                </a:solidFill>
                <a:latin typeface="Monaco"/>
              </a:rPr>
              <a:t>: </a:t>
            </a:r>
            <a:r>
              <a:rPr lang="en-US" sz="1300" dirty="0" err="1">
                <a:solidFill>
                  <a:srgbClr val="281717"/>
                </a:solidFill>
                <a:latin typeface="Monaco"/>
              </a:rPr>
              <a:t>MyProducer</a:t>
            </a:r>
            <a:endParaRPr lang="en-US" sz="1300" dirty="0">
              <a:solidFill>
                <a:srgbClr val="281717"/>
              </a:solidFill>
              <a:latin typeface="Monaco"/>
            </a:endParaRPr>
          </a:p>
          <a:p>
            <a:endParaRPr lang="en-US" sz="1300" dirty="0">
              <a:solidFill>
                <a:srgbClr val="281717"/>
              </a:solidFill>
              <a:latin typeface="Monaco"/>
            </a:endParaRPr>
          </a:p>
          <a:p>
            <a:r>
              <a:rPr lang="en-US" sz="1300" dirty="0">
                <a:solidFill>
                  <a:srgbClr val="281717"/>
                </a:solidFill>
                <a:latin typeface="Monaco"/>
              </a:rPr>
              <a:t> </a:t>
            </a:r>
            <a:r>
              <a:rPr lang="en-US" sz="1300" dirty="0">
                <a:solidFill>
                  <a:srgbClr val="281717"/>
                </a:solidFill>
                <a:latin typeface="Monaco"/>
              </a:rPr>
              <a:t>  </a:t>
            </a:r>
            <a:r>
              <a:rPr lang="en-US" sz="1300" dirty="0" err="1">
                <a:solidFill>
                  <a:srgbClr val="281717"/>
                </a:solidFill>
                <a:latin typeface="Monaco"/>
              </a:rPr>
              <a:t>errorOnFailureToPut</a:t>
            </a:r>
            <a:r>
              <a:rPr lang="en-US" sz="1300" dirty="0">
                <a:solidFill>
                  <a:srgbClr val="281717"/>
                </a:solidFill>
                <a:latin typeface="Monaco"/>
              </a:rPr>
              <a:t>: true  # default</a:t>
            </a:r>
          </a:p>
          <a:p>
            <a:endParaRPr lang="en-US" sz="1300" dirty="0">
              <a:solidFill>
                <a:srgbClr val="281717"/>
              </a:solidFill>
              <a:latin typeface="Monaco"/>
            </a:endParaRPr>
          </a:p>
          <a:p>
            <a:r>
              <a:rPr lang="en-US" sz="1300" dirty="0">
                <a:solidFill>
                  <a:srgbClr val="281717"/>
                </a:solidFill>
                <a:latin typeface="Monaco"/>
              </a:rPr>
              <a:t> </a:t>
            </a:r>
            <a:r>
              <a:rPr lang="en-US" sz="1300" dirty="0">
                <a:solidFill>
                  <a:srgbClr val="281717"/>
                </a:solidFill>
                <a:latin typeface="Monaco"/>
              </a:rPr>
              <a:t>  </a:t>
            </a:r>
            <a:r>
              <a:rPr lang="en-US" sz="1300" dirty="0" err="1">
                <a:solidFill>
                  <a:srgbClr val="281717"/>
                </a:solidFill>
                <a:latin typeface="Monaco"/>
              </a:rPr>
              <a:t>energyCutoff</a:t>
            </a:r>
            <a:r>
              <a:rPr lang="en-US" sz="1300" dirty="0">
                <a:solidFill>
                  <a:srgbClr val="281717"/>
                </a:solidFill>
                <a:latin typeface="Monaco"/>
              </a:rPr>
              <a:t>: &lt;double&gt;</a:t>
            </a:r>
          </a:p>
          <a:p>
            <a:endParaRPr lang="en-US" sz="1300" dirty="0">
              <a:solidFill>
                <a:srgbClr val="281717"/>
              </a:solidFill>
              <a:latin typeface="Monaco"/>
            </a:endParaRPr>
          </a:p>
          <a:p>
            <a:r>
              <a:rPr lang="en-US" sz="1300" dirty="0">
                <a:solidFill>
                  <a:srgbClr val="281717"/>
                </a:solidFill>
                <a:latin typeface="Monaco"/>
              </a:rPr>
              <a:t> </a:t>
            </a:r>
            <a:r>
              <a:rPr lang="en-US" sz="1300" dirty="0">
                <a:solidFill>
                  <a:srgbClr val="281717"/>
                </a:solidFill>
                <a:latin typeface="Monaco"/>
              </a:rPr>
              <a:t>  </a:t>
            </a:r>
            <a:r>
              <a:rPr lang="en-US" sz="1300" dirty="0">
                <a:solidFill>
                  <a:srgbClr val="281717"/>
                </a:solidFill>
                <a:latin typeface="Monaco"/>
              </a:rPr>
              <a:t>verbose: false  # default</a:t>
            </a:r>
          </a:p>
          <a:p>
            <a:endParaRPr lang="en-US" sz="1300" dirty="0">
              <a:solidFill>
                <a:srgbClr val="281717"/>
              </a:solidFill>
              <a:latin typeface="Monaco"/>
            </a:endParaRPr>
          </a:p>
          <a:p>
            <a:r>
              <a:rPr lang="en-US" sz="1300" dirty="0">
                <a:solidFill>
                  <a:srgbClr val="281717"/>
                </a:solidFill>
                <a:latin typeface="Monaco"/>
              </a:rPr>
              <a:t>  </a:t>
            </a:r>
            <a:r>
              <a:rPr lang="en-US" sz="1300" dirty="0">
                <a:solidFill>
                  <a:srgbClr val="281717"/>
                </a:solidFill>
                <a:latin typeface="Monaco"/>
              </a:rPr>
              <a:t> </a:t>
            </a:r>
            <a:r>
              <a:rPr lang="en-US" sz="1300" dirty="0">
                <a:solidFill>
                  <a:srgbClr val="281717"/>
                </a:solidFill>
                <a:latin typeface="Monaco"/>
              </a:rPr>
              <a:t>numbers: [</a:t>
            </a:r>
          </a:p>
          <a:p>
            <a:r>
              <a:rPr lang="fr-FR" sz="1300" dirty="0">
                <a:solidFill>
                  <a:srgbClr val="281717"/>
                </a:solidFill>
                <a:latin typeface="Monaco"/>
              </a:rPr>
              <a:t> </a:t>
            </a:r>
            <a:r>
              <a:rPr lang="fr-FR" sz="1300" dirty="0">
                <a:solidFill>
                  <a:srgbClr val="281717"/>
                </a:solidFill>
                <a:latin typeface="Monaco"/>
              </a:rPr>
              <a:t>     </a:t>
            </a:r>
            <a:r>
              <a:rPr lang="fr-FR" sz="1300" dirty="0">
                <a:solidFill>
                  <a:srgbClr val="281717"/>
                </a:solidFill>
                <a:latin typeface="Monaco"/>
              </a:rPr>
              <a:t>1,  # default</a:t>
            </a:r>
          </a:p>
          <a:p>
            <a:r>
              <a:rPr lang="fr-FR" sz="1300" dirty="0">
                <a:solidFill>
                  <a:srgbClr val="281717"/>
                </a:solidFill>
                <a:latin typeface="Monaco"/>
              </a:rPr>
              <a:t>      </a:t>
            </a:r>
            <a:r>
              <a:rPr lang="fr-FR" sz="1300" dirty="0">
                <a:solidFill>
                  <a:srgbClr val="281717"/>
                </a:solidFill>
                <a:latin typeface="Monaco"/>
              </a:rPr>
              <a:t>-2,  # </a:t>
            </a:r>
            <a:r>
              <a:rPr lang="fr-FR" sz="1300" dirty="0">
                <a:solidFill>
                  <a:srgbClr val="281717"/>
                </a:solidFill>
                <a:latin typeface="Monaco"/>
              </a:rPr>
              <a:t>default</a:t>
            </a:r>
          </a:p>
          <a:p>
            <a:r>
              <a:rPr lang="fr-FR" sz="1300" dirty="0">
                <a:solidFill>
                  <a:srgbClr val="281717"/>
                </a:solidFill>
                <a:latin typeface="Monaco"/>
              </a:rPr>
              <a:t>      </a:t>
            </a:r>
            <a:r>
              <a:rPr lang="fr-FR" sz="1300" dirty="0">
                <a:solidFill>
                  <a:srgbClr val="281717"/>
                </a:solidFill>
                <a:latin typeface="Monaco"/>
              </a:rPr>
              <a:t>3  # </a:t>
            </a:r>
            <a:r>
              <a:rPr lang="fr-FR" sz="1300" dirty="0">
                <a:solidFill>
                  <a:srgbClr val="281717"/>
                </a:solidFill>
                <a:latin typeface="Monaco"/>
              </a:rPr>
              <a:t>default</a:t>
            </a:r>
          </a:p>
          <a:p>
            <a:r>
              <a:rPr lang="fr-FR" sz="1300" dirty="0">
                <a:solidFill>
                  <a:srgbClr val="281717"/>
                </a:solidFill>
                <a:latin typeface="Monaco"/>
              </a:rPr>
              <a:t>   ]</a:t>
            </a:r>
            <a:endParaRPr lang="fr-FR" sz="1300" dirty="0">
              <a:solidFill>
                <a:srgbClr val="281717"/>
              </a:solidFill>
              <a:latin typeface="Monaco"/>
            </a:endParaRPr>
          </a:p>
          <a:p>
            <a:r>
              <a:rPr lang="fr-FR" sz="1300" dirty="0">
                <a:solidFill>
                  <a:srgbClr val="281717"/>
                </a:solidFill>
                <a:latin typeface="Monaco"/>
              </a:rPr>
              <a:t>}</a:t>
            </a:r>
            <a:endParaRPr lang="en-US" sz="1300" dirty="0"/>
          </a:p>
        </p:txBody>
      </p:sp>
      <p:sp>
        <p:nvSpPr>
          <p:cNvPr id="9" name="Rectangle 8"/>
          <p:cNvSpPr/>
          <p:nvPr/>
        </p:nvSpPr>
        <p:spPr>
          <a:xfrm>
            <a:off x="195580" y="3304641"/>
            <a:ext cx="4837973" cy="769579"/>
          </a:xfrm>
          <a:prstGeom prst="rect">
            <a:avLst/>
          </a:prstGeom>
          <a:solidFill>
            <a:schemeClr val="bg1"/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r>
              <a:rPr lang="en-US" sz="1800" b="1" dirty="0">
                <a:solidFill>
                  <a:schemeClr val="accent6">
                    <a:lumMod val="50000"/>
                  </a:schemeClr>
                </a:solidFill>
                <a:latin typeface="Courier"/>
                <a:cs typeface="Courier"/>
              </a:rPr>
              <a:t>art --print-description </a:t>
            </a:r>
            <a:r>
              <a:rPr lang="en-US" sz="1800" b="1" dirty="0" err="1">
                <a:solidFill>
                  <a:schemeClr val="accent6">
                    <a:lumMod val="50000"/>
                  </a:schemeClr>
                </a:solidFill>
                <a:latin typeface="Courier"/>
                <a:cs typeface="Courier"/>
              </a:rPr>
              <a:t>MyProducer</a:t>
            </a:r>
            <a:endParaRPr lang="en-US" sz="1800" b="1" dirty="0">
              <a:solidFill>
                <a:srgbClr val="0000FF"/>
              </a:solidFill>
              <a:latin typeface="Courier"/>
              <a:cs typeface="Courier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5019583" y="3662205"/>
            <a:ext cx="462944" cy="156766"/>
          </a:xfrm>
          <a:prstGeom prst="rightArrow">
            <a:avLst/>
          </a:prstGeom>
          <a:solidFill>
            <a:srgbClr val="FF0000"/>
          </a:solidFill>
          <a:ln w="28575" cmpd="sng"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399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you put in the allowed configuration?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B7907BF2-7370-784D-80F6-0E4070444100}" type="datetime1">
              <a:rPr lang="en-US" smtClean="0"/>
              <a:t>6/17/16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K. J. Knoepfel | A FHiCL feature menagerie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96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39700" y="1629126"/>
            <a:ext cx="9792970" cy="1499898"/>
          </a:xfrm>
          <a:prstGeom prst="rect">
            <a:avLst/>
          </a:prstGeom>
        </p:spPr>
        <p:txBody>
          <a:bodyPr wrap="square" lIns="101882" tIns="50941" rIns="101882" bIns="50941">
            <a:spAutoFit/>
          </a:bodyPr>
          <a:lstStyle/>
          <a:p>
            <a:r>
              <a:rPr lang="en-US" sz="1800" dirty="0" err="1">
                <a:solidFill>
                  <a:srgbClr val="B600FF"/>
                </a:solidFill>
                <a:latin typeface="Monaco"/>
              </a:rPr>
              <a:t>struct</a:t>
            </a:r>
            <a:r>
              <a:rPr lang="en-US" sz="1800" dirty="0">
                <a:solidFill>
                  <a:srgbClr val="281717"/>
                </a:solidFill>
                <a:latin typeface="Monaco"/>
              </a:rPr>
              <a:t> </a:t>
            </a:r>
            <a:r>
              <a:rPr lang="en-US" sz="1800" dirty="0" err="1">
                <a:solidFill>
                  <a:srgbClr val="248B16"/>
                </a:solidFill>
                <a:latin typeface="Monaco"/>
              </a:rPr>
              <a:t>Config</a:t>
            </a:r>
            <a:r>
              <a:rPr lang="en-US" sz="1800" dirty="0">
                <a:solidFill>
                  <a:srgbClr val="281717"/>
                </a:solidFill>
                <a:latin typeface="Monaco"/>
              </a:rPr>
              <a:t> {</a:t>
            </a:r>
          </a:p>
          <a:p>
            <a:r>
              <a:rPr lang="en-US" sz="1800" dirty="0">
                <a:solidFill>
                  <a:srgbClr val="281717"/>
                </a:solidFill>
                <a:latin typeface="Monaco"/>
              </a:rPr>
              <a:t>  </a:t>
            </a:r>
            <a:r>
              <a:rPr lang="en-US" sz="1800" dirty="0">
                <a:solidFill>
                  <a:srgbClr val="248B16"/>
                </a:solidFill>
                <a:latin typeface="Monaco"/>
              </a:rPr>
              <a:t>Atom</a:t>
            </a:r>
            <a:r>
              <a:rPr lang="en-US" sz="1800" dirty="0">
                <a:solidFill>
                  <a:srgbClr val="281717"/>
                </a:solidFill>
                <a:latin typeface="Monaco"/>
              </a:rPr>
              <a:t>&lt;</a:t>
            </a:r>
            <a:r>
              <a:rPr lang="en-US" sz="1800" dirty="0">
                <a:solidFill>
                  <a:srgbClr val="248B16"/>
                </a:solidFill>
                <a:latin typeface="Monaco"/>
              </a:rPr>
              <a:t>double</a:t>
            </a:r>
            <a:r>
              <a:rPr lang="en-US" sz="1800" dirty="0">
                <a:solidFill>
                  <a:srgbClr val="281717"/>
                </a:solidFill>
                <a:latin typeface="Monaco"/>
              </a:rPr>
              <a:t>&gt; </a:t>
            </a:r>
            <a:r>
              <a:rPr lang="en-US" sz="1800" dirty="0" err="1">
                <a:solidFill>
                  <a:srgbClr val="B45C15"/>
                </a:solidFill>
                <a:latin typeface="Monaco"/>
              </a:rPr>
              <a:t>energyCutoff</a:t>
            </a:r>
            <a:r>
              <a:rPr lang="en-US" sz="1800" dirty="0">
                <a:solidFill>
                  <a:srgbClr val="281717"/>
                </a:solidFill>
                <a:latin typeface="Monaco"/>
              </a:rPr>
              <a:t> { Name(</a:t>
            </a:r>
            <a:r>
              <a:rPr lang="en-US" sz="1800" dirty="0">
                <a:solidFill>
                  <a:srgbClr val="951968"/>
                </a:solidFill>
                <a:latin typeface="Monaco"/>
              </a:rPr>
              <a:t>"</a:t>
            </a:r>
            <a:r>
              <a:rPr lang="en-US" sz="1800" dirty="0" err="1">
                <a:solidFill>
                  <a:srgbClr val="951968"/>
                </a:solidFill>
                <a:latin typeface="Monaco"/>
              </a:rPr>
              <a:t>energyCutoff</a:t>
            </a:r>
            <a:r>
              <a:rPr lang="en-US" sz="1800" dirty="0">
                <a:solidFill>
                  <a:srgbClr val="951968"/>
                </a:solidFill>
                <a:latin typeface="Monaco"/>
              </a:rPr>
              <a:t>"</a:t>
            </a:r>
            <a:r>
              <a:rPr lang="en-US" sz="1800" dirty="0">
                <a:solidFill>
                  <a:srgbClr val="281717"/>
                </a:solidFill>
                <a:latin typeface="Monaco"/>
              </a:rPr>
              <a:t>) };</a:t>
            </a:r>
          </a:p>
          <a:p>
            <a:r>
              <a:rPr lang="en-US" sz="1800" dirty="0">
                <a:solidFill>
                  <a:srgbClr val="281717"/>
                </a:solidFill>
                <a:latin typeface="Monaco"/>
              </a:rPr>
              <a:t>  </a:t>
            </a:r>
            <a:r>
              <a:rPr lang="en-US" sz="1800" dirty="0">
                <a:solidFill>
                  <a:srgbClr val="248B16"/>
                </a:solidFill>
                <a:latin typeface="Monaco"/>
              </a:rPr>
              <a:t>Atom</a:t>
            </a:r>
            <a:r>
              <a:rPr lang="en-US" sz="1800" dirty="0">
                <a:solidFill>
                  <a:srgbClr val="281717"/>
                </a:solidFill>
                <a:latin typeface="Monaco"/>
              </a:rPr>
              <a:t>&lt;</a:t>
            </a:r>
            <a:r>
              <a:rPr lang="en-US" sz="1800" dirty="0" err="1">
                <a:solidFill>
                  <a:srgbClr val="248B16"/>
                </a:solidFill>
                <a:latin typeface="Monaco"/>
              </a:rPr>
              <a:t>bool</a:t>
            </a:r>
            <a:r>
              <a:rPr lang="en-US" sz="1800" dirty="0">
                <a:solidFill>
                  <a:srgbClr val="281717"/>
                </a:solidFill>
                <a:latin typeface="Monaco"/>
              </a:rPr>
              <a:t>&gt; </a:t>
            </a:r>
            <a:r>
              <a:rPr lang="en-US" sz="1800" dirty="0">
                <a:solidFill>
                  <a:srgbClr val="B45C15"/>
                </a:solidFill>
                <a:latin typeface="Monaco"/>
              </a:rPr>
              <a:t>verbose</a:t>
            </a:r>
            <a:r>
              <a:rPr lang="en-US" sz="1800" dirty="0">
                <a:solidFill>
                  <a:srgbClr val="281717"/>
                </a:solidFill>
                <a:latin typeface="Monaco"/>
              </a:rPr>
              <a:t> { Name(</a:t>
            </a:r>
            <a:r>
              <a:rPr lang="en-US" sz="1800" dirty="0">
                <a:solidFill>
                  <a:srgbClr val="951968"/>
                </a:solidFill>
                <a:latin typeface="Monaco"/>
              </a:rPr>
              <a:t>"verbose"</a:t>
            </a:r>
            <a:r>
              <a:rPr lang="en-US" sz="1800" dirty="0">
                <a:solidFill>
                  <a:srgbClr val="281717"/>
                </a:solidFill>
                <a:latin typeface="Monaco"/>
              </a:rPr>
              <a:t>), </a:t>
            </a:r>
            <a:r>
              <a:rPr lang="en-US" sz="1800" dirty="0">
                <a:solidFill>
                  <a:srgbClr val="228785"/>
                </a:solidFill>
                <a:latin typeface="Monaco"/>
              </a:rPr>
              <a:t>false</a:t>
            </a:r>
            <a:r>
              <a:rPr lang="en-US" sz="1800" dirty="0">
                <a:solidFill>
                  <a:srgbClr val="281717"/>
                </a:solidFill>
                <a:latin typeface="Monaco"/>
              </a:rPr>
              <a:t> };</a:t>
            </a:r>
          </a:p>
          <a:p>
            <a:r>
              <a:rPr lang="de-DE" sz="1800" dirty="0">
                <a:solidFill>
                  <a:srgbClr val="281717"/>
                </a:solidFill>
                <a:latin typeface="Monaco"/>
              </a:rPr>
              <a:t>  </a:t>
            </a:r>
            <a:r>
              <a:rPr lang="de-DE" sz="1800" dirty="0" err="1">
                <a:solidFill>
                  <a:srgbClr val="248B16"/>
                </a:solidFill>
                <a:latin typeface="Monaco"/>
              </a:rPr>
              <a:t>Sequence</a:t>
            </a:r>
            <a:r>
              <a:rPr lang="de-DE" sz="1800" dirty="0">
                <a:solidFill>
                  <a:srgbClr val="281717"/>
                </a:solidFill>
                <a:latin typeface="Monaco"/>
              </a:rPr>
              <a:t>&lt;</a:t>
            </a:r>
            <a:r>
              <a:rPr lang="de-DE" sz="1800" dirty="0" err="1">
                <a:solidFill>
                  <a:srgbClr val="248B16"/>
                </a:solidFill>
                <a:latin typeface="Monaco"/>
              </a:rPr>
              <a:t>int</a:t>
            </a:r>
            <a:r>
              <a:rPr lang="de-DE" sz="1800" dirty="0">
                <a:solidFill>
                  <a:srgbClr val="281717"/>
                </a:solidFill>
                <a:latin typeface="Monaco"/>
              </a:rPr>
              <a:t>&gt; </a:t>
            </a:r>
            <a:r>
              <a:rPr lang="de-DE" sz="1800" dirty="0" err="1">
                <a:solidFill>
                  <a:srgbClr val="B45C15"/>
                </a:solidFill>
                <a:latin typeface="Monaco"/>
              </a:rPr>
              <a:t>numbers</a:t>
            </a:r>
            <a:r>
              <a:rPr lang="de-DE" sz="1800" dirty="0">
                <a:solidFill>
                  <a:srgbClr val="281717"/>
                </a:solidFill>
                <a:latin typeface="Monaco"/>
              </a:rPr>
              <a:t> </a:t>
            </a:r>
            <a:r>
              <a:rPr lang="de-DE" sz="1800" dirty="0">
                <a:solidFill>
                  <a:srgbClr val="281717"/>
                </a:solidFill>
                <a:latin typeface="Monaco"/>
              </a:rPr>
              <a:t>{ Name</a:t>
            </a:r>
            <a:r>
              <a:rPr lang="de-DE" sz="1800" dirty="0">
                <a:solidFill>
                  <a:srgbClr val="281717"/>
                </a:solidFill>
                <a:latin typeface="Monaco"/>
              </a:rPr>
              <a:t>(</a:t>
            </a:r>
            <a:r>
              <a:rPr lang="de-DE" sz="1800" dirty="0">
                <a:solidFill>
                  <a:srgbClr val="951968"/>
                </a:solidFill>
                <a:latin typeface="Monaco"/>
              </a:rPr>
              <a:t>"</a:t>
            </a:r>
            <a:r>
              <a:rPr lang="de-DE" sz="1800" dirty="0" err="1">
                <a:solidFill>
                  <a:srgbClr val="951968"/>
                </a:solidFill>
                <a:latin typeface="Monaco"/>
              </a:rPr>
              <a:t>numbers</a:t>
            </a:r>
            <a:r>
              <a:rPr lang="de-DE" sz="1800" dirty="0">
                <a:solidFill>
                  <a:srgbClr val="951968"/>
                </a:solidFill>
                <a:latin typeface="Monaco"/>
              </a:rPr>
              <a:t>"</a:t>
            </a:r>
            <a:r>
              <a:rPr lang="de-DE" sz="1800" dirty="0">
                <a:solidFill>
                  <a:srgbClr val="281717"/>
                </a:solidFill>
                <a:latin typeface="Monaco"/>
              </a:rPr>
              <a:t>), {</a:t>
            </a:r>
            <a:r>
              <a:rPr lang="de-DE" sz="1800" dirty="0">
                <a:solidFill>
                  <a:srgbClr val="281717"/>
                </a:solidFill>
                <a:latin typeface="Monaco"/>
              </a:rPr>
              <a:t>1,-2,3} </a:t>
            </a:r>
            <a:r>
              <a:rPr lang="de-DE" sz="1800" dirty="0">
                <a:solidFill>
                  <a:srgbClr val="281717"/>
                </a:solidFill>
                <a:latin typeface="Monaco"/>
              </a:rPr>
              <a:t>};</a:t>
            </a:r>
          </a:p>
          <a:p>
            <a:r>
              <a:rPr lang="de-DE" sz="1800" dirty="0">
                <a:solidFill>
                  <a:srgbClr val="281717"/>
                </a:solidFill>
                <a:latin typeface="Monaco"/>
              </a:rPr>
              <a:t>}</a:t>
            </a:r>
            <a:r>
              <a:rPr lang="de-DE" sz="1800" dirty="0">
                <a:solidFill>
                  <a:srgbClr val="281717"/>
                </a:solidFill>
                <a:latin typeface="Monaco"/>
              </a:rPr>
              <a:t>;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451195" y="4790909"/>
            <a:ext cx="3477925" cy="556400"/>
          </a:xfrm>
          <a:prstGeom prst="roundRect">
            <a:avLst/>
          </a:prstGeom>
          <a:solidFill>
            <a:srgbClr val="FFF386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r>
              <a:rPr lang="en-US" sz="2000" i="1" dirty="0">
                <a:solidFill>
                  <a:schemeClr val="tx1"/>
                </a:solidFill>
              </a:rPr>
              <a:t>You can add nested tables.</a:t>
            </a:r>
            <a:endParaRPr lang="en-US" sz="20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74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you put in the allowed configuration?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66581539-AD80-D240-9776-321F52503DDB}" type="datetime1">
              <a:rPr lang="en-US" smtClean="0"/>
              <a:t>6/17/16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K. J. Knoepfel | A FHiCL feature menagerie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97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39700" y="1629126"/>
            <a:ext cx="9792970" cy="3426864"/>
          </a:xfrm>
          <a:prstGeom prst="rect">
            <a:avLst/>
          </a:prstGeom>
        </p:spPr>
        <p:txBody>
          <a:bodyPr wrap="square" lIns="101882" tIns="50941" rIns="101882" bIns="50941">
            <a:spAutoFit/>
          </a:bodyPr>
          <a:lstStyle/>
          <a:p>
            <a:r>
              <a:rPr lang="en-US" sz="1800" dirty="0" err="1">
                <a:solidFill>
                  <a:srgbClr val="B600FF"/>
                </a:solidFill>
                <a:latin typeface="Monaco"/>
              </a:rPr>
              <a:t>struct</a:t>
            </a:r>
            <a:r>
              <a:rPr lang="en-US" sz="1800" dirty="0">
                <a:solidFill>
                  <a:srgbClr val="281717"/>
                </a:solidFill>
                <a:latin typeface="Monaco"/>
              </a:rPr>
              <a:t> </a:t>
            </a:r>
            <a:r>
              <a:rPr lang="en-US" sz="1800" dirty="0" err="1">
                <a:solidFill>
                  <a:srgbClr val="248B16"/>
                </a:solidFill>
                <a:latin typeface="Monaco"/>
              </a:rPr>
              <a:t>Config</a:t>
            </a:r>
            <a:r>
              <a:rPr lang="en-US" sz="1800" dirty="0">
                <a:solidFill>
                  <a:srgbClr val="281717"/>
                </a:solidFill>
                <a:latin typeface="Monaco"/>
              </a:rPr>
              <a:t> {</a:t>
            </a:r>
          </a:p>
          <a:p>
            <a:r>
              <a:rPr lang="en-US" sz="1800" dirty="0">
                <a:solidFill>
                  <a:srgbClr val="281717"/>
                </a:solidFill>
                <a:latin typeface="Monaco"/>
              </a:rPr>
              <a:t>  </a:t>
            </a:r>
            <a:r>
              <a:rPr lang="en-US" sz="1800" dirty="0">
                <a:solidFill>
                  <a:srgbClr val="248B16"/>
                </a:solidFill>
                <a:latin typeface="Monaco"/>
              </a:rPr>
              <a:t>Atom</a:t>
            </a:r>
            <a:r>
              <a:rPr lang="en-US" sz="1800" dirty="0">
                <a:solidFill>
                  <a:srgbClr val="281717"/>
                </a:solidFill>
                <a:latin typeface="Monaco"/>
              </a:rPr>
              <a:t>&lt;</a:t>
            </a:r>
            <a:r>
              <a:rPr lang="en-US" sz="1800" dirty="0">
                <a:solidFill>
                  <a:srgbClr val="248B16"/>
                </a:solidFill>
                <a:latin typeface="Monaco"/>
              </a:rPr>
              <a:t>double</a:t>
            </a:r>
            <a:r>
              <a:rPr lang="en-US" sz="1800" dirty="0">
                <a:solidFill>
                  <a:srgbClr val="281717"/>
                </a:solidFill>
                <a:latin typeface="Monaco"/>
              </a:rPr>
              <a:t>&gt; </a:t>
            </a:r>
            <a:r>
              <a:rPr lang="en-US" sz="1800" dirty="0" err="1">
                <a:solidFill>
                  <a:srgbClr val="B45C15"/>
                </a:solidFill>
                <a:latin typeface="Monaco"/>
              </a:rPr>
              <a:t>energyCutoff</a:t>
            </a:r>
            <a:r>
              <a:rPr lang="en-US" sz="1800" dirty="0">
                <a:solidFill>
                  <a:srgbClr val="281717"/>
                </a:solidFill>
                <a:latin typeface="Monaco"/>
              </a:rPr>
              <a:t> { Name(</a:t>
            </a:r>
            <a:r>
              <a:rPr lang="en-US" sz="1800" dirty="0">
                <a:solidFill>
                  <a:srgbClr val="951968"/>
                </a:solidFill>
                <a:latin typeface="Monaco"/>
              </a:rPr>
              <a:t>"</a:t>
            </a:r>
            <a:r>
              <a:rPr lang="en-US" sz="1800" dirty="0" err="1">
                <a:solidFill>
                  <a:srgbClr val="951968"/>
                </a:solidFill>
                <a:latin typeface="Monaco"/>
              </a:rPr>
              <a:t>energyCutoff</a:t>
            </a:r>
            <a:r>
              <a:rPr lang="en-US" sz="1800" dirty="0">
                <a:solidFill>
                  <a:srgbClr val="951968"/>
                </a:solidFill>
                <a:latin typeface="Monaco"/>
              </a:rPr>
              <a:t>"</a:t>
            </a:r>
            <a:r>
              <a:rPr lang="en-US" sz="1800" dirty="0">
                <a:solidFill>
                  <a:srgbClr val="281717"/>
                </a:solidFill>
                <a:latin typeface="Monaco"/>
              </a:rPr>
              <a:t>) };</a:t>
            </a:r>
          </a:p>
          <a:p>
            <a:r>
              <a:rPr lang="en-US" sz="1800" dirty="0">
                <a:solidFill>
                  <a:srgbClr val="281717"/>
                </a:solidFill>
                <a:latin typeface="Monaco"/>
              </a:rPr>
              <a:t>  </a:t>
            </a:r>
            <a:r>
              <a:rPr lang="en-US" sz="1800" dirty="0">
                <a:solidFill>
                  <a:srgbClr val="248B16"/>
                </a:solidFill>
                <a:latin typeface="Monaco"/>
              </a:rPr>
              <a:t>Atom</a:t>
            </a:r>
            <a:r>
              <a:rPr lang="en-US" sz="1800" dirty="0">
                <a:solidFill>
                  <a:srgbClr val="281717"/>
                </a:solidFill>
                <a:latin typeface="Monaco"/>
              </a:rPr>
              <a:t>&lt;</a:t>
            </a:r>
            <a:r>
              <a:rPr lang="en-US" sz="1800" dirty="0" err="1">
                <a:solidFill>
                  <a:srgbClr val="248B16"/>
                </a:solidFill>
                <a:latin typeface="Monaco"/>
              </a:rPr>
              <a:t>bool</a:t>
            </a:r>
            <a:r>
              <a:rPr lang="en-US" sz="1800" dirty="0">
                <a:solidFill>
                  <a:srgbClr val="281717"/>
                </a:solidFill>
                <a:latin typeface="Monaco"/>
              </a:rPr>
              <a:t>&gt; </a:t>
            </a:r>
            <a:r>
              <a:rPr lang="en-US" sz="1800" dirty="0">
                <a:solidFill>
                  <a:srgbClr val="B45C15"/>
                </a:solidFill>
                <a:latin typeface="Monaco"/>
              </a:rPr>
              <a:t>verbose</a:t>
            </a:r>
            <a:r>
              <a:rPr lang="en-US" sz="1800" dirty="0">
                <a:solidFill>
                  <a:srgbClr val="281717"/>
                </a:solidFill>
                <a:latin typeface="Monaco"/>
              </a:rPr>
              <a:t> { Name(</a:t>
            </a:r>
            <a:r>
              <a:rPr lang="en-US" sz="1800" dirty="0">
                <a:solidFill>
                  <a:srgbClr val="951968"/>
                </a:solidFill>
                <a:latin typeface="Monaco"/>
              </a:rPr>
              <a:t>"verbose"</a:t>
            </a:r>
            <a:r>
              <a:rPr lang="en-US" sz="1800" dirty="0">
                <a:solidFill>
                  <a:srgbClr val="281717"/>
                </a:solidFill>
                <a:latin typeface="Monaco"/>
              </a:rPr>
              <a:t>), </a:t>
            </a:r>
            <a:r>
              <a:rPr lang="en-US" sz="1800" dirty="0">
                <a:solidFill>
                  <a:srgbClr val="228785"/>
                </a:solidFill>
                <a:latin typeface="Monaco"/>
              </a:rPr>
              <a:t>false</a:t>
            </a:r>
            <a:r>
              <a:rPr lang="en-US" sz="1800" dirty="0">
                <a:solidFill>
                  <a:srgbClr val="281717"/>
                </a:solidFill>
                <a:latin typeface="Monaco"/>
              </a:rPr>
              <a:t> };</a:t>
            </a:r>
          </a:p>
          <a:p>
            <a:r>
              <a:rPr lang="de-DE" sz="1800" dirty="0">
                <a:solidFill>
                  <a:srgbClr val="281717"/>
                </a:solidFill>
                <a:latin typeface="Monaco"/>
              </a:rPr>
              <a:t>  </a:t>
            </a:r>
            <a:r>
              <a:rPr lang="de-DE" sz="1800" dirty="0" err="1">
                <a:solidFill>
                  <a:srgbClr val="248B16"/>
                </a:solidFill>
                <a:latin typeface="Monaco"/>
              </a:rPr>
              <a:t>Sequence</a:t>
            </a:r>
            <a:r>
              <a:rPr lang="de-DE" sz="1800" dirty="0">
                <a:solidFill>
                  <a:srgbClr val="281717"/>
                </a:solidFill>
                <a:latin typeface="Monaco"/>
              </a:rPr>
              <a:t>&lt;</a:t>
            </a:r>
            <a:r>
              <a:rPr lang="de-DE" sz="1800" dirty="0" err="1">
                <a:solidFill>
                  <a:srgbClr val="248B16"/>
                </a:solidFill>
                <a:latin typeface="Monaco"/>
              </a:rPr>
              <a:t>int</a:t>
            </a:r>
            <a:r>
              <a:rPr lang="de-DE" sz="1800" dirty="0">
                <a:solidFill>
                  <a:srgbClr val="281717"/>
                </a:solidFill>
                <a:latin typeface="Monaco"/>
              </a:rPr>
              <a:t>&gt; </a:t>
            </a:r>
            <a:r>
              <a:rPr lang="de-DE" sz="1800" dirty="0" err="1">
                <a:solidFill>
                  <a:srgbClr val="B45C15"/>
                </a:solidFill>
                <a:latin typeface="Monaco"/>
              </a:rPr>
              <a:t>numbers</a:t>
            </a:r>
            <a:r>
              <a:rPr lang="de-DE" sz="1800" dirty="0">
                <a:solidFill>
                  <a:srgbClr val="281717"/>
                </a:solidFill>
                <a:latin typeface="Monaco"/>
              </a:rPr>
              <a:t> </a:t>
            </a:r>
            <a:r>
              <a:rPr lang="de-DE" sz="1800" dirty="0">
                <a:solidFill>
                  <a:srgbClr val="281717"/>
                </a:solidFill>
                <a:latin typeface="Monaco"/>
              </a:rPr>
              <a:t>{ Name</a:t>
            </a:r>
            <a:r>
              <a:rPr lang="de-DE" sz="1800" dirty="0">
                <a:solidFill>
                  <a:srgbClr val="281717"/>
                </a:solidFill>
                <a:latin typeface="Monaco"/>
              </a:rPr>
              <a:t>(</a:t>
            </a:r>
            <a:r>
              <a:rPr lang="de-DE" sz="1800" dirty="0">
                <a:solidFill>
                  <a:srgbClr val="951968"/>
                </a:solidFill>
                <a:latin typeface="Monaco"/>
              </a:rPr>
              <a:t>"</a:t>
            </a:r>
            <a:r>
              <a:rPr lang="de-DE" sz="1800" dirty="0" err="1">
                <a:solidFill>
                  <a:srgbClr val="951968"/>
                </a:solidFill>
                <a:latin typeface="Monaco"/>
              </a:rPr>
              <a:t>numbers</a:t>
            </a:r>
            <a:r>
              <a:rPr lang="de-DE" sz="1800" dirty="0">
                <a:solidFill>
                  <a:srgbClr val="951968"/>
                </a:solidFill>
                <a:latin typeface="Monaco"/>
              </a:rPr>
              <a:t>"</a:t>
            </a:r>
            <a:r>
              <a:rPr lang="de-DE" sz="1800" dirty="0">
                <a:solidFill>
                  <a:srgbClr val="281717"/>
                </a:solidFill>
                <a:latin typeface="Monaco"/>
              </a:rPr>
              <a:t>), {</a:t>
            </a:r>
            <a:r>
              <a:rPr lang="de-DE" sz="1800" dirty="0">
                <a:solidFill>
                  <a:srgbClr val="281717"/>
                </a:solidFill>
                <a:latin typeface="Monaco"/>
              </a:rPr>
              <a:t>1,-2,3} </a:t>
            </a:r>
            <a:r>
              <a:rPr lang="de-DE" sz="1800" dirty="0">
                <a:solidFill>
                  <a:srgbClr val="281717"/>
                </a:solidFill>
                <a:latin typeface="Monaco"/>
              </a:rPr>
              <a:t>};</a:t>
            </a:r>
          </a:p>
          <a:p>
            <a:endParaRPr lang="de-DE" sz="1800" dirty="0">
              <a:solidFill>
                <a:srgbClr val="281717"/>
              </a:solidFill>
              <a:latin typeface="Monaco"/>
            </a:endParaRPr>
          </a:p>
          <a:p>
            <a:r>
              <a:rPr lang="de-DE" sz="1800" dirty="0">
                <a:solidFill>
                  <a:srgbClr val="281717"/>
                </a:solidFill>
                <a:latin typeface="Monaco"/>
              </a:rPr>
              <a:t>  </a:t>
            </a:r>
            <a:r>
              <a:rPr lang="de-DE" sz="1800" dirty="0" err="1">
                <a:solidFill>
                  <a:srgbClr val="B600FF"/>
                </a:solidFill>
                <a:latin typeface="Monaco"/>
              </a:rPr>
              <a:t>struct</a:t>
            </a:r>
            <a:r>
              <a:rPr lang="de-DE" sz="1800" dirty="0">
                <a:solidFill>
                  <a:srgbClr val="281717"/>
                </a:solidFill>
                <a:latin typeface="Monaco"/>
              </a:rPr>
              <a:t> </a:t>
            </a:r>
            <a:r>
              <a:rPr lang="de-DE" sz="1800" dirty="0">
                <a:solidFill>
                  <a:srgbClr val="248B16"/>
                </a:solidFill>
                <a:latin typeface="Monaco"/>
              </a:rPr>
              <a:t>Settings</a:t>
            </a:r>
            <a:r>
              <a:rPr lang="de-DE" sz="1800" dirty="0">
                <a:solidFill>
                  <a:srgbClr val="281717"/>
                </a:solidFill>
                <a:latin typeface="Monaco"/>
              </a:rPr>
              <a:t> {</a:t>
            </a:r>
          </a:p>
          <a:p>
            <a:r>
              <a:rPr lang="de-DE" sz="1800" dirty="0">
                <a:solidFill>
                  <a:srgbClr val="281717"/>
                </a:solidFill>
                <a:latin typeface="Monaco"/>
              </a:rPr>
              <a:t>    </a:t>
            </a:r>
            <a:r>
              <a:rPr lang="de-DE" sz="1800" dirty="0">
                <a:solidFill>
                  <a:srgbClr val="248B16"/>
                </a:solidFill>
                <a:latin typeface="Monaco"/>
              </a:rPr>
              <a:t>Atom</a:t>
            </a:r>
            <a:r>
              <a:rPr lang="de-DE" sz="1800" dirty="0">
                <a:solidFill>
                  <a:srgbClr val="281717"/>
                </a:solidFill>
                <a:latin typeface="Monaco"/>
              </a:rPr>
              <a:t>&lt;</a:t>
            </a:r>
            <a:r>
              <a:rPr lang="de-DE" sz="1800" dirty="0">
                <a:solidFill>
                  <a:srgbClr val="248B16"/>
                </a:solidFill>
                <a:latin typeface="Monaco"/>
              </a:rPr>
              <a:t>double</a:t>
            </a:r>
            <a:r>
              <a:rPr lang="de-DE" sz="1800" dirty="0">
                <a:solidFill>
                  <a:srgbClr val="281717"/>
                </a:solidFill>
                <a:latin typeface="Monaco"/>
              </a:rPr>
              <a:t>&gt; </a:t>
            </a:r>
            <a:r>
              <a:rPr lang="de-DE" sz="1800" dirty="0" err="1">
                <a:solidFill>
                  <a:srgbClr val="B45C15"/>
                </a:solidFill>
                <a:latin typeface="Monaco"/>
              </a:rPr>
              <a:t>stepSize</a:t>
            </a:r>
            <a:r>
              <a:rPr lang="de-DE" sz="1800" dirty="0">
                <a:solidFill>
                  <a:srgbClr val="281717"/>
                </a:solidFill>
                <a:latin typeface="Monaco"/>
              </a:rPr>
              <a:t> { Name(</a:t>
            </a:r>
            <a:r>
              <a:rPr lang="de-DE" sz="1800" dirty="0">
                <a:solidFill>
                  <a:srgbClr val="951968"/>
                </a:solidFill>
                <a:latin typeface="Monaco"/>
              </a:rPr>
              <a:t>"</a:t>
            </a:r>
            <a:r>
              <a:rPr lang="de-DE" sz="1800" dirty="0" err="1">
                <a:solidFill>
                  <a:srgbClr val="951968"/>
                </a:solidFill>
                <a:latin typeface="Monaco"/>
              </a:rPr>
              <a:t>stepSize</a:t>
            </a:r>
            <a:r>
              <a:rPr lang="de-DE" sz="1800" dirty="0">
                <a:solidFill>
                  <a:srgbClr val="951968"/>
                </a:solidFill>
                <a:latin typeface="Monaco"/>
              </a:rPr>
              <a:t>"</a:t>
            </a:r>
            <a:r>
              <a:rPr lang="de-DE" sz="1800" dirty="0">
                <a:solidFill>
                  <a:srgbClr val="281717"/>
                </a:solidFill>
                <a:latin typeface="Monaco"/>
              </a:rPr>
              <a:t>) };</a:t>
            </a:r>
          </a:p>
          <a:p>
            <a:r>
              <a:rPr lang="de-DE" sz="1800" dirty="0">
                <a:solidFill>
                  <a:srgbClr val="281717"/>
                </a:solidFill>
                <a:latin typeface="Monaco"/>
              </a:rPr>
              <a:t>    </a:t>
            </a:r>
            <a:r>
              <a:rPr lang="de-DE" sz="1800" dirty="0">
                <a:solidFill>
                  <a:srgbClr val="248B16"/>
                </a:solidFill>
                <a:latin typeface="Monaco"/>
              </a:rPr>
              <a:t>Atom</a:t>
            </a:r>
            <a:r>
              <a:rPr lang="de-DE" sz="1800" dirty="0">
                <a:solidFill>
                  <a:srgbClr val="281717"/>
                </a:solidFill>
                <a:latin typeface="Monaco"/>
              </a:rPr>
              <a:t>&lt;</a:t>
            </a:r>
            <a:r>
              <a:rPr lang="de-DE" sz="1800" dirty="0">
                <a:solidFill>
                  <a:srgbClr val="248B16"/>
                </a:solidFill>
                <a:latin typeface="Monaco"/>
              </a:rPr>
              <a:t>double</a:t>
            </a:r>
            <a:r>
              <a:rPr lang="de-DE" sz="1800" dirty="0">
                <a:solidFill>
                  <a:srgbClr val="281717"/>
                </a:solidFill>
                <a:latin typeface="Monaco"/>
              </a:rPr>
              <a:t>&gt; </a:t>
            </a:r>
            <a:r>
              <a:rPr lang="de-DE" sz="1800" dirty="0" err="1">
                <a:solidFill>
                  <a:srgbClr val="B45C15"/>
                </a:solidFill>
                <a:latin typeface="Monaco"/>
              </a:rPr>
              <a:t>density</a:t>
            </a:r>
            <a:r>
              <a:rPr lang="de-DE" sz="1800" dirty="0">
                <a:solidFill>
                  <a:srgbClr val="281717"/>
                </a:solidFill>
                <a:latin typeface="Monaco"/>
              </a:rPr>
              <a:t> { Name(</a:t>
            </a:r>
            <a:r>
              <a:rPr lang="de-DE" sz="1800" dirty="0">
                <a:solidFill>
                  <a:srgbClr val="951968"/>
                </a:solidFill>
                <a:latin typeface="Monaco"/>
              </a:rPr>
              <a:t>"</a:t>
            </a:r>
            <a:r>
              <a:rPr lang="de-DE" sz="1800" dirty="0" err="1">
                <a:solidFill>
                  <a:srgbClr val="951968"/>
                </a:solidFill>
                <a:latin typeface="Monaco"/>
              </a:rPr>
              <a:t>density</a:t>
            </a:r>
            <a:r>
              <a:rPr lang="de-DE" sz="1800" dirty="0">
                <a:solidFill>
                  <a:srgbClr val="951968"/>
                </a:solidFill>
                <a:latin typeface="Monaco"/>
              </a:rPr>
              <a:t>"</a:t>
            </a:r>
            <a:r>
              <a:rPr lang="de-DE" sz="1800" dirty="0">
                <a:solidFill>
                  <a:srgbClr val="281717"/>
                </a:solidFill>
                <a:latin typeface="Monaco"/>
              </a:rPr>
              <a:t>), </a:t>
            </a:r>
            <a:endParaRPr lang="de-DE" sz="1800" dirty="0">
              <a:solidFill>
                <a:srgbClr val="281717"/>
              </a:solidFill>
              <a:latin typeface="Monaco"/>
            </a:endParaRPr>
          </a:p>
          <a:p>
            <a:r>
              <a:rPr lang="de-DE" sz="1800" dirty="0">
                <a:solidFill>
                  <a:srgbClr val="281717"/>
                </a:solidFill>
                <a:latin typeface="Monaco"/>
              </a:rPr>
              <a:t> </a:t>
            </a:r>
            <a:r>
              <a:rPr lang="de-DE" sz="1800" dirty="0">
                <a:solidFill>
                  <a:srgbClr val="281717"/>
                </a:solidFill>
                <a:latin typeface="Monaco"/>
              </a:rPr>
              <a:t>                          Comment</a:t>
            </a:r>
            <a:r>
              <a:rPr lang="de-DE" sz="1800" dirty="0">
                <a:solidFill>
                  <a:srgbClr val="281717"/>
                </a:solidFill>
                <a:latin typeface="Monaco"/>
              </a:rPr>
              <a:t>(</a:t>
            </a:r>
            <a:r>
              <a:rPr lang="de-DE" sz="1800" dirty="0">
                <a:solidFill>
                  <a:srgbClr val="951968"/>
                </a:solidFill>
                <a:latin typeface="Monaco"/>
              </a:rPr>
              <a:t>"</a:t>
            </a:r>
            <a:r>
              <a:rPr lang="de-DE" sz="1800" dirty="0" err="1">
                <a:solidFill>
                  <a:srgbClr val="951968"/>
                </a:solidFill>
                <a:latin typeface="Monaco"/>
              </a:rPr>
              <a:t>Density</a:t>
            </a:r>
            <a:r>
              <a:rPr lang="de-DE" sz="1800" dirty="0">
                <a:solidFill>
                  <a:srgbClr val="951968"/>
                </a:solidFill>
                <a:latin typeface="Monaco"/>
              </a:rPr>
              <a:t> </a:t>
            </a:r>
            <a:r>
              <a:rPr lang="de-DE" sz="1800" dirty="0" err="1">
                <a:solidFill>
                  <a:srgbClr val="951968"/>
                </a:solidFill>
                <a:latin typeface="Monaco"/>
              </a:rPr>
              <a:t>should</a:t>
            </a:r>
            <a:r>
              <a:rPr lang="de-DE" sz="1800" dirty="0">
                <a:solidFill>
                  <a:srgbClr val="951968"/>
                </a:solidFill>
                <a:latin typeface="Monaco"/>
              </a:rPr>
              <a:t> </a:t>
            </a:r>
            <a:r>
              <a:rPr lang="de-DE" sz="1800" dirty="0" err="1">
                <a:solidFill>
                  <a:srgbClr val="951968"/>
                </a:solidFill>
                <a:latin typeface="Monaco"/>
              </a:rPr>
              <a:t>be</a:t>
            </a:r>
            <a:r>
              <a:rPr lang="de-DE" sz="1800" dirty="0">
                <a:solidFill>
                  <a:srgbClr val="951968"/>
                </a:solidFill>
                <a:latin typeface="Monaco"/>
              </a:rPr>
              <a:t> in </a:t>
            </a:r>
            <a:r>
              <a:rPr lang="de-DE" sz="1800" dirty="0" err="1">
                <a:solidFill>
                  <a:srgbClr val="951968"/>
                </a:solidFill>
                <a:latin typeface="Monaco"/>
              </a:rPr>
              <a:t>g</a:t>
            </a:r>
            <a:r>
              <a:rPr lang="de-DE" sz="1800" dirty="0">
                <a:solidFill>
                  <a:srgbClr val="951968"/>
                </a:solidFill>
                <a:latin typeface="Monaco"/>
              </a:rPr>
              <a:t>/cm^3."</a:t>
            </a:r>
            <a:r>
              <a:rPr lang="de-DE" sz="1800" dirty="0">
                <a:solidFill>
                  <a:srgbClr val="281717"/>
                </a:solidFill>
                <a:latin typeface="Monaco"/>
              </a:rPr>
              <a:t>) };</a:t>
            </a:r>
          </a:p>
          <a:p>
            <a:r>
              <a:rPr lang="de-DE" sz="1800" dirty="0">
                <a:solidFill>
                  <a:srgbClr val="281717"/>
                </a:solidFill>
                <a:latin typeface="Monaco"/>
              </a:rPr>
              <a:t>  };</a:t>
            </a:r>
          </a:p>
          <a:p>
            <a:r>
              <a:rPr lang="de-DE" sz="1800" dirty="0">
                <a:solidFill>
                  <a:srgbClr val="281717"/>
                </a:solidFill>
                <a:latin typeface="Monaco"/>
              </a:rPr>
              <a:t>  </a:t>
            </a:r>
            <a:r>
              <a:rPr lang="de-DE" sz="1800" dirty="0">
                <a:solidFill>
                  <a:srgbClr val="248B16"/>
                </a:solidFill>
                <a:latin typeface="Monaco"/>
              </a:rPr>
              <a:t>Table</a:t>
            </a:r>
            <a:r>
              <a:rPr lang="de-DE" sz="1800" dirty="0">
                <a:solidFill>
                  <a:srgbClr val="281717"/>
                </a:solidFill>
                <a:latin typeface="Monaco"/>
              </a:rPr>
              <a:t>&lt;</a:t>
            </a:r>
            <a:r>
              <a:rPr lang="de-DE" sz="1800" dirty="0">
                <a:solidFill>
                  <a:srgbClr val="248B16"/>
                </a:solidFill>
                <a:latin typeface="Monaco"/>
              </a:rPr>
              <a:t>Settings</a:t>
            </a:r>
            <a:r>
              <a:rPr lang="de-DE" sz="1800" dirty="0">
                <a:solidFill>
                  <a:srgbClr val="281717"/>
                </a:solidFill>
                <a:latin typeface="Monaco"/>
              </a:rPr>
              <a:t>&gt; </a:t>
            </a:r>
            <a:r>
              <a:rPr lang="de-DE" sz="1800" dirty="0" err="1">
                <a:solidFill>
                  <a:srgbClr val="B45C15"/>
                </a:solidFill>
                <a:latin typeface="Monaco"/>
              </a:rPr>
              <a:t>settings</a:t>
            </a:r>
            <a:r>
              <a:rPr lang="de-DE" sz="1800" dirty="0">
                <a:solidFill>
                  <a:srgbClr val="281717"/>
                </a:solidFill>
                <a:latin typeface="Monaco"/>
              </a:rPr>
              <a:t> { Name(</a:t>
            </a:r>
            <a:r>
              <a:rPr lang="de-DE" sz="1800" dirty="0">
                <a:solidFill>
                  <a:srgbClr val="951968"/>
                </a:solidFill>
                <a:latin typeface="Monaco"/>
              </a:rPr>
              <a:t>"</a:t>
            </a:r>
            <a:r>
              <a:rPr lang="de-DE" sz="1800" dirty="0" err="1">
                <a:solidFill>
                  <a:srgbClr val="951968"/>
                </a:solidFill>
                <a:latin typeface="Monaco"/>
              </a:rPr>
              <a:t>settings</a:t>
            </a:r>
            <a:r>
              <a:rPr lang="de-DE" sz="1800" dirty="0">
                <a:solidFill>
                  <a:srgbClr val="951968"/>
                </a:solidFill>
                <a:latin typeface="Monaco"/>
              </a:rPr>
              <a:t>"</a:t>
            </a:r>
            <a:r>
              <a:rPr lang="de-DE" sz="1800" dirty="0">
                <a:solidFill>
                  <a:srgbClr val="281717"/>
                </a:solidFill>
                <a:latin typeface="Monaco"/>
              </a:rPr>
              <a:t>) };</a:t>
            </a:r>
          </a:p>
          <a:p>
            <a:r>
              <a:rPr lang="de-DE" sz="1800" dirty="0">
                <a:solidFill>
                  <a:srgbClr val="281717"/>
                </a:solidFill>
                <a:latin typeface="Monaco"/>
              </a:rPr>
              <a:t>};</a:t>
            </a:r>
          </a:p>
        </p:txBody>
      </p:sp>
    </p:spTree>
    <p:extLst>
      <p:ext uri="{BB962C8B-B14F-4D97-AF65-F5344CB8AC3E}">
        <p14:creationId xmlns:p14="http://schemas.microsoft.com/office/powerpoint/2010/main" val="2794312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you put in the allowed configuration?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3B621364-A89E-1B44-BA13-7A240577C5FB}" type="datetime1">
              <a:rPr lang="en-US" smtClean="0"/>
              <a:t>6/17/16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K. J. Knoepfel | A FHiCL feature menagerie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98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39700" y="1629126"/>
            <a:ext cx="9792970" cy="3426864"/>
          </a:xfrm>
          <a:prstGeom prst="rect">
            <a:avLst/>
          </a:prstGeom>
        </p:spPr>
        <p:txBody>
          <a:bodyPr wrap="square" lIns="101882" tIns="50941" rIns="101882" bIns="50941">
            <a:spAutoFit/>
          </a:bodyPr>
          <a:lstStyle/>
          <a:p>
            <a:r>
              <a:rPr lang="en-US" sz="1800" dirty="0" err="1">
                <a:solidFill>
                  <a:srgbClr val="B600FF"/>
                </a:solidFill>
                <a:latin typeface="Monaco"/>
              </a:rPr>
              <a:t>struct</a:t>
            </a:r>
            <a:r>
              <a:rPr lang="en-US" sz="1800" dirty="0">
                <a:solidFill>
                  <a:srgbClr val="281717"/>
                </a:solidFill>
                <a:latin typeface="Monaco"/>
              </a:rPr>
              <a:t> </a:t>
            </a:r>
            <a:r>
              <a:rPr lang="en-US" sz="1800" dirty="0" err="1">
                <a:solidFill>
                  <a:srgbClr val="248B16"/>
                </a:solidFill>
                <a:latin typeface="Monaco"/>
              </a:rPr>
              <a:t>Config</a:t>
            </a:r>
            <a:r>
              <a:rPr lang="en-US" sz="1800" dirty="0">
                <a:solidFill>
                  <a:srgbClr val="281717"/>
                </a:solidFill>
                <a:latin typeface="Monaco"/>
              </a:rPr>
              <a:t> {</a:t>
            </a:r>
          </a:p>
          <a:p>
            <a:r>
              <a:rPr lang="en-US" sz="1800" dirty="0">
                <a:solidFill>
                  <a:srgbClr val="281717"/>
                </a:solidFill>
                <a:latin typeface="Monaco"/>
              </a:rPr>
              <a:t>  </a:t>
            </a:r>
            <a:r>
              <a:rPr lang="en-US" sz="1800" dirty="0">
                <a:solidFill>
                  <a:srgbClr val="248B16"/>
                </a:solidFill>
                <a:latin typeface="Monaco"/>
              </a:rPr>
              <a:t>Atom</a:t>
            </a:r>
            <a:r>
              <a:rPr lang="en-US" sz="1800" dirty="0">
                <a:solidFill>
                  <a:srgbClr val="281717"/>
                </a:solidFill>
                <a:latin typeface="Monaco"/>
              </a:rPr>
              <a:t>&lt;</a:t>
            </a:r>
            <a:r>
              <a:rPr lang="en-US" sz="1800" dirty="0">
                <a:solidFill>
                  <a:srgbClr val="248B16"/>
                </a:solidFill>
                <a:latin typeface="Monaco"/>
              </a:rPr>
              <a:t>double</a:t>
            </a:r>
            <a:r>
              <a:rPr lang="en-US" sz="1800" dirty="0">
                <a:solidFill>
                  <a:srgbClr val="281717"/>
                </a:solidFill>
                <a:latin typeface="Monaco"/>
              </a:rPr>
              <a:t>&gt; </a:t>
            </a:r>
            <a:r>
              <a:rPr lang="en-US" sz="1800" dirty="0" err="1">
                <a:solidFill>
                  <a:srgbClr val="B45C15"/>
                </a:solidFill>
                <a:latin typeface="Monaco"/>
              </a:rPr>
              <a:t>energyCutoff</a:t>
            </a:r>
            <a:r>
              <a:rPr lang="en-US" sz="1800" dirty="0">
                <a:solidFill>
                  <a:srgbClr val="281717"/>
                </a:solidFill>
                <a:latin typeface="Monaco"/>
              </a:rPr>
              <a:t> { Name(</a:t>
            </a:r>
            <a:r>
              <a:rPr lang="en-US" sz="1800" dirty="0">
                <a:solidFill>
                  <a:srgbClr val="951968"/>
                </a:solidFill>
                <a:latin typeface="Monaco"/>
              </a:rPr>
              <a:t>"</a:t>
            </a:r>
            <a:r>
              <a:rPr lang="en-US" sz="1800" dirty="0" err="1">
                <a:solidFill>
                  <a:srgbClr val="951968"/>
                </a:solidFill>
                <a:latin typeface="Monaco"/>
              </a:rPr>
              <a:t>energyCutoff</a:t>
            </a:r>
            <a:r>
              <a:rPr lang="en-US" sz="1800" dirty="0">
                <a:solidFill>
                  <a:srgbClr val="951968"/>
                </a:solidFill>
                <a:latin typeface="Monaco"/>
              </a:rPr>
              <a:t>"</a:t>
            </a:r>
            <a:r>
              <a:rPr lang="en-US" sz="1800" dirty="0">
                <a:solidFill>
                  <a:srgbClr val="281717"/>
                </a:solidFill>
                <a:latin typeface="Monaco"/>
              </a:rPr>
              <a:t>) };</a:t>
            </a:r>
          </a:p>
          <a:p>
            <a:r>
              <a:rPr lang="en-US" sz="1800" dirty="0">
                <a:solidFill>
                  <a:srgbClr val="281717"/>
                </a:solidFill>
                <a:latin typeface="Monaco"/>
              </a:rPr>
              <a:t>  </a:t>
            </a:r>
            <a:r>
              <a:rPr lang="en-US" sz="1800" dirty="0">
                <a:solidFill>
                  <a:srgbClr val="248B16"/>
                </a:solidFill>
                <a:latin typeface="Monaco"/>
              </a:rPr>
              <a:t>Atom</a:t>
            </a:r>
            <a:r>
              <a:rPr lang="en-US" sz="1800" dirty="0">
                <a:solidFill>
                  <a:srgbClr val="281717"/>
                </a:solidFill>
                <a:latin typeface="Monaco"/>
              </a:rPr>
              <a:t>&lt;</a:t>
            </a:r>
            <a:r>
              <a:rPr lang="en-US" sz="1800" dirty="0" err="1">
                <a:solidFill>
                  <a:srgbClr val="248B16"/>
                </a:solidFill>
                <a:latin typeface="Monaco"/>
              </a:rPr>
              <a:t>bool</a:t>
            </a:r>
            <a:r>
              <a:rPr lang="en-US" sz="1800" dirty="0">
                <a:solidFill>
                  <a:srgbClr val="281717"/>
                </a:solidFill>
                <a:latin typeface="Monaco"/>
              </a:rPr>
              <a:t>&gt; </a:t>
            </a:r>
            <a:r>
              <a:rPr lang="en-US" sz="1800" dirty="0">
                <a:solidFill>
                  <a:srgbClr val="B45C15"/>
                </a:solidFill>
                <a:latin typeface="Monaco"/>
              </a:rPr>
              <a:t>verbose</a:t>
            </a:r>
            <a:r>
              <a:rPr lang="en-US" sz="1800" dirty="0">
                <a:solidFill>
                  <a:srgbClr val="281717"/>
                </a:solidFill>
                <a:latin typeface="Monaco"/>
              </a:rPr>
              <a:t> { Name(</a:t>
            </a:r>
            <a:r>
              <a:rPr lang="en-US" sz="1800" dirty="0">
                <a:solidFill>
                  <a:srgbClr val="951968"/>
                </a:solidFill>
                <a:latin typeface="Monaco"/>
              </a:rPr>
              <a:t>"verbose"</a:t>
            </a:r>
            <a:r>
              <a:rPr lang="en-US" sz="1800" dirty="0">
                <a:solidFill>
                  <a:srgbClr val="281717"/>
                </a:solidFill>
                <a:latin typeface="Monaco"/>
              </a:rPr>
              <a:t>), </a:t>
            </a:r>
            <a:r>
              <a:rPr lang="en-US" sz="1800" dirty="0">
                <a:solidFill>
                  <a:srgbClr val="228785"/>
                </a:solidFill>
                <a:latin typeface="Monaco"/>
              </a:rPr>
              <a:t>false</a:t>
            </a:r>
            <a:r>
              <a:rPr lang="en-US" sz="1800" dirty="0">
                <a:solidFill>
                  <a:srgbClr val="281717"/>
                </a:solidFill>
                <a:latin typeface="Monaco"/>
              </a:rPr>
              <a:t> };</a:t>
            </a:r>
          </a:p>
          <a:p>
            <a:r>
              <a:rPr lang="de-DE" sz="1800" dirty="0">
                <a:solidFill>
                  <a:srgbClr val="281717"/>
                </a:solidFill>
                <a:latin typeface="Monaco"/>
              </a:rPr>
              <a:t>  </a:t>
            </a:r>
            <a:r>
              <a:rPr lang="de-DE" sz="1800" dirty="0" err="1">
                <a:solidFill>
                  <a:srgbClr val="248B16"/>
                </a:solidFill>
                <a:latin typeface="Monaco"/>
              </a:rPr>
              <a:t>Sequence</a:t>
            </a:r>
            <a:r>
              <a:rPr lang="de-DE" sz="1800" dirty="0">
                <a:solidFill>
                  <a:srgbClr val="281717"/>
                </a:solidFill>
                <a:latin typeface="Monaco"/>
              </a:rPr>
              <a:t>&lt;</a:t>
            </a:r>
            <a:r>
              <a:rPr lang="de-DE" sz="1800" dirty="0" err="1">
                <a:solidFill>
                  <a:srgbClr val="248B16"/>
                </a:solidFill>
                <a:latin typeface="Monaco"/>
              </a:rPr>
              <a:t>int</a:t>
            </a:r>
            <a:r>
              <a:rPr lang="de-DE" sz="1800" dirty="0">
                <a:solidFill>
                  <a:srgbClr val="281717"/>
                </a:solidFill>
                <a:latin typeface="Monaco"/>
              </a:rPr>
              <a:t>&gt; </a:t>
            </a:r>
            <a:r>
              <a:rPr lang="de-DE" sz="1800" dirty="0" err="1">
                <a:solidFill>
                  <a:srgbClr val="B45C15"/>
                </a:solidFill>
                <a:latin typeface="Monaco"/>
              </a:rPr>
              <a:t>numbers</a:t>
            </a:r>
            <a:r>
              <a:rPr lang="de-DE" sz="1800" dirty="0">
                <a:solidFill>
                  <a:srgbClr val="281717"/>
                </a:solidFill>
                <a:latin typeface="Monaco"/>
              </a:rPr>
              <a:t> </a:t>
            </a:r>
            <a:r>
              <a:rPr lang="de-DE" sz="1800" dirty="0">
                <a:solidFill>
                  <a:srgbClr val="281717"/>
                </a:solidFill>
                <a:latin typeface="Monaco"/>
              </a:rPr>
              <a:t>{ Name</a:t>
            </a:r>
            <a:r>
              <a:rPr lang="de-DE" sz="1800" dirty="0">
                <a:solidFill>
                  <a:srgbClr val="281717"/>
                </a:solidFill>
                <a:latin typeface="Monaco"/>
              </a:rPr>
              <a:t>(</a:t>
            </a:r>
            <a:r>
              <a:rPr lang="de-DE" sz="1800" dirty="0">
                <a:solidFill>
                  <a:srgbClr val="951968"/>
                </a:solidFill>
                <a:latin typeface="Monaco"/>
              </a:rPr>
              <a:t>"</a:t>
            </a:r>
            <a:r>
              <a:rPr lang="de-DE" sz="1800" dirty="0" err="1">
                <a:solidFill>
                  <a:srgbClr val="951968"/>
                </a:solidFill>
                <a:latin typeface="Monaco"/>
              </a:rPr>
              <a:t>numbers</a:t>
            </a:r>
            <a:r>
              <a:rPr lang="de-DE" sz="1800" dirty="0">
                <a:solidFill>
                  <a:srgbClr val="951968"/>
                </a:solidFill>
                <a:latin typeface="Monaco"/>
              </a:rPr>
              <a:t>"</a:t>
            </a:r>
            <a:r>
              <a:rPr lang="de-DE" sz="1800" dirty="0">
                <a:solidFill>
                  <a:srgbClr val="281717"/>
                </a:solidFill>
                <a:latin typeface="Monaco"/>
              </a:rPr>
              <a:t>), {</a:t>
            </a:r>
            <a:r>
              <a:rPr lang="de-DE" sz="1800" dirty="0">
                <a:solidFill>
                  <a:srgbClr val="281717"/>
                </a:solidFill>
                <a:latin typeface="Monaco"/>
              </a:rPr>
              <a:t>1,-2,3} </a:t>
            </a:r>
            <a:r>
              <a:rPr lang="de-DE" sz="1800" dirty="0">
                <a:solidFill>
                  <a:srgbClr val="281717"/>
                </a:solidFill>
                <a:latin typeface="Monaco"/>
              </a:rPr>
              <a:t>};</a:t>
            </a:r>
          </a:p>
          <a:p>
            <a:endParaRPr lang="de-DE" sz="1800" dirty="0">
              <a:solidFill>
                <a:srgbClr val="281717"/>
              </a:solidFill>
              <a:latin typeface="Monaco"/>
            </a:endParaRPr>
          </a:p>
          <a:p>
            <a:r>
              <a:rPr lang="de-DE" sz="1800" dirty="0">
                <a:solidFill>
                  <a:srgbClr val="281717"/>
                </a:solidFill>
                <a:latin typeface="Monaco"/>
              </a:rPr>
              <a:t>  </a:t>
            </a:r>
            <a:r>
              <a:rPr lang="de-DE" sz="1800" dirty="0" err="1">
                <a:solidFill>
                  <a:srgbClr val="B600FF"/>
                </a:solidFill>
                <a:latin typeface="Monaco"/>
              </a:rPr>
              <a:t>struct</a:t>
            </a:r>
            <a:r>
              <a:rPr lang="de-DE" sz="1800" dirty="0">
                <a:solidFill>
                  <a:srgbClr val="281717"/>
                </a:solidFill>
                <a:latin typeface="Monaco"/>
              </a:rPr>
              <a:t> </a:t>
            </a:r>
            <a:r>
              <a:rPr lang="de-DE" sz="1800" dirty="0">
                <a:solidFill>
                  <a:srgbClr val="248B16"/>
                </a:solidFill>
                <a:latin typeface="Monaco"/>
              </a:rPr>
              <a:t>Settings</a:t>
            </a:r>
            <a:r>
              <a:rPr lang="de-DE" sz="1800" dirty="0">
                <a:solidFill>
                  <a:srgbClr val="281717"/>
                </a:solidFill>
                <a:latin typeface="Monaco"/>
              </a:rPr>
              <a:t> {</a:t>
            </a:r>
          </a:p>
          <a:p>
            <a:r>
              <a:rPr lang="de-DE" sz="1800" dirty="0">
                <a:solidFill>
                  <a:srgbClr val="281717"/>
                </a:solidFill>
                <a:latin typeface="Monaco"/>
              </a:rPr>
              <a:t>    </a:t>
            </a:r>
            <a:r>
              <a:rPr lang="de-DE" sz="1800" dirty="0">
                <a:solidFill>
                  <a:srgbClr val="248B16"/>
                </a:solidFill>
                <a:latin typeface="Monaco"/>
              </a:rPr>
              <a:t>Atom</a:t>
            </a:r>
            <a:r>
              <a:rPr lang="de-DE" sz="1800" dirty="0">
                <a:solidFill>
                  <a:srgbClr val="281717"/>
                </a:solidFill>
                <a:latin typeface="Monaco"/>
              </a:rPr>
              <a:t>&lt;</a:t>
            </a:r>
            <a:r>
              <a:rPr lang="de-DE" sz="1800" dirty="0">
                <a:solidFill>
                  <a:srgbClr val="248B16"/>
                </a:solidFill>
                <a:latin typeface="Monaco"/>
              </a:rPr>
              <a:t>double</a:t>
            </a:r>
            <a:r>
              <a:rPr lang="de-DE" sz="1800" dirty="0">
                <a:solidFill>
                  <a:srgbClr val="281717"/>
                </a:solidFill>
                <a:latin typeface="Monaco"/>
              </a:rPr>
              <a:t>&gt; </a:t>
            </a:r>
            <a:r>
              <a:rPr lang="de-DE" sz="1800" dirty="0" err="1">
                <a:solidFill>
                  <a:srgbClr val="B45C15"/>
                </a:solidFill>
                <a:latin typeface="Monaco"/>
              </a:rPr>
              <a:t>stepSize</a:t>
            </a:r>
            <a:r>
              <a:rPr lang="de-DE" sz="1800" dirty="0">
                <a:solidFill>
                  <a:srgbClr val="281717"/>
                </a:solidFill>
                <a:latin typeface="Monaco"/>
              </a:rPr>
              <a:t> { Name(</a:t>
            </a:r>
            <a:r>
              <a:rPr lang="de-DE" sz="1800" dirty="0">
                <a:solidFill>
                  <a:srgbClr val="951968"/>
                </a:solidFill>
                <a:latin typeface="Monaco"/>
              </a:rPr>
              <a:t>"</a:t>
            </a:r>
            <a:r>
              <a:rPr lang="de-DE" sz="1800" dirty="0" err="1">
                <a:solidFill>
                  <a:srgbClr val="951968"/>
                </a:solidFill>
                <a:latin typeface="Monaco"/>
              </a:rPr>
              <a:t>stepSize</a:t>
            </a:r>
            <a:r>
              <a:rPr lang="de-DE" sz="1800" dirty="0">
                <a:solidFill>
                  <a:srgbClr val="951968"/>
                </a:solidFill>
                <a:latin typeface="Monaco"/>
              </a:rPr>
              <a:t>"</a:t>
            </a:r>
            <a:r>
              <a:rPr lang="de-DE" sz="1800" dirty="0">
                <a:solidFill>
                  <a:srgbClr val="281717"/>
                </a:solidFill>
                <a:latin typeface="Monaco"/>
              </a:rPr>
              <a:t>) };</a:t>
            </a:r>
          </a:p>
          <a:p>
            <a:r>
              <a:rPr lang="de-DE" sz="1800" dirty="0">
                <a:solidFill>
                  <a:srgbClr val="281717"/>
                </a:solidFill>
                <a:latin typeface="Monaco"/>
              </a:rPr>
              <a:t>    </a:t>
            </a:r>
            <a:r>
              <a:rPr lang="de-DE" sz="1800" dirty="0">
                <a:solidFill>
                  <a:srgbClr val="248B16"/>
                </a:solidFill>
                <a:latin typeface="Monaco"/>
              </a:rPr>
              <a:t>Atom</a:t>
            </a:r>
            <a:r>
              <a:rPr lang="de-DE" sz="1800" dirty="0">
                <a:solidFill>
                  <a:srgbClr val="281717"/>
                </a:solidFill>
                <a:latin typeface="Monaco"/>
              </a:rPr>
              <a:t>&lt;</a:t>
            </a:r>
            <a:r>
              <a:rPr lang="de-DE" sz="1800" dirty="0">
                <a:solidFill>
                  <a:srgbClr val="248B16"/>
                </a:solidFill>
                <a:latin typeface="Monaco"/>
              </a:rPr>
              <a:t>double</a:t>
            </a:r>
            <a:r>
              <a:rPr lang="de-DE" sz="1800" dirty="0">
                <a:solidFill>
                  <a:srgbClr val="281717"/>
                </a:solidFill>
                <a:latin typeface="Monaco"/>
              </a:rPr>
              <a:t>&gt; </a:t>
            </a:r>
            <a:r>
              <a:rPr lang="de-DE" sz="1800" dirty="0" err="1">
                <a:solidFill>
                  <a:srgbClr val="B45C15"/>
                </a:solidFill>
                <a:latin typeface="Monaco"/>
              </a:rPr>
              <a:t>density</a:t>
            </a:r>
            <a:r>
              <a:rPr lang="de-DE" sz="1800" dirty="0">
                <a:solidFill>
                  <a:srgbClr val="281717"/>
                </a:solidFill>
                <a:latin typeface="Monaco"/>
              </a:rPr>
              <a:t> { Name(</a:t>
            </a:r>
            <a:r>
              <a:rPr lang="de-DE" sz="1800" dirty="0">
                <a:solidFill>
                  <a:srgbClr val="951968"/>
                </a:solidFill>
                <a:latin typeface="Monaco"/>
              </a:rPr>
              <a:t>"</a:t>
            </a:r>
            <a:r>
              <a:rPr lang="de-DE" sz="1800" dirty="0" err="1">
                <a:solidFill>
                  <a:srgbClr val="951968"/>
                </a:solidFill>
                <a:latin typeface="Monaco"/>
              </a:rPr>
              <a:t>density</a:t>
            </a:r>
            <a:r>
              <a:rPr lang="de-DE" sz="1800" dirty="0">
                <a:solidFill>
                  <a:srgbClr val="951968"/>
                </a:solidFill>
                <a:latin typeface="Monaco"/>
              </a:rPr>
              <a:t>"</a:t>
            </a:r>
            <a:r>
              <a:rPr lang="de-DE" sz="1800" dirty="0">
                <a:solidFill>
                  <a:srgbClr val="281717"/>
                </a:solidFill>
                <a:latin typeface="Monaco"/>
              </a:rPr>
              <a:t>), </a:t>
            </a:r>
            <a:endParaRPr lang="de-DE" sz="1800" dirty="0">
              <a:solidFill>
                <a:srgbClr val="281717"/>
              </a:solidFill>
              <a:latin typeface="Monaco"/>
            </a:endParaRPr>
          </a:p>
          <a:p>
            <a:r>
              <a:rPr lang="de-DE" sz="1800" dirty="0">
                <a:solidFill>
                  <a:srgbClr val="281717"/>
                </a:solidFill>
                <a:latin typeface="Monaco"/>
              </a:rPr>
              <a:t> </a:t>
            </a:r>
            <a:r>
              <a:rPr lang="de-DE" sz="1800" dirty="0">
                <a:solidFill>
                  <a:srgbClr val="281717"/>
                </a:solidFill>
                <a:latin typeface="Monaco"/>
              </a:rPr>
              <a:t>                          Comment</a:t>
            </a:r>
            <a:r>
              <a:rPr lang="de-DE" sz="1800" dirty="0">
                <a:solidFill>
                  <a:srgbClr val="281717"/>
                </a:solidFill>
                <a:latin typeface="Monaco"/>
              </a:rPr>
              <a:t>(</a:t>
            </a:r>
            <a:r>
              <a:rPr lang="de-DE" sz="1800" dirty="0">
                <a:solidFill>
                  <a:srgbClr val="951968"/>
                </a:solidFill>
                <a:latin typeface="Monaco"/>
              </a:rPr>
              <a:t>"</a:t>
            </a:r>
            <a:r>
              <a:rPr lang="de-DE" sz="1800" dirty="0" err="1">
                <a:solidFill>
                  <a:srgbClr val="951968"/>
                </a:solidFill>
                <a:latin typeface="Monaco"/>
              </a:rPr>
              <a:t>Density</a:t>
            </a:r>
            <a:r>
              <a:rPr lang="de-DE" sz="1800" dirty="0">
                <a:solidFill>
                  <a:srgbClr val="951968"/>
                </a:solidFill>
                <a:latin typeface="Monaco"/>
              </a:rPr>
              <a:t> </a:t>
            </a:r>
            <a:r>
              <a:rPr lang="de-DE" sz="1800" dirty="0" err="1">
                <a:solidFill>
                  <a:srgbClr val="951968"/>
                </a:solidFill>
                <a:latin typeface="Monaco"/>
              </a:rPr>
              <a:t>should</a:t>
            </a:r>
            <a:r>
              <a:rPr lang="de-DE" sz="1800" dirty="0">
                <a:solidFill>
                  <a:srgbClr val="951968"/>
                </a:solidFill>
                <a:latin typeface="Monaco"/>
              </a:rPr>
              <a:t> </a:t>
            </a:r>
            <a:r>
              <a:rPr lang="de-DE" sz="1800" dirty="0" err="1">
                <a:solidFill>
                  <a:srgbClr val="951968"/>
                </a:solidFill>
                <a:latin typeface="Monaco"/>
              </a:rPr>
              <a:t>be</a:t>
            </a:r>
            <a:r>
              <a:rPr lang="de-DE" sz="1800" dirty="0">
                <a:solidFill>
                  <a:srgbClr val="951968"/>
                </a:solidFill>
                <a:latin typeface="Monaco"/>
              </a:rPr>
              <a:t> in </a:t>
            </a:r>
            <a:r>
              <a:rPr lang="de-DE" sz="1800" dirty="0" err="1">
                <a:solidFill>
                  <a:srgbClr val="951968"/>
                </a:solidFill>
                <a:latin typeface="Monaco"/>
              </a:rPr>
              <a:t>g</a:t>
            </a:r>
            <a:r>
              <a:rPr lang="de-DE" sz="1800" dirty="0">
                <a:solidFill>
                  <a:srgbClr val="951968"/>
                </a:solidFill>
                <a:latin typeface="Monaco"/>
              </a:rPr>
              <a:t>/cm^3."</a:t>
            </a:r>
            <a:r>
              <a:rPr lang="de-DE" sz="1800" dirty="0">
                <a:solidFill>
                  <a:srgbClr val="281717"/>
                </a:solidFill>
                <a:latin typeface="Monaco"/>
              </a:rPr>
              <a:t>) };</a:t>
            </a:r>
          </a:p>
          <a:p>
            <a:r>
              <a:rPr lang="de-DE" sz="1800" dirty="0">
                <a:solidFill>
                  <a:srgbClr val="281717"/>
                </a:solidFill>
                <a:latin typeface="Monaco"/>
              </a:rPr>
              <a:t>  };</a:t>
            </a:r>
          </a:p>
          <a:p>
            <a:r>
              <a:rPr lang="de-DE" sz="1800" dirty="0">
                <a:solidFill>
                  <a:srgbClr val="281717"/>
                </a:solidFill>
                <a:latin typeface="Monaco"/>
              </a:rPr>
              <a:t>  </a:t>
            </a:r>
            <a:r>
              <a:rPr lang="de-DE" sz="1800" dirty="0">
                <a:solidFill>
                  <a:srgbClr val="248B16"/>
                </a:solidFill>
                <a:latin typeface="Monaco"/>
              </a:rPr>
              <a:t>Table</a:t>
            </a:r>
            <a:r>
              <a:rPr lang="de-DE" sz="1800" dirty="0">
                <a:solidFill>
                  <a:srgbClr val="281717"/>
                </a:solidFill>
                <a:latin typeface="Monaco"/>
              </a:rPr>
              <a:t>&lt;</a:t>
            </a:r>
            <a:r>
              <a:rPr lang="de-DE" sz="1800" dirty="0">
                <a:solidFill>
                  <a:srgbClr val="248B16"/>
                </a:solidFill>
                <a:latin typeface="Monaco"/>
              </a:rPr>
              <a:t>Settings</a:t>
            </a:r>
            <a:r>
              <a:rPr lang="de-DE" sz="1800" dirty="0">
                <a:solidFill>
                  <a:srgbClr val="281717"/>
                </a:solidFill>
                <a:latin typeface="Monaco"/>
              </a:rPr>
              <a:t>&gt; </a:t>
            </a:r>
            <a:r>
              <a:rPr lang="de-DE" sz="1800" dirty="0" err="1">
                <a:solidFill>
                  <a:srgbClr val="B45C15"/>
                </a:solidFill>
                <a:latin typeface="Monaco"/>
              </a:rPr>
              <a:t>settings</a:t>
            </a:r>
            <a:r>
              <a:rPr lang="de-DE" sz="1800" dirty="0">
                <a:solidFill>
                  <a:srgbClr val="281717"/>
                </a:solidFill>
                <a:latin typeface="Monaco"/>
              </a:rPr>
              <a:t> { Name(</a:t>
            </a:r>
            <a:r>
              <a:rPr lang="de-DE" sz="1800" dirty="0">
                <a:solidFill>
                  <a:srgbClr val="951968"/>
                </a:solidFill>
                <a:latin typeface="Monaco"/>
              </a:rPr>
              <a:t>"</a:t>
            </a:r>
            <a:r>
              <a:rPr lang="de-DE" sz="1800" dirty="0" err="1">
                <a:solidFill>
                  <a:srgbClr val="951968"/>
                </a:solidFill>
                <a:latin typeface="Monaco"/>
              </a:rPr>
              <a:t>settings</a:t>
            </a:r>
            <a:r>
              <a:rPr lang="de-DE" sz="1800" dirty="0">
                <a:solidFill>
                  <a:srgbClr val="951968"/>
                </a:solidFill>
                <a:latin typeface="Monaco"/>
              </a:rPr>
              <a:t>"</a:t>
            </a:r>
            <a:r>
              <a:rPr lang="de-DE" sz="1800" dirty="0">
                <a:solidFill>
                  <a:srgbClr val="281717"/>
                </a:solidFill>
                <a:latin typeface="Monaco"/>
              </a:rPr>
              <a:t>) };</a:t>
            </a:r>
          </a:p>
          <a:p>
            <a:r>
              <a:rPr lang="de-DE" sz="1800" dirty="0">
                <a:solidFill>
                  <a:srgbClr val="281717"/>
                </a:solidFill>
                <a:latin typeface="Monaco"/>
              </a:rPr>
              <a:t>};</a:t>
            </a:r>
          </a:p>
        </p:txBody>
      </p:sp>
      <p:sp>
        <p:nvSpPr>
          <p:cNvPr id="2" name="Rectangle 1"/>
          <p:cNvSpPr/>
          <p:nvPr/>
        </p:nvSpPr>
        <p:spPr>
          <a:xfrm>
            <a:off x="5482527" y="820826"/>
            <a:ext cx="4456430" cy="5704412"/>
          </a:xfrm>
          <a:prstGeom prst="rect">
            <a:avLst/>
          </a:prstGeom>
          <a:solidFill>
            <a:srgbClr val="FDF9CE"/>
          </a:solidFill>
          <a:ln>
            <a:solidFill>
              <a:srgbClr val="000000"/>
            </a:solidFill>
          </a:ln>
        </p:spPr>
        <p:txBody>
          <a:bodyPr wrap="square" lIns="101882" tIns="50941" rIns="101882" bIns="50941">
            <a:spAutoFit/>
          </a:bodyPr>
          <a:lstStyle/>
          <a:p>
            <a:r>
              <a:rPr lang="en-US" sz="1300" dirty="0">
                <a:solidFill>
                  <a:srgbClr val="281717"/>
                </a:solidFill>
                <a:latin typeface="Monaco"/>
              </a:rPr>
              <a:t>Allowed </a:t>
            </a:r>
            <a:r>
              <a:rPr lang="en-US" sz="1300" dirty="0">
                <a:solidFill>
                  <a:srgbClr val="281717"/>
                </a:solidFill>
                <a:latin typeface="Monaco"/>
              </a:rPr>
              <a:t>configuration</a:t>
            </a:r>
          </a:p>
          <a:p>
            <a:r>
              <a:rPr lang="en-US" sz="1300" dirty="0">
                <a:solidFill>
                  <a:srgbClr val="281717"/>
                </a:solidFill>
                <a:latin typeface="Monaco"/>
              </a:rPr>
              <a:t>-</a:t>
            </a:r>
            <a:r>
              <a:rPr lang="en-US" sz="1300" dirty="0">
                <a:solidFill>
                  <a:srgbClr val="281717"/>
                </a:solidFill>
                <a:latin typeface="Monaco"/>
              </a:rPr>
              <a:t>--------------------</a:t>
            </a:r>
          </a:p>
          <a:p>
            <a:endParaRPr lang="en-US" sz="1300" dirty="0">
              <a:solidFill>
                <a:srgbClr val="281717"/>
              </a:solidFill>
              <a:latin typeface="Monaco"/>
            </a:endParaRPr>
          </a:p>
          <a:p>
            <a:r>
              <a:rPr lang="en-US" sz="1300" dirty="0">
                <a:solidFill>
                  <a:srgbClr val="281717"/>
                </a:solidFill>
                <a:latin typeface="Monaco"/>
              </a:rPr>
              <a:t>&lt;</a:t>
            </a:r>
            <a:r>
              <a:rPr lang="en-US" sz="1300" dirty="0" err="1">
                <a:solidFill>
                  <a:srgbClr val="281717"/>
                </a:solidFill>
                <a:latin typeface="Monaco"/>
              </a:rPr>
              <a:t>module_label</a:t>
            </a:r>
            <a:r>
              <a:rPr lang="en-US" sz="1300" dirty="0">
                <a:solidFill>
                  <a:srgbClr val="281717"/>
                </a:solidFill>
                <a:latin typeface="Monaco"/>
              </a:rPr>
              <a:t>&gt;: {</a:t>
            </a:r>
          </a:p>
          <a:p>
            <a:endParaRPr lang="en-US" sz="1300" dirty="0">
              <a:solidFill>
                <a:srgbClr val="281717"/>
              </a:solidFill>
              <a:latin typeface="Monaco"/>
            </a:endParaRPr>
          </a:p>
          <a:p>
            <a:r>
              <a:rPr lang="en-US" sz="1300" dirty="0">
                <a:solidFill>
                  <a:srgbClr val="281717"/>
                </a:solidFill>
                <a:latin typeface="Monaco"/>
              </a:rPr>
              <a:t>   </a:t>
            </a:r>
            <a:r>
              <a:rPr lang="en-US" sz="1300" dirty="0" err="1">
                <a:solidFill>
                  <a:srgbClr val="281717"/>
                </a:solidFill>
                <a:latin typeface="Monaco"/>
              </a:rPr>
              <a:t>module_type</a:t>
            </a:r>
            <a:r>
              <a:rPr lang="en-US" sz="1300" dirty="0">
                <a:solidFill>
                  <a:srgbClr val="281717"/>
                </a:solidFill>
                <a:latin typeface="Monaco"/>
              </a:rPr>
              <a:t>: </a:t>
            </a:r>
            <a:r>
              <a:rPr lang="en-US" sz="1300" dirty="0" err="1">
                <a:solidFill>
                  <a:srgbClr val="281717"/>
                </a:solidFill>
                <a:latin typeface="Monaco"/>
              </a:rPr>
              <a:t>MyProducer</a:t>
            </a:r>
            <a:endParaRPr lang="en-US" sz="1300" dirty="0">
              <a:solidFill>
                <a:srgbClr val="281717"/>
              </a:solidFill>
              <a:latin typeface="Monaco"/>
            </a:endParaRPr>
          </a:p>
          <a:p>
            <a:endParaRPr lang="en-US" sz="1300" dirty="0">
              <a:solidFill>
                <a:srgbClr val="281717"/>
              </a:solidFill>
              <a:latin typeface="Monaco"/>
            </a:endParaRPr>
          </a:p>
          <a:p>
            <a:r>
              <a:rPr lang="en-US" sz="1300" dirty="0">
                <a:solidFill>
                  <a:srgbClr val="281717"/>
                </a:solidFill>
                <a:latin typeface="Monaco"/>
              </a:rPr>
              <a:t>   </a:t>
            </a:r>
            <a:r>
              <a:rPr lang="en-US" sz="1300" dirty="0" err="1">
                <a:solidFill>
                  <a:srgbClr val="281717"/>
                </a:solidFill>
                <a:latin typeface="Monaco"/>
              </a:rPr>
              <a:t>errorOnFailureToPut</a:t>
            </a:r>
            <a:r>
              <a:rPr lang="en-US" sz="1300" dirty="0">
                <a:solidFill>
                  <a:srgbClr val="281717"/>
                </a:solidFill>
                <a:latin typeface="Monaco"/>
              </a:rPr>
              <a:t>: true  # default</a:t>
            </a:r>
          </a:p>
          <a:p>
            <a:endParaRPr lang="en-US" sz="1300" dirty="0">
              <a:solidFill>
                <a:srgbClr val="281717"/>
              </a:solidFill>
              <a:latin typeface="Monaco"/>
            </a:endParaRPr>
          </a:p>
          <a:p>
            <a:r>
              <a:rPr lang="en-US" sz="1300" dirty="0">
                <a:solidFill>
                  <a:srgbClr val="281717"/>
                </a:solidFill>
                <a:latin typeface="Monaco"/>
              </a:rPr>
              <a:t>   </a:t>
            </a:r>
            <a:r>
              <a:rPr lang="en-US" sz="1300" dirty="0" err="1">
                <a:solidFill>
                  <a:srgbClr val="281717"/>
                </a:solidFill>
                <a:latin typeface="Monaco"/>
              </a:rPr>
              <a:t>energyCutoff</a:t>
            </a:r>
            <a:r>
              <a:rPr lang="en-US" sz="1300" dirty="0">
                <a:solidFill>
                  <a:srgbClr val="281717"/>
                </a:solidFill>
                <a:latin typeface="Monaco"/>
              </a:rPr>
              <a:t>: &lt;double&gt;</a:t>
            </a:r>
          </a:p>
          <a:p>
            <a:endParaRPr lang="en-US" sz="1300" dirty="0">
              <a:solidFill>
                <a:srgbClr val="281717"/>
              </a:solidFill>
              <a:latin typeface="Monaco"/>
            </a:endParaRPr>
          </a:p>
          <a:p>
            <a:r>
              <a:rPr lang="en-US" sz="1300" dirty="0">
                <a:solidFill>
                  <a:srgbClr val="281717"/>
                </a:solidFill>
                <a:latin typeface="Monaco"/>
              </a:rPr>
              <a:t>   verbose</a:t>
            </a:r>
            <a:r>
              <a:rPr lang="en-US" sz="1300" dirty="0">
                <a:solidFill>
                  <a:srgbClr val="281717"/>
                </a:solidFill>
                <a:latin typeface="Monaco"/>
              </a:rPr>
              <a:t>: false  # default</a:t>
            </a:r>
          </a:p>
          <a:p>
            <a:endParaRPr lang="en-US" sz="1300" dirty="0">
              <a:solidFill>
                <a:srgbClr val="281717"/>
              </a:solidFill>
              <a:latin typeface="Monaco"/>
            </a:endParaRPr>
          </a:p>
          <a:p>
            <a:r>
              <a:rPr lang="en-US" sz="1300" dirty="0">
                <a:solidFill>
                  <a:srgbClr val="281717"/>
                </a:solidFill>
                <a:latin typeface="Monaco"/>
              </a:rPr>
              <a:t>   numbers</a:t>
            </a:r>
            <a:r>
              <a:rPr lang="en-US" sz="1300" dirty="0">
                <a:solidFill>
                  <a:srgbClr val="281717"/>
                </a:solidFill>
                <a:latin typeface="Monaco"/>
              </a:rPr>
              <a:t>: [</a:t>
            </a:r>
          </a:p>
          <a:p>
            <a:r>
              <a:rPr lang="fr-FR" sz="1300" dirty="0">
                <a:solidFill>
                  <a:srgbClr val="281717"/>
                </a:solidFill>
                <a:latin typeface="Monaco"/>
              </a:rPr>
              <a:t>      1</a:t>
            </a:r>
            <a:r>
              <a:rPr lang="fr-FR" sz="1300" dirty="0">
                <a:solidFill>
                  <a:srgbClr val="281717"/>
                </a:solidFill>
                <a:latin typeface="Monaco"/>
              </a:rPr>
              <a:t>,  # default</a:t>
            </a:r>
          </a:p>
          <a:p>
            <a:r>
              <a:rPr lang="fr-FR" sz="1300" dirty="0">
                <a:solidFill>
                  <a:srgbClr val="281717"/>
                </a:solidFill>
                <a:latin typeface="Monaco"/>
              </a:rPr>
              <a:t>      </a:t>
            </a:r>
            <a:r>
              <a:rPr lang="fr-FR" sz="1300" dirty="0">
                <a:solidFill>
                  <a:srgbClr val="281717"/>
                </a:solidFill>
                <a:latin typeface="Monaco"/>
              </a:rPr>
              <a:t>-</a:t>
            </a:r>
            <a:r>
              <a:rPr lang="fr-FR" sz="1300" dirty="0">
                <a:solidFill>
                  <a:srgbClr val="281717"/>
                </a:solidFill>
                <a:latin typeface="Monaco"/>
              </a:rPr>
              <a:t>2,  # default</a:t>
            </a:r>
          </a:p>
          <a:p>
            <a:r>
              <a:rPr lang="fr-FR" sz="1300" dirty="0">
                <a:solidFill>
                  <a:srgbClr val="281717"/>
                </a:solidFill>
                <a:latin typeface="Monaco"/>
              </a:rPr>
              <a:t>      </a:t>
            </a:r>
            <a:r>
              <a:rPr lang="fr-FR" sz="1300" dirty="0">
                <a:solidFill>
                  <a:srgbClr val="281717"/>
                </a:solidFill>
                <a:latin typeface="Monaco"/>
              </a:rPr>
              <a:t>3  </a:t>
            </a:r>
            <a:r>
              <a:rPr lang="fr-FR" sz="1300" dirty="0">
                <a:solidFill>
                  <a:srgbClr val="281717"/>
                </a:solidFill>
                <a:latin typeface="Monaco"/>
              </a:rPr>
              <a:t># default</a:t>
            </a:r>
          </a:p>
          <a:p>
            <a:r>
              <a:rPr lang="fr-FR" sz="1300" dirty="0">
                <a:solidFill>
                  <a:srgbClr val="281717"/>
                </a:solidFill>
                <a:latin typeface="Monaco"/>
              </a:rPr>
              <a:t>   </a:t>
            </a:r>
            <a:r>
              <a:rPr lang="fr-FR" sz="1300" dirty="0">
                <a:solidFill>
                  <a:srgbClr val="281717"/>
                </a:solidFill>
                <a:latin typeface="Monaco"/>
              </a:rPr>
              <a:t>]</a:t>
            </a:r>
            <a:endParaRPr lang="fr-FR" sz="1300" dirty="0">
              <a:solidFill>
                <a:srgbClr val="281717"/>
              </a:solidFill>
              <a:latin typeface="Monaco"/>
            </a:endParaRPr>
          </a:p>
          <a:p>
            <a:endParaRPr lang="fr-FR" sz="1300" dirty="0">
              <a:solidFill>
                <a:srgbClr val="281717"/>
              </a:solidFill>
              <a:latin typeface="Monaco"/>
            </a:endParaRPr>
          </a:p>
          <a:p>
            <a:r>
              <a:rPr lang="fi-FI" sz="1300" dirty="0">
                <a:solidFill>
                  <a:srgbClr val="281717"/>
                </a:solidFill>
                <a:latin typeface="Monaco"/>
              </a:rPr>
              <a:t>   </a:t>
            </a:r>
            <a:r>
              <a:rPr lang="fi-FI" sz="1300" dirty="0" err="1">
                <a:solidFill>
                  <a:srgbClr val="281717"/>
                </a:solidFill>
                <a:latin typeface="Monaco"/>
              </a:rPr>
              <a:t>settings</a:t>
            </a:r>
            <a:r>
              <a:rPr lang="fi-FI" sz="1300" dirty="0">
                <a:solidFill>
                  <a:srgbClr val="281717"/>
                </a:solidFill>
                <a:latin typeface="Monaco"/>
              </a:rPr>
              <a:t>: {</a:t>
            </a:r>
          </a:p>
          <a:p>
            <a:endParaRPr lang="fi-FI" sz="1300" dirty="0">
              <a:solidFill>
                <a:srgbClr val="281717"/>
              </a:solidFill>
              <a:latin typeface="Monaco"/>
            </a:endParaRPr>
          </a:p>
          <a:p>
            <a:r>
              <a:rPr lang="fi-FI" sz="1300" dirty="0">
                <a:solidFill>
                  <a:srgbClr val="281717"/>
                </a:solidFill>
                <a:latin typeface="Monaco"/>
              </a:rPr>
              <a:t>      </a:t>
            </a:r>
            <a:r>
              <a:rPr lang="fi-FI" sz="1300" dirty="0" err="1">
                <a:solidFill>
                  <a:srgbClr val="281717"/>
                </a:solidFill>
                <a:latin typeface="Monaco"/>
              </a:rPr>
              <a:t>stepSize</a:t>
            </a:r>
            <a:r>
              <a:rPr lang="fi-FI" sz="1300" dirty="0">
                <a:solidFill>
                  <a:srgbClr val="281717"/>
                </a:solidFill>
                <a:latin typeface="Monaco"/>
              </a:rPr>
              <a:t>: &lt;</a:t>
            </a:r>
            <a:r>
              <a:rPr lang="fi-FI" sz="1300" dirty="0" err="1">
                <a:solidFill>
                  <a:srgbClr val="281717"/>
                </a:solidFill>
                <a:latin typeface="Monaco"/>
              </a:rPr>
              <a:t>double</a:t>
            </a:r>
            <a:r>
              <a:rPr lang="fi-FI" sz="1300" dirty="0">
                <a:solidFill>
                  <a:srgbClr val="281717"/>
                </a:solidFill>
                <a:latin typeface="Monaco"/>
              </a:rPr>
              <a:t>&gt;</a:t>
            </a:r>
          </a:p>
          <a:p>
            <a:endParaRPr lang="fi-FI" sz="1300" dirty="0">
              <a:solidFill>
                <a:srgbClr val="281717"/>
              </a:solidFill>
              <a:latin typeface="Monaco"/>
            </a:endParaRPr>
          </a:p>
          <a:p>
            <a:r>
              <a:rPr lang="en-US" sz="1300" dirty="0">
                <a:solidFill>
                  <a:srgbClr val="281717"/>
                </a:solidFill>
                <a:latin typeface="Monaco"/>
              </a:rPr>
              <a:t>      </a:t>
            </a:r>
            <a:r>
              <a:rPr lang="en-US" sz="1300" dirty="0">
                <a:solidFill>
                  <a:srgbClr val="281717"/>
                </a:solidFill>
                <a:latin typeface="Monaco"/>
              </a:rPr>
              <a:t># </a:t>
            </a:r>
            <a:r>
              <a:rPr lang="en-US" sz="1300" dirty="0">
                <a:solidFill>
                  <a:srgbClr val="281717"/>
                </a:solidFill>
                <a:latin typeface="Monaco"/>
              </a:rPr>
              <a:t>Density should be in g/cm^3.</a:t>
            </a:r>
          </a:p>
          <a:p>
            <a:endParaRPr lang="en-US" sz="1300" dirty="0">
              <a:solidFill>
                <a:srgbClr val="281717"/>
              </a:solidFill>
              <a:latin typeface="Monaco"/>
            </a:endParaRPr>
          </a:p>
          <a:p>
            <a:r>
              <a:rPr lang="en-US" sz="1300" dirty="0">
                <a:solidFill>
                  <a:srgbClr val="281717"/>
                </a:solidFill>
                <a:latin typeface="Monaco"/>
              </a:rPr>
              <a:t>      </a:t>
            </a:r>
            <a:r>
              <a:rPr lang="en-US" sz="1300" dirty="0">
                <a:solidFill>
                  <a:srgbClr val="281717"/>
                </a:solidFill>
                <a:latin typeface="Monaco"/>
              </a:rPr>
              <a:t>density</a:t>
            </a:r>
            <a:r>
              <a:rPr lang="en-US" sz="1300" dirty="0">
                <a:solidFill>
                  <a:srgbClr val="281717"/>
                </a:solidFill>
                <a:latin typeface="Monaco"/>
              </a:rPr>
              <a:t>: &lt;double&gt;</a:t>
            </a:r>
          </a:p>
          <a:p>
            <a:r>
              <a:rPr lang="en-US" sz="1300" dirty="0">
                <a:solidFill>
                  <a:srgbClr val="281717"/>
                </a:solidFill>
                <a:latin typeface="Monaco"/>
              </a:rPr>
              <a:t>   </a:t>
            </a:r>
            <a:r>
              <a:rPr lang="en-US" sz="1300" dirty="0">
                <a:solidFill>
                  <a:srgbClr val="281717"/>
                </a:solidFill>
                <a:latin typeface="Monaco"/>
              </a:rPr>
              <a:t>}</a:t>
            </a:r>
            <a:endParaRPr lang="en-US" sz="1300" dirty="0">
              <a:solidFill>
                <a:srgbClr val="281717"/>
              </a:solidFill>
              <a:latin typeface="Monaco"/>
            </a:endParaRPr>
          </a:p>
          <a:p>
            <a:r>
              <a:rPr lang="fr-FR" sz="1300" dirty="0">
                <a:solidFill>
                  <a:srgbClr val="281717"/>
                </a:solidFill>
                <a:latin typeface="Monaco"/>
              </a:rPr>
              <a:t>}</a:t>
            </a:r>
            <a:endParaRPr lang="en-US" sz="1300" dirty="0"/>
          </a:p>
        </p:txBody>
      </p:sp>
      <p:sp>
        <p:nvSpPr>
          <p:cNvPr id="8" name="Rectangle 7"/>
          <p:cNvSpPr/>
          <p:nvPr/>
        </p:nvSpPr>
        <p:spPr>
          <a:xfrm>
            <a:off x="83820" y="5650755"/>
            <a:ext cx="4837973" cy="769579"/>
          </a:xfrm>
          <a:prstGeom prst="rect">
            <a:avLst/>
          </a:prstGeom>
          <a:solidFill>
            <a:schemeClr val="bg1"/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r>
              <a:rPr lang="en-US" sz="1800" b="1" dirty="0">
                <a:solidFill>
                  <a:schemeClr val="accent6">
                    <a:lumMod val="50000"/>
                  </a:schemeClr>
                </a:solidFill>
                <a:latin typeface="Courier"/>
                <a:cs typeface="Courier"/>
              </a:rPr>
              <a:t>art --print-description </a:t>
            </a:r>
            <a:r>
              <a:rPr lang="en-US" sz="1800" b="1" dirty="0" err="1">
                <a:solidFill>
                  <a:schemeClr val="accent6">
                    <a:lumMod val="50000"/>
                  </a:schemeClr>
                </a:solidFill>
                <a:latin typeface="Courier"/>
                <a:cs typeface="Courier"/>
              </a:rPr>
              <a:t>MyProducer</a:t>
            </a:r>
            <a:endParaRPr lang="en-US" sz="1800" b="1" dirty="0">
              <a:solidFill>
                <a:srgbClr val="0000FF"/>
              </a:solidFill>
              <a:latin typeface="Courier"/>
              <a:cs typeface="Courier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4907823" y="6008319"/>
            <a:ext cx="462944" cy="156766"/>
          </a:xfrm>
          <a:prstGeom prst="rightArrow">
            <a:avLst/>
          </a:prstGeom>
          <a:solidFill>
            <a:srgbClr val="FF0000"/>
          </a:solidFill>
          <a:ln w="28575" cmpd="sng"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480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Fermilab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Fermilab.potx</Template>
  <TotalTime>10037</TotalTime>
  <Words>12765</Words>
  <Application>Microsoft Macintosh PowerPoint</Application>
  <PresentationFormat>Custom</PresentationFormat>
  <Paragraphs>1979</Paragraphs>
  <Slides>98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98</vt:i4>
      </vt:variant>
    </vt:vector>
  </HeadingPairs>
  <TitlesOfParts>
    <vt:vector size="99" baseType="lpstr">
      <vt:lpstr>Fermilab</vt:lpstr>
      <vt:lpstr>PowerPoint Presentation</vt:lpstr>
      <vt:lpstr>Configuring your art job is ...</vt:lpstr>
      <vt:lpstr>Configuring your art job is ...</vt:lpstr>
      <vt:lpstr>Configuring your art job is ...</vt:lpstr>
      <vt:lpstr>Configuring your art job is ...</vt:lpstr>
      <vt:lpstr>The FHiCL file</vt:lpstr>
      <vt:lpstr>The FHiCL file</vt:lpstr>
      <vt:lpstr>The FHiCL file</vt:lpstr>
      <vt:lpstr>The FHiCL file</vt:lpstr>
      <vt:lpstr>The FHiCL file</vt:lpstr>
      <vt:lpstr>The FHiCL file</vt:lpstr>
      <vt:lpstr>The FHiCL file</vt:lpstr>
      <vt:lpstr>References</vt:lpstr>
      <vt:lpstr>References – substitutions (@local)</vt:lpstr>
      <vt:lpstr>References – substitutions (@local)</vt:lpstr>
      <vt:lpstr>References – substitutions (@local)</vt:lpstr>
      <vt:lpstr>References – substitutions (@local)</vt:lpstr>
      <vt:lpstr>Prologs</vt:lpstr>
      <vt:lpstr>Prologs</vt:lpstr>
      <vt:lpstr>Prologs</vt:lpstr>
      <vt:lpstr>Where we were</vt:lpstr>
      <vt:lpstr>#include facility</vt:lpstr>
      <vt:lpstr>Using #include</vt:lpstr>
      <vt:lpstr>Using #include</vt:lpstr>
      <vt:lpstr>Extensible configuration</vt:lpstr>
      <vt:lpstr>Extensible configuration</vt:lpstr>
      <vt:lpstr>Extensible configuration</vt:lpstr>
      <vt:lpstr>References – splicing</vt:lpstr>
      <vt:lpstr>References – splicing</vt:lpstr>
      <vt:lpstr>References – splicing</vt:lpstr>
      <vt:lpstr>References – splicing</vt:lpstr>
      <vt:lpstr>References – splicing</vt:lpstr>
      <vt:lpstr>References – splicing</vt:lpstr>
      <vt:lpstr>Assignment protection</vt:lpstr>
      <vt:lpstr>When no default will do …</vt:lpstr>
      <vt:lpstr>Nested table pattern</vt:lpstr>
      <vt:lpstr>Nested table pattern</vt:lpstr>
      <vt:lpstr>Nested table pattern</vt:lpstr>
      <vt:lpstr>Best practices</vt:lpstr>
      <vt:lpstr>Best practices</vt:lpstr>
      <vt:lpstr>Best practices</vt:lpstr>
      <vt:lpstr>Facility to assist job configuration</vt:lpstr>
      <vt:lpstr>Facility to assist job configuration</vt:lpstr>
      <vt:lpstr>Configuration validation &amp; description</vt:lpstr>
      <vt:lpstr>What configurations are described/validated?</vt:lpstr>
      <vt:lpstr>What configurations are described/validated?</vt:lpstr>
      <vt:lpstr>Conclusion</vt:lpstr>
      <vt:lpstr>Conclusion</vt:lpstr>
      <vt:lpstr>Conclusion</vt:lpstr>
      <vt:lpstr>Extra slides</vt:lpstr>
      <vt:lpstr>Today’s material:</vt:lpstr>
      <vt:lpstr>Difference between FHiCL and fhiclcpp</vt:lpstr>
      <vt:lpstr>Difference between FHiCL and fhiclcpp</vt:lpstr>
      <vt:lpstr>Difference between FHiCL and fhiclcpp</vt:lpstr>
      <vt:lpstr>Difference between FHiCL and fhiclcpp</vt:lpstr>
      <vt:lpstr>Difference between FHiCL and fhiclcpp</vt:lpstr>
      <vt:lpstr>Using #include</vt:lpstr>
      <vt:lpstr>Using #include</vt:lpstr>
      <vt:lpstr>Removing undesired parameters</vt:lpstr>
      <vt:lpstr>Removing undesired parameters</vt:lpstr>
      <vt:lpstr>Using #include</vt:lpstr>
      <vt:lpstr>Removing undesired parameters</vt:lpstr>
      <vt:lpstr>Nested table pattern</vt:lpstr>
      <vt:lpstr>Nested table pattern</vt:lpstr>
      <vt:lpstr>Nested table pattern</vt:lpstr>
      <vt:lpstr>Nested table pattern</vt:lpstr>
      <vt:lpstr>Nested table pattern</vt:lpstr>
      <vt:lpstr>Nested table pattern</vt:lpstr>
      <vt:lpstr>Nested table pattern</vt:lpstr>
      <vt:lpstr>Preliminaries</vt:lpstr>
      <vt:lpstr>art --help</vt:lpstr>
      <vt:lpstr>art --help</vt:lpstr>
      <vt:lpstr>art --print-available-modules</vt:lpstr>
      <vt:lpstr>art --print-available-modules</vt:lpstr>
      <vt:lpstr>art --print-description AddIntsProducer</vt:lpstr>
      <vt:lpstr>art --print-description AddIntsProducer</vt:lpstr>
      <vt:lpstr>art --print-description BlockingPrescaler</vt:lpstr>
      <vt:lpstr>art --print-description BlockingPrescaler</vt:lpstr>
      <vt:lpstr>art --print-description BlockingPrescaler</vt:lpstr>
      <vt:lpstr>Our FHiCL file</vt:lpstr>
      <vt:lpstr>Our FHiCL file</vt:lpstr>
      <vt:lpstr>Our FHiCL file</vt:lpstr>
      <vt:lpstr>Our FHiCL file</vt:lpstr>
      <vt:lpstr>With validation:</vt:lpstr>
      <vt:lpstr>What configurations are described/validated?</vt:lpstr>
      <vt:lpstr>art --print-description InputProducerNoEvents</vt:lpstr>
      <vt:lpstr>art --print-description InputProducerNoEvents</vt:lpstr>
      <vt:lpstr>✗ No description ✗ No validation</vt:lpstr>
      <vt:lpstr>✓ Yes description ✗ No validation</vt:lpstr>
      <vt:lpstr>✓ Yes description ✗ No validation</vt:lpstr>
      <vt:lpstr>✓ Yes description ✗ No validation</vt:lpstr>
      <vt:lpstr>✓ Yes description ✗ No validation</vt:lpstr>
      <vt:lpstr>✓ Yes description ✓ Yes validation</vt:lpstr>
      <vt:lpstr>What do you put in the allowed configuration?</vt:lpstr>
      <vt:lpstr>What do you put in the allowed configuration?</vt:lpstr>
      <vt:lpstr>What do you put in the allowed configuration?</vt:lpstr>
      <vt:lpstr>What do you put in the allowed configuration?</vt:lpstr>
      <vt:lpstr>What do you put in the allowed configuration?</vt:lpstr>
    </vt:vector>
  </TitlesOfParts>
  <Company>Sandbox Studio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Sandbox Studio</dc:creator>
  <cp:lastModifiedBy>Kyle Knoepfel</cp:lastModifiedBy>
  <cp:revision>354</cp:revision>
  <cp:lastPrinted>2016-06-17T13:07:07Z</cp:lastPrinted>
  <dcterms:created xsi:type="dcterms:W3CDTF">2014-01-03T20:18:13Z</dcterms:created>
  <dcterms:modified xsi:type="dcterms:W3CDTF">2016-06-17T13:07:51Z</dcterms:modified>
</cp:coreProperties>
</file>